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4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142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6948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8477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32799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24187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18276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62351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24064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469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59600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46598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11306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2E3DD6-F560-4469-8749-D8FA61090BA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E584A5-A661-4528-8EAB-EEE12A932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50389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25191"/>
              </p:ext>
            </p:extLst>
          </p:nvPr>
        </p:nvGraphicFramePr>
        <p:xfrm>
          <a:off x="685800" y="1066800"/>
          <a:ext cx="8001000" cy="39671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76400"/>
                <a:gridCol w="3200400"/>
                <a:gridCol w="3124200"/>
              </a:tblGrid>
              <a:tr h="446710">
                <a:tc>
                  <a:txBody>
                    <a:bodyPr/>
                    <a:lstStyle/>
                    <a:p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L" sz="1500" dirty="0" smtClean="0">
                          <a:latin typeface="Georgia" pitchFamily="18" charset="0"/>
                        </a:rPr>
                        <a:t>UNILATERALES</a:t>
                      </a:r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L" sz="1500" dirty="0" smtClean="0">
                          <a:latin typeface="Georgia" pitchFamily="18" charset="0"/>
                        </a:rPr>
                        <a:t>BILATERALES</a:t>
                      </a:r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</a:tr>
              <a:tr h="2753690">
                <a:tc>
                  <a:txBody>
                    <a:bodyPr/>
                    <a:lstStyle/>
                    <a:p>
                      <a:pPr algn="ctr"/>
                      <a:r>
                        <a:rPr lang="es-CL" sz="1500" b="1" dirty="0" smtClean="0">
                          <a:latin typeface="Georgia" pitchFamily="18" charset="0"/>
                        </a:rPr>
                        <a:t>NUMERO DE VOLUNTADES</a:t>
                      </a:r>
                      <a:endParaRPr lang="en-US" sz="1500" b="1" dirty="0">
                        <a:latin typeface="Georgi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CL" sz="1500" dirty="0" smtClean="0">
                          <a:latin typeface="Georgia" pitchFamily="18" charset="0"/>
                        </a:rPr>
                        <a:t>MANIFESTACIÓN DE VOLUNTAD DE UNA SOLA PARTE: TESTAMENTO, RECONOCIMIENTO DE UN HIJO, REVOCACIÓN DE UN PODER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500" dirty="0" smtClean="0">
                          <a:latin typeface="Georgia" pitchFamily="18" charset="0"/>
                        </a:rPr>
                        <a:t>UNA PARTE PUEDE SER UNA O MUCHAS PERSONAS (1438 CC)</a:t>
                      </a:r>
                    </a:p>
                    <a:p>
                      <a:endParaRPr lang="es-CL" sz="1500" dirty="0" smtClean="0">
                        <a:latin typeface="Georgia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500" dirty="0" smtClean="0">
                          <a:latin typeface="Georgia" pitchFamily="18" charset="0"/>
                        </a:rPr>
                        <a:t>UNILATERALES SIMPLES/COMPLEJOS</a:t>
                      </a:r>
                      <a:endParaRPr lang="en-US" sz="1500" dirty="0" smtClean="0">
                        <a:latin typeface="Georgia" pitchFamily="18" charset="0"/>
                      </a:endParaRPr>
                    </a:p>
                    <a:p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_tradnl" sz="1500" dirty="0" smtClean="0">
                          <a:latin typeface="Georgia" pitchFamily="18" charset="0"/>
                        </a:rPr>
                        <a:t>MANIFESTACIÓN DE VOLUNTAD DE DOS PARTES: CONTRATO TRADICIÓN, PAGO</a:t>
                      </a:r>
                    </a:p>
                    <a:p>
                      <a:r>
                        <a:rPr lang="es-ES_tradnl" sz="1500" dirty="0" smtClean="0">
                          <a:latin typeface="Georgia" pitchFamily="18" charset="0"/>
                        </a:rPr>
                        <a:t>SE DENOMINA </a:t>
                      </a:r>
                      <a:r>
                        <a:rPr lang="es-ES_tradnl" sz="1500" b="1" i="1" dirty="0" smtClean="0">
                          <a:latin typeface="Georgia" pitchFamily="18" charset="0"/>
                        </a:rPr>
                        <a:t>CONVENCIÓN</a:t>
                      </a:r>
                      <a:r>
                        <a:rPr lang="es-CL" sz="1500" dirty="0" smtClean="0">
                          <a:latin typeface="Georgia" pitchFamily="18" charset="0"/>
                        </a:rPr>
                        <a:t>ACUERDO DE VOLUNTADES DE DOS PARTES QUE CREA, MODIFICA O EXTINGUE DERECHOS Y OBLIGACIONES</a:t>
                      </a:r>
                    </a:p>
                    <a:p>
                      <a:r>
                        <a:rPr lang="es-CL" sz="1500" dirty="0" smtClean="0">
                          <a:latin typeface="Georgia" pitchFamily="18" charset="0"/>
                        </a:rPr>
                        <a:t>TODO CONTRATO ES CONVENCIÓN. NO TODA CONVENCIÓN ES CONTRATO. RELACIÓN GÉNERO/ESPECIE</a:t>
                      </a:r>
                    </a:p>
                    <a:p>
                      <a:r>
                        <a:rPr lang="es-CL" sz="1500" dirty="0" smtClean="0">
                          <a:latin typeface="Georgia" pitchFamily="18" charset="0"/>
                        </a:rPr>
                        <a:t>CC CONFUNDE TÉRMINOS (1437 Y 1438 CC)</a:t>
                      </a:r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838200" y="5334000"/>
            <a:ext cx="78486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s-CL" sz="1500" dirty="0" smtClean="0"/>
              <a:t>PLURILATERALES: MANIFESTACIÓN DE VOLUNTAD DE TRES O MÁS PARTES. SOCIEDAD: FIN COMÚN NO CONTRAPUESTO</a:t>
            </a:r>
          </a:p>
          <a:p>
            <a:pPr>
              <a:lnSpc>
                <a:spcPct val="90000"/>
              </a:lnSpc>
            </a:pPr>
            <a:r>
              <a:rPr lang="es-CL" sz="1500" dirty="0" smtClean="0"/>
              <a:t>RECEPTICOS: SE REQUIERE MANIFESTACIÓN DE VOLUNTAD DE UNA PARTE QUE NO ES EL AUTOR DEL ACTO: FUNDACIÓN</a:t>
            </a:r>
            <a:endParaRPr lang="es-CL" sz="1500" dirty="0"/>
          </a:p>
        </p:txBody>
      </p:sp>
    </p:spTree>
    <p:extLst>
      <p:ext uri="{BB962C8B-B14F-4D97-AF65-F5344CB8AC3E}">
        <p14:creationId xmlns:p14="http://schemas.microsoft.com/office/powerpoint/2010/main" val="31349619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7974878"/>
              </p:ext>
            </p:extLst>
          </p:nvPr>
        </p:nvGraphicFramePr>
        <p:xfrm>
          <a:off x="685800" y="762000"/>
          <a:ext cx="800100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8800"/>
                <a:gridCol w="3048000"/>
                <a:gridCol w="3124200"/>
              </a:tblGrid>
              <a:tr h="446710">
                <a:tc>
                  <a:txBody>
                    <a:bodyPr/>
                    <a:lstStyle/>
                    <a:p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L" sz="1500" dirty="0" smtClean="0">
                          <a:latin typeface="Georgia" pitchFamily="18" charset="0"/>
                        </a:rPr>
                        <a:t>ENTRE VIVOS</a:t>
                      </a:r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L" sz="1500" dirty="0" smtClean="0">
                          <a:latin typeface="Georgia" pitchFamily="18" charset="0"/>
                        </a:rPr>
                        <a:t>POR CAUSA DE MUERTE</a:t>
                      </a:r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</a:tr>
              <a:tr h="1382090">
                <a:tc>
                  <a:txBody>
                    <a:bodyPr/>
                    <a:lstStyle/>
                    <a:p>
                      <a:pPr algn="ctr"/>
                      <a:r>
                        <a:rPr lang="es-CL" sz="1500" b="1" dirty="0" smtClean="0">
                          <a:latin typeface="Georgia" pitchFamily="18" charset="0"/>
                        </a:rPr>
                        <a:t>ENTRE</a:t>
                      </a:r>
                      <a:r>
                        <a:rPr lang="es-CL" sz="1500" b="1" baseline="0" dirty="0" smtClean="0">
                          <a:latin typeface="Georgia" pitchFamily="18" charset="0"/>
                        </a:rPr>
                        <a:t> VIVOS</a:t>
                      </a:r>
                    </a:p>
                    <a:p>
                      <a:pPr algn="ctr"/>
                      <a:r>
                        <a:rPr lang="es-CL" sz="1500" b="1" baseline="0" dirty="0" smtClean="0">
                          <a:latin typeface="Georgia" pitchFamily="18" charset="0"/>
                        </a:rPr>
                        <a:t>POR CAUSA DE MUERTE</a:t>
                      </a:r>
                    </a:p>
                    <a:p>
                      <a:pPr algn="ctr"/>
                      <a:r>
                        <a:rPr lang="es-CL" sz="1500" b="1" baseline="0" dirty="0" smtClean="0">
                          <a:latin typeface="Georgia" pitchFamily="18" charset="0"/>
                        </a:rPr>
                        <a:t>EFICACIA NO EXISTENCIA</a:t>
                      </a:r>
                      <a:endParaRPr lang="en-US" sz="1500" b="1" dirty="0">
                        <a:latin typeface="Georgi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600" dirty="0" smtClean="0">
                          <a:latin typeface="Georgia" pitchFamily="18" charset="0"/>
                        </a:rPr>
                        <a:t>NO REQUIERE MUERTE PARA PRODUCIR EFECTOS. CONTRATOS</a:t>
                      </a:r>
                    </a:p>
                    <a:p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500" dirty="0" smtClean="0">
                          <a:latin typeface="Georgia" pitchFamily="18" charset="0"/>
                        </a:rPr>
                        <a:t>REQUIERE MUERTE DEL AUTOR O PARTE PARA PRODUCIR EFECTOS. TESTAMENTO, 2169 CC</a:t>
                      </a:r>
                    </a:p>
                    <a:p>
                      <a:endParaRPr lang="en-US" sz="1500" dirty="0">
                        <a:latin typeface="Georgia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6120076"/>
              </p:ext>
            </p:extLst>
          </p:nvPr>
        </p:nvGraphicFramePr>
        <p:xfrm>
          <a:off x="685800" y="2667000"/>
          <a:ext cx="8001000" cy="1600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8800"/>
                <a:gridCol w="3048000"/>
                <a:gridCol w="3124200"/>
              </a:tblGrid>
              <a:tr h="447040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s-CL" sz="1500" kern="1200" dirty="0" smtClean="0">
                          <a:solidFill>
                            <a:schemeClr val="bg1"/>
                          </a:solidFill>
                          <a:latin typeface="Georgia" pitchFamily="18" charset="0"/>
                          <a:ea typeface="+mn-ea"/>
                          <a:cs typeface="+mn-cs"/>
                        </a:rPr>
                        <a:t>A TÍTULO GRATUITO</a:t>
                      </a:r>
                      <a:endParaRPr lang="en-US" sz="1500" kern="1200" dirty="0">
                        <a:solidFill>
                          <a:schemeClr val="bg1"/>
                        </a:solidFill>
                        <a:latin typeface="Georgia" pitchFamily="18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600" kern="1200" smtClean="0">
                          <a:solidFill>
                            <a:schemeClr val="bg1"/>
                          </a:solidFill>
                          <a:latin typeface="Georgia" pitchFamily="18" charset="0"/>
                          <a:ea typeface="+mn-ea"/>
                          <a:cs typeface="+mn-cs"/>
                        </a:rPr>
                        <a:t>A TÍTULO ONEROSO</a:t>
                      </a:r>
                      <a:endParaRPr lang="en-US" sz="1600" kern="1200" smtClean="0">
                        <a:solidFill>
                          <a:schemeClr val="bg1"/>
                        </a:solidFill>
                        <a:latin typeface="Georgia" pitchFamily="18" charset="0"/>
                        <a:ea typeface="+mn-ea"/>
                        <a:cs typeface="+mn-cs"/>
                      </a:endParaRPr>
                    </a:p>
                    <a:p>
                      <a:pPr marL="0" algn="ctr" defTabSz="914400" rtl="0" eaLnBrk="1" latinLnBrk="0" hangingPunct="1"/>
                      <a:endParaRPr lang="en-US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447040"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s-CL" sz="1500" b="1" kern="1200" dirty="0" smtClean="0">
                          <a:solidFill>
                            <a:schemeClr val="dk1"/>
                          </a:solidFill>
                          <a:latin typeface="Georgia" pitchFamily="18" charset="0"/>
                          <a:ea typeface="+mn-ea"/>
                          <a:cs typeface="+mn-cs"/>
                        </a:rPr>
                        <a:t>A TÍTULO GRATUITO Y A TÍTULO ONEROSO</a:t>
                      </a:r>
                      <a:endParaRPr lang="en-US" sz="1500" b="1" kern="1200" dirty="0">
                        <a:solidFill>
                          <a:schemeClr val="dk1"/>
                        </a:solidFill>
                        <a:latin typeface="Georgia" pitchFamily="18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500" dirty="0" smtClean="0">
                          <a:latin typeface="Georgia" pitchFamily="18" charset="0"/>
                        </a:rPr>
                        <a:t>SE CELEBRAN EN BENEFICIO DE UNA SOLA PARTE. DONACIÓN/COMODATO</a:t>
                      </a:r>
                    </a:p>
                    <a:p>
                      <a:pPr marL="0" algn="l" defTabSz="914400" rtl="0" eaLnBrk="1" latinLnBrk="0" hangingPunct="1"/>
                      <a:endParaRPr lang="en-US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500" dirty="0" smtClean="0">
                          <a:latin typeface="Georgia" pitchFamily="18" charset="0"/>
                        </a:rPr>
                        <a:t>PRODUCEN UTILIDAD O BENEFICIO DE AMBAS PARTES. COMPRAVENTA,</a:t>
                      </a:r>
                      <a:r>
                        <a:rPr lang="es-CL" sz="1500" baseline="0" dirty="0" smtClean="0">
                          <a:latin typeface="Georgia" pitchFamily="18" charset="0"/>
                        </a:rPr>
                        <a:t> </a:t>
                      </a:r>
                      <a:r>
                        <a:rPr lang="es-CL" sz="1500" dirty="0" smtClean="0">
                          <a:latin typeface="Georgia" pitchFamily="18" charset="0"/>
                        </a:rPr>
                        <a:t>ARRENDAMIENTO</a:t>
                      </a:r>
                      <a:endParaRPr lang="en-US" sz="1500" kern="1200" dirty="0">
                        <a:solidFill>
                          <a:schemeClr val="dk1"/>
                        </a:solidFill>
                        <a:latin typeface="Georgia" pitchFamily="18" charset="0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3520724"/>
              </p:ext>
            </p:extLst>
          </p:nvPr>
        </p:nvGraphicFramePr>
        <p:xfrm>
          <a:off x="685800" y="4419600"/>
          <a:ext cx="800100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8800"/>
                <a:gridCol w="3048000"/>
                <a:gridCol w="3124200"/>
              </a:tblGrid>
              <a:tr h="447040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s-CL" sz="1500" kern="1200" dirty="0" smtClean="0">
                          <a:solidFill>
                            <a:schemeClr val="bg1"/>
                          </a:solidFill>
                          <a:latin typeface="Georgia" pitchFamily="18" charset="0"/>
                          <a:ea typeface="+mn-ea"/>
                          <a:cs typeface="+mn-cs"/>
                        </a:rPr>
                        <a:t>PUROS Y SIMPLES</a:t>
                      </a:r>
                      <a:endParaRPr lang="en-US" sz="1500" kern="1200" dirty="0">
                        <a:solidFill>
                          <a:schemeClr val="bg1"/>
                        </a:solidFill>
                        <a:latin typeface="Georgia" pitchFamily="18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600" kern="1200" dirty="0" smtClean="0">
                          <a:solidFill>
                            <a:schemeClr val="bg1"/>
                          </a:solidFill>
                          <a:latin typeface="Georgia" pitchFamily="18" charset="0"/>
                          <a:ea typeface="+mn-ea"/>
                          <a:cs typeface="+mn-cs"/>
                        </a:rPr>
                        <a:t>SUJETOS</a:t>
                      </a:r>
                      <a:r>
                        <a:rPr lang="es-CL" sz="1600" kern="1200" baseline="0" dirty="0" smtClean="0">
                          <a:solidFill>
                            <a:schemeClr val="bg1"/>
                          </a:solidFill>
                          <a:latin typeface="Georgia" pitchFamily="18" charset="0"/>
                          <a:ea typeface="+mn-ea"/>
                          <a:cs typeface="+mn-cs"/>
                        </a:rPr>
                        <a:t> A MODALIDADES</a:t>
                      </a:r>
                      <a:endParaRPr lang="en-US" sz="1600" kern="1200" dirty="0" smtClean="0">
                        <a:solidFill>
                          <a:schemeClr val="bg1"/>
                        </a:solidFill>
                        <a:latin typeface="Georgia" pitchFamily="18" charset="0"/>
                        <a:ea typeface="+mn-ea"/>
                        <a:cs typeface="+mn-cs"/>
                      </a:endParaRPr>
                    </a:p>
                    <a:p>
                      <a:pPr marL="0" algn="ctr" defTabSz="914400" rtl="0" eaLnBrk="1" latinLnBrk="0" hangingPunct="1"/>
                      <a:endParaRPr lang="en-US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447040"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s-CL" sz="1500" b="1" kern="1200" dirty="0" smtClean="0">
                          <a:solidFill>
                            <a:schemeClr val="dk1"/>
                          </a:solidFill>
                          <a:latin typeface="Georgia" pitchFamily="18" charset="0"/>
                          <a:ea typeface="+mn-ea"/>
                          <a:cs typeface="+mn-cs"/>
                        </a:rPr>
                        <a:t>PUROS</a:t>
                      </a:r>
                      <a:r>
                        <a:rPr lang="es-CL" sz="1500" b="1" kern="1200" baseline="0" dirty="0" smtClean="0">
                          <a:solidFill>
                            <a:schemeClr val="dk1"/>
                          </a:solidFill>
                          <a:latin typeface="Georgia" pitchFamily="18" charset="0"/>
                          <a:ea typeface="+mn-ea"/>
                          <a:cs typeface="+mn-cs"/>
                        </a:rPr>
                        <a:t> Y SIMPLES, MODALIDADES</a:t>
                      </a:r>
                      <a:endParaRPr lang="en-US" sz="1500" b="1" kern="1200" dirty="0">
                        <a:solidFill>
                          <a:schemeClr val="dk1"/>
                        </a:solidFill>
                        <a:latin typeface="Georgia" pitchFamily="18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500" dirty="0" smtClean="0">
                          <a:latin typeface="Georgia" pitchFamily="18" charset="0"/>
                        </a:rPr>
                        <a:t>PRODUCEN EFECTOS INMEDIATAMENTE</a:t>
                      </a:r>
                    </a:p>
                    <a:p>
                      <a:pPr marL="0" algn="l" defTabSz="914400" rtl="0" eaLnBrk="1" latinLnBrk="0" hangingPunct="1"/>
                      <a:endParaRPr lang="en-US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500" dirty="0" smtClean="0">
                          <a:latin typeface="Georgia" pitchFamily="18" charset="0"/>
                        </a:rPr>
                        <a:t>EFECTOS SUJETOS A MODALIDADES (CONDICIÓN, PLAZO Y MODO)</a:t>
                      </a:r>
                      <a:endParaRPr lang="en-US" sz="1500" dirty="0" smtClean="0">
                        <a:latin typeface="Georgia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500" kern="1200" dirty="0">
                        <a:solidFill>
                          <a:schemeClr val="dk1"/>
                        </a:solidFill>
                        <a:latin typeface="Georgia" pitchFamily="18" charset="0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622656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221</Words>
  <Application>Microsoft Office PowerPoint</Application>
  <PresentationFormat>On-screen Show (4:3)</PresentationFormat>
  <Paragraphs>30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Astrid</dc:creator>
  <cp:lastModifiedBy>Astrid</cp:lastModifiedBy>
  <cp:revision>3</cp:revision>
  <dcterms:created xsi:type="dcterms:W3CDTF">2012-04-01T22:34:37Z</dcterms:created>
  <dcterms:modified xsi:type="dcterms:W3CDTF">2012-04-01T22:56:15Z</dcterms:modified>
</cp:coreProperties>
</file>

<file path=docProps/thumbnail.jpeg>
</file>