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1" r:id="rId3"/>
    <p:sldId id="272" r:id="rId4"/>
    <p:sldId id="27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4A3FE-F0B8-4050-9317-67C3F7C5C70D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0FBEB-A4CB-40FE-8F6E-85DF65417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440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76B0-D7BC-4DDD-BD7A-6BB336D35427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AD7E-2214-4B6E-9A71-F4B688E4E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963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76B0-D7BC-4DDD-BD7A-6BB336D35427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AD7E-2214-4B6E-9A71-F4B688E4E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345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76B0-D7BC-4DDD-BD7A-6BB336D35427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AD7E-2214-4B6E-9A71-F4B688E4E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40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76B0-D7BC-4DDD-BD7A-6BB336D35427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AD7E-2214-4B6E-9A71-F4B688E4E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724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76B0-D7BC-4DDD-BD7A-6BB336D35427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AD7E-2214-4B6E-9A71-F4B688E4E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40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76B0-D7BC-4DDD-BD7A-6BB336D35427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AD7E-2214-4B6E-9A71-F4B688E4E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865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76B0-D7BC-4DDD-BD7A-6BB336D35427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AD7E-2214-4B6E-9A71-F4B688E4E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20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76B0-D7BC-4DDD-BD7A-6BB336D35427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AD7E-2214-4B6E-9A71-F4B688E4E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64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76B0-D7BC-4DDD-BD7A-6BB336D35427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AD7E-2214-4B6E-9A71-F4B688E4E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963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76B0-D7BC-4DDD-BD7A-6BB336D35427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AD7E-2214-4B6E-9A71-F4B688E4E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210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76B0-D7BC-4DDD-BD7A-6BB336D35427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6AD7E-2214-4B6E-9A71-F4B688E4E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610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676B0-D7BC-4DDD-BD7A-6BB336D35427}" type="datetimeFigureOut">
              <a:rPr lang="en-US" smtClean="0"/>
              <a:t>4/1/2012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6AD7E-2214-4B6E-9A71-F4B688E4E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032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CONCEPTO ACTO JURÍDICO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 fontScale="92500" lnSpcReduction="20000"/>
          </a:bodyPr>
          <a:lstStyle/>
          <a:p>
            <a:r>
              <a:rPr lang="es-CL" sz="2600" dirty="0" smtClean="0">
                <a:latin typeface="Georgia" pitchFamily="18" charset="0"/>
              </a:rPr>
              <a:t>“MANIFESTACIÓN DE VOLUNTAD HECHA CON EL PROPÓSITO DE CREAR. MODIFICAR O EXTINGUIR DERECHOS, Y QUE PRODUCE LOS EFECTOS QUERIDOS POR SU AUTOR O POR LAS PARTES, PORQUE EL DERECHO SANCIONA DICHA MANIFESTACIÓN DE VOLUNTAD”</a:t>
            </a:r>
            <a:endParaRPr lang="en-US" sz="2600" dirty="0" smtClean="0"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CL" sz="2600" dirty="0" smtClean="0">
                <a:latin typeface="Georgia" pitchFamily="18" charset="0"/>
              </a:rPr>
              <a:t>	</a:t>
            </a:r>
            <a:r>
              <a:rPr lang="es-CL" sz="2000" dirty="0" smtClean="0">
                <a:latin typeface="Georgia" pitchFamily="18" charset="0"/>
              </a:rPr>
              <a:t>VIAL DEL RÍO, VÍCTOR. “TEORÍA GENERAL DEL ACTO JURÍDICO”. EDICIONES UNIVERSIDAD CATÓLICA DE CHILE. 1998. P. 31. </a:t>
            </a:r>
            <a:endParaRPr lang="en-US" sz="2000" dirty="0" smtClean="0">
              <a:latin typeface="Georgia" pitchFamily="18" charset="0"/>
            </a:endParaRPr>
          </a:p>
          <a:p>
            <a:endParaRPr lang="en-US" dirty="0"/>
          </a:p>
        </p:txBody>
      </p:sp>
      <p:pic>
        <p:nvPicPr>
          <p:cNvPr id="1026" name="Picture 2" descr="C:\Users\Astrid\AppData\Local\Microsoft\Windows\Temporary Internet Files\Content.IE5\SQUA3R47\MC900440391[1]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00200"/>
            <a:ext cx="2057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648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CONCEPTO ACTO JURÍDICO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 fontScale="92500" lnSpcReduction="10000"/>
          </a:bodyPr>
          <a:lstStyle/>
          <a:p>
            <a:r>
              <a:rPr lang="es-CL" sz="2400" dirty="0" smtClean="0">
                <a:latin typeface="Georgia" pitchFamily="18" charset="0"/>
              </a:rPr>
              <a:t>“MANIFESTACIÓN UNILATERAL O BILATERAL DE VOLUNTAD EJECUTADA CON ARREGLO A LA LEY Y DESTINADA A PRODUCIR UN EFECTO JURÍDICO QUE PUEDE CONSISTIR EN LA CREACIÓN, CONSERVACIÓN, MODIFICACIÓN, TRANSMISIÓN, TRANSFERENCIA O EXTINCIÓN DE UN DERECHO”</a:t>
            </a:r>
            <a:r>
              <a:rPr lang="es-ES_tradnl" sz="2400" dirty="0" smtClean="0">
                <a:latin typeface="Georgia" pitchFamily="18" charset="0"/>
              </a:rPr>
              <a:t/>
            </a:r>
            <a:br>
              <a:rPr lang="es-ES_tradnl" sz="2400" dirty="0" smtClean="0">
                <a:latin typeface="Georgia" pitchFamily="18" charset="0"/>
              </a:rPr>
            </a:br>
            <a:endParaRPr lang="es-ES_tradnl" sz="2400" dirty="0" smtClean="0"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s-CL" sz="2400" dirty="0" smtClean="0">
                <a:latin typeface="Georgia" pitchFamily="18" charset="0"/>
              </a:rPr>
              <a:t>	</a:t>
            </a:r>
            <a:r>
              <a:rPr lang="es-CL" sz="1800" dirty="0" smtClean="0">
                <a:latin typeface="Georgia" pitchFamily="18" charset="0"/>
              </a:rPr>
              <a:t>ALESSANDRI RODRÍGUEZ, ARTURO. “DE LOS CONTRATOS”. EDITORIAL JURÍDICA DE CHILE. P. 1.</a:t>
            </a:r>
            <a:endParaRPr lang="en-US" sz="1800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</p:txBody>
      </p:sp>
      <p:pic>
        <p:nvPicPr>
          <p:cNvPr id="1026" name="Picture 2" descr="C:\Users\Astrid\AppData\Local\Microsoft\Windows\Temporary Internet Files\Content.IE5\SQUA3R47\MC900440391[1]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00200"/>
            <a:ext cx="2057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978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CONCEPTO ACTO JURÍDICO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257800" cy="4525963"/>
          </a:xfrm>
        </p:spPr>
        <p:txBody>
          <a:bodyPr>
            <a:normAutofit/>
          </a:bodyPr>
          <a:lstStyle/>
          <a:p>
            <a:r>
              <a:rPr lang="es-ES_tradnl" sz="2200" dirty="0" smtClean="0">
                <a:latin typeface="Georgia" pitchFamily="18" charset="0"/>
              </a:rPr>
              <a:t>AUTOREGULACIÓN DE INTERESES</a:t>
            </a:r>
          </a:p>
          <a:p>
            <a:pPr>
              <a:lnSpc>
                <a:spcPct val="90000"/>
              </a:lnSpc>
            </a:pPr>
            <a:r>
              <a:rPr lang="es-ES_tradnl" sz="2200" dirty="0" smtClean="0">
                <a:latin typeface="Georgia" pitchFamily="18" charset="0"/>
              </a:rPr>
              <a:t>INTRUMENTO A TRAVÉS DEL CUAL LA AUTONOMÍA DE LA VOLUNTAD SE MANIFIESTA EN LA ESFERA JURÍDICA</a:t>
            </a:r>
          </a:p>
          <a:p>
            <a:pPr>
              <a:lnSpc>
                <a:spcPct val="90000"/>
              </a:lnSpc>
            </a:pPr>
            <a:r>
              <a:rPr lang="es-ES_tradnl" sz="2200" dirty="0" smtClean="0">
                <a:latin typeface="Georgia" pitchFamily="18" charset="0"/>
              </a:rPr>
              <a:t>LOS EFECTOS JURÍDICOS EMANAN DE LA MANIFESTACIÓN DE VOLUNTAD RECONOCIDA POR EL ORDENAMIENTO JURÍDICO</a:t>
            </a:r>
          </a:p>
          <a:p>
            <a:pPr>
              <a:lnSpc>
                <a:spcPct val="90000"/>
              </a:lnSpc>
            </a:pPr>
            <a:r>
              <a:rPr lang="es-ES_tradnl" sz="2200" dirty="0" smtClean="0">
                <a:latin typeface="Georgia" pitchFamily="18" charset="0"/>
              </a:rPr>
              <a:t>PROPÓSITO PRÁCTICO O FIN JURÍDICO</a:t>
            </a:r>
          </a:p>
          <a:p>
            <a:pPr>
              <a:lnSpc>
                <a:spcPct val="90000"/>
              </a:lnSpc>
            </a:pPr>
            <a:r>
              <a:rPr lang="es-ES_tradnl" sz="2200" dirty="0" smtClean="0">
                <a:latin typeface="Georgia" pitchFamily="18" charset="0"/>
              </a:rPr>
              <a:t>EFECTOS RELATIVOS (PARTES Y SUCESORES UNIVERSALES)</a:t>
            </a:r>
          </a:p>
          <a:p>
            <a:pPr>
              <a:lnSpc>
                <a:spcPct val="90000"/>
              </a:lnSpc>
            </a:pPr>
            <a:endParaRPr lang="en-US" sz="2200" dirty="0" smtClean="0">
              <a:latin typeface="Georgia" pitchFamily="18" charset="0"/>
            </a:endParaRPr>
          </a:p>
          <a:p>
            <a:endParaRPr lang="es-ES_tradnl" sz="2400" dirty="0" smtClean="0"/>
          </a:p>
          <a:p>
            <a:endParaRPr lang="en-US" dirty="0">
              <a:latin typeface="Georgia" pitchFamily="18" charset="0"/>
            </a:endParaRPr>
          </a:p>
        </p:txBody>
      </p:sp>
      <p:pic>
        <p:nvPicPr>
          <p:cNvPr id="2050" name="Picture 2" descr="C:\Users\Astrid\AppData\Local\Microsoft\Windows\Temporary Internet Files\Content.IE5\PGXINDL2\MC90001871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814" y="1676400"/>
            <a:ext cx="1942186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511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CONCEPTO ACTO JURÍDICO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257800" cy="4525963"/>
          </a:xfrm>
        </p:spPr>
        <p:txBody>
          <a:bodyPr>
            <a:normAutofit/>
          </a:bodyPr>
          <a:lstStyle/>
          <a:p>
            <a:r>
              <a:rPr lang="en-GB" sz="2200" dirty="0" smtClean="0">
                <a:latin typeface="Georgia" pitchFamily="18" charset="0"/>
              </a:rPr>
              <a:t>LICITUD: ACTOS PERMITIDOS POR EL ORDENAMIENTO JURÍDICO (REGULADOS O NO POR UNA NORMA)</a:t>
            </a:r>
          </a:p>
          <a:p>
            <a:r>
              <a:rPr lang="en-GB" sz="2200" dirty="0" smtClean="0">
                <a:latin typeface="Georgia" pitchFamily="18" charset="0"/>
              </a:rPr>
              <a:t>ILICITUD: ACTOS PROHIBIDOS POR EL ORDENAMIENTO JURÍDICO</a:t>
            </a:r>
          </a:p>
          <a:p>
            <a:r>
              <a:rPr lang="en-GB" sz="2200" dirty="0" smtClean="0">
                <a:latin typeface="Georgia" pitchFamily="18" charset="0"/>
              </a:rPr>
              <a:t>ILICITUD: CONCEPTO RELATIVO</a:t>
            </a:r>
          </a:p>
          <a:p>
            <a:pPr>
              <a:lnSpc>
                <a:spcPct val="90000"/>
              </a:lnSpc>
            </a:pPr>
            <a:endParaRPr lang="en-US" sz="2200" dirty="0" smtClean="0">
              <a:latin typeface="Georgia" pitchFamily="18" charset="0"/>
            </a:endParaRPr>
          </a:p>
          <a:p>
            <a:endParaRPr lang="es-ES_tradnl" sz="2200" dirty="0" smtClean="0">
              <a:latin typeface="Georgia" pitchFamily="18" charset="0"/>
            </a:endParaRPr>
          </a:p>
          <a:p>
            <a:endParaRPr lang="en-US" sz="2200" dirty="0">
              <a:latin typeface="Georgia" pitchFamily="18" charset="0"/>
            </a:endParaRPr>
          </a:p>
        </p:txBody>
      </p:sp>
      <p:pic>
        <p:nvPicPr>
          <p:cNvPr id="2050" name="Picture 2" descr="C:\Users\Astrid\AppData\Local\Microsoft\Windows\Temporary Internet Files\Content.IE5\PGXINDL2\MC90001871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814" y="1676400"/>
            <a:ext cx="1942186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923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800" b="1" dirty="0" smtClean="0">
                <a:latin typeface="Georgia" pitchFamily="18" charset="0"/>
              </a:rPr>
              <a:t>CONCEPTO ACTO JURÍDICO</a:t>
            </a:r>
            <a:endParaRPr lang="en-US" sz="2800" b="1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257800" cy="4525963"/>
          </a:xfrm>
        </p:spPr>
        <p:txBody>
          <a:bodyPr>
            <a:noAutofit/>
          </a:bodyPr>
          <a:lstStyle/>
          <a:p>
            <a:r>
              <a:rPr lang="en-GB" sz="2200" dirty="0" smtClean="0">
                <a:latin typeface="Georgia" pitchFamily="18" charset="0"/>
              </a:rPr>
              <a:t>ACTOS QUE ADOLECEN DE NULIDAD RELATIVA (VICIOS DEL CONSENTIMIENTO EN GENERAL, INCAPACIDAD RELATIVA): SANEAMIENTO POR RATIFICACIÓN</a:t>
            </a:r>
          </a:p>
          <a:p>
            <a:r>
              <a:rPr lang="en-GB" sz="2200" dirty="0" smtClean="0">
                <a:latin typeface="Georgia" pitchFamily="18" charset="0"/>
              </a:rPr>
              <a:t>ACTOS QUE ADOLECEN DE NULIDAD ABSOLUTA (OBJETO ILÍCITO, CAUSA ILÍCITA): SANEAMIENTO POR PRESCRIPCIÓN, TEORÍA DE LA INEXISTENCIA</a:t>
            </a:r>
          </a:p>
          <a:p>
            <a:pPr>
              <a:lnSpc>
                <a:spcPct val="90000"/>
              </a:lnSpc>
            </a:pPr>
            <a:endParaRPr lang="en-US" sz="2200" dirty="0" smtClean="0">
              <a:latin typeface="Georgia" pitchFamily="18" charset="0"/>
            </a:endParaRPr>
          </a:p>
          <a:p>
            <a:endParaRPr lang="es-ES_tradnl" sz="2200" dirty="0" smtClean="0">
              <a:latin typeface="Georgia" pitchFamily="18" charset="0"/>
            </a:endParaRPr>
          </a:p>
          <a:p>
            <a:endParaRPr lang="en-US" sz="2200" dirty="0">
              <a:latin typeface="Georgia" pitchFamily="18" charset="0"/>
            </a:endParaRPr>
          </a:p>
        </p:txBody>
      </p:sp>
      <p:pic>
        <p:nvPicPr>
          <p:cNvPr id="2050" name="Picture 2" descr="C:\Users\Astrid\AppData\Local\Microsoft\Windows\Temporary Internet Files\Content.IE5\PGXINDL2\MC90001871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814" y="1676400"/>
            <a:ext cx="1942186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6451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208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CONCEPTO ACTO JURÍDICO</vt:lpstr>
      <vt:lpstr>CONCEPTO ACTO JURÍDICO</vt:lpstr>
      <vt:lpstr>CONCEPTO ACTO JURÍDICO</vt:lpstr>
      <vt:lpstr>CONCEPTO ACTO JURÍDICO</vt:lpstr>
      <vt:lpstr>CONCEPTO ACTO JURÍDICO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CONCEPTO ACTO JURÍDICO</dc:title>
  <dc:creator>Astrid</dc:creator>
  <cp:lastModifiedBy>Astrid</cp:lastModifiedBy>
  <cp:revision>2</cp:revision>
  <dcterms:created xsi:type="dcterms:W3CDTF">2012-04-01T22:21:57Z</dcterms:created>
  <dcterms:modified xsi:type="dcterms:W3CDTF">2012-04-01T22:33:45Z</dcterms:modified>
</cp:coreProperties>
</file>