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>
        <p:scale>
          <a:sx n="75" d="100"/>
          <a:sy n="75" d="100"/>
        </p:scale>
        <p:origin x="-118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09D4D-5B79-452C-8A18-28BDCBC80983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82018-40AC-4050-A654-539BD195F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250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1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72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35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76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23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24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6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770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5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5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639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80335-187D-42B2-BAF1-589A36CED5C5}" type="datetimeFigureOut">
              <a:rPr lang="en-US" smtClean="0"/>
              <a:t>4/15/2012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7357D-B13A-4DB6-8241-2955CF0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9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FORMACIÓN DEL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_tradnl" sz="2200" dirty="0">
                <a:latin typeface="Georgia" pitchFamily="18" charset="0"/>
              </a:rPr>
              <a:t>ACTOS JURÍDICOS </a:t>
            </a:r>
            <a:r>
              <a:rPr lang="es-ES_tradnl" sz="2200" dirty="0" smtClean="0">
                <a:latin typeface="Georgia" pitchFamily="18" charset="0"/>
              </a:rPr>
              <a:t>BILATERALES</a:t>
            </a: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>
                <a:latin typeface="Georgia" pitchFamily="18" charset="0"/>
              </a:rPr>
              <a:t>ARTS 1445 </a:t>
            </a:r>
            <a:r>
              <a:rPr lang="es-ES_tradnl" sz="2200" dirty="0" smtClean="0">
                <a:latin typeface="Georgia" pitchFamily="18" charset="0"/>
              </a:rPr>
              <a:t>NO. 2 </a:t>
            </a:r>
            <a:r>
              <a:rPr lang="es-ES_tradnl" sz="2200" dirty="0">
                <a:latin typeface="Georgia" pitchFamily="18" charset="0"/>
              </a:rPr>
              <a:t>Y 1437 CC: ¿BASTA </a:t>
            </a:r>
            <a:r>
              <a:rPr lang="es-ES_tradnl" sz="2200" dirty="0" smtClean="0">
                <a:latin typeface="Georgia" pitchFamily="18" charset="0"/>
              </a:rPr>
              <a:t>SÓLO </a:t>
            </a:r>
            <a:r>
              <a:rPr lang="es-ES_tradnl" sz="2200" dirty="0">
                <a:latin typeface="Georgia" pitchFamily="18" charset="0"/>
              </a:rPr>
              <a:t>VOLUNTAD DEL DEUDOR</a:t>
            </a:r>
            <a:r>
              <a:rPr lang="es-ES_tradnl" sz="2200" dirty="0" smtClean="0">
                <a:latin typeface="Georgia" pitchFamily="18" charset="0"/>
              </a:rPr>
              <a:t>?</a:t>
            </a: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>
                <a:latin typeface="Georgia" pitchFamily="18" charset="0"/>
              </a:rPr>
              <a:t>CC NO REGULA </a:t>
            </a:r>
            <a:r>
              <a:rPr lang="es-ES_tradnl" sz="2200" dirty="0" smtClean="0">
                <a:latin typeface="Georgia" pitchFamily="18" charset="0"/>
              </a:rPr>
              <a:t>MATERIA: CÓDIGO </a:t>
            </a:r>
            <a:r>
              <a:rPr lang="es-ES_tradnl" sz="2200" dirty="0">
                <a:latin typeface="Georgia" pitchFamily="18" charset="0"/>
              </a:rPr>
              <a:t>DE </a:t>
            </a:r>
            <a:r>
              <a:rPr lang="es-ES_tradnl" sz="2200" dirty="0" smtClean="0">
                <a:latin typeface="Georgia" pitchFamily="18" charset="0"/>
              </a:rPr>
              <a:t>COMERCIO, </a:t>
            </a:r>
            <a:r>
              <a:rPr lang="es-ES_tradnl" sz="2200" dirty="0">
                <a:solidFill>
                  <a:prstClr val="black"/>
                </a:solidFill>
                <a:latin typeface="Georgia" pitchFamily="18" charset="0"/>
              </a:rPr>
              <a:t>ARTS 97 Y SS </a:t>
            </a:r>
            <a:endParaRPr lang="es-ES_tradnl" sz="2200" dirty="0">
              <a:latin typeface="Georgia" pitchFamily="18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s-ES_tradnl" sz="2200" dirty="0">
                <a:latin typeface="Georgia" pitchFamily="18" charset="0"/>
              </a:rPr>
              <a:t>	</a:t>
            </a:r>
          </a:p>
          <a:p>
            <a:endParaRPr lang="es-ES_tradnl" sz="2200" dirty="0">
              <a:latin typeface="Georgia" pitchFamily="18" charset="0"/>
            </a:endParaRPr>
          </a:p>
          <a:p>
            <a:endParaRPr lang="es-ES_tradnl" sz="2200" dirty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195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ACEPTACIÓN EXTEMPORÁNEA, NO FORMA CONSENTIMIENTO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INDEMNIZACIÓN DE DAÑOS Y PERJUICIOS SI NO SE DA PRONTO AVISO DE LA RETRACTACIÓN: ART. 98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_tradnl" sz="2200" dirty="0" smtClean="0">
                <a:latin typeface="Georgia" pitchFamily="18" charset="0"/>
                <a:cs typeface="Times New Roman" pitchFamily="18" charset="0"/>
              </a:rPr>
              <a:t>OFERTA CON PLAZO: NO REQUIERE PRONTO AVISO</a:t>
            </a:r>
            <a:endParaRPr lang="en-US" sz="2200" dirty="0" smtClean="0">
              <a:latin typeface="Georgia" pitchFamily="18" charset="0"/>
              <a:cs typeface="Times New Roman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4642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ACEPTACIÓN REQUIERE QUE LA OFERTA ESTÉ VIGENTE</a:t>
            </a:r>
          </a:p>
          <a:p>
            <a:pPr>
              <a:spcBef>
                <a:spcPts val="0"/>
              </a:spcBef>
            </a:pPr>
            <a:r>
              <a:rPr lang="es-ES_tradnl" sz="2200" b="1" dirty="0" smtClean="0">
                <a:latin typeface="Georgia" pitchFamily="18" charset="0"/>
              </a:rPr>
              <a:t>OFERTA NO </a:t>
            </a:r>
            <a:r>
              <a:rPr lang="es-ES_tradnl" sz="2200" b="1" dirty="0" smtClean="0">
                <a:latin typeface="Georgia" pitchFamily="18" charset="0"/>
              </a:rPr>
              <a:t>OBLIGA: CADUCIDAD Y RETRACTACIÓN</a:t>
            </a:r>
            <a:endParaRPr lang="es-ES_tradnl" sz="2200" b="1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CADUCIDAD: MUERTE O INCAPACIDAD LEGAL SOBREVINIENTE. </a:t>
            </a:r>
            <a:r>
              <a:rPr lang="es-ES_tradnl" sz="2200" dirty="0">
                <a:latin typeface="Georgia" pitchFamily="18" charset="0"/>
              </a:rPr>
              <a:t>¿</a:t>
            </a:r>
            <a:r>
              <a:rPr lang="es-ES_tradnl" sz="2200" dirty="0" smtClean="0">
                <a:latin typeface="Georgia" pitchFamily="18" charset="0"/>
              </a:rPr>
              <a:t>INCLUSO </a:t>
            </a:r>
            <a:r>
              <a:rPr lang="es-ES_tradnl" sz="2200" dirty="0" smtClean="0">
                <a:latin typeface="Georgia" pitchFamily="18" charset="0"/>
              </a:rPr>
              <a:t>SI SE DIO PLAZO PARA LA ACEPTACIÓN?. ART. 101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677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RETRACTACIÓN TEMPESTIVA: OFERENTE PUEDE ARREPENTIRSE ENTRE </a:t>
            </a:r>
            <a:r>
              <a:rPr lang="es-ES_tradnl" sz="2200" dirty="0" smtClean="0">
                <a:latin typeface="Georgia" pitchFamily="18" charset="0"/>
              </a:rPr>
              <a:t>ENVÍO </a:t>
            </a:r>
            <a:r>
              <a:rPr lang="es-ES_tradnl" sz="2200" dirty="0" smtClean="0">
                <a:latin typeface="Georgia" pitchFamily="18" charset="0"/>
              </a:rPr>
              <a:t>DE LA </a:t>
            </a:r>
            <a:r>
              <a:rPr lang="es-ES_tradnl" sz="2200" dirty="0" smtClean="0">
                <a:latin typeface="Georgia" pitchFamily="18" charset="0"/>
              </a:rPr>
              <a:t>PROPUESTA </a:t>
            </a:r>
            <a:r>
              <a:rPr lang="es-ES_tradnl" sz="2200" dirty="0" smtClean="0">
                <a:latin typeface="Georgia" pitchFamily="18" charset="0"/>
              </a:rPr>
              <a:t>Y LA ACEPTACIÓN. INDEMNIZAR GASTOS Y DAÑOS Y PERJUICIOS, A MENOS DE CUMPLIR CONVENCIÓN</a:t>
            </a:r>
            <a:r>
              <a:rPr lang="es-ES" sz="2200" dirty="0" smtClean="0">
                <a:latin typeface="Georgia" pitchFamily="18" charset="0"/>
              </a:rPr>
              <a:t>. RESP. </a:t>
            </a:r>
            <a:r>
              <a:rPr lang="es-ES" sz="2200" dirty="0" smtClean="0">
                <a:latin typeface="Georgia" pitchFamily="18" charset="0"/>
              </a:rPr>
              <a:t>PRE-CONTRACTUAL. ARTS. 100 Y 101</a:t>
            </a:r>
            <a:endParaRPr lang="en-US" sz="2200" dirty="0" smtClean="0">
              <a:latin typeface="Georg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s-ES_tradnl" sz="1800" i="1" dirty="0" smtClean="0">
              <a:latin typeface="Georg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_tradnl" sz="1900" i="1" dirty="0" smtClean="0">
                <a:latin typeface="Georgia" pitchFamily="18" charset="0"/>
              </a:rPr>
              <a:t>RETRACTACIÓN TEMPESTIVA: ACEPTACIÓN NO FORMA  CONSENTIMIENTO</a:t>
            </a:r>
            <a:endParaRPr lang="es-ES_tradnl" sz="1900" i="1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endParaRPr lang="es-ES_tradnl" sz="1800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109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RETRACTACIÓN INTEMPESTIVA, FORMA </a:t>
            </a:r>
            <a:r>
              <a:rPr lang="es-ES" sz="2200" dirty="0" smtClean="0">
                <a:latin typeface="Georgia" pitchFamily="18" charset="0"/>
              </a:rPr>
              <a:t>CONSENTIMIENTO SI:</a:t>
            </a:r>
            <a:endParaRPr lang="es-ES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" sz="2000" dirty="0" smtClean="0">
                <a:latin typeface="Georgia" pitchFamily="18" charset="0"/>
              </a:rPr>
              <a:t>OFERENTE </a:t>
            </a:r>
            <a:r>
              <a:rPr lang="es-ES" sz="2000" dirty="0" smtClean="0">
                <a:latin typeface="Georgia" pitchFamily="18" charset="0"/>
              </a:rPr>
              <a:t>SE OBLIGÓ A ESPERAR CONTESTACIÓN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" sz="2000" dirty="0" smtClean="0">
                <a:latin typeface="Georgia" pitchFamily="18" charset="0"/>
              </a:rPr>
              <a:t>OFERENTE </a:t>
            </a:r>
            <a:r>
              <a:rPr lang="es-ES" sz="2000" dirty="0" smtClean="0">
                <a:latin typeface="Georgia" pitchFamily="18" charset="0"/>
              </a:rPr>
              <a:t>SE OBLIGÓ A NO DISPONER DEL OBJETO DEL CONTRATO SINO DESPUÉS DE DESECHADA LA OFERTA O DE TRANSCURRIDO UN DETERMINADO PLAZO</a:t>
            </a: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654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RETRACTACIÓN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DECLARACIÓN UNILATERAL DE VOLUNTAD</a:t>
            </a:r>
          </a:p>
          <a:p>
            <a:r>
              <a:rPr lang="es-ES_tradnl" sz="2200" dirty="0" smtClean="0">
                <a:latin typeface="Georgia" pitchFamily="18" charset="0"/>
              </a:rPr>
              <a:t>¿SE TRANSMITE LA OBLIGACIÓN?</a:t>
            </a:r>
          </a:p>
          <a:p>
            <a:r>
              <a:rPr lang="es-ES_tradnl" sz="2200" dirty="0" smtClean="0">
                <a:latin typeface="Georgia" pitchFamily="18" charset="0"/>
              </a:rPr>
              <a:t>PLAZOS DE PRESCRIPCIÓN</a:t>
            </a:r>
            <a:endParaRPr lang="en-US" sz="2200" dirty="0" smtClean="0">
              <a:latin typeface="Georgia" pitchFamily="18" charset="0"/>
            </a:endParaRPr>
          </a:p>
          <a:p>
            <a:pPr>
              <a:buFontTx/>
              <a:buChar char="-"/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8455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MOMENTO EN QUE SE FORMA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200" i="1" dirty="0" smtClean="0">
                <a:latin typeface="Georgia" pitchFamily="18" charset="0"/>
              </a:rPr>
              <a:t>(ENTRE AUSENTES)</a:t>
            </a:r>
            <a:endParaRPr lang="es-ES_tradnl" sz="2200" i="1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TEORÍA </a:t>
            </a:r>
            <a:r>
              <a:rPr lang="es-ES_tradnl" sz="2200" dirty="0" smtClean="0">
                <a:latin typeface="Georgia" pitchFamily="18" charset="0"/>
              </a:rPr>
              <a:t>DE LA </a:t>
            </a:r>
            <a:r>
              <a:rPr lang="es-ES_tradnl" sz="2200" dirty="0" smtClean="0">
                <a:latin typeface="Georgia" pitchFamily="18" charset="0"/>
              </a:rPr>
              <a:t>APROBACIÓN, </a:t>
            </a:r>
            <a:r>
              <a:rPr lang="es-ES_tradnl" sz="2200" dirty="0" smtClean="0">
                <a:latin typeface="Georgia" pitchFamily="18" charset="0"/>
              </a:rPr>
              <a:t>ARTS 99 Y 101</a:t>
            </a: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TEORÍA DEL ENVÍO O </a:t>
            </a:r>
            <a:r>
              <a:rPr lang="es-ES_tradnl" sz="2200" dirty="0" smtClean="0">
                <a:latin typeface="Georgia" pitchFamily="18" charset="0"/>
              </a:rPr>
              <a:t>EXPEDICIÓN DE ACEPTACIÓN</a:t>
            </a:r>
            <a:endParaRPr lang="es-ES_tradnl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TEORÍA DE LA </a:t>
            </a:r>
            <a:r>
              <a:rPr lang="es-ES_tradnl" sz="2200" dirty="0" smtClean="0">
                <a:latin typeface="Georgia" pitchFamily="18" charset="0"/>
              </a:rPr>
              <a:t>RECEPCIÓN DE LA ACEPTACIÓN POR OFERENTE</a:t>
            </a:r>
            <a:endParaRPr lang="es-ES_tradnl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TEORÍA DEL CONOCIMIENTO </a:t>
            </a:r>
            <a:r>
              <a:rPr lang="es-ES_tradnl" sz="2200" dirty="0" smtClean="0">
                <a:latin typeface="Georgia" pitchFamily="18" charset="0"/>
              </a:rPr>
              <a:t>DE LA ACEPTACIÓN POR OFERENTE O INFORMACIÓN</a:t>
            </a:r>
            <a:endParaRPr lang="es-ES_tradnl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DOMICILIO DEL </a:t>
            </a:r>
            <a:r>
              <a:rPr lang="es-ES_tradnl" sz="2200" dirty="0" smtClean="0">
                <a:latin typeface="Georgia" pitchFamily="18" charset="0"/>
              </a:rPr>
              <a:t>ACEPTANTE, </a:t>
            </a:r>
            <a:r>
              <a:rPr lang="es-ES_tradnl" sz="2200" dirty="0" smtClean="0">
                <a:latin typeface="Georgia" pitchFamily="18" charset="0"/>
              </a:rPr>
              <a:t>ART. </a:t>
            </a:r>
            <a:r>
              <a:rPr lang="es-ES_tradnl" sz="2200" dirty="0" smtClean="0">
                <a:latin typeface="Georgia" pitchFamily="18" charset="0"/>
              </a:rPr>
              <a:t>104</a:t>
            </a:r>
          </a:p>
          <a:p>
            <a:pPr marL="0" indent="0">
              <a:buNone/>
            </a:pPr>
            <a:endParaRPr lang="en-US" sz="2200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pPr>
              <a:buFontTx/>
              <a:buChar char="-"/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013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LUGAR DONDE</a:t>
            </a:r>
            <a:r>
              <a:rPr lang="es-ES_tradnl" sz="2800" b="1" dirty="0" smtClean="0">
                <a:latin typeface="Georgia" pitchFamily="18" charset="0"/>
              </a:rPr>
              <a:t> </a:t>
            </a:r>
            <a:r>
              <a:rPr lang="es-ES_tradnl" sz="2800" b="1" dirty="0" smtClean="0">
                <a:latin typeface="Georgia" pitchFamily="18" charset="0"/>
              </a:rPr>
              <a:t>SE FORMA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2200" dirty="0" smtClean="0">
                <a:latin typeface="Georgia" pitchFamily="18" charset="0"/>
              </a:rPr>
              <a:t>DOMICILIO </a:t>
            </a:r>
            <a:r>
              <a:rPr lang="es-ES_tradnl" sz="2200" dirty="0" smtClean="0">
                <a:latin typeface="Georgia" pitchFamily="18" charset="0"/>
              </a:rPr>
              <a:t>DEL </a:t>
            </a:r>
            <a:r>
              <a:rPr lang="es-ES_tradnl" sz="2200" dirty="0" smtClean="0">
                <a:latin typeface="Georgia" pitchFamily="18" charset="0"/>
              </a:rPr>
              <a:t>ACEPTANTE, </a:t>
            </a:r>
            <a:r>
              <a:rPr lang="es-ES_tradnl" sz="2200" dirty="0" smtClean="0">
                <a:latin typeface="Georgia" pitchFamily="18" charset="0"/>
              </a:rPr>
              <a:t>ART. </a:t>
            </a:r>
            <a:r>
              <a:rPr lang="es-ES_tradnl" sz="2200" dirty="0" smtClean="0">
                <a:latin typeface="Georgia" pitchFamily="18" charset="0"/>
              </a:rPr>
              <a:t>104</a:t>
            </a:r>
          </a:p>
          <a:p>
            <a:pPr marL="0" indent="0">
              <a:buNone/>
            </a:pPr>
            <a:endParaRPr lang="en-US" sz="2200" dirty="0" smtClean="0">
              <a:latin typeface="Georgia" pitchFamily="18" charset="0"/>
            </a:endParaRPr>
          </a:p>
          <a:p>
            <a:endParaRPr lang="en-US" sz="2400" dirty="0" smtClean="0"/>
          </a:p>
          <a:p>
            <a:pPr>
              <a:buFontTx/>
              <a:buChar char="-"/>
            </a:pPr>
            <a:endParaRPr lang="es-E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1522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>
                <a:latin typeface="Georgia" pitchFamily="18" charset="0"/>
              </a:rPr>
              <a:t>FORMACIÓN DEL CONSENTIMIENTO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DOS ACTOS JURÍDICOS UNILATERALES</a:t>
            </a: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OFERTA, PROPUESTA O POLICITACIÓN</a:t>
            </a: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ACEPTACIÓN DEL DESTINATARIO DE LA OFERTA</a:t>
            </a:r>
            <a:endParaRPr lang="en-US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  <a:buFontTx/>
              <a:buNone/>
            </a:pPr>
            <a:r>
              <a:rPr lang="es-ES_tradnl" dirty="0"/>
              <a:t>	</a:t>
            </a:r>
          </a:p>
          <a:p>
            <a:endParaRPr lang="es-ES_tradnl" dirty="0"/>
          </a:p>
          <a:p>
            <a:endParaRPr lang="es-ES_tradnl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015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PROPUESTA DE UNA PARTE PARA CELEBRAR UNA CONVENCIÓN</a:t>
            </a:r>
          </a:p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DEBE CUMPLIR REQUISITOS DE EXISTENCIA Y VALIDEZ. INTENCIÓN DE OBLIGARSE</a:t>
            </a:r>
          </a:p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DEBE SER COMPLETA: ELEMENTOS DE LA ESCENCIA</a:t>
            </a:r>
          </a:p>
          <a:p>
            <a:pPr>
              <a:buFontTx/>
              <a:buNone/>
            </a:pPr>
            <a:r>
              <a:rPr lang="es-ES_tradnl" dirty="0"/>
              <a:t>	</a:t>
            </a:r>
          </a:p>
          <a:p>
            <a:endParaRPr lang="es-ES_tradnl" dirty="0"/>
          </a:p>
          <a:p>
            <a:endParaRPr lang="es-ES_tradnl" dirty="0"/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8584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219200"/>
            <a:ext cx="4876800" cy="5105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DIRIGIDA A PERSONA DET O INDET: ART 105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s-ES" sz="1700" dirty="0" smtClean="0">
                <a:latin typeface="Georgia" pitchFamily="18" charset="0"/>
              </a:rPr>
              <a:t>	“</a:t>
            </a:r>
            <a:r>
              <a:rPr lang="es-ES" sz="1700" i="1" dirty="0" smtClean="0">
                <a:latin typeface="Georgia" pitchFamily="18" charset="0"/>
              </a:rPr>
              <a:t>Las ofertas indeterminadas contenidas en circulares, </a:t>
            </a:r>
            <a:r>
              <a:rPr lang="es-ES" sz="1700" i="1" dirty="0" smtClean="0">
                <a:latin typeface="Georgia" pitchFamily="18" charset="0"/>
              </a:rPr>
              <a:t>catálogos, </a:t>
            </a:r>
            <a:r>
              <a:rPr lang="es-ES" sz="1700" i="1" dirty="0" smtClean="0">
                <a:latin typeface="Georgia" pitchFamily="18" charset="0"/>
              </a:rPr>
              <a:t>notas de precios corrientes, prospectos, o en cualquiera otra especie de anuncios impresos, </a:t>
            </a:r>
            <a:r>
              <a:rPr lang="es-ES" sz="1700" b="1" i="1" dirty="0" smtClean="0">
                <a:latin typeface="Georgia" pitchFamily="18" charset="0"/>
              </a:rPr>
              <a:t>no son obligatorias para el que las hace.</a:t>
            </a:r>
            <a:r>
              <a:rPr lang="es-ES" sz="1700" i="1" dirty="0" smtClean="0">
                <a:latin typeface="Georgia" pitchFamily="18" charset="0"/>
              </a:rPr>
              <a:t> </a:t>
            </a:r>
          </a:p>
          <a:p>
            <a:pPr>
              <a:spcBef>
                <a:spcPts val="0"/>
              </a:spcBef>
              <a:buFontTx/>
              <a:buNone/>
            </a:pPr>
            <a:r>
              <a:rPr lang="es-ES" sz="1700" i="1" dirty="0" smtClean="0">
                <a:latin typeface="Georgia" pitchFamily="18" charset="0"/>
              </a:rPr>
              <a:t>	Dirigidos los anuncios a personas determinadas, llevan siempre la condición implícita de que al tiempo de la demanda </a:t>
            </a:r>
            <a:r>
              <a:rPr lang="es-ES" sz="1700" b="1" i="1" dirty="0" smtClean="0">
                <a:latin typeface="Georgia" pitchFamily="18" charset="0"/>
              </a:rPr>
              <a:t>no hayan sido enajenados los efectos ofrecidos</a:t>
            </a:r>
            <a:r>
              <a:rPr lang="es-ES" sz="1700" i="1" dirty="0" smtClean="0">
                <a:latin typeface="Georgia" pitchFamily="18" charset="0"/>
              </a:rPr>
              <a:t>, de que </a:t>
            </a:r>
            <a:r>
              <a:rPr lang="es-ES" sz="1700" b="1" i="1" dirty="0" smtClean="0">
                <a:latin typeface="Georgia" pitchFamily="18" charset="0"/>
              </a:rPr>
              <a:t>no hayan sufrido alteración en su precio</a:t>
            </a:r>
            <a:r>
              <a:rPr lang="es-ES" sz="1700" i="1" dirty="0" smtClean="0">
                <a:latin typeface="Georgia" pitchFamily="18" charset="0"/>
              </a:rPr>
              <a:t>, y de que </a:t>
            </a:r>
            <a:r>
              <a:rPr lang="es-ES" sz="1700" b="1" i="1" dirty="0" smtClean="0">
                <a:latin typeface="Georgia" pitchFamily="18" charset="0"/>
              </a:rPr>
              <a:t>existan en el domicilio del oferente</a:t>
            </a:r>
            <a:r>
              <a:rPr lang="es-ES" sz="1700" i="1" dirty="0" smtClean="0">
                <a:latin typeface="Georgia" pitchFamily="18" charset="0"/>
              </a:rPr>
              <a:t>”</a:t>
            </a:r>
            <a:r>
              <a:rPr lang="es-ES_tradnl" sz="1800" dirty="0">
                <a:latin typeface="Georgia" pitchFamily="18" charset="0"/>
              </a:rPr>
              <a:t>	</a:t>
            </a:r>
            <a:endParaRPr lang="es-ES_tradnl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INVITACIÓN PARA OFERTAR</a:t>
            </a:r>
            <a:endParaRPr lang="es-ES_tradnl" sz="22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8672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  <p:bldP spid="9626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OFERTA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447800"/>
            <a:ext cx="4876800" cy="48768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OFERTA EXPRESA </a:t>
            </a:r>
            <a:r>
              <a:rPr lang="es-ES_tradnl" sz="2200" dirty="0">
                <a:latin typeface="Georgia" pitchFamily="18" charset="0"/>
              </a:rPr>
              <a:t>O</a:t>
            </a:r>
            <a:r>
              <a:rPr lang="es-ES_tradnl" sz="2200" dirty="0" smtClean="0">
                <a:latin typeface="Georgia" pitchFamily="18" charset="0"/>
              </a:rPr>
              <a:t> </a:t>
            </a:r>
            <a:r>
              <a:rPr lang="es-ES_tradnl" sz="2200" dirty="0" smtClean="0">
                <a:latin typeface="Georgia" pitchFamily="18" charset="0"/>
              </a:rPr>
              <a:t>TÁCITA</a:t>
            </a:r>
            <a:endParaRPr lang="en-US" sz="22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OFERTA DE OBJETO PLURAL: OBJETO DIVISIBLE O </a:t>
            </a:r>
            <a:r>
              <a:rPr lang="es-ES_tradnl" sz="2200" dirty="0" smtClean="0">
                <a:latin typeface="Georgia" pitchFamily="18" charset="0"/>
              </a:rPr>
              <a:t>INDIVISIBLE </a:t>
            </a:r>
            <a:r>
              <a:rPr lang="es-ES_tradnl" sz="2000" dirty="0" smtClean="0">
                <a:latin typeface="Georgia" pitchFamily="18" charset="0"/>
              </a:rPr>
              <a:t>(NATURALEZA DEL OBJETO E INTENCIÓN DEL OFERENTE). ACEPTACIÓN FORMA EL CONSENTIMIENTO DEPENDIENDO DE LA NATURALEZA DEL OBJETO</a:t>
            </a:r>
            <a:endParaRPr lang="es-ES_tradnl" sz="2000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OFERTA A UNA PLURALIDAD DE SUJETOS</a:t>
            </a:r>
            <a:endParaRPr lang="en-US" sz="2200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842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577850" indent="-577850"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MANIFESTACIÓN DE CONFORMIDAD CON LA OFERTA</a:t>
            </a:r>
          </a:p>
          <a:p>
            <a:pPr marL="577850" indent="-577850"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ACEPTACIÓN EXPRESA </a:t>
            </a:r>
            <a:r>
              <a:rPr lang="es-ES_tradnl" sz="2200" dirty="0" smtClean="0">
                <a:latin typeface="Georgia" pitchFamily="18" charset="0"/>
              </a:rPr>
              <a:t>O </a:t>
            </a:r>
            <a:r>
              <a:rPr lang="es-ES_tradnl" sz="2200" dirty="0" smtClean="0">
                <a:latin typeface="Georgia" pitchFamily="18" charset="0"/>
              </a:rPr>
              <a:t>TÁCITA: ART 103</a:t>
            </a:r>
          </a:p>
          <a:p>
            <a:pPr marL="577850" indent="-577850">
              <a:spcBef>
                <a:spcPts val="0"/>
              </a:spcBef>
              <a:buFontTx/>
              <a:buNone/>
            </a:pPr>
            <a:r>
              <a:rPr lang="es-ES_tradnl" sz="2200" dirty="0" smtClean="0">
                <a:latin typeface="Georgia" pitchFamily="18" charset="0"/>
              </a:rPr>
              <a:t>	</a:t>
            </a:r>
            <a:r>
              <a:rPr lang="es-ES_tradnl" sz="1700" dirty="0" smtClean="0">
                <a:latin typeface="Georgia" pitchFamily="18" charset="0"/>
              </a:rPr>
              <a:t>“</a:t>
            </a:r>
            <a:r>
              <a:rPr lang="es-ES" sz="1700" i="1" dirty="0" smtClean="0">
                <a:latin typeface="Georgia" pitchFamily="18" charset="0"/>
              </a:rPr>
              <a:t>La aceptación tácita produce los mismos efectos y está sujeta a las mismas reglas que la expresa”</a:t>
            </a:r>
            <a:endParaRPr lang="en-US" sz="1700" i="1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8874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 marL="577850" indent="-577850">
              <a:lnSpc>
                <a:spcPct val="90000"/>
              </a:lnSpc>
              <a:spcBef>
                <a:spcPts val="0"/>
              </a:spcBef>
            </a:pPr>
            <a:r>
              <a:rPr lang="es-ES_tradnl" sz="2200" b="1" dirty="0" smtClean="0">
                <a:latin typeface="Georgia" pitchFamily="18" charset="0"/>
              </a:rPr>
              <a:t>ACEPTACIÓN DEBE SER PURA Y SIMPLE:</a:t>
            </a:r>
            <a:r>
              <a:rPr lang="es-ES_tradnl" sz="2200" dirty="0" smtClean="0">
                <a:latin typeface="Georgia" pitchFamily="18" charset="0"/>
              </a:rPr>
              <a:t> ARTS 101, 102 Y 106</a:t>
            </a:r>
          </a:p>
          <a:p>
            <a:pPr marL="577850" indent="-577850">
              <a:lnSpc>
                <a:spcPct val="90000"/>
              </a:lnSpc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ACEPTACIÓN CONDICIONAL: ART 102</a:t>
            </a:r>
          </a:p>
          <a:p>
            <a:pPr marL="577850" indent="-577850"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es-ES_tradnl" sz="2200" dirty="0" smtClean="0">
                <a:latin typeface="Georgia" pitchFamily="18" charset="0"/>
              </a:rPr>
              <a:t>	“</a:t>
            </a:r>
            <a:r>
              <a:rPr lang="es-ES_tradnl" sz="2200" i="1" dirty="0" smtClean="0">
                <a:latin typeface="Georgia" pitchFamily="18" charset="0"/>
              </a:rPr>
              <a:t>L</a:t>
            </a:r>
            <a:r>
              <a:rPr lang="es-ES" sz="2200" i="1" dirty="0" smtClean="0">
                <a:latin typeface="Georgia" pitchFamily="18" charset="0"/>
              </a:rPr>
              <a:t>a aceptación condicional será considerada como una propuesta</a:t>
            </a:r>
            <a:r>
              <a:rPr lang="es-ES" sz="2200" i="1" dirty="0" smtClean="0">
                <a:latin typeface="Georgia" pitchFamily="18" charset="0"/>
              </a:rPr>
              <a:t>”.</a:t>
            </a:r>
          </a:p>
          <a:p>
            <a:pPr marL="577850" indent="-577850">
              <a:lnSpc>
                <a:spcPct val="90000"/>
              </a:lnSpc>
              <a:spcBef>
                <a:spcPts val="0"/>
              </a:spcBef>
              <a:buFontTx/>
              <a:buNone/>
            </a:pPr>
            <a:endParaRPr lang="es-ES" sz="2200" i="1" dirty="0">
              <a:latin typeface="Georgia" pitchFamily="18" charset="0"/>
            </a:endParaRPr>
          </a:p>
          <a:p>
            <a:pPr marL="0" indent="0"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es-ES" sz="1900" b="1" i="1" dirty="0" smtClean="0">
                <a:latin typeface="Georgia" pitchFamily="18" charset="0"/>
              </a:rPr>
              <a:t>SÓLO </a:t>
            </a:r>
            <a:r>
              <a:rPr lang="es-ES" sz="1900" b="1" i="1" dirty="0" smtClean="0">
                <a:latin typeface="Georgia" pitchFamily="18" charset="0"/>
              </a:rPr>
              <a:t>ACEPTACIÓN PURA Y SIMPLE FORMA EL CONSENTIMIENTO</a:t>
            </a:r>
            <a:endParaRPr lang="es-ES_tradnl" sz="1900" b="1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1799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_tradnl" sz="2200" b="1" dirty="0" smtClean="0">
                <a:latin typeface="Georgia" pitchFamily="18" charset="0"/>
              </a:rPr>
              <a:t>ACEPTACIÓN DEBE SER OPORTUNA</a:t>
            </a: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PLAZO ESTIPULADO POR OFERENTE O PLAZO ACORDADO POR LAS PARTES</a:t>
            </a:r>
          </a:p>
          <a:p>
            <a:pPr>
              <a:spcBef>
                <a:spcPts val="0"/>
              </a:spcBef>
            </a:pPr>
            <a:r>
              <a:rPr lang="es-ES_tradnl" sz="2200" dirty="0" smtClean="0">
                <a:latin typeface="Georgia" pitchFamily="18" charset="0"/>
              </a:rPr>
              <a:t>EN SUBSIDIO, SE APLICAN PLAZOS LEGALES ESTABLECIDOS EN CÓDIGO DE </a:t>
            </a:r>
            <a:r>
              <a:rPr lang="es-ES_tradnl" sz="2200" dirty="0" smtClean="0">
                <a:latin typeface="Georgia" pitchFamily="18" charset="0"/>
              </a:rPr>
              <a:t>COMERCIO: ART. 97</a:t>
            </a:r>
          </a:p>
          <a:p>
            <a:pPr marL="0" indent="0">
              <a:spcBef>
                <a:spcPts val="0"/>
              </a:spcBef>
              <a:buNone/>
            </a:pPr>
            <a:endParaRPr lang="es-ES_tradnl" sz="2200" dirty="0">
              <a:latin typeface="Georg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_tradnl" sz="1900" b="1" i="1" dirty="0" smtClean="0">
                <a:latin typeface="Georgia" pitchFamily="18" charset="0"/>
              </a:rPr>
              <a:t>SÓLO ACEPTACIÓN OPORTUNA FORMA EL CONSENTIMIENTO</a:t>
            </a:r>
            <a:endParaRPr lang="en-US" sz="1900" b="1" i="1" dirty="0" smtClean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s-ES_tradnl" sz="1800" dirty="0">
              <a:latin typeface="Georgia" pitchFamily="18" charset="0"/>
            </a:endParaRPr>
          </a:p>
          <a:p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714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ACEPTACIÓN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9626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24000"/>
            <a:ext cx="4876800" cy="4724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OFERTA </a:t>
            </a:r>
            <a:r>
              <a:rPr lang="es-ES" sz="2200" dirty="0" smtClean="0">
                <a:latin typeface="Georgia" pitchFamily="18" charset="0"/>
              </a:rPr>
              <a:t>VERBAL </a:t>
            </a:r>
            <a:r>
              <a:rPr lang="es-ES" sz="2000" dirty="0" smtClean="0">
                <a:latin typeface="Georgia" pitchFamily="18" charset="0"/>
              </a:rPr>
              <a:t>(ENTRE PRESENTES): </a:t>
            </a:r>
            <a:r>
              <a:rPr lang="es-ES" sz="2000" dirty="0" smtClean="0">
                <a:latin typeface="Georgia" pitchFamily="18" charset="0"/>
              </a:rPr>
              <a:t>AL CONOCERSE LA OFERTA</a:t>
            </a:r>
          </a:p>
          <a:p>
            <a:pPr>
              <a:spcBef>
                <a:spcPts val="0"/>
              </a:spcBef>
            </a:pPr>
            <a:r>
              <a:rPr lang="es-ES" sz="2200" dirty="0" smtClean="0">
                <a:latin typeface="Georgia" pitchFamily="18" charset="0"/>
              </a:rPr>
              <a:t>OFERTA ESCRITA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" sz="2000" dirty="0" smtClean="0">
                <a:latin typeface="Georgia" pitchFamily="18" charset="0"/>
              </a:rPr>
              <a:t>OFERENTE Y ACEPTANTE RESIDEN EN MISMO LUGAR: 24 HORAS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s-ES" sz="2000" dirty="0" smtClean="0">
                <a:latin typeface="Georgia" pitchFamily="18" charset="0"/>
              </a:rPr>
              <a:t>OFERENTE Y ACEPTANTE NO RESIDEN EN MISMO LUGAR: A VUELTA DE </a:t>
            </a:r>
            <a:r>
              <a:rPr lang="es-ES" sz="2000" dirty="0" smtClean="0">
                <a:latin typeface="Georgia" pitchFamily="18" charset="0"/>
              </a:rPr>
              <a:t>CORREO</a:t>
            </a:r>
          </a:p>
          <a:p>
            <a:pPr marL="0" indent="0">
              <a:spcBef>
                <a:spcPts val="0"/>
              </a:spcBef>
              <a:buNone/>
            </a:pPr>
            <a:endParaRPr lang="es-ES" sz="2000" dirty="0">
              <a:latin typeface="Georg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ES" sz="1900" i="1" dirty="0" smtClean="0">
                <a:latin typeface="Georgia" pitchFamily="18" charset="0"/>
              </a:rPr>
              <a:t>NO SE TRATA DE UNA PRESENCIA FÍSICA (CONTRATOS POR TELÉFONO SE CONSIDERAN ENTRE PRESENTES)</a:t>
            </a:r>
            <a:endParaRPr lang="en-US" sz="1900" i="1" dirty="0" smtClean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endParaRPr lang="es-ES_tradnl" sz="1800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endParaRPr lang="es-ES_tradnl" sz="1800" dirty="0">
              <a:latin typeface="Georgia" pitchFamily="18" charset="0"/>
            </a:endParaRPr>
          </a:p>
          <a:p>
            <a:pPr>
              <a:spcBef>
                <a:spcPts val="0"/>
              </a:spcBef>
            </a:pPr>
            <a:endParaRPr lang="en-US" sz="1800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GP7DUIZN\MC90014958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32" y="1828800"/>
            <a:ext cx="2551568" cy="172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11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480</Words>
  <Application>Microsoft Office PowerPoint</Application>
  <PresentationFormat>On-screen Show (4:3)</PresentationFormat>
  <Paragraphs>98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FORMACIÓN DEL CONSENTIMIENTO</vt:lpstr>
      <vt:lpstr>FORMACIÓN DEL CONSENTIMIENTO</vt:lpstr>
      <vt:lpstr>OFERTA</vt:lpstr>
      <vt:lpstr>OFERTA</vt:lpstr>
      <vt:lpstr>OFERTA</vt:lpstr>
      <vt:lpstr>ACEPTACIÓN</vt:lpstr>
      <vt:lpstr>ACEPTACIÓN</vt:lpstr>
      <vt:lpstr>ACEPTACIÓN</vt:lpstr>
      <vt:lpstr>ACEPTACIÓN</vt:lpstr>
      <vt:lpstr>ACEPTACIÓN</vt:lpstr>
      <vt:lpstr>ACEPTACIÓN</vt:lpstr>
      <vt:lpstr>RETRACTACIÓN</vt:lpstr>
      <vt:lpstr>RETRACTACIÓN</vt:lpstr>
      <vt:lpstr>RETRACTACIÓN</vt:lpstr>
      <vt:lpstr>MOMENTO EN QUE SE FORMA CONSENTIMIENTO</vt:lpstr>
      <vt:lpstr>LUGAR DONDE SE FORMA CONSENTIMIENTO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FORMACIÓN DEL CONSENTIMIENTO</dc:title>
  <dc:creator>Astrid</dc:creator>
  <cp:lastModifiedBy>Astrid</cp:lastModifiedBy>
  <cp:revision>12</cp:revision>
  <dcterms:created xsi:type="dcterms:W3CDTF">2012-04-09T02:44:53Z</dcterms:created>
  <dcterms:modified xsi:type="dcterms:W3CDTF">2012-04-16T02:31:47Z</dcterms:modified>
</cp:coreProperties>
</file>