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14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09D4D-5B79-452C-8A18-28BDCBC80983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82018-40AC-4050-A654-539BD195F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250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0335-187D-42B2-BAF1-589A36CED5C5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214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0335-187D-42B2-BAF1-589A36CED5C5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721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0335-187D-42B2-BAF1-589A36CED5C5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435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0335-187D-42B2-BAF1-589A36CED5C5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760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0335-187D-42B2-BAF1-589A36CED5C5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623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0335-187D-42B2-BAF1-589A36CED5C5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247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0335-187D-42B2-BAF1-589A36CED5C5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164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0335-187D-42B2-BAF1-589A36CED5C5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770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0335-187D-42B2-BAF1-589A36CED5C5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553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0335-187D-42B2-BAF1-589A36CED5C5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354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0335-187D-42B2-BAF1-589A36CED5C5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639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80335-187D-42B2-BAF1-589A36CED5C5}" type="datetimeFigureOut">
              <a:rPr lang="en-US" smtClean="0"/>
              <a:t>4/8/2012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492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800" b="1" dirty="0">
                <a:latin typeface="Georgia" pitchFamily="18" charset="0"/>
              </a:rPr>
              <a:t>FORMACIÓN DEL CONSENTIMIENTO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876800" cy="4525963"/>
          </a:xfrm>
        </p:spPr>
        <p:txBody>
          <a:bodyPr>
            <a:normAutofit/>
          </a:bodyPr>
          <a:lstStyle/>
          <a:p>
            <a:r>
              <a:rPr lang="es-ES_tradnl" sz="2200" dirty="0">
                <a:latin typeface="Georgia" pitchFamily="18" charset="0"/>
              </a:rPr>
              <a:t>ACTOS JURÍDICOS </a:t>
            </a:r>
            <a:r>
              <a:rPr lang="es-ES_tradnl" sz="2200" dirty="0" smtClean="0">
                <a:latin typeface="Georgia" pitchFamily="18" charset="0"/>
              </a:rPr>
              <a:t>BILATERALES</a:t>
            </a:r>
            <a:endParaRPr lang="es-ES_tradnl" sz="2200" dirty="0">
              <a:latin typeface="Georgia" pitchFamily="18" charset="0"/>
            </a:endParaRPr>
          </a:p>
          <a:p>
            <a:r>
              <a:rPr lang="es-ES_tradnl" sz="2200" dirty="0">
                <a:latin typeface="Georgia" pitchFamily="18" charset="0"/>
              </a:rPr>
              <a:t>ARTS 1445 </a:t>
            </a:r>
            <a:r>
              <a:rPr lang="es-ES_tradnl" sz="2200" dirty="0" smtClean="0">
                <a:latin typeface="Georgia" pitchFamily="18" charset="0"/>
              </a:rPr>
              <a:t>NO. 2 </a:t>
            </a:r>
            <a:r>
              <a:rPr lang="es-ES_tradnl" sz="2200" dirty="0">
                <a:latin typeface="Georgia" pitchFamily="18" charset="0"/>
              </a:rPr>
              <a:t>Y 1437 CC: ¿BASTA </a:t>
            </a:r>
            <a:r>
              <a:rPr lang="es-ES_tradnl" sz="2200" dirty="0" smtClean="0">
                <a:latin typeface="Georgia" pitchFamily="18" charset="0"/>
              </a:rPr>
              <a:t>SÓLO </a:t>
            </a:r>
            <a:r>
              <a:rPr lang="es-ES_tradnl" sz="2200" dirty="0">
                <a:latin typeface="Georgia" pitchFamily="18" charset="0"/>
              </a:rPr>
              <a:t>VOLUNTAD DEL DEUDOR</a:t>
            </a:r>
            <a:r>
              <a:rPr lang="es-ES_tradnl" sz="2200" dirty="0" smtClean="0">
                <a:latin typeface="Georgia" pitchFamily="18" charset="0"/>
              </a:rPr>
              <a:t>?</a:t>
            </a:r>
            <a:endParaRPr lang="es-ES_tradnl" sz="2200" dirty="0">
              <a:latin typeface="Georgia" pitchFamily="18" charset="0"/>
            </a:endParaRPr>
          </a:p>
          <a:p>
            <a:r>
              <a:rPr lang="es-ES_tradnl" sz="2200" dirty="0">
                <a:latin typeface="Georgia" pitchFamily="18" charset="0"/>
              </a:rPr>
              <a:t>CC NO REGULA </a:t>
            </a:r>
            <a:r>
              <a:rPr lang="es-ES_tradnl" sz="2200" dirty="0" smtClean="0">
                <a:latin typeface="Georgia" pitchFamily="18" charset="0"/>
              </a:rPr>
              <a:t>MATERIA: CÓDIGO </a:t>
            </a:r>
            <a:r>
              <a:rPr lang="es-ES_tradnl" sz="2200" dirty="0">
                <a:latin typeface="Georgia" pitchFamily="18" charset="0"/>
              </a:rPr>
              <a:t>DE </a:t>
            </a:r>
            <a:r>
              <a:rPr lang="es-ES_tradnl" sz="2200" dirty="0" smtClean="0">
                <a:latin typeface="Georgia" pitchFamily="18" charset="0"/>
              </a:rPr>
              <a:t>COMERCIO, </a:t>
            </a:r>
            <a:r>
              <a:rPr lang="es-ES_tradnl" sz="2200" dirty="0">
                <a:solidFill>
                  <a:prstClr val="black"/>
                </a:solidFill>
                <a:latin typeface="Georgia" pitchFamily="18" charset="0"/>
              </a:rPr>
              <a:t>ARTS 97 Y SS </a:t>
            </a:r>
            <a:endParaRPr lang="es-ES_tradnl" sz="2200" dirty="0">
              <a:latin typeface="Georgia" pitchFamily="18" charset="0"/>
            </a:endParaRPr>
          </a:p>
          <a:p>
            <a:pPr>
              <a:buFontTx/>
              <a:buNone/>
            </a:pPr>
            <a:r>
              <a:rPr lang="es-ES_tradnl" sz="2200" dirty="0">
                <a:latin typeface="Georgia" pitchFamily="18" charset="0"/>
              </a:rPr>
              <a:t>	</a:t>
            </a:r>
          </a:p>
          <a:p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endParaRPr lang="en-US" sz="22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195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  <p:bldP spid="9626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ACEPTACIÓN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4876800" cy="4724400"/>
          </a:xfrm>
        </p:spPr>
        <p:txBody>
          <a:bodyPr>
            <a:noAutofit/>
          </a:bodyPr>
          <a:lstStyle/>
          <a:p>
            <a:r>
              <a:rPr lang="es-ES_tradnl" sz="2200" dirty="0" smtClean="0">
                <a:latin typeface="Georgia" pitchFamily="18" charset="0"/>
                <a:cs typeface="Times New Roman" pitchFamily="18" charset="0"/>
              </a:rPr>
              <a:t>ACEPTACIÓN EXTEMPORÁNEA, NO FORMA CONSENTIMIENTO</a:t>
            </a:r>
          </a:p>
          <a:p>
            <a:pPr>
              <a:buFontTx/>
              <a:buChar char="-"/>
            </a:pPr>
            <a:r>
              <a:rPr lang="es-ES_tradnl" sz="2200" dirty="0" smtClean="0">
                <a:latin typeface="Georgia" pitchFamily="18" charset="0"/>
                <a:cs typeface="Times New Roman" pitchFamily="18" charset="0"/>
              </a:rPr>
              <a:t>INDEMNIZACIÓN DE DAÑOS Y PERJUICIOS SI NO SE DA PRONTO AVISO DE LA RETRACTACIÓN: ART. 98</a:t>
            </a:r>
          </a:p>
          <a:p>
            <a:pPr>
              <a:buFontTx/>
              <a:buChar char="-"/>
            </a:pPr>
            <a:r>
              <a:rPr lang="es-ES_tradnl" sz="2200" dirty="0" smtClean="0">
                <a:latin typeface="Georgia" pitchFamily="18" charset="0"/>
                <a:cs typeface="Times New Roman" pitchFamily="18" charset="0"/>
              </a:rPr>
              <a:t>OFERTA CON PLAZO: NO REQUIERE PRONTO AVISO</a:t>
            </a:r>
            <a:endParaRPr lang="en-US" sz="2200" dirty="0" smtClean="0">
              <a:latin typeface="Georgia" pitchFamily="18" charset="0"/>
              <a:cs typeface="Times New Roman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4642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ACEPTACIÓN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4876800" cy="4724400"/>
          </a:xfrm>
        </p:spPr>
        <p:txBody>
          <a:bodyPr>
            <a:noAutofit/>
          </a:bodyPr>
          <a:lstStyle/>
          <a:p>
            <a:r>
              <a:rPr lang="es-ES_tradnl" sz="2200" dirty="0" smtClean="0">
                <a:latin typeface="Georgia" pitchFamily="18" charset="0"/>
              </a:rPr>
              <a:t>ACEPTACIÓN REQUIERE QUE LA OFERTA ESTÉ VIGENTE</a:t>
            </a:r>
          </a:p>
          <a:p>
            <a:r>
              <a:rPr lang="es-ES_tradnl" sz="2200" dirty="0" smtClean="0">
                <a:latin typeface="Georgia" pitchFamily="18" charset="0"/>
              </a:rPr>
              <a:t>OFERTA NO OBLIGA</a:t>
            </a:r>
          </a:p>
          <a:p>
            <a:r>
              <a:rPr lang="es-ES_tradnl" sz="2200" dirty="0" smtClean="0">
                <a:latin typeface="Georgia" pitchFamily="18" charset="0"/>
              </a:rPr>
              <a:t>CADUCIDAD: MUERTE O INCAPACIDAD LEGAL SOBREVINIENTE. INCLUSO SI SE DIO PLAZO PARA LA ACEPTACIÓN?. ART. 101</a:t>
            </a:r>
            <a:endParaRPr lang="en-US" sz="2200" dirty="0" smtClean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6772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RETRACTACIÓN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4876800" cy="4724400"/>
          </a:xfrm>
        </p:spPr>
        <p:txBody>
          <a:bodyPr>
            <a:noAutofit/>
          </a:bodyPr>
          <a:lstStyle/>
          <a:p>
            <a:r>
              <a:rPr lang="es-ES_tradnl" sz="2200" dirty="0" smtClean="0">
                <a:latin typeface="Georgia" pitchFamily="18" charset="0"/>
              </a:rPr>
              <a:t>RETRACTACIÓN TEMPESTIVA: OFERENTE PUEDE ARREPENTIRSE ENTRE EL ENVÍO DE LA PROPESTA Y LA ACEPTACIÓN. INDEMNIZAR GASTOS Y DAÑOS Y PERJUICIOS, A MENOS DE CUMPLIR CONVENCIÓN</a:t>
            </a:r>
            <a:r>
              <a:rPr lang="es-ES" sz="2200" dirty="0" smtClean="0">
                <a:latin typeface="Georgia" pitchFamily="18" charset="0"/>
              </a:rPr>
              <a:t>. RESP. PRE-CONTRACTUAL</a:t>
            </a:r>
            <a:endParaRPr lang="en-US" sz="2200" dirty="0" smtClean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1098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RETRACTACIÓN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4876800" cy="4724400"/>
          </a:xfrm>
        </p:spPr>
        <p:txBody>
          <a:bodyPr>
            <a:noAutofit/>
          </a:bodyPr>
          <a:lstStyle/>
          <a:p>
            <a:r>
              <a:rPr lang="es-ES" sz="2200" dirty="0" smtClean="0">
                <a:latin typeface="Georgia" pitchFamily="18" charset="0"/>
              </a:rPr>
              <a:t>RETRACTACIÓN INTEMPESTIVA, FORMA CONSENTIMIENTO</a:t>
            </a:r>
          </a:p>
          <a:p>
            <a:pPr>
              <a:buFontTx/>
              <a:buChar char="-"/>
            </a:pPr>
            <a:r>
              <a:rPr lang="es-ES" sz="2200" dirty="0" smtClean="0">
                <a:latin typeface="Georgia" pitchFamily="18" charset="0"/>
              </a:rPr>
              <a:t>SI OFERENTE SE OBLIGÓ A ESPERAR CONTESTACIÓN</a:t>
            </a:r>
          </a:p>
          <a:p>
            <a:pPr>
              <a:buFontTx/>
              <a:buChar char="-"/>
            </a:pPr>
            <a:r>
              <a:rPr lang="es-ES" sz="2200" dirty="0" smtClean="0">
                <a:latin typeface="Georgia" pitchFamily="18" charset="0"/>
              </a:rPr>
              <a:t>SI OFERENTE SE OBLIGÓ A NO DISPONER DEL OBJETO DEL CONTRATO SINO DESPUÉS DE DESECHADA LA OFERTA O DE TRANSCURRIDO UN DETERMINADO PLAZO</a:t>
            </a:r>
          </a:p>
          <a:p>
            <a:endParaRPr lang="es-ES_tradnl" sz="18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96543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RETRACTACIÓN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4876800" cy="4724400"/>
          </a:xfrm>
        </p:spPr>
        <p:txBody>
          <a:bodyPr>
            <a:noAutofit/>
          </a:bodyPr>
          <a:lstStyle/>
          <a:p>
            <a:r>
              <a:rPr lang="es-ES_tradnl" sz="2200" dirty="0" smtClean="0">
                <a:latin typeface="Georgia" pitchFamily="18" charset="0"/>
              </a:rPr>
              <a:t>DECLARACIÓN UNILATERAL DE VOLUNTAD</a:t>
            </a:r>
          </a:p>
          <a:p>
            <a:r>
              <a:rPr lang="es-ES_tradnl" sz="2200" dirty="0" smtClean="0">
                <a:latin typeface="Georgia" pitchFamily="18" charset="0"/>
              </a:rPr>
              <a:t>¿SE TRANSMITE LA OBLIGACIÓN?</a:t>
            </a:r>
          </a:p>
          <a:p>
            <a:r>
              <a:rPr lang="es-ES_tradnl" sz="2200" dirty="0" smtClean="0">
                <a:latin typeface="Georgia" pitchFamily="18" charset="0"/>
              </a:rPr>
              <a:t>PLAZOS DE PRESCRIPCIÓN</a:t>
            </a:r>
            <a:endParaRPr lang="en-US" sz="2200" dirty="0" smtClean="0">
              <a:latin typeface="Georgia" pitchFamily="18" charset="0"/>
            </a:endParaRPr>
          </a:p>
          <a:p>
            <a:pPr>
              <a:buFontTx/>
              <a:buChar char="-"/>
            </a:pPr>
            <a:endParaRPr lang="es-ES" sz="2200" dirty="0" smtClean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8455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MOMENTO EN QUE SE FORMA CONSENTIMIENTO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4876800" cy="4724400"/>
          </a:xfrm>
        </p:spPr>
        <p:txBody>
          <a:bodyPr>
            <a:noAutofit/>
          </a:bodyPr>
          <a:lstStyle/>
          <a:p>
            <a:r>
              <a:rPr lang="es-ES_tradnl" sz="2200" dirty="0" smtClean="0">
                <a:latin typeface="Georgia" pitchFamily="18" charset="0"/>
              </a:rPr>
              <a:t>TEORÍA DE LA APROBACIÓN: ARTS 99 Y 101</a:t>
            </a:r>
          </a:p>
          <a:p>
            <a:r>
              <a:rPr lang="es-ES_tradnl" sz="2200" dirty="0" smtClean="0">
                <a:latin typeface="Georgia" pitchFamily="18" charset="0"/>
              </a:rPr>
              <a:t>TEORÍA DEL ENVÍO O EXPEDICIÓN</a:t>
            </a:r>
          </a:p>
          <a:p>
            <a:r>
              <a:rPr lang="es-ES_tradnl" sz="2200" dirty="0" smtClean="0">
                <a:latin typeface="Georgia" pitchFamily="18" charset="0"/>
              </a:rPr>
              <a:t>TEORÍA DE LA RECEPCIÓN</a:t>
            </a:r>
          </a:p>
          <a:p>
            <a:r>
              <a:rPr lang="es-ES_tradnl" sz="2200" dirty="0" smtClean="0">
                <a:latin typeface="Georgia" pitchFamily="18" charset="0"/>
              </a:rPr>
              <a:t>TEORÍA DEL CONOCIMIENTO O INFORMACIÓN</a:t>
            </a:r>
          </a:p>
          <a:p>
            <a:r>
              <a:rPr lang="es-ES_tradnl" sz="2200" dirty="0" smtClean="0">
                <a:latin typeface="Georgia" pitchFamily="18" charset="0"/>
              </a:rPr>
              <a:t>DOMICILIO DEL ACEPTANTE: ART. 104</a:t>
            </a:r>
            <a:endParaRPr lang="en-US" sz="2200" dirty="0" smtClean="0">
              <a:latin typeface="Georgia" pitchFamily="18" charset="0"/>
            </a:endParaRPr>
          </a:p>
          <a:p>
            <a:endParaRPr lang="en-US" sz="2400" dirty="0" smtClean="0"/>
          </a:p>
          <a:p>
            <a:pPr>
              <a:buFontTx/>
              <a:buChar char="-"/>
            </a:pPr>
            <a:endParaRPr lang="es-ES" sz="2200" dirty="0" smtClean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0134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800" b="1" dirty="0">
                <a:latin typeface="Georgia" pitchFamily="18" charset="0"/>
              </a:rPr>
              <a:t>FORMACIÓN DEL CONSENTIMIENTO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876800" cy="4525963"/>
          </a:xfrm>
        </p:spPr>
        <p:txBody>
          <a:bodyPr>
            <a:normAutofit/>
          </a:bodyPr>
          <a:lstStyle/>
          <a:p>
            <a:r>
              <a:rPr lang="es-ES_tradnl" sz="2200" dirty="0" smtClean="0">
                <a:latin typeface="Georgia" pitchFamily="18" charset="0"/>
              </a:rPr>
              <a:t>DOS ACTOS JURÍDICOS UNILATERALES</a:t>
            </a:r>
          </a:p>
          <a:p>
            <a:r>
              <a:rPr lang="es-ES_tradnl" sz="2200" dirty="0" smtClean="0">
                <a:latin typeface="Georgia" pitchFamily="18" charset="0"/>
              </a:rPr>
              <a:t>OFERTA, PROPUESTA O POLICITACIÓN</a:t>
            </a:r>
          </a:p>
          <a:p>
            <a:r>
              <a:rPr lang="es-ES_tradnl" sz="2200" dirty="0" smtClean="0">
                <a:latin typeface="Georgia" pitchFamily="18" charset="0"/>
              </a:rPr>
              <a:t>ACEPTACIÓN DEL DESTINATARIO DE LA OFERTA</a:t>
            </a:r>
            <a:endParaRPr lang="en-US" sz="2200" dirty="0" smtClean="0">
              <a:latin typeface="Georgia" pitchFamily="18" charset="0"/>
            </a:endParaRPr>
          </a:p>
          <a:p>
            <a:pPr>
              <a:buFontTx/>
              <a:buNone/>
            </a:pPr>
            <a:r>
              <a:rPr lang="es-ES_tradnl" dirty="0"/>
              <a:t>	</a:t>
            </a:r>
          </a:p>
          <a:p>
            <a:endParaRPr lang="es-ES_tradnl" dirty="0"/>
          </a:p>
          <a:p>
            <a:endParaRPr lang="es-ES_tradnl" dirty="0"/>
          </a:p>
          <a:p>
            <a:endParaRPr lang="en-US" dirty="0"/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0156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  <p:bldP spid="9626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OFERTA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876800" cy="4525963"/>
          </a:xfrm>
        </p:spPr>
        <p:txBody>
          <a:bodyPr>
            <a:normAutofit/>
          </a:bodyPr>
          <a:lstStyle/>
          <a:p>
            <a:r>
              <a:rPr lang="es-ES" sz="2200" dirty="0" smtClean="0">
                <a:latin typeface="Georgia" pitchFamily="18" charset="0"/>
              </a:rPr>
              <a:t>PROPUESTA DE UNA PARTE PARA CELEBRAR UNA CONVENCIÓN</a:t>
            </a:r>
          </a:p>
          <a:p>
            <a:r>
              <a:rPr lang="es-ES" sz="2200" dirty="0" smtClean="0">
                <a:latin typeface="Georgia" pitchFamily="18" charset="0"/>
              </a:rPr>
              <a:t>DEBE CUMPLIR REQUISITOS DE EXISTENCIA Y VALIDEZ. INTENCIÓN DE OBLIGARSE</a:t>
            </a:r>
          </a:p>
          <a:p>
            <a:r>
              <a:rPr lang="es-ES" sz="2200" dirty="0" smtClean="0">
                <a:latin typeface="Georgia" pitchFamily="18" charset="0"/>
              </a:rPr>
              <a:t>DEBE SER COMPLETA: ELEMENTOS DE LA ESCENCIA</a:t>
            </a:r>
          </a:p>
          <a:p>
            <a:pPr>
              <a:buFontTx/>
              <a:buNone/>
            </a:pPr>
            <a:r>
              <a:rPr lang="es-ES_tradnl" dirty="0"/>
              <a:t>	</a:t>
            </a:r>
          </a:p>
          <a:p>
            <a:endParaRPr lang="es-ES_tradnl" dirty="0"/>
          </a:p>
          <a:p>
            <a:endParaRPr lang="es-ES_tradnl" dirty="0"/>
          </a:p>
          <a:p>
            <a:endParaRPr lang="en-US" dirty="0"/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8584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  <p:bldP spid="9626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OFERTA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219200"/>
            <a:ext cx="4876800" cy="5105400"/>
          </a:xfrm>
        </p:spPr>
        <p:txBody>
          <a:bodyPr>
            <a:noAutofit/>
          </a:bodyPr>
          <a:lstStyle/>
          <a:p>
            <a:r>
              <a:rPr lang="es-ES_tradnl" sz="2200" dirty="0" smtClean="0">
                <a:latin typeface="Georgia" pitchFamily="18" charset="0"/>
              </a:rPr>
              <a:t>DIRIGIDA A PERSONA DET O INDET: ART 105</a:t>
            </a:r>
          </a:p>
          <a:p>
            <a:pPr>
              <a:buFontTx/>
              <a:buNone/>
            </a:pPr>
            <a:r>
              <a:rPr lang="es-ES" sz="1700" dirty="0" smtClean="0">
                <a:latin typeface="Georgia" pitchFamily="18" charset="0"/>
              </a:rPr>
              <a:t>	“</a:t>
            </a:r>
            <a:r>
              <a:rPr lang="es-ES" sz="1700" i="1" dirty="0" smtClean="0">
                <a:latin typeface="Georgia" pitchFamily="18" charset="0"/>
              </a:rPr>
              <a:t>Las ofertas indeterminadas contenidas en circulares, catálogos notas de precios corrientes, prospectos, o en cualquiera otra especie de anuncios impresos, </a:t>
            </a:r>
            <a:r>
              <a:rPr lang="es-ES" sz="1700" b="1" i="1" dirty="0" smtClean="0">
                <a:latin typeface="Georgia" pitchFamily="18" charset="0"/>
              </a:rPr>
              <a:t>no son obligatorias para el que las hace.</a:t>
            </a:r>
            <a:r>
              <a:rPr lang="es-ES" sz="1700" i="1" dirty="0" smtClean="0">
                <a:latin typeface="Georgia" pitchFamily="18" charset="0"/>
              </a:rPr>
              <a:t> </a:t>
            </a:r>
          </a:p>
          <a:p>
            <a:pPr>
              <a:buFontTx/>
              <a:buNone/>
            </a:pPr>
            <a:r>
              <a:rPr lang="es-ES" sz="1700" i="1" dirty="0" smtClean="0">
                <a:latin typeface="Georgia" pitchFamily="18" charset="0"/>
              </a:rPr>
              <a:t>	Dirigidos los anuncios a personas determinadas, llevan siempre la condición implícita de que al tiempo de la demanda </a:t>
            </a:r>
            <a:r>
              <a:rPr lang="es-ES" sz="1700" b="1" i="1" dirty="0" smtClean="0">
                <a:latin typeface="Georgia" pitchFamily="18" charset="0"/>
              </a:rPr>
              <a:t>no hayan sido enajenados los efectos ofrecidos</a:t>
            </a:r>
            <a:r>
              <a:rPr lang="es-ES" sz="1700" i="1" dirty="0" smtClean="0">
                <a:latin typeface="Georgia" pitchFamily="18" charset="0"/>
              </a:rPr>
              <a:t>, de que </a:t>
            </a:r>
            <a:r>
              <a:rPr lang="es-ES" sz="1700" b="1" i="1" dirty="0" smtClean="0">
                <a:latin typeface="Georgia" pitchFamily="18" charset="0"/>
              </a:rPr>
              <a:t>no hayan sufrido alteración en su precio</a:t>
            </a:r>
            <a:r>
              <a:rPr lang="es-ES" sz="1700" i="1" dirty="0" smtClean="0">
                <a:latin typeface="Georgia" pitchFamily="18" charset="0"/>
              </a:rPr>
              <a:t>, y de que </a:t>
            </a:r>
            <a:r>
              <a:rPr lang="es-ES" sz="1700" b="1" i="1" dirty="0" smtClean="0">
                <a:latin typeface="Georgia" pitchFamily="18" charset="0"/>
              </a:rPr>
              <a:t>existan en el domicilio del oferente</a:t>
            </a:r>
            <a:r>
              <a:rPr lang="es-ES" sz="1700" i="1" dirty="0" smtClean="0">
                <a:latin typeface="Georgia" pitchFamily="18" charset="0"/>
              </a:rPr>
              <a:t>”</a:t>
            </a:r>
          </a:p>
          <a:p>
            <a:pPr>
              <a:buFontTx/>
              <a:buNone/>
            </a:pPr>
            <a:r>
              <a:rPr lang="es-ES_tradnl" sz="1800" dirty="0">
                <a:latin typeface="Georgia" pitchFamily="18" charset="0"/>
              </a:rPr>
              <a:t>	</a:t>
            </a:r>
            <a:endParaRPr lang="es-ES_tradnl" sz="2200" dirty="0" smtClean="0">
              <a:latin typeface="Georgia" pitchFamily="18" charset="0"/>
            </a:endParaRPr>
          </a:p>
          <a:p>
            <a:r>
              <a:rPr lang="es-ES_tradnl" sz="2200" dirty="0" smtClean="0">
                <a:latin typeface="Georgia" pitchFamily="18" charset="0"/>
              </a:rPr>
              <a:t>INVITACIÓN PARA OFERTAR</a:t>
            </a:r>
            <a:endParaRPr lang="es-ES_tradnl" sz="22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8672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  <p:bldP spid="9626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OFERTA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447800"/>
            <a:ext cx="4876800" cy="4876800"/>
          </a:xfrm>
        </p:spPr>
        <p:txBody>
          <a:bodyPr>
            <a:noAutofit/>
          </a:bodyPr>
          <a:lstStyle/>
          <a:p>
            <a:r>
              <a:rPr lang="es-ES_tradnl" sz="2200" dirty="0" smtClean="0">
                <a:latin typeface="Georgia" pitchFamily="18" charset="0"/>
              </a:rPr>
              <a:t>OFERTA EXPRESA Y TÁCITA</a:t>
            </a:r>
            <a:endParaRPr lang="en-US" sz="2200" dirty="0" smtClean="0">
              <a:latin typeface="Georgia" pitchFamily="18" charset="0"/>
            </a:endParaRPr>
          </a:p>
          <a:p>
            <a:r>
              <a:rPr lang="es-ES_tradnl" sz="2200" dirty="0" smtClean="0">
                <a:latin typeface="Georgia" pitchFamily="18" charset="0"/>
              </a:rPr>
              <a:t>OFERTA DE OBJETO PLURAL: OBJETO DIVISIBLE O INDIVISIBLE</a:t>
            </a:r>
          </a:p>
          <a:p>
            <a:r>
              <a:rPr lang="es-ES_tradnl" sz="2200" dirty="0" smtClean="0">
                <a:latin typeface="Georgia" pitchFamily="18" charset="0"/>
              </a:rPr>
              <a:t>OFERTA A UNA PLURALIDAD DE SUJETOS</a:t>
            </a:r>
            <a:endParaRPr lang="en-US" sz="2200" dirty="0" smtClean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8427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ACEPTACIÓN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4876800" cy="4724400"/>
          </a:xfrm>
        </p:spPr>
        <p:txBody>
          <a:bodyPr>
            <a:noAutofit/>
          </a:bodyPr>
          <a:lstStyle/>
          <a:p>
            <a:pPr marL="577850" indent="-577850"/>
            <a:r>
              <a:rPr lang="es-ES_tradnl" sz="2200" dirty="0" smtClean="0">
                <a:latin typeface="Georgia" pitchFamily="18" charset="0"/>
              </a:rPr>
              <a:t>MANIFESTACIÓN DE CONFORMIDAD CON LA OFERTA</a:t>
            </a:r>
          </a:p>
          <a:p>
            <a:pPr marL="577850" indent="-577850"/>
            <a:r>
              <a:rPr lang="es-ES_tradnl" sz="2200" dirty="0" smtClean="0">
                <a:latin typeface="Georgia" pitchFamily="18" charset="0"/>
              </a:rPr>
              <a:t>ACEPTACIÓN EXPRESA Y TÁCITA: ART 103</a:t>
            </a:r>
          </a:p>
          <a:p>
            <a:pPr marL="577850" indent="-577850">
              <a:buFontTx/>
              <a:buNone/>
            </a:pPr>
            <a:r>
              <a:rPr lang="es-ES_tradnl" sz="2200" dirty="0" smtClean="0">
                <a:latin typeface="Georgia" pitchFamily="18" charset="0"/>
              </a:rPr>
              <a:t>	</a:t>
            </a:r>
            <a:r>
              <a:rPr lang="es-ES_tradnl" sz="1700" dirty="0" smtClean="0">
                <a:latin typeface="Georgia" pitchFamily="18" charset="0"/>
              </a:rPr>
              <a:t>“</a:t>
            </a:r>
            <a:r>
              <a:rPr lang="es-ES" sz="1700" i="1" dirty="0" smtClean="0">
                <a:latin typeface="Georgia" pitchFamily="18" charset="0"/>
              </a:rPr>
              <a:t>La aceptación tácita produce los mismos efectos y está sujeta a las mismas reglas que la expresa”</a:t>
            </a:r>
            <a:endParaRPr lang="en-US" sz="1700" i="1" dirty="0" smtClean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8874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ACEPTACIÓN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4876800" cy="4724400"/>
          </a:xfrm>
        </p:spPr>
        <p:txBody>
          <a:bodyPr>
            <a:noAutofit/>
          </a:bodyPr>
          <a:lstStyle/>
          <a:p>
            <a:pPr marL="577850" indent="-577850">
              <a:lnSpc>
                <a:spcPct val="90000"/>
              </a:lnSpc>
            </a:pPr>
            <a:r>
              <a:rPr lang="es-ES_tradnl" sz="2200" dirty="0" smtClean="0">
                <a:latin typeface="Georgia" pitchFamily="18" charset="0"/>
              </a:rPr>
              <a:t>ACEPTACIÓN DEBE SER PURA Y SIMPLE: ARTS 101, 102 Y 106</a:t>
            </a:r>
          </a:p>
          <a:p>
            <a:pPr marL="577850" indent="-577850">
              <a:lnSpc>
                <a:spcPct val="90000"/>
              </a:lnSpc>
            </a:pPr>
            <a:r>
              <a:rPr lang="es-ES_tradnl" sz="2200" dirty="0" smtClean="0">
                <a:latin typeface="Georgia" pitchFamily="18" charset="0"/>
              </a:rPr>
              <a:t>ACEPTACIÓN CONDICIONAL: ART 102</a:t>
            </a:r>
          </a:p>
          <a:p>
            <a:pPr marL="577850" indent="-577850">
              <a:lnSpc>
                <a:spcPct val="90000"/>
              </a:lnSpc>
              <a:buFontTx/>
              <a:buNone/>
            </a:pPr>
            <a:r>
              <a:rPr lang="es-ES_tradnl" sz="2200" dirty="0" smtClean="0">
                <a:latin typeface="Georgia" pitchFamily="18" charset="0"/>
              </a:rPr>
              <a:t>	“</a:t>
            </a:r>
            <a:r>
              <a:rPr lang="es-ES_tradnl" sz="2200" i="1" dirty="0" smtClean="0">
                <a:latin typeface="Georgia" pitchFamily="18" charset="0"/>
              </a:rPr>
              <a:t>L</a:t>
            </a:r>
            <a:r>
              <a:rPr lang="es-ES" sz="2200" i="1" dirty="0" smtClean="0">
                <a:latin typeface="Georgia" pitchFamily="18" charset="0"/>
              </a:rPr>
              <a:t>a aceptación condicional será considerada como una propuesta”.</a:t>
            </a:r>
            <a:endParaRPr lang="es-ES_tradnl" sz="2200" dirty="0" smtClean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1799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ACEPTACIÓN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4876800" cy="4724400"/>
          </a:xfrm>
        </p:spPr>
        <p:txBody>
          <a:bodyPr>
            <a:noAutofit/>
          </a:bodyPr>
          <a:lstStyle/>
          <a:p>
            <a:r>
              <a:rPr lang="es-ES_tradnl" sz="2200" dirty="0" smtClean="0">
                <a:latin typeface="Georgia" pitchFamily="18" charset="0"/>
              </a:rPr>
              <a:t>ACEPTACIÓN DEBE SER OPORTUNA</a:t>
            </a:r>
          </a:p>
          <a:p>
            <a:r>
              <a:rPr lang="es-ES_tradnl" sz="2200" dirty="0" smtClean="0">
                <a:latin typeface="Georgia" pitchFamily="18" charset="0"/>
              </a:rPr>
              <a:t>PLAZO ESTIPULADO POR OFERENTE O PLAZO ACORDADO POR LAS PARTES</a:t>
            </a:r>
          </a:p>
          <a:p>
            <a:r>
              <a:rPr lang="es-ES_tradnl" sz="2200" dirty="0" smtClean="0">
                <a:latin typeface="Georgia" pitchFamily="18" charset="0"/>
              </a:rPr>
              <a:t>EN SUBSIDIO, SE APLICAN PLAZOS LEGALES ESTABLECIDOS EN CÓDIGO DE COMERCIO</a:t>
            </a:r>
            <a:endParaRPr lang="en-US" sz="2200" dirty="0" smtClean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7143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ACEPTACIÓN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4876800" cy="4724400"/>
          </a:xfrm>
        </p:spPr>
        <p:txBody>
          <a:bodyPr>
            <a:noAutofit/>
          </a:bodyPr>
          <a:lstStyle/>
          <a:p>
            <a:r>
              <a:rPr lang="es-ES" sz="2200" dirty="0" smtClean="0">
                <a:latin typeface="Georgia" pitchFamily="18" charset="0"/>
              </a:rPr>
              <a:t>OFERTA VERBAL: AL CONOCERSE LA OFERTA</a:t>
            </a:r>
          </a:p>
          <a:p>
            <a:r>
              <a:rPr lang="es-ES" sz="2200" dirty="0" smtClean="0">
                <a:latin typeface="Georgia" pitchFamily="18" charset="0"/>
              </a:rPr>
              <a:t>OFERTA ESCRITA</a:t>
            </a:r>
          </a:p>
          <a:p>
            <a:pPr>
              <a:buFontTx/>
              <a:buChar char="-"/>
            </a:pPr>
            <a:r>
              <a:rPr lang="es-ES" sz="2200" dirty="0" smtClean="0">
                <a:latin typeface="Georgia" pitchFamily="18" charset="0"/>
              </a:rPr>
              <a:t>OFERENTE Y ACEPTANTE RESIDEN EN MISMO LUGAR: 24 HORAS</a:t>
            </a:r>
          </a:p>
          <a:p>
            <a:pPr>
              <a:buFontTx/>
              <a:buChar char="-"/>
            </a:pPr>
            <a:r>
              <a:rPr lang="es-ES" sz="2200" dirty="0" smtClean="0">
                <a:latin typeface="Georgia" pitchFamily="18" charset="0"/>
              </a:rPr>
              <a:t>OFERENTE Y ACEPTANTE NO RESIDEN EN MISMO LUGAR: A VUELTA DE CORREO</a:t>
            </a:r>
            <a:endParaRPr lang="en-US" sz="2200" dirty="0" smtClean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611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387</Words>
  <Application>Microsoft Office PowerPoint</Application>
  <PresentationFormat>On-screen Show (4:3)</PresentationFormat>
  <Paragraphs>84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FORMACIÓN DEL CONSENTIMIENTO</vt:lpstr>
      <vt:lpstr>FORMACIÓN DEL CONSENTIMIENTO</vt:lpstr>
      <vt:lpstr>OFERTA</vt:lpstr>
      <vt:lpstr>OFERTA</vt:lpstr>
      <vt:lpstr>OFERTA</vt:lpstr>
      <vt:lpstr>ACEPTACIÓN</vt:lpstr>
      <vt:lpstr>ACEPTACIÓN</vt:lpstr>
      <vt:lpstr>ACEPTACIÓN</vt:lpstr>
      <vt:lpstr>ACEPTACIÓN</vt:lpstr>
      <vt:lpstr>ACEPTACIÓN</vt:lpstr>
      <vt:lpstr>ACEPTACIÓN</vt:lpstr>
      <vt:lpstr>RETRACTACIÓN</vt:lpstr>
      <vt:lpstr>RETRACTACIÓN</vt:lpstr>
      <vt:lpstr>RETRACTACIÓN</vt:lpstr>
      <vt:lpstr>MOMENTO EN QUE SE FORMA CONSENTIMIENTO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FORMACIÓN DEL CONSENTIMIENTO</dc:title>
  <dc:creator>Astrid</dc:creator>
  <cp:lastModifiedBy>Astrid</cp:lastModifiedBy>
  <cp:revision>6</cp:revision>
  <dcterms:created xsi:type="dcterms:W3CDTF">2012-04-09T02:44:53Z</dcterms:created>
  <dcterms:modified xsi:type="dcterms:W3CDTF">2012-04-09T03:27:03Z</dcterms:modified>
</cp:coreProperties>
</file>