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5"/>
  </p:handoutMasterIdLst>
  <p:sldIdLst>
    <p:sldId id="268" r:id="rId2"/>
    <p:sldId id="269" r:id="rId3"/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6" r:id="rId13"/>
    <p:sldId id="267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534" autoAdjust="0"/>
    <p:restoredTop sz="94660"/>
  </p:normalViewPr>
  <p:slideViewPr>
    <p:cSldViewPr>
      <p:cViewPr>
        <p:scale>
          <a:sx n="66" d="100"/>
          <a:sy n="66" d="100"/>
        </p:scale>
        <p:origin x="-68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3" d="100"/>
          <a:sy n="53" d="100"/>
        </p:scale>
        <p:origin x="-2070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2501D4-3D9F-43A6-981D-7F8E4DA3BB48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0B2D77-D185-4C17-AF49-C53B8C2DB0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424939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595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48674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1165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7461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2356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6490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062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759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9689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648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3078EDE-5C30-428B-8F9E-16C8AD76C706}" type="datetimeFigureOut">
              <a:rPr lang="en-US" smtClean="0"/>
              <a:t>4/15/2012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7A3DCAC-149A-4049-8AFB-E30B1914FB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16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7184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2800" b="1" kern="1200">
          <a:solidFill>
            <a:schemeClr val="tx1"/>
          </a:solidFill>
          <a:latin typeface="Georgia" pitchFamily="18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200" kern="1200">
          <a:solidFill>
            <a:schemeClr val="tx1"/>
          </a:solidFill>
          <a:latin typeface="Georgia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s-CL" sz="2200" dirty="0" smtClean="0"/>
              <a:t>CASO DELL, 2008</a:t>
            </a:r>
          </a:p>
          <a:p>
            <a:pPr marL="0" indent="0">
              <a:buNone/>
            </a:pPr>
            <a:r>
              <a:rPr lang="es-CL" sz="2200" dirty="0" smtClean="0">
                <a:latin typeface="Georgia" pitchFamily="18" charset="0"/>
              </a:rPr>
              <a:t>COMPRA DE COMPUTADORES POR INTERNET</a:t>
            </a:r>
          </a:p>
          <a:p>
            <a:pPr marL="0" indent="0">
              <a:buNone/>
            </a:pPr>
            <a:r>
              <a:rPr lang="es-CL" sz="2200" dirty="0" smtClean="0"/>
              <a:t>AL AÑADIRSE UN PROCESADOR SE GENERABA UNA DEDUCCIÓN EN EL PRECIO POR UN ERROR DEL SISTEMA ($520.255 A $77.739)*</a:t>
            </a:r>
          </a:p>
          <a:p>
            <a:pPr marL="0" indent="0">
              <a:buNone/>
            </a:pPr>
            <a:r>
              <a:rPr lang="es-CL" sz="2200" dirty="0" smtClean="0">
                <a:latin typeface="Georgia" pitchFamily="18" charset="0"/>
              </a:rPr>
              <a:t>ERROR DURÓ 4 HORAS EL 27 DE JUNIO DE 2008</a:t>
            </a:r>
          </a:p>
          <a:p>
            <a:pPr marL="0" indent="0">
              <a:buNone/>
            </a:pPr>
            <a:r>
              <a:rPr lang="es-CL" sz="2200" dirty="0" smtClean="0"/>
              <a:t>SE COMPRARON 7.000 COMPUTADORES</a:t>
            </a:r>
            <a:endParaRPr lang="en-GB" sz="22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9975772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s-CL" sz="2200" dirty="0" smtClean="0"/>
              <a:t>B2C</a:t>
            </a:r>
          </a:p>
          <a:p>
            <a:r>
              <a:rPr lang="en-GB" sz="2200" dirty="0" smtClean="0"/>
              <a:t>ART. 32: INFORMACIÓN BÁSICA COMERCIAL</a:t>
            </a:r>
          </a:p>
          <a:p>
            <a:r>
              <a:rPr lang="en-GB" sz="2200" dirty="0" smtClean="0"/>
              <a:t>REGLAS DE COMPETENCIA: ART. 50 A</a:t>
            </a:r>
          </a:p>
          <a:p>
            <a:endParaRPr lang="es-CL" sz="2200" dirty="0" smtClean="0"/>
          </a:p>
          <a:p>
            <a:pPr lvl="1">
              <a:buFont typeface="Wingdings" pitchFamily="2" charset="2"/>
              <a:buChar char="ü"/>
            </a:pPr>
            <a:endParaRPr lang="en-GB" sz="22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922973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Autofit/>
          </a:bodyPr>
          <a:lstStyle/>
          <a:p>
            <a:r>
              <a:rPr lang="en-GB" sz="2200" dirty="0" smtClean="0"/>
              <a:t>CONSENSUALISMO ES LA REGLA</a:t>
            </a:r>
          </a:p>
          <a:p>
            <a:r>
              <a:rPr lang="en-GB" sz="2200" dirty="0" smtClean="0"/>
              <a:t>PROBLEMAS DE PRUEBA: ARTS. 1708 Y 1709 CC</a:t>
            </a:r>
          </a:p>
          <a:p>
            <a:r>
              <a:rPr lang="en-GB" sz="2200" dirty="0" smtClean="0"/>
              <a:t>PRINCIPIO DE </a:t>
            </a:r>
            <a:r>
              <a:rPr lang="es-CL" sz="2200" dirty="0" smtClean="0"/>
              <a:t>EQUIVALENCIA</a:t>
            </a:r>
            <a:r>
              <a:rPr lang="en-GB" sz="2200" dirty="0" smtClean="0"/>
              <a:t> DE SOPORTES: FIRMA ELECTRÓNICA</a:t>
            </a:r>
          </a:p>
          <a:p>
            <a:endParaRPr lang="es-CL" sz="2200" dirty="0" smtClean="0"/>
          </a:p>
          <a:p>
            <a:pPr lvl="1">
              <a:buFont typeface="Wingdings" pitchFamily="2" charset="2"/>
              <a:buChar char="ü"/>
            </a:pPr>
            <a:endParaRPr lang="en-GB" sz="22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6958959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Autofit/>
          </a:bodyPr>
          <a:lstStyle/>
          <a:p>
            <a:r>
              <a:rPr lang="en-GB" sz="2200" dirty="0" smtClean="0"/>
              <a:t>CONTRATOS SUSCRITOS CON FIRMA ELECTRÓNICA: </a:t>
            </a:r>
            <a:r>
              <a:rPr lang="en-GB" sz="2000" dirty="0" smtClean="0"/>
              <a:t>IGUALES EFECTOS QUE CONTRATOS SOPORTE PAPEL: ART. 3</a:t>
            </a:r>
          </a:p>
          <a:p>
            <a:pPr>
              <a:buFontTx/>
              <a:buNone/>
            </a:pPr>
            <a:r>
              <a:rPr lang="en-GB" sz="2200" dirty="0" smtClean="0"/>
              <a:t>	SE </a:t>
            </a:r>
            <a:r>
              <a:rPr lang="es-CL" sz="2200" dirty="0" smtClean="0"/>
              <a:t>REPUTAN</a:t>
            </a:r>
            <a:r>
              <a:rPr lang="en-GB" sz="2200" dirty="0" smtClean="0"/>
              <a:t> ESCRITOS</a:t>
            </a:r>
            <a:endParaRPr lang="es-CL" sz="2200" dirty="0" smtClean="0"/>
          </a:p>
          <a:p>
            <a:r>
              <a:rPr lang="en-GB" sz="2200" dirty="0" smtClean="0"/>
              <a:t>CONTRATOS ELECTRÓNICOS: PLENA PRUEBA EN LOS CASOS DEL ART. 5</a:t>
            </a:r>
          </a:p>
          <a:p>
            <a:endParaRPr lang="es-CL" sz="2200" dirty="0" smtClean="0"/>
          </a:p>
          <a:p>
            <a:pPr lvl="1">
              <a:buFont typeface="Wingdings" pitchFamily="2" charset="2"/>
              <a:buChar char="ü"/>
            </a:pPr>
            <a:endParaRPr lang="en-GB" sz="22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25420438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Autofit/>
          </a:bodyPr>
          <a:lstStyle/>
          <a:p>
            <a:r>
              <a:rPr lang="en-GB" sz="2200" dirty="0" smtClean="0"/>
              <a:t>CERTIFICADOS ORGANISMOS PÚBLICOS: REGISTRO CIVIL, SERVICIO DE IMPUESTOS INTERNOS, ETC.</a:t>
            </a:r>
          </a:p>
          <a:p>
            <a:r>
              <a:rPr lang="en-GB" sz="2200" dirty="0" smtClean="0"/>
              <a:t>ART. 342 </a:t>
            </a:r>
            <a:r>
              <a:rPr lang="es-CL" sz="2200" dirty="0" smtClean="0"/>
              <a:t>N°6</a:t>
            </a:r>
            <a:r>
              <a:rPr lang="en-GB" sz="2200" dirty="0" smtClean="0"/>
              <a:t> CPC (LEY 20.217): </a:t>
            </a:r>
          </a:p>
          <a:p>
            <a:pPr>
              <a:buFontTx/>
              <a:buNone/>
            </a:pPr>
            <a:r>
              <a:rPr lang="es-CL" sz="2000" i="1" dirty="0" smtClean="0"/>
              <a:t>	“Se consideran instrumentos públicos los documentos electrónicos suscritos mediante firma electrónica avanzada”.</a:t>
            </a:r>
          </a:p>
          <a:p>
            <a:r>
              <a:rPr lang="en-GB" sz="2200" dirty="0" smtClean="0"/>
              <a:t>ART. 348 BIS: DOCUMENTOS ELECTRÓNICOS EN GENERAL</a:t>
            </a:r>
          </a:p>
          <a:p>
            <a:endParaRPr lang="es-CL" sz="2200" dirty="0" smtClean="0"/>
          </a:p>
          <a:p>
            <a:pPr lvl="1">
              <a:buFont typeface="Wingdings" pitchFamily="2" charset="2"/>
              <a:buChar char="ü"/>
            </a:pPr>
            <a:endParaRPr lang="en-GB" sz="22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735051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s-CL" sz="2200" dirty="0" smtClean="0"/>
              <a:t>CASO DELL, 2008 (CONT)</a:t>
            </a:r>
          </a:p>
          <a:p>
            <a:pPr>
              <a:buFont typeface="Wingdings" pitchFamily="2" charset="2"/>
              <a:buChar char="ü"/>
            </a:pPr>
            <a:r>
              <a:rPr lang="es-CL" sz="1900" dirty="0" smtClean="0"/>
              <a:t>INVITACÍÓN A OFERTAR</a:t>
            </a:r>
          </a:p>
          <a:p>
            <a:pPr>
              <a:buFont typeface="Wingdings" pitchFamily="2" charset="2"/>
              <a:buChar char="ü"/>
            </a:pPr>
            <a:r>
              <a:rPr lang="es-CL" sz="1900" dirty="0" smtClean="0"/>
              <a:t>OFERTA SUJETA A RESERVA (TÉRMINOS Y CONDICIONES)</a:t>
            </a:r>
          </a:p>
          <a:p>
            <a:r>
              <a:rPr lang="es-CL" sz="1900" dirty="0" smtClean="0"/>
              <a:t>INCIDENCIA LEY DEL CONSUMIDOR EN TALES TÉRMINOS Y CONDICIONES</a:t>
            </a:r>
            <a:endParaRPr lang="en-US" sz="19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5816434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200" dirty="0" smtClean="0">
                <a:latin typeface="Georgia" pitchFamily="18" charset="0"/>
              </a:rPr>
              <a:t>MEDIOS ELECTRÓNICOS </a:t>
            </a:r>
          </a:p>
          <a:p>
            <a:pPr>
              <a:buFontTx/>
              <a:buNone/>
            </a:pPr>
            <a:r>
              <a:rPr lang="en-GB" sz="2200" dirty="0" smtClean="0">
                <a:latin typeface="Georgia" pitchFamily="18" charset="0"/>
              </a:rPr>
              <a:t>	NEUTRALIDAD TECNOLÓGICA</a:t>
            </a:r>
          </a:p>
          <a:p>
            <a:pPr>
              <a:buFontTx/>
              <a:buNone/>
            </a:pPr>
            <a:r>
              <a:rPr lang="en-GB" sz="2200" dirty="0" smtClean="0">
                <a:latin typeface="Georgia" pitchFamily="18" charset="0"/>
              </a:rPr>
              <a:t>	INTERNET/FAX/TELÉFONO</a:t>
            </a:r>
          </a:p>
          <a:p>
            <a:r>
              <a:rPr lang="es-CL" sz="2200" dirty="0" smtClean="0">
                <a:latin typeface="Georgia" pitchFamily="18" charset="0"/>
              </a:rPr>
              <a:t>ETAPAS</a:t>
            </a:r>
            <a:r>
              <a:rPr lang="en-GB" sz="2200" dirty="0" smtClean="0">
                <a:latin typeface="Georgia" pitchFamily="18" charset="0"/>
              </a:rPr>
              <a:t> CONTRACTUALES </a:t>
            </a:r>
          </a:p>
          <a:p>
            <a:pPr>
              <a:buFontTx/>
              <a:buNone/>
            </a:pPr>
            <a:r>
              <a:rPr lang="en-GB" sz="2200" dirty="0" smtClean="0">
                <a:latin typeface="Georgia" pitchFamily="18" charset="0"/>
              </a:rPr>
              <a:t>	OFERTA, FORMACIÓN DEL CONSENTIMIENTO, EJECUCIÓN Y CUMPLIMIENTO DEL CONTRATO</a:t>
            </a:r>
          </a:p>
          <a:p>
            <a:endParaRPr lang="en-US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911317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 fontScale="92500" lnSpcReduction="10000"/>
          </a:bodyPr>
          <a:lstStyle/>
          <a:p>
            <a:r>
              <a:rPr lang="en-GB" sz="2400" dirty="0" smtClean="0"/>
              <a:t>CONTRATO DE ADHESIÓN</a:t>
            </a:r>
            <a:endParaRPr lang="es-CL" sz="2400" dirty="0" smtClean="0"/>
          </a:p>
          <a:p>
            <a:r>
              <a:rPr lang="en-GB" sz="2400" dirty="0" smtClean="0"/>
              <a:t>COMUNICACIÓN PUEDE SER SIMULTÁNEA O POR E-MAIL</a:t>
            </a:r>
          </a:p>
          <a:p>
            <a:r>
              <a:rPr lang="en-GB" sz="2400" dirty="0" smtClean="0"/>
              <a:t>PUEDE REFERIRSE A CUALQUIER OBJETO, LÍCITO</a:t>
            </a:r>
          </a:p>
          <a:p>
            <a:r>
              <a:rPr lang="en-GB" sz="2400" dirty="0" smtClean="0"/>
              <a:t>B2B (ENTRE EMPRESAS), B2C (EMPRESAS CON CONSUMIDORES), C2C (ENTRE CONSUMIDORES)</a:t>
            </a:r>
          </a:p>
          <a:p>
            <a:r>
              <a:rPr lang="en-GB" sz="2400" dirty="0" smtClean="0"/>
              <a:t>COSTUMBRE Y PRINCIPIOS (BUENA FE) SON RELEVANTES POR FALTA DE REGULACIÓN ESPECÍFICA</a:t>
            </a:r>
          </a:p>
          <a:p>
            <a:endParaRPr lang="en-GB" sz="2400" dirty="0" smtClean="0"/>
          </a:p>
          <a:p>
            <a:endParaRPr lang="en-US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9749021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200" dirty="0" smtClean="0"/>
              <a:t>RELACIONES JURÍRIDICAS TRANSFRONTERIZAS</a:t>
            </a:r>
            <a:r>
              <a:rPr lang="en-GB" sz="2200" dirty="0" smtClean="0"/>
              <a:t>: CONFLICTOS DE LEY</a:t>
            </a:r>
            <a:endParaRPr lang="es-CL" sz="2200" dirty="0" smtClean="0"/>
          </a:p>
          <a:p>
            <a:r>
              <a:rPr lang="en-GB" sz="2200" dirty="0" smtClean="0"/>
              <a:t>INSEGURIDAD DE LAS TRANSACCIONES Y FALTA DE CONFIDENCIALIDAD: </a:t>
            </a:r>
            <a:r>
              <a:rPr lang="en-GB" sz="2000" dirty="0" smtClean="0"/>
              <a:t>FIRMA ELECTRÓNICA, MENSAJES ENCRIPTADOS, PAYPAL, PASSWORD</a:t>
            </a:r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3574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GB" sz="2200" dirty="0" smtClean="0"/>
              <a:t>DIFÍCIL IDENTIFICAR A LAS PARTES INVOLUCRADAS</a:t>
            </a:r>
          </a:p>
          <a:p>
            <a:pPr>
              <a:lnSpc>
                <a:spcPct val="90000"/>
              </a:lnSpc>
            </a:pPr>
            <a:r>
              <a:rPr lang="en-GB" sz="2200" dirty="0" smtClean="0"/>
              <a:t>REGLAS DE CAPACIDAD SE HAN </a:t>
            </a:r>
            <a:r>
              <a:rPr lang="es-CL" sz="2200" dirty="0" smtClean="0"/>
              <a:t>DISTORSIONADO</a:t>
            </a:r>
            <a:endParaRPr lang="en-GB" sz="2200" dirty="0" smtClean="0"/>
          </a:p>
          <a:p>
            <a:pPr>
              <a:lnSpc>
                <a:spcPct val="90000"/>
              </a:lnSpc>
            </a:pPr>
            <a:r>
              <a:rPr lang="en-GB" sz="2200" dirty="0" smtClean="0"/>
              <a:t>FIRMA ELECTRÓNICA/FIRMA ELECTRÓNICA AVANZADA: LEY 19.799</a:t>
            </a:r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0149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es-CL" sz="2600" dirty="0" smtClean="0"/>
              <a:t>CÓMO SE FORMA CONSENTIMIENTO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400" dirty="0" smtClean="0"/>
              <a:t>NO EXISTE UNA REGULACIÓN ESPECÍFICA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400" dirty="0" smtClean="0"/>
              <a:t>APLICAN </a:t>
            </a:r>
            <a:r>
              <a:rPr lang="es-CL" sz="2400" dirty="0" smtClean="0"/>
              <a:t>NORMAS</a:t>
            </a:r>
            <a:r>
              <a:rPr lang="en-GB" sz="2400" dirty="0" smtClean="0"/>
              <a:t> DEL CÓDIGO DE COMERCIO Y DERECHO INTERNACIONAL PRIVADO</a:t>
            </a:r>
          </a:p>
          <a:p>
            <a:pPr>
              <a:lnSpc>
                <a:spcPct val="90000"/>
              </a:lnSpc>
              <a:buFont typeface="Wingdings" pitchFamily="2" charset="2"/>
              <a:buChar char="ü"/>
            </a:pPr>
            <a:r>
              <a:rPr lang="en-GB" sz="2400" dirty="0" smtClean="0"/>
              <a:t>OFERTA-ACEPTACIÓN</a:t>
            </a:r>
          </a:p>
          <a:p>
            <a:r>
              <a:rPr lang="en-GB" sz="2400" dirty="0" smtClean="0"/>
              <a:t>SITIOS WEB PASIVOS: INVITACIÓN A OFERTAR, ART. 105 C. COMERCIO</a:t>
            </a:r>
            <a:endParaRPr lang="es-CL" sz="2400" dirty="0" smtClean="0"/>
          </a:p>
          <a:p>
            <a:r>
              <a:rPr lang="en-GB" sz="2400" dirty="0" smtClean="0"/>
              <a:t>OFERENTE PUEDE RETRACTARSE DE LA OFERTA: RETIRO O CAMBIO DE PÁGINAS WEB</a:t>
            </a:r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192243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rmAutofit/>
          </a:bodyPr>
          <a:lstStyle/>
          <a:p>
            <a:r>
              <a:rPr lang="en-GB" sz="2200" dirty="0" smtClean="0"/>
              <a:t>SI EXISTE SIMULTANEIDAD</a:t>
            </a:r>
          </a:p>
          <a:p>
            <a:pPr lvl="1">
              <a:buFont typeface="Wingdings" pitchFamily="2" charset="2"/>
              <a:buChar char="ü"/>
            </a:pPr>
            <a:r>
              <a:rPr lang="en-GB" sz="2000" dirty="0"/>
              <a:t>MOMENTO: CONTRATO ENTRE PRESENTES</a:t>
            </a:r>
          </a:p>
          <a:p>
            <a:pPr lvl="1">
              <a:buFont typeface="Wingdings" pitchFamily="2" charset="2"/>
              <a:buChar char="ü"/>
            </a:pPr>
            <a:r>
              <a:rPr lang="en-GB" sz="2000" dirty="0"/>
              <a:t>LUGAR: CONTRATO ENTRE </a:t>
            </a:r>
            <a:r>
              <a:rPr lang="en-GB" sz="2000" dirty="0" smtClean="0"/>
              <a:t>AUSENTES</a:t>
            </a:r>
            <a:endParaRPr lang="es-CL" sz="2000" dirty="0" smtClean="0"/>
          </a:p>
          <a:p>
            <a:r>
              <a:rPr lang="en-GB" sz="2200" dirty="0" smtClean="0"/>
              <a:t>CORREO ELECTRÓNICO</a:t>
            </a:r>
          </a:p>
          <a:p>
            <a:pPr lvl="1">
              <a:buFont typeface="Wingdings" pitchFamily="2" charset="2"/>
              <a:buChar char="ü"/>
            </a:pPr>
            <a:r>
              <a:rPr lang="en-GB" sz="2000" dirty="0"/>
              <a:t>CONTRATO ENTRE </a:t>
            </a:r>
            <a:r>
              <a:rPr lang="en-GB" sz="2000" dirty="0" smtClean="0"/>
              <a:t>AUSENTES</a:t>
            </a:r>
          </a:p>
          <a:p>
            <a:pPr lvl="1">
              <a:buFont typeface="Wingdings" pitchFamily="2" charset="2"/>
              <a:buChar char="ü"/>
            </a:pPr>
            <a:r>
              <a:rPr lang="en-GB" sz="2000" dirty="0" smtClean="0"/>
              <a:t>RECOMENDABLE USO DE </a:t>
            </a:r>
            <a:r>
              <a:rPr lang="es-CL" sz="2000" dirty="0" smtClean="0"/>
              <a:t>CONTRATOS</a:t>
            </a:r>
            <a:r>
              <a:rPr lang="en-GB" sz="2000" dirty="0" smtClean="0"/>
              <a:t> MARCO O CLÁUSULAS ESPECIALES SOBRE VALIDEZ DE COMUNICACIONES ELECTRÓNICAS</a:t>
            </a:r>
          </a:p>
          <a:p>
            <a:pPr lvl="1">
              <a:buFont typeface="Wingdings" pitchFamily="2" charset="2"/>
              <a:buChar char="ü"/>
            </a:pPr>
            <a:endParaRPr lang="en-GB" sz="20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7586512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CONTRATACIÓN ELECTRÓNICA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800600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s-CL" sz="2200" dirty="0" smtClean="0"/>
              <a:t>B2C</a:t>
            </a:r>
          </a:p>
          <a:p>
            <a:r>
              <a:rPr lang="es-CL" sz="2200" dirty="0" smtClean="0"/>
              <a:t>RETRACTACIÓN: ART. 3 BIS b):</a:t>
            </a:r>
            <a:r>
              <a:rPr lang="en-GB" sz="2200" dirty="0" smtClean="0"/>
              <a:t> </a:t>
            </a:r>
            <a:r>
              <a:rPr lang="es-CL" sz="2200" dirty="0" smtClean="0"/>
              <a:t>“a menos que el proveedor haya dispuesto expresamente lo contrario”</a:t>
            </a:r>
          </a:p>
          <a:p>
            <a:r>
              <a:rPr lang="es-CL" sz="2200" dirty="0" smtClean="0"/>
              <a:t>SE GARANTIZA COMPRENSIÓN DEL PROVEEDOR: ART. 12 A</a:t>
            </a:r>
          </a:p>
          <a:p>
            <a:r>
              <a:rPr lang="es-CL" sz="2200" dirty="0" smtClean="0"/>
              <a:t>CONFIRMACIÓN PROVEEDOR: ART. 12 A</a:t>
            </a:r>
          </a:p>
          <a:p>
            <a:r>
              <a:rPr lang="en-GB" sz="2200" dirty="0" smtClean="0"/>
              <a:t>PUBLICIDAD POR CORREO ELECTRÓNICO: ART. 28</a:t>
            </a:r>
          </a:p>
          <a:p>
            <a:endParaRPr lang="es-CL" sz="2200" dirty="0" smtClean="0"/>
          </a:p>
          <a:p>
            <a:pPr lvl="1">
              <a:buFont typeface="Wingdings" pitchFamily="2" charset="2"/>
              <a:buChar char="ü"/>
            </a:pPr>
            <a:endParaRPr lang="en-GB" sz="2200" dirty="0"/>
          </a:p>
          <a:p>
            <a:pPr>
              <a:lnSpc>
                <a:spcPct val="90000"/>
              </a:lnSpc>
            </a:pPr>
            <a:endParaRPr lang="es-CL" sz="2200" dirty="0" smtClean="0"/>
          </a:p>
          <a:p>
            <a:endParaRPr lang="en-GB" sz="2200" dirty="0" smtClean="0"/>
          </a:p>
          <a:p>
            <a:endParaRPr lang="en-US" sz="2200" dirty="0"/>
          </a:p>
        </p:txBody>
      </p:sp>
      <p:pic>
        <p:nvPicPr>
          <p:cNvPr id="1026" name="Picture 2" descr="C:\Users\Astrid\AppData\Local\Microsoft\Windows\Temporary Internet Files\Content.IE5\PGXINDL2\MP90034203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0" y="1905000"/>
            <a:ext cx="2438400" cy="17393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64084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</TotalTime>
  <Words>393</Words>
  <Application>Microsoft Office PowerPoint</Application>
  <PresentationFormat>On-screen Show (4:3)</PresentationFormat>
  <Paragraphs>87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  <vt:lpstr>CONTRATACIÓN ELECTRÓNICA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CONTRATACIÓN ELECTRÓNICA</dc:title>
  <dc:creator>Astrid</dc:creator>
  <cp:lastModifiedBy>Astrid</cp:lastModifiedBy>
  <cp:revision>10</cp:revision>
  <dcterms:created xsi:type="dcterms:W3CDTF">2012-04-16T00:56:29Z</dcterms:created>
  <dcterms:modified xsi:type="dcterms:W3CDTF">2012-04-16T03:36:23Z</dcterms:modified>
</cp:coreProperties>
</file>

<file path=docProps/thumbnail.jpeg>
</file>