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3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2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7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8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9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12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9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3A956-8868-4A58-B6EE-A31088487E84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9343-E320-421D-A2C2-006F618C2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8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OBLIGACIONES QUE EL ACTO JURÍDICO CREA, MODIFICA O EXTINGUE</a:t>
            </a:r>
          </a:p>
          <a:p>
            <a:pPr marL="339725" indent="-339725">
              <a:buNone/>
            </a:pPr>
            <a:r>
              <a:rPr lang="es-ES" sz="2200" dirty="0">
                <a:latin typeface="Georgia" pitchFamily="18" charset="0"/>
              </a:rPr>
              <a:t>	</a:t>
            </a:r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OBJETO=EFECTOS DEL CONTRATO</a:t>
            </a:r>
          </a:p>
          <a:p>
            <a:r>
              <a:rPr lang="es-ES" sz="2200" dirty="0" smtClean="0">
                <a:latin typeface="Georgia" pitchFamily="18" charset="0"/>
              </a:rPr>
              <a:t>PRESTACIÓN: HECHOS (POSITIVOS Y NEGATIVOS) Y BIENES</a:t>
            </a:r>
          </a:p>
          <a:p>
            <a:pPr marL="339725" indent="-339725">
              <a:buNone/>
            </a:pPr>
            <a:r>
              <a:rPr lang="es-ES" sz="2200" dirty="0" smtClean="0">
                <a:latin typeface="Georgia" pitchFamily="18" charset="0"/>
              </a:rPr>
              <a:t>	</a:t>
            </a:r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OBJETO DE LA OBLIGACIÓN</a:t>
            </a:r>
          </a:p>
          <a:p>
            <a:r>
              <a:rPr lang="es-ES" sz="2200" dirty="0" smtClean="0">
                <a:latin typeface="Georgia" pitchFamily="18" charset="0"/>
              </a:rPr>
              <a:t>CC CHILENO: PRESTACIÓN, ART. 1460 CC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2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5194920" cy="4876800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 smtClean="0">
                <a:latin typeface="Georgia" pitchFamily="18" charset="0"/>
              </a:rPr>
              <a:t>ART. 1464 CC</a:t>
            </a:r>
          </a:p>
          <a:p>
            <a:r>
              <a:rPr lang="es-ES" sz="2400" dirty="0" smtClean="0">
                <a:latin typeface="Georgia" pitchFamily="18" charset="0"/>
              </a:rPr>
              <a:t>CONCEPTO DE ENAJENACIÓN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</a:t>
            </a:r>
            <a:r>
              <a:rPr lang="es-ES" sz="1900" dirty="0" smtClean="0">
                <a:latin typeface="Georgia" pitchFamily="18" charset="0"/>
              </a:rPr>
              <a:t>CONCEPTO AMPLIO: TRANSFERENCIA O CONSTITUCIÓN DE OTRO DERECHO REAL</a:t>
            </a: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CONCEPTO RESTRINGIDO: TRANSFERENCIA DE DOMINIO</a:t>
            </a:r>
          </a:p>
          <a:p>
            <a:r>
              <a:rPr lang="es-ES" sz="2400" dirty="0" smtClean="0">
                <a:latin typeface="Georgia" pitchFamily="18" charset="0"/>
              </a:rPr>
              <a:t>SE ACEPTA CONCEPTO AMPLIO</a:t>
            </a:r>
          </a:p>
          <a:p>
            <a:r>
              <a:rPr lang="es-ES_tradnl" sz="2400" dirty="0" smtClean="0">
                <a:latin typeface="Georgia" pitchFamily="18" charset="0"/>
              </a:rPr>
              <a:t>VENTA NO ES ENAJENACIÓN</a:t>
            </a:r>
          </a:p>
          <a:p>
            <a:pPr>
              <a:buFontTx/>
              <a:buNone/>
            </a:pPr>
            <a:r>
              <a:rPr lang="es-ES_tradnl" sz="2200" dirty="0" smtClean="0">
                <a:latin typeface="Georgia" pitchFamily="18" charset="0"/>
              </a:rPr>
              <a:t>	</a:t>
            </a:r>
            <a:r>
              <a:rPr lang="es-ES_tradnl" sz="1900" dirty="0" smtClean="0">
                <a:latin typeface="Georgia" pitchFamily="18" charset="0"/>
              </a:rPr>
              <a:t>ART. 1810 CC: PUEDEN VENDERSE TODAS LAS COSAS CORPORALES O INCORPORALES, CUYA ENAJENACIÓN NO ESTÉ PROHIBIDA POR LA LEY</a:t>
            </a:r>
          </a:p>
          <a:p>
            <a:pPr marL="347663" indent="-347663">
              <a:buNone/>
            </a:pPr>
            <a:r>
              <a:rPr lang="es-ES_tradnl" sz="1900" dirty="0" smtClean="0">
                <a:latin typeface="Georgia" pitchFamily="18" charset="0"/>
              </a:rPr>
              <a:t>	DOS PRIMEROS NUMERALES SON PROHIBITIVOS. OTROS SON IMPERATIVOS (VENTA ESTARÍA PERMITIDA)</a:t>
            </a:r>
            <a:endParaRPr lang="en-US" sz="1900" dirty="0" smtClean="0">
              <a:latin typeface="Georgia" pitchFamily="18" charset="0"/>
            </a:endParaRPr>
          </a:p>
          <a:p>
            <a:endParaRPr lang="es-ES" sz="2200" dirty="0" smtClean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ENAJENACIÓN DE COSAS INCOMERCIABLES</a:t>
            </a:r>
          </a:p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DERECHOS O PRIVILEGIOS QUE NO PUEDEN TRANSFERIRSE A OTRA PERSONA </a:t>
            </a:r>
            <a:r>
              <a:rPr lang="es-ES" sz="2200" dirty="0" smtClean="0">
                <a:latin typeface="Georgia" pitchFamily="18" charset="0"/>
              </a:rPr>
              <a:t>COMO EL DERECHO DE ALIMENTOS O EL DE USO O HABITACIÓN</a:t>
            </a:r>
          </a:p>
          <a:p>
            <a:pPr marL="347663" indent="-347663">
              <a:buNone/>
            </a:pPr>
            <a:r>
              <a:rPr lang="es-ES" sz="2200" dirty="0">
                <a:latin typeface="Georgia" pitchFamily="18" charset="0"/>
              </a:rPr>
              <a:t>	</a:t>
            </a:r>
            <a:r>
              <a:rPr lang="es-ES" sz="2200" dirty="0" smtClean="0">
                <a:latin typeface="Georgia" pitchFamily="18" charset="0"/>
              </a:rPr>
              <a:t>COSAS INALIENABLES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ENAJENACIÓN DE COSAS EMBARGADAS POR DECRETO JUDICIAL</a:t>
            </a:r>
          </a:p>
          <a:p>
            <a:pPr marL="347663" indent="-347663">
              <a:buNone/>
            </a:pPr>
            <a:r>
              <a:rPr lang="es-ES" sz="2200" dirty="0" smtClean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CONCEPTO AMPLIO DE EMBARGO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INCLUYE PROHIBICIONES DE ENAJENAR Y GRAVAR DECRETADAS POR TRIBUNAL Y PROHIBICIONES DE CELEBRAR ACTOS Y CONTRATOS (ART. 296 CPC)</a:t>
            </a:r>
          </a:p>
          <a:p>
            <a:pPr marL="347663" indent="-347663">
              <a:buNone/>
            </a:pPr>
            <a:endParaRPr lang="es-ES" sz="1800" dirty="0" smtClean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DESDE CUANDO EXISTE EMBARGO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ENTRE LAS PARTES: DESDE QUE SE NOTIFICA LA RESOLUCIÓN JUDICIAL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RESPECTO DE TERCEROS: INSCRIPCIÓN CONSERVADOR DE BIENES RAÍCES (INMUEBLES) O DESDE QUE TOMAN CONOCIMIENTO (MUEBLES)</a:t>
            </a:r>
          </a:p>
          <a:p>
            <a:r>
              <a:rPr lang="es-ES" sz="2200" dirty="0" smtClean="0">
                <a:latin typeface="Georgia" pitchFamily="18" charset="0"/>
              </a:rPr>
              <a:t>EL JUEZ PUEDE AUTORIZAR O EL ACREEDOR CONSENTIR: ANTES DE LA ENAJENACIÓN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ENAJENACIÓN DE LAS COSAS CUYA PROPIEDAD SE LITIGA SIN PERMISO DEL JUEZ QUE CONOCE DEL LITIGIO</a:t>
            </a:r>
          </a:p>
          <a:p>
            <a:pPr marL="406400" indent="-406400">
              <a:buNone/>
            </a:pPr>
            <a:r>
              <a:rPr lang="es-ES" sz="1800" dirty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ART. 296 CPC: JUEZ DEBE DECRETAR LA PROHIBICIÓN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¿PUEDE EL ACREEDOR AUTORIZAR?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ART. 1465 CC: CONDONACIÓN DEL DOLO FUTURO</a:t>
            </a:r>
          </a:p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JUEGOS DE AZAR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JUEGOS DE AZAR: OBJETO ILÍCITO. VER ART 1.468 CC.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JUEGOS EN QUE PRIMA HABILIDAD INTELECTUAL: OBLIGACIONES NATURALES</a:t>
            </a:r>
          </a:p>
          <a:p>
            <a:pPr marL="347663" indent="-347663">
              <a:buNone/>
            </a:pPr>
            <a:r>
              <a:rPr lang="es-ES" sz="1800" dirty="0" smtClean="0">
                <a:latin typeface="Georgia" pitchFamily="18" charset="0"/>
              </a:rPr>
              <a:t>	JUEGOS EN QUE PRIMA DESTREZA CORPORAL: OBLIGACIONES CIVILES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9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ART. 1466 CC: REGLA DE CLAUSURA: TODO ACTO PROHIBIDO POR LA LEY</a:t>
            </a:r>
          </a:p>
          <a:p>
            <a:r>
              <a:rPr lang="es-ES" sz="2200" dirty="0" smtClean="0">
                <a:latin typeface="Georgia" pitchFamily="18" charset="0"/>
              </a:rPr>
              <a:t>FALTA DE OBJETO Y OBJETO ILÍCITO SE SANCIONA CON NULIDAD ABSOLUTA: ARTS. 1682 Y 10 CC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9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OBJETO, requisitos</a:t>
            </a:r>
            <a:endParaRPr lang="en-US" sz="2800" b="1" dirty="0">
              <a:latin typeface="Georgia" pitchFamily="18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68756358"/>
              </p:ext>
            </p:extLst>
          </p:nvPr>
        </p:nvGraphicFramePr>
        <p:xfrm>
          <a:off x="1600200" y="1653870"/>
          <a:ext cx="5943600" cy="2994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COSA</a:t>
                      </a:r>
                      <a:r>
                        <a:rPr lang="es-CL" baseline="0" dirty="0" smtClean="0">
                          <a:latin typeface="Georgia" pitchFamily="18" charset="0"/>
                        </a:rPr>
                        <a:t> QUE DEBE DARSE O ENTREGARSE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HECHOS QUE DEBEN EJECUTARSE O NO EJECUTARSE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69331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REAL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DETERMINADO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69331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COMERCIALES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FÍSICAMENTE POSIBLE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69331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DETERMINADO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Georgia" pitchFamily="18" charset="0"/>
                        </a:rPr>
                        <a:t>OBJETO DEBE SER MORALMENTE POSIBLE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93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COSA QUE DEBE DARSE O ENTREGARSE: ART. 1461 CC</a:t>
            </a:r>
            <a:endParaRPr lang="es-ES" sz="2200" dirty="0" smtClean="0">
              <a:latin typeface="Georgia" pitchFamily="18" charset="0"/>
            </a:endParaRPr>
          </a:p>
          <a:p>
            <a:r>
              <a:rPr lang="es-ES" sz="2200" dirty="0" smtClean="0">
                <a:latin typeface="Georgia" pitchFamily="18" charset="0"/>
              </a:rPr>
              <a:t>OBJETO DEBE SER REAL: “No sólo las cosas que existen pueden ser objeto de una declaración de voluntad, sino las que se espera que existan” </a:t>
            </a:r>
          </a:p>
          <a:p>
            <a:pPr>
              <a:buNone/>
            </a:pPr>
            <a:r>
              <a:rPr lang="es-ES" sz="2200" dirty="0" smtClean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PERO SI EL OBJETO SE SUPONE EXISTENTE Y NO EXISTE NO HAY OBLIGACIÓN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VER ARTS. 1813 Y 1814 CC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OBJETO DEBE SER COMERCIABLE</a:t>
            </a:r>
          </a:p>
          <a:p>
            <a:pPr>
              <a:buNone/>
            </a:pPr>
            <a:r>
              <a:rPr lang="es-ES" sz="2200" dirty="0" smtClean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COSAS INCOMERCIABLES: AQUELLAS QUE NO PUEDEN SER OBJETO DE DOMINIO O POSESIÓN PRIVADA</a:t>
            </a:r>
          </a:p>
          <a:p>
            <a:pPr>
              <a:buNone/>
            </a:pPr>
            <a:r>
              <a:rPr lang="es-ES" sz="1800" dirty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POR SU NATURALEZA (COSAS COMUNES A TODOS LOS HOMBRES) O POR SU DESTINO (BIENES NACIONALES DE USO PÚBLICO)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OBJETO DEBE SER DETERMINADO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GÉNERO: DETERMINADO Y LIMITADO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LA CANTIDAD PUEDE SER INCIERTA CON TAL QUE EL ACTO O CONTRATO FIJE REGLAS O CONTENGA DATOS QUE SIRVAN PARA DETERMINARLA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VER ART. 1809 CC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5410200" cy="4525963"/>
          </a:xfrm>
        </p:spPr>
        <p:txBody>
          <a:bodyPr>
            <a:normAutofit/>
          </a:bodyPr>
          <a:lstStyle/>
          <a:p>
            <a:r>
              <a:rPr lang="es-ES" sz="2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HECHOS QUE DEBEN EJECUTARSE O NO EJECUTARSE: ART. 1461 CC</a:t>
            </a:r>
          </a:p>
          <a:p>
            <a:r>
              <a:rPr lang="es-ES" sz="2200" dirty="0" smtClean="0">
                <a:latin typeface="Georgia" pitchFamily="18" charset="0"/>
              </a:rPr>
              <a:t>OBJETO DEBE SER FÍSICAMENTE POSIBLE</a:t>
            </a:r>
          </a:p>
          <a:p>
            <a:pPr>
              <a:buNone/>
            </a:pPr>
            <a:r>
              <a:rPr lang="es-ES" sz="2200" dirty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ES FÍSICAMENTE IMPOSIBLE EL OBJETO QUE ES CONTRARIO A LA NATURALEZA. LA IMPOSIBILIDAD DEBE SER ABSOLUTA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OBJETO DEBE SER MORALMENTE POSIBLE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ES MORALMENTE IMPOSIBLE EL OBJETO PROHIBIDO POR LAS LEYES, O CONTRARIO A LAS BUENAS COSTUMBRES O AL ORDEN PÚBLICO</a:t>
            </a:r>
          </a:p>
          <a:p>
            <a:pPr>
              <a:buNone/>
            </a:pPr>
            <a:r>
              <a:rPr lang="es-ES" sz="1800" dirty="0" smtClean="0">
                <a:latin typeface="Georgia" pitchFamily="18" charset="0"/>
              </a:rPr>
              <a:t>	FALTA DE OBJETO SE CONFUNDE CON ILICITUD DEL OBJETO</a:t>
            </a:r>
          </a:p>
          <a:p>
            <a:endParaRPr lang="es-ES" sz="22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ARTS. 1462 Y SS CC: ACTO PROHIBIDO POR LA LEY, EL ORDEN PÚBLICO O LAS BUENAS COSTUMBRES</a:t>
            </a:r>
          </a:p>
          <a:p>
            <a:pPr>
              <a:buNone/>
            </a:pPr>
            <a:r>
              <a:rPr lang="es-ES" sz="1800" dirty="0">
                <a:latin typeface="Georgia" pitchFamily="18" charset="0"/>
              </a:rPr>
              <a:t>	</a:t>
            </a:r>
            <a:r>
              <a:rPr lang="es-ES" sz="1800" dirty="0" smtClean="0">
                <a:latin typeface="Georgia" pitchFamily="18" charset="0"/>
              </a:rPr>
              <a:t>SE ENUMERAN CASOS DE OBJETO ILÍCITO</a:t>
            </a:r>
          </a:p>
          <a:p>
            <a:r>
              <a:rPr lang="es-ES" sz="2200" dirty="0" smtClean="0">
                <a:latin typeface="Georgia" pitchFamily="18" charset="0"/>
              </a:rPr>
              <a:t>ART. 1462 CC: ACTOS QUE CONTRAVIENEN EL DERECHO PÚBLICO CHILENO</a:t>
            </a:r>
            <a:endParaRPr lang="en-US" sz="2200" dirty="0"/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OBJETO ILÍCITO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 lnSpcReduction="10000"/>
          </a:bodyPr>
          <a:lstStyle/>
          <a:p>
            <a:r>
              <a:rPr lang="es-ES" sz="2200" dirty="0" smtClean="0">
                <a:latin typeface="Georgia" pitchFamily="18" charset="0"/>
              </a:rPr>
              <a:t>ART. 1463 CC: CESIÓN O DONACIÓN DEL DERECHO DE SUCEDER A UNA PERSONA VIVA</a:t>
            </a:r>
          </a:p>
          <a:p>
            <a:pPr>
              <a:buNone/>
            </a:pPr>
            <a:r>
              <a:rPr lang="es-ES" sz="2200" dirty="0" smtClean="0">
                <a:latin typeface="Georgia" pitchFamily="18" charset="0"/>
              </a:rPr>
              <a:t>	</a:t>
            </a:r>
            <a:r>
              <a:rPr lang="es-ES" sz="19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PACTOS PROHIBIDOS:</a:t>
            </a: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- PACTO DE RENUNCIA A UNA SUCESIÓN FUTURA</a:t>
            </a: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- PACTO POR EL CUAL SE INSTITUYE HEREDERO</a:t>
            </a: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- PACTO DE DISPOSICIÓN DE SUCESIONES FUTURAS</a:t>
            </a:r>
          </a:p>
          <a:p>
            <a:endParaRPr lang="es-ES" sz="1900" dirty="0" smtClean="0">
              <a:latin typeface="Georgia" pitchFamily="18" charset="0"/>
            </a:endParaRP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</a:t>
            </a:r>
            <a:r>
              <a:rPr lang="es-ES" sz="19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PACTOS PERMITIDOS:</a:t>
            </a:r>
          </a:p>
          <a:p>
            <a:pPr>
              <a:buNone/>
            </a:pPr>
            <a:r>
              <a:rPr lang="es-ES" sz="1900" dirty="0" smtClean="0">
                <a:latin typeface="Georgia" pitchFamily="18" charset="0"/>
              </a:rPr>
              <a:t>	- PACTO DE NO DISPONER DE LA CUARTA DE MEJORAS</a:t>
            </a:r>
          </a:p>
        </p:txBody>
      </p:sp>
      <p:pic>
        <p:nvPicPr>
          <p:cNvPr id="1026" name="Picture 2" descr="C:\Users\Astrid\AppData\Local\Microsoft\Windows\Temporary Internet Files\Content.IE5\GP7DUIZN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286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OBJETO</vt:lpstr>
      <vt:lpstr>OBJETO, requisitos</vt:lpstr>
      <vt:lpstr>OBJETO</vt:lpstr>
      <vt:lpstr>OBJETO</vt:lpstr>
      <vt:lpstr>OBJETO</vt:lpstr>
      <vt:lpstr>OBJETO</vt:lpstr>
      <vt:lpstr>OBJETO</vt:lpstr>
      <vt:lpstr>OBJETO ILÍCITO</vt:lpstr>
      <vt:lpstr>OBJETO ILÍCITO</vt:lpstr>
      <vt:lpstr>OBJETO ILÍCITO</vt:lpstr>
      <vt:lpstr>OBJETO ILÍCITO</vt:lpstr>
      <vt:lpstr>OBJETO ILÍCITO</vt:lpstr>
      <vt:lpstr>OBJETO ILÍCITO</vt:lpstr>
      <vt:lpstr>OBJETO ILÍCITO</vt:lpstr>
      <vt:lpstr>OBJETO ILÍCITO</vt:lpstr>
      <vt:lpstr>OBJETO ILÍCITO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OBJETO</dc:title>
  <dc:creator>Astrid</dc:creator>
  <cp:lastModifiedBy>Astrid</cp:lastModifiedBy>
  <cp:revision>13</cp:revision>
  <dcterms:created xsi:type="dcterms:W3CDTF">2012-05-06T22:50:24Z</dcterms:created>
  <dcterms:modified xsi:type="dcterms:W3CDTF">2012-05-07T01:14:42Z</dcterms:modified>
</cp:coreProperties>
</file>