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4" r:id="rId3"/>
    <p:sldId id="265" r:id="rId4"/>
    <p:sldId id="266" r:id="rId5"/>
    <p:sldId id="267" r:id="rId6"/>
    <p:sldId id="26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5E200-5C78-4902-935B-FC7F7876E6D4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AE9CD2-5C41-4FF7-B8E5-9346AA089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631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BFE09B-CA50-4B27-80BC-03DB650E98DE}" type="slidenum">
              <a:rPr lang="en-US"/>
              <a:pPr/>
              <a:t>1</a:t>
            </a:fld>
            <a:endParaRPr lang="en-US"/>
          </a:p>
        </p:txBody>
      </p:sp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BFE09B-CA50-4B27-80BC-03DB650E98DE}" type="slidenum">
              <a:rPr lang="en-US"/>
              <a:pPr/>
              <a:t>2</a:t>
            </a:fld>
            <a:endParaRPr lang="en-US"/>
          </a:p>
        </p:txBody>
      </p:sp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BFE09B-CA50-4B27-80BC-03DB650E98DE}" type="slidenum">
              <a:rPr lang="en-US"/>
              <a:pPr/>
              <a:t>3</a:t>
            </a:fld>
            <a:endParaRPr lang="en-US"/>
          </a:p>
        </p:txBody>
      </p:sp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BFE09B-CA50-4B27-80BC-03DB650E98DE}" type="slidenum">
              <a:rPr lang="en-US"/>
              <a:pPr/>
              <a:t>4</a:t>
            </a:fld>
            <a:endParaRPr lang="en-US"/>
          </a:p>
        </p:txBody>
      </p:sp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BFE09B-CA50-4B27-80BC-03DB650E98DE}" type="slidenum">
              <a:rPr lang="en-US"/>
              <a:pPr/>
              <a:t>5</a:t>
            </a:fld>
            <a:endParaRPr lang="en-US"/>
          </a:p>
        </p:txBody>
      </p:sp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BFE09B-CA50-4B27-80BC-03DB650E98DE}" type="slidenum">
              <a:rPr lang="en-US"/>
              <a:pPr/>
              <a:t>6</a:t>
            </a:fld>
            <a:endParaRPr lang="en-US"/>
          </a:p>
        </p:txBody>
      </p:sp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84BC6-0A4D-4C80-8B7C-5156FF1193CA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018E-95AA-4F8B-B397-B6AFA5742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58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84BC6-0A4D-4C80-8B7C-5156FF1193CA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018E-95AA-4F8B-B397-B6AFA5742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584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84BC6-0A4D-4C80-8B7C-5156FF1193CA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018E-95AA-4F8B-B397-B6AFA5742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344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84BC6-0A4D-4C80-8B7C-5156FF1193CA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018E-95AA-4F8B-B397-B6AFA5742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00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84BC6-0A4D-4C80-8B7C-5156FF1193CA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018E-95AA-4F8B-B397-B6AFA5742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408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84BC6-0A4D-4C80-8B7C-5156FF1193CA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018E-95AA-4F8B-B397-B6AFA5742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082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84BC6-0A4D-4C80-8B7C-5156FF1193CA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018E-95AA-4F8B-B397-B6AFA5742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415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84BC6-0A4D-4C80-8B7C-5156FF1193CA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018E-95AA-4F8B-B397-B6AFA5742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954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84BC6-0A4D-4C80-8B7C-5156FF1193CA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018E-95AA-4F8B-B397-B6AFA5742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354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84BC6-0A4D-4C80-8B7C-5156FF1193CA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018E-95AA-4F8B-B397-B6AFA5742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689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84BC6-0A4D-4C80-8B7C-5156FF1193CA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7C018E-95AA-4F8B-B397-B6AFA5742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89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84BC6-0A4D-4C80-8B7C-5156FF1193CA}" type="datetimeFigureOut">
              <a:rPr lang="en-US" smtClean="0"/>
              <a:t>4/4/2012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C018E-95AA-4F8B-B397-B6AFA5742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944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 b="1" dirty="0" smtClean="0">
                <a:latin typeface="Georgia" pitchFamily="18" charset="0"/>
              </a:rPr>
              <a:t>ELEMENTOS Y REQUISITOS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495800" cy="4525963"/>
          </a:xfrm>
        </p:spPr>
        <p:txBody>
          <a:bodyPr>
            <a:normAutofit/>
          </a:bodyPr>
          <a:lstStyle/>
          <a:p>
            <a:r>
              <a:rPr lang="es-ES_tradnl" sz="2200" dirty="0">
                <a:latin typeface="Georgia" pitchFamily="18" charset="0"/>
              </a:rPr>
              <a:t>CARECE DE REGULACIÓN </a:t>
            </a:r>
            <a:r>
              <a:rPr lang="es-ES_tradnl" sz="2200" dirty="0" smtClean="0">
                <a:latin typeface="Georgia" pitchFamily="18" charset="0"/>
              </a:rPr>
              <a:t>EXPRESA</a:t>
            </a:r>
            <a:endParaRPr lang="es-ES_tradnl" sz="2200" dirty="0">
              <a:latin typeface="Georgia" pitchFamily="18" charset="0"/>
            </a:endParaRPr>
          </a:p>
          <a:p>
            <a:r>
              <a:rPr lang="es-ES_tradnl" sz="2200" dirty="0">
                <a:latin typeface="Georgia" pitchFamily="18" charset="0"/>
              </a:rPr>
              <a:t>ALGUNAS REGLAS: LIBRO IV, TÍTULO </a:t>
            </a:r>
            <a:r>
              <a:rPr lang="es-ES_tradnl" sz="2200" dirty="0" smtClean="0">
                <a:latin typeface="Georgia" pitchFamily="18" charset="0"/>
              </a:rPr>
              <a:t>II</a:t>
            </a:r>
            <a:endParaRPr lang="es-ES_tradnl" sz="2200" dirty="0">
              <a:latin typeface="Georgia" pitchFamily="18" charset="0"/>
            </a:endParaRPr>
          </a:p>
          <a:p>
            <a:r>
              <a:rPr lang="es-ES_tradnl" sz="2200" dirty="0">
                <a:latin typeface="Georgia" pitchFamily="18" charset="0"/>
              </a:rPr>
              <a:t>“ACTOS  EJECUTADOS Y CONTRATOS CELEBRADOS” (UNILATERALES Y BILATERALES). ARTS 1701 Y 1453 CC</a:t>
            </a:r>
          </a:p>
          <a:p>
            <a:endParaRPr lang="es-ES_tradnl" dirty="0"/>
          </a:p>
          <a:p>
            <a:pPr>
              <a:buFontTx/>
              <a:buNone/>
            </a:pPr>
            <a:endParaRPr lang="es-ES_tradnl" dirty="0"/>
          </a:p>
          <a:p>
            <a:endParaRPr lang="es-ES_tradnl" sz="2400" dirty="0"/>
          </a:p>
          <a:p>
            <a:endParaRPr lang="es-ES_tradnl" sz="2400" dirty="0"/>
          </a:p>
          <a:p>
            <a:endParaRPr lang="es-ES_tradnl" sz="2400" dirty="0"/>
          </a:p>
          <a:p>
            <a:endParaRPr lang="es-ES_tradnl" sz="2400" dirty="0"/>
          </a:p>
          <a:p>
            <a:pPr>
              <a:buFontTx/>
              <a:buNone/>
            </a:pPr>
            <a:endParaRPr lang="en-US" sz="2400" dirty="0"/>
          </a:p>
        </p:txBody>
      </p:sp>
      <p:pic>
        <p:nvPicPr>
          <p:cNvPr id="5" name="Picture 2" descr="C:\Users\Astrid\AppData\Local\Microsoft\Windows\Temporary Internet Files\Content.IE5\PGXINDL2\MC90019867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335" y="1922352"/>
            <a:ext cx="2683465" cy="165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33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 b="1" dirty="0" smtClean="0">
                <a:latin typeface="Georgia" pitchFamily="18" charset="0"/>
              </a:rPr>
              <a:t>ELEMENTOS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371600"/>
            <a:ext cx="4876800" cy="4525963"/>
          </a:xfrm>
        </p:spPr>
        <p:txBody>
          <a:bodyPr>
            <a:noAutofit/>
          </a:bodyPr>
          <a:lstStyle/>
          <a:p>
            <a:r>
              <a:rPr lang="es-ES_tradnl" sz="2200" dirty="0" smtClean="0">
                <a:latin typeface="Georgia" pitchFamily="18" charset="0"/>
              </a:rPr>
              <a:t>ELEMENTOS DE LA ESENCIA, DE LA NATURALEZA, ACCIDENTALES. 1444 CC</a:t>
            </a:r>
          </a:p>
          <a:p>
            <a:r>
              <a:rPr lang="es-ES_tradnl" sz="2200" dirty="0" smtClean="0">
                <a:latin typeface="Georgia" pitchFamily="18" charset="0"/>
              </a:rPr>
              <a:t>ELEMENTOS DE LA NATURALEZA Y ACCIDENTALES: EFECTOS DE LOS ACTOS JURÍDICOS</a:t>
            </a:r>
          </a:p>
          <a:p>
            <a:r>
              <a:rPr lang="es-ES_tradnl" sz="2200" dirty="0" smtClean="0">
                <a:latin typeface="Georgia" pitchFamily="18" charset="0"/>
              </a:rPr>
              <a:t>ESENCIALES: A) COMUNES O GENERALES: AQUELLOS SIN LOS CUALES EL ACTO NO PRODUCE EFECTO ALGUNO. OBJETO, CAUSA Y VOLUNTAD. 1445 CC</a:t>
            </a:r>
          </a:p>
          <a:p>
            <a:endParaRPr lang="es-ES_tradnl" sz="2200" dirty="0" smtClean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pPr>
              <a:buFontTx/>
              <a:buNone/>
            </a:pPr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pPr>
              <a:buFontTx/>
              <a:buNone/>
            </a:pPr>
            <a:endParaRPr lang="en-US" sz="2200" dirty="0">
              <a:latin typeface="Georgia" pitchFamily="18" charset="0"/>
            </a:endParaRPr>
          </a:p>
        </p:txBody>
      </p:sp>
      <p:pic>
        <p:nvPicPr>
          <p:cNvPr id="5" name="Picture 2" descr="C:\Users\Astrid\AppData\Local\Microsoft\Windows\Temporary Internet Files\Content.IE5\PGXINDL2\MC90019867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535" y="1693752"/>
            <a:ext cx="2683465" cy="165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55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 b="1" dirty="0" smtClean="0">
                <a:latin typeface="Georgia" pitchFamily="18" charset="0"/>
              </a:rPr>
              <a:t>ELEMENTOS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447800"/>
            <a:ext cx="4876800" cy="4525963"/>
          </a:xfrm>
        </p:spPr>
        <p:txBody>
          <a:bodyPr>
            <a:noAutofit/>
          </a:bodyPr>
          <a:lstStyle/>
          <a:p>
            <a:r>
              <a:rPr lang="es-ES_tradnl" sz="2200" dirty="0" smtClean="0">
                <a:latin typeface="Georgia" pitchFamily="18" charset="0"/>
              </a:rPr>
              <a:t>ESENCIALES: B) ESPECIALES O PARTICULARES: SIN LOS CUALES EL ACTO DEGENERA EN OTRO DIFERENTE</a:t>
            </a:r>
            <a:r>
              <a:rPr lang="es-ES" sz="2200" dirty="0" smtClean="0">
                <a:latin typeface="Georgia" pitchFamily="18" charset="0"/>
              </a:rPr>
              <a:t> </a:t>
            </a:r>
          </a:p>
          <a:p>
            <a:r>
              <a:rPr lang="es-ES" sz="2200" dirty="0" smtClean="0">
                <a:latin typeface="Georgia" pitchFamily="18" charset="0"/>
              </a:rPr>
              <a:t>NATURALEZA: </a:t>
            </a:r>
            <a:r>
              <a:rPr lang="es-CL" sz="2200" dirty="0" smtClean="0">
                <a:latin typeface="Georgia" pitchFamily="18" charset="0"/>
              </a:rPr>
              <a:t>SE ENTIENDEN PERTENECERLE SIN NECESIDAD DE UNA CLÁUSULA ESPECIAL </a:t>
            </a:r>
          </a:p>
          <a:p>
            <a:r>
              <a:rPr lang="es-CL" sz="2200" dirty="0" smtClean="0">
                <a:latin typeface="Georgia" pitchFamily="18" charset="0"/>
              </a:rPr>
              <a:t>SANEAMIENTO DE LA EVICCIÓN Y VICIOS REDHIBITORIOS</a:t>
            </a:r>
          </a:p>
          <a:p>
            <a:r>
              <a:rPr lang="es-CL" sz="2200" dirty="0" smtClean="0">
                <a:latin typeface="Georgia" pitchFamily="18" charset="0"/>
              </a:rPr>
              <a:t>RELACIÓN CON AUTONOMÍA DE LA VOLUNTAD </a:t>
            </a:r>
            <a:endParaRPr lang="en-US" sz="2200" dirty="0" smtClean="0">
              <a:latin typeface="Georgia" pitchFamily="18" charset="0"/>
            </a:endParaRPr>
          </a:p>
          <a:p>
            <a:endParaRPr lang="en-US" sz="2400" dirty="0" smtClean="0"/>
          </a:p>
          <a:p>
            <a:endParaRPr lang="es-ES_tradnl" sz="2200" dirty="0" smtClean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pPr>
              <a:buFontTx/>
              <a:buNone/>
            </a:pPr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pPr>
              <a:buFontTx/>
              <a:buNone/>
            </a:pPr>
            <a:endParaRPr lang="en-US" sz="2200" dirty="0">
              <a:latin typeface="Georgia" pitchFamily="18" charset="0"/>
            </a:endParaRPr>
          </a:p>
        </p:txBody>
      </p:sp>
      <p:pic>
        <p:nvPicPr>
          <p:cNvPr id="5" name="Picture 2" descr="C:\Users\Astrid\AppData\Local\Microsoft\Windows\Temporary Internet Files\Content.IE5\PGXINDL2\MC90019867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935" y="1693752"/>
            <a:ext cx="2683465" cy="165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55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 b="1" dirty="0" smtClean="0">
                <a:latin typeface="Georgia" pitchFamily="18" charset="0"/>
              </a:rPr>
              <a:t>ELEMENTOS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876800" cy="4525963"/>
          </a:xfrm>
        </p:spPr>
        <p:txBody>
          <a:bodyPr>
            <a:noAutofit/>
          </a:bodyPr>
          <a:lstStyle/>
          <a:p>
            <a:r>
              <a:rPr lang="es-CL" sz="2200" dirty="0" smtClean="0">
                <a:latin typeface="Georgia" pitchFamily="18" charset="0"/>
              </a:rPr>
              <a:t>ACCIDENTALES: REQUIEREN DE UNA CLÁUSULA ESPECIAL</a:t>
            </a:r>
          </a:p>
          <a:p>
            <a:r>
              <a:rPr lang="es-CL" sz="2200" dirty="0" smtClean="0">
                <a:latin typeface="Georgia" pitchFamily="18" charset="0"/>
              </a:rPr>
              <a:t>AUTONOMÍA DE LA VOLUNTAD</a:t>
            </a:r>
          </a:p>
          <a:p>
            <a:r>
              <a:rPr lang="es-CL" sz="2200" dirty="0" smtClean="0">
                <a:latin typeface="Georgia" pitchFamily="18" charset="0"/>
              </a:rPr>
              <a:t>CONDICIÓN, PLAZO, MODO, SOLIDARIDAD/MODIFICACIÓN A LOS ELEMENTOS DE LA NATURALEZA/SON INFINITOS</a:t>
            </a:r>
            <a:endParaRPr lang="en-US" sz="2200" dirty="0" smtClean="0">
              <a:latin typeface="Georgia" pitchFamily="18" charset="0"/>
            </a:endParaRPr>
          </a:p>
          <a:p>
            <a:endParaRPr lang="en-US" sz="2200" dirty="0" smtClean="0">
              <a:latin typeface="Georgia" pitchFamily="18" charset="0"/>
            </a:endParaRPr>
          </a:p>
          <a:p>
            <a:endParaRPr lang="en-US" sz="2400" dirty="0" smtClean="0"/>
          </a:p>
          <a:p>
            <a:endParaRPr lang="es-ES_tradnl" sz="2200" dirty="0" smtClean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pPr>
              <a:buFontTx/>
              <a:buNone/>
            </a:pPr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pPr>
              <a:buFontTx/>
              <a:buNone/>
            </a:pPr>
            <a:endParaRPr lang="en-US" sz="2200" dirty="0">
              <a:latin typeface="Georgia" pitchFamily="18" charset="0"/>
            </a:endParaRPr>
          </a:p>
        </p:txBody>
      </p:sp>
      <p:pic>
        <p:nvPicPr>
          <p:cNvPr id="7" name="Picture 2" descr="C:\Users\Astrid\AppData\Local\Microsoft\Windows\Temporary Internet Files\Content.IE5\PGXINDL2\MC90019867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4735" y="1769952"/>
            <a:ext cx="2683465" cy="165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53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 b="1" dirty="0" smtClean="0">
                <a:latin typeface="Georgia" pitchFamily="18" charset="0"/>
              </a:rPr>
              <a:t>REQUISITOS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8768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2200" dirty="0" smtClean="0">
                <a:latin typeface="Georgia" pitchFamily="18" charset="0"/>
              </a:rPr>
              <a:t>DE EXISTENCIA</a:t>
            </a:r>
          </a:p>
          <a:p>
            <a:r>
              <a:rPr lang="es-ES_tradnl" sz="2200" dirty="0" smtClean="0">
                <a:latin typeface="Georgia" pitchFamily="18" charset="0"/>
              </a:rPr>
              <a:t>VOLUNTAD</a:t>
            </a:r>
          </a:p>
          <a:p>
            <a:r>
              <a:rPr lang="es-ES_tradnl" sz="2200" dirty="0" smtClean="0">
                <a:latin typeface="Georgia" pitchFamily="18" charset="0"/>
              </a:rPr>
              <a:t>OBJETO</a:t>
            </a:r>
          </a:p>
          <a:p>
            <a:r>
              <a:rPr lang="es-ES_tradnl" sz="2200" dirty="0" smtClean="0">
                <a:latin typeface="Georgia" pitchFamily="18" charset="0"/>
              </a:rPr>
              <a:t>CAUSA</a:t>
            </a:r>
          </a:p>
          <a:p>
            <a:r>
              <a:rPr lang="es-ES_tradnl" sz="2200" i="1" dirty="0" smtClean="0">
                <a:latin typeface="Georgia" pitchFamily="18" charset="0"/>
              </a:rPr>
              <a:t>SOLEMNIDADES</a:t>
            </a:r>
            <a:endParaRPr lang="en-US" sz="2200" i="1" dirty="0" smtClean="0">
              <a:latin typeface="Georgia" pitchFamily="18" charset="0"/>
            </a:endParaRPr>
          </a:p>
          <a:p>
            <a:endParaRPr lang="en-US" sz="2400" dirty="0" smtClean="0"/>
          </a:p>
          <a:p>
            <a:endParaRPr lang="es-ES_tradnl" sz="2200" dirty="0" smtClean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pPr>
              <a:buFontTx/>
              <a:buNone/>
            </a:pPr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pPr>
              <a:buFontTx/>
              <a:buNone/>
            </a:pPr>
            <a:endParaRPr lang="en-US" sz="22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PGXINDL2\MC90019867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335" y="1693752"/>
            <a:ext cx="2683465" cy="165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45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 b="1" dirty="0" smtClean="0">
                <a:latin typeface="Georgia" pitchFamily="18" charset="0"/>
              </a:rPr>
              <a:t>REQUISITOS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8768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2200" dirty="0" smtClean="0">
                <a:latin typeface="Georgia" pitchFamily="18" charset="0"/>
              </a:rPr>
              <a:t>DE VALIDEZ</a:t>
            </a:r>
          </a:p>
          <a:p>
            <a:r>
              <a:rPr lang="es-ES_tradnl" sz="2200" dirty="0" smtClean="0">
                <a:latin typeface="Georgia" pitchFamily="18" charset="0"/>
                <a:cs typeface="Times New Roman" pitchFamily="18" charset="0"/>
              </a:rPr>
              <a:t>VOLUNTAD EXENTA DE VICIOS</a:t>
            </a:r>
          </a:p>
          <a:p>
            <a:r>
              <a:rPr lang="es-ES_tradnl" sz="2200" dirty="0" smtClean="0">
                <a:latin typeface="Georgia" pitchFamily="18" charset="0"/>
                <a:cs typeface="Times New Roman" pitchFamily="18" charset="0"/>
              </a:rPr>
              <a:t>OBJETO LÍCITO</a:t>
            </a:r>
          </a:p>
          <a:p>
            <a:r>
              <a:rPr lang="es-ES_tradnl" sz="2200" dirty="0" smtClean="0">
                <a:latin typeface="Georgia" pitchFamily="18" charset="0"/>
                <a:cs typeface="Times New Roman" pitchFamily="18" charset="0"/>
              </a:rPr>
              <a:t>CAUSA LÍCITA</a:t>
            </a:r>
          </a:p>
          <a:p>
            <a:r>
              <a:rPr lang="es-ES_tradnl" sz="2200" dirty="0" smtClean="0">
                <a:latin typeface="Georgia" pitchFamily="18" charset="0"/>
                <a:cs typeface="Times New Roman" pitchFamily="18" charset="0"/>
              </a:rPr>
              <a:t>CAPACIDAD</a:t>
            </a:r>
            <a:endParaRPr lang="en-US" sz="2200" dirty="0" smtClean="0">
              <a:latin typeface="Georgia" pitchFamily="18" charset="0"/>
              <a:cs typeface="Times New Roman" pitchFamily="18" charset="0"/>
            </a:endParaRPr>
          </a:p>
          <a:p>
            <a:endParaRPr lang="en-US" sz="2400" dirty="0" smtClean="0"/>
          </a:p>
          <a:p>
            <a:endParaRPr lang="es-ES_tradnl" sz="2200" dirty="0" smtClean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pPr>
              <a:buFontTx/>
              <a:buNone/>
            </a:pPr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pPr>
              <a:buFontTx/>
              <a:buNone/>
            </a:pPr>
            <a:endParaRPr lang="en-US" sz="2200" dirty="0">
              <a:latin typeface="Georgia" pitchFamily="18" charset="0"/>
            </a:endParaRPr>
          </a:p>
        </p:txBody>
      </p:sp>
      <p:pic>
        <p:nvPicPr>
          <p:cNvPr id="5" name="Picture 2" descr="C:\Users\Astrid\AppData\Local\Microsoft\Windows\Temporary Internet Files\Content.IE5\PGXINDL2\MC90019867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335" y="1981200"/>
            <a:ext cx="2683465" cy="165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78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178</Words>
  <Application>Microsoft Office PowerPoint</Application>
  <PresentationFormat>On-screen Show (4:3)</PresentationFormat>
  <Paragraphs>75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ELEMENTOS Y REQUISITOS</vt:lpstr>
      <vt:lpstr>ELEMENTOS</vt:lpstr>
      <vt:lpstr>ELEMENTOS</vt:lpstr>
      <vt:lpstr>ELEMENTOS</vt:lpstr>
      <vt:lpstr>REQUISITOS</vt:lpstr>
      <vt:lpstr>REQUISITOS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ELEMENTOS Y REQUISITOS</dc:title>
  <dc:creator>Astrid</dc:creator>
  <cp:lastModifiedBy>Astrid</cp:lastModifiedBy>
  <cp:revision>5</cp:revision>
  <dcterms:created xsi:type="dcterms:W3CDTF">2012-04-04T23:52:36Z</dcterms:created>
  <dcterms:modified xsi:type="dcterms:W3CDTF">2012-04-05T02:48:14Z</dcterms:modified>
</cp:coreProperties>
</file>