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  <p:sldId id="262" r:id="rId6"/>
    <p:sldId id="26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EFB4E-7345-4429-A2B7-8179DA56B438}" type="datetimeFigureOut">
              <a:rPr lang="en-US" smtClean="0"/>
              <a:t>5/2/2012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77A28-84B8-4B30-8FB3-251B92BB89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EFB4E-7345-4429-A2B7-8179DA56B438}" type="datetimeFigureOut">
              <a:rPr lang="en-US" smtClean="0"/>
              <a:t>5/2/2012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77A28-84B8-4B30-8FB3-251B92BB89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EFB4E-7345-4429-A2B7-8179DA56B438}" type="datetimeFigureOut">
              <a:rPr lang="en-US" smtClean="0"/>
              <a:t>5/2/2012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77A28-84B8-4B30-8FB3-251B92BB89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EFB4E-7345-4429-A2B7-8179DA56B438}" type="datetimeFigureOut">
              <a:rPr lang="en-US" smtClean="0"/>
              <a:t>5/2/2012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77A28-84B8-4B30-8FB3-251B92BB89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EFB4E-7345-4429-A2B7-8179DA56B438}" type="datetimeFigureOut">
              <a:rPr lang="en-US" smtClean="0"/>
              <a:t>5/2/2012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77A28-84B8-4B30-8FB3-251B92BB89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EFB4E-7345-4429-A2B7-8179DA56B438}" type="datetimeFigureOut">
              <a:rPr lang="en-US" smtClean="0"/>
              <a:t>5/2/2012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77A28-84B8-4B30-8FB3-251B92BB89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EFB4E-7345-4429-A2B7-8179DA56B438}" type="datetimeFigureOut">
              <a:rPr lang="en-US" smtClean="0"/>
              <a:t>5/2/2012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77A28-84B8-4B30-8FB3-251B92BB89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EFB4E-7345-4429-A2B7-8179DA56B438}" type="datetimeFigureOut">
              <a:rPr lang="en-US" smtClean="0"/>
              <a:t>5/2/2012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77A28-84B8-4B30-8FB3-251B92BB89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EFB4E-7345-4429-A2B7-8179DA56B438}" type="datetimeFigureOut">
              <a:rPr lang="en-US" smtClean="0"/>
              <a:t>5/2/2012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77A28-84B8-4B30-8FB3-251B92BB89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EFB4E-7345-4429-A2B7-8179DA56B438}" type="datetimeFigureOut">
              <a:rPr lang="en-US" smtClean="0"/>
              <a:t>5/2/2012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77A28-84B8-4B30-8FB3-251B92BB89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EFB4E-7345-4429-A2B7-8179DA56B438}" type="datetimeFigureOut">
              <a:rPr lang="en-US" smtClean="0"/>
              <a:t>5/2/2012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77A28-84B8-4B30-8FB3-251B92BB89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8EFB4E-7345-4429-A2B7-8179DA56B438}" type="datetimeFigureOut">
              <a:rPr lang="en-US" smtClean="0"/>
              <a:t>5/2/2012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377A28-84B8-4B30-8FB3-251B92BB89C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Autofit/>
          </a:bodyPr>
          <a:lstStyle/>
          <a:p>
            <a:r>
              <a:rPr lang="es-CL" sz="2800" b="1" dirty="0" smtClean="0">
                <a:latin typeface="Georgia" pitchFamily="18" charset="0"/>
              </a:rPr>
              <a:t>LESIÓN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194920" cy="4525963"/>
          </a:xfrm>
        </p:spPr>
        <p:txBody>
          <a:bodyPr>
            <a:normAutofit/>
          </a:bodyPr>
          <a:lstStyle/>
          <a:p>
            <a:r>
              <a:rPr lang="es-ES_tradnl" sz="2200" dirty="0" smtClean="0">
                <a:latin typeface="Georgia" pitchFamily="18" charset="0"/>
              </a:rPr>
              <a:t>NOTABLE DESPROPORCIÓN DE LAS PRESTACIONES</a:t>
            </a:r>
          </a:p>
          <a:p>
            <a:r>
              <a:rPr lang="es-ES_tradnl" sz="2200" dirty="0" smtClean="0">
                <a:latin typeface="Georgia" pitchFamily="18" charset="0"/>
              </a:rPr>
              <a:t>JUSTICIA CORRECTIVA: INTERVENCIÓN DE LA LEY EN </a:t>
            </a:r>
            <a:r>
              <a:rPr lang="es-ES_tradnl" sz="2200" dirty="0" smtClean="0">
                <a:latin typeface="Georgia" pitchFamily="18" charset="0"/>
              </a:rPr>
              <a:t>CONTRATOS</a:t>
            </a:r>
          </a:p>
          <a:p>
            <a:r>
              <a:rPr lang="es-ES_tradnl" sz="2200" dirty="0" smtClean="0">
                <a:latin typeface="Georgia" pitchFamily="18" charset="0"/>
              </a:rPr>
              <a:t>MORALIZACIÓN DEL DERECHO</a:t>
            </a:r>
            <a:endParaRPr lang="es-ES_tradnl" sz="2200" dirty="0" smtClean="0">
              <a:latin typeface="Georgia" pitchFamily="18" charset="0"/>
            </a:endParaRPr>
          </a:p>
          <a:p>
            <a:r>
              <a:rPr lang="es-ES_tradnl" sz="2200" dirty="0" smtClean="0">
                <a:latin typeface="Georgia" pitchFamily="18" charset="0"/>
              </a:rPr>
              <a:t>VICIO DEL CONSENTIMIENTO-VICIO DE LA CAUSA-ACTO CONTRARIO A LA BUENA FE</a:t>
            </a:r>
          </a:p>
          <a:p>
            <a:r>
              <a:rPr lang="es-CL" sz="2200" dirty="0" smtClean="0">
                <a:latin typeface="Georgia" pitchFamily="18" charset="0"/>
              </a:rPr>
              <a:t>PRINCIPIO DE SEGURIDAD JURÍDICA Y AUTORESPONSABILIDAD</a:t>
            </a:r>
          </a:p>
          <a:p>
            <a:endParaRPr lang="es-ES_tradnl" sz="2400" dirty="0" smtClean="0">
              <a:latin typeface="Georgia" pitchFamily="18" charset="0"/>
            </a:endParaRPr>
          </a:p>
          <a:p>
            <a:endParaRPr lang="en-US" dirty="0"/>
          </a:p>
        </p:txBody>
      </p:sp>
      <p:pic>
        <p:nvPicPr>
          <p:cNvPr id="1026" name="Picture 2" descr="C:\Users\Astrid\AppData\Local\Microsoft\Windows\Temporary Internet Files\Content.IE5\GP7DUIZN\MC900383244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970306"/>
            <a:ext cx="2454774" cy="1674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0067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Autofit/>
          </a:bodyPr>
          <a:lstStyle/>
          <a:p>
            <a:r>
              <a:rPr lang="es-CL" sz="2800" b="1" dirty="0" smtClean="0">
                <a:latin typeface="Georgia" pitchFamily="18" charset="0"/>
              </a:rPr>
              <a:t>LESIÓN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194920" cy="4525963"/>
          </a:xfrm>
        </p:spPr>
        <p:txBody>
          <a:bodyPr>
            <a:normAutofit lnSpcReduction="10000"/>
          </a:bodyPr>
          <a:lstStyle/>
          <a:p>
            <a:r>
              <a:rPr lang="es-CL" sz="2200" dirty="0" smtClean="0">
                <a:latin typeface="Georgia" pitchFamily="18" charset="0"/>
              </a:rPr>
              <a:t>LESIÓN OBJETIVA</a:t>
            </a:r>
          </a:p>
          <a:p>
            <a:pPr>
              <a:buFont typeface="Wingdings" pitchFamily="2" charset="2"/>
              <a:buChar char="ü"/>
            </a:pPr>
            <a:r>
              <a:rPr lang="es-CL" sz="1800" dirty="0" smtClean="0">
                <a:latin typeface="Georgia" pitchFamily="18" charset="0"/>
              </a:rPr>
              <a:t>DESPROPORCIÓN DE LAS PRESTACIONES</a:t>
            </a:r>
          </a:p>
          <a:p>
            <a:pPr>
              <a:buFont typeface="Wingdings" pitchFamily="2" charset="2"/>
              <a:buChar char="ü"/>
            </a:pPr>
            <a:r>
              <a:rPr lang="es-CL" sz="1800" dirty="0" smtClean="0">
                <a:latin typeface="Georgia" pitchFamily="18" charset="0"/>
              </a:rPr>
              <a:t>PROPORCIÓN NUMÉRICA</a:t>
            </a:r>
          </a:p>
          <a:p>
            <a:pPr>
              <a:buFont typeface="Wingdings" pitchFamily="2" charset="2"/>
              <a:buChar char="ü"/>
            </a:pPr>
            <a:r>
              <a:rPr lang="es-CL" sz="1800" dirty="0" smtClean="0">
                <a:latin typeface="Georgia" pitchFamily="18" charset="0"/>
              </a:rPr>
              <a:t>CC FRANCÉS Y CHILENO</a:t>
            </a:r>
          </a:p>
          <a:p>
            <a:pPr>
              <a:buNone/>
            </a:pPr>
            <a:endParaRPr lang="es-CL" sz="1800" dirty="0" smtClean="0">
              <a:latin typeface="Georgia" pitchFamily="18" charset="0"/>
            </a:endParaRPr>
          </a:p>
          <a:p>
            <a:r>
              <a:rPr lang="es-ES_tradnl" sz="2200" dirty="0" smtClean="0">
                <a:latin typeface="Georgia" pitchFamily="18" charset="0"/>
              </a:rPr>
              <a:t>LESIÓN SUBJETIVA: CRITERIO SUBJETIVO</a:t>
            </a:r>
          </a:p>
          <a:p>
            <a:pPr>
              <a:buFont typeface="Wingdings" pitchFamily="2" charset="2"/>
              <a:buChar char="ü"/>
            </a:pPr>
            <a:r>
              <a:rPr lang="es-ES_tradnl" sz="1800" dirty="0" smtClean="0">
                <a:latin typeface="Georgia" pitchFamily="18" charset="0"/>
              </a:rPr>
              <a:t>FALTA DE JUSTIFICACIÓN: CAUSA?</a:t>
            </a:r>
          </a:p>
          <a:p>
            <a:pPr>
              <a:buFont typeface="Wingdings" pitchFamily="2" charset="2"/>
              <a:buChar char="ü"/>
            </a:pPr>
            <a:r>
              <a:rPr lang="es-ES_tradnl" sz="1800" dirty="0" smtClean="0">
                <a:latin typeface="Georgia" pitchFamily="18" charset="0"/>
              </a:rPr>
              <a:t>ESTADO DE NECESIDAD , INEXPERIENCIA</a:t>
            </a:r>
          </a:p>
          <a:p>
            <a:pPr>
              <a:buFont typeface="Wingdings" pitchFamily="2" charset="2"/>
              <a:buChar char="ü"/>
            </a:pPr>
            <a:r>
              <a:rPr lang="es-ES_tradnl" sz="1800" dirty="0" smtClean="0">
                <a:latin typeface="Georgia" pitchFamily="18" charset="0"/>
              </a:rPr>
              <a:t>APROVECHAMIENTO DE LA OTRA PARTE: DOLO?</a:t>
            </a:r>
          </a:p>
          <a:p>
            <a:pPr>
              <a:buFont typeface="Wingdings" pitchFamily="2" charset="2"/>
              <a:buNone/>
            </a:pPr>
            <a:endParaRPr lang="es-ES_tradnl" sz="1800" dirty="0" smtClean="0">
              <a:solidFill>
                <a:schemeClr val="folHlink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es-ES_tradnl" sz="1800" dirty="0" smtClean="0">
                <a:solidFill>
                  <a:schemeClr val="folHlink"/>
                </a:solidFill>
              </a:rPr>
              <a:t>	</a:t>
            </a:r>
            <a:endParaRPr lang="es-ES_tradnl" sz="1800" dirty="0" smtClean="0"/>
          </a:p>
          <a:p>
            <a:pPr>
              <a:buFont typeface="Wingdings" pitchFamily="2" charset="2"/>
              <a:buChar char="ü"/>
            </a:pPr>
            <a:endParaRPr lang="es-CL" sz="2000" dirty="0" smtClean="0">
              <a:latin typeface="Georgia" pitchFamily="18" charset="0"/>
            </a:endParaRPr>
          </a:p>
          <a:p>
            <a:endParaRPr lang="es-ES_tradnl" sz="2400" dirty="0" smtClean="0">
              <a:latin typeface="Georgia" pitchFamily="18" charset="0"/>
            </a:endParaRPr>
          </a:p>
          <a:p>
            <a:endParaRPr lang="en-US" dirty="0"/>
          </a:p>
        </p:txBody>
      </p:sp>
      <p:pic>
        <p:nvPicPr>
          <p:cNvPr id="6" name="Picture 2" descr="C:\Users\Astrid\AppData\Local\Microsoft\Windows\Temporary Internet Files\Content.IE5\GP7DUIZN\MC900383244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916832"/>
            <a:ext cx="2454774" cy="1674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0067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Autofit/>
          </a:bodyPr>
          <a:lstStyle/>
          <a:p>
            <a:r>
              <a:rPr lang="es-CL" sz="2800" b="1" dirty="0" smtClean="0">
                <a:latin typeface="Georgia" pitchFamily="18" charset="0"/>
              </a:rPr>
              <a:t>LESIÓN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194920" cy="4525963"/>
          </a:xfrm>
        </p:spPr>
        <p:txBody>
          <a:bodyPr>
            <a:normAutofit fontScale="85000" lnSpcReduction="20000"/>
          </a:bodyPr>
          <a:lstStyle/>
          <a:p>
            <a:r>
              <a:rPr lang="es-CL" sz="2600" dirty="0" smtClean="0">
                <a:latin typeface="Georgia" pitchFamily="18" charset="0"/>
              </a:rPr>
              <a:t>BGB §138:</a:t>
            </a:r>
            <a:r>
              <a:rPr lang="es-CL" sz="1800" dirty="0" smtClean="0">
                <a:latin typeface="Georgia" pitchFamily="18" charset="0"/>
              </a:rPr>
              <a:t>“UN NEGOCIO JURÍDICO MEDIANTE EL CUAL UNA PERSONA, EXPLOTANDO LA NECESIDAD, FALTA DE SENTIDO COMÚN O INEXPERIENCIA DEL OTRO, HAGA QUE SE LE PROMETAN O GARANTICEN A SÍ MISMO O A UN TERCERO, A CAMBIO DE UNA ACCIÓN, VENTAJAS PATRIMONIALES QUE ESTÉN EN  OBVIA DESPROPORCIÓN CON LA PRESTACIÓN TAMBIÉN ES NULO”</a:t>
            </a:r>
          </a:p>
          <a:p>
            <a:r>
              <a:rPr lang="es-ES_tradnl" sz="2400" dirty="0" smtClean="0">
                <a:latin typeface="Georgia" pitchFamily="18" charset="0"/>
              </a:rPr>
              <a:t>EN LESIÓN SUBJETIVA DESPROPORCIÓN DEBERÍA CONSIDERAR EL ESTADO DE NECESIDAD</a:t>
            </a:r>
          </a:p>
          <a:p>
            <a:r>
              <a:rPr lang="es-ES_tradnl" sz="2400" dirty="0" smtClean="0">
                <a:latin typeface="Georgia" pitchFamily="18" charset="0"/>
              </a:rPr>
              <a:t>ESTÁNDAR NORMAL O RESTRICTIVO</a:t>
            </a:r>
          </a:p>
          <a:p>
            <a:r>
              <a:rPr lang="es-ES_tradnl" sz="2400" dirty="0" smtClean="0">
                <a:latin typeface="Georgia" pitchFamily="18" charset="0"/>
              </a:rPr>
              <a:t>SISTEMAS MIXTOS (ITALIA): DESPROPORCIÓN OBJETIVA Y FALTA DE JUSTIFICACIÓN</a:t>
            </a:r>
            <a:endParaRPr lang="en-US" sz="2400" dirty="0" smtClean="0">
              <a:latin typeface="Georgia" pitchFamily="18" charset="0"/>
            </a:endParaRPr>
          </a:p>
          <a:p>
            <a:endParaRPr lang="es-ES_tradnl" sz="1800" dirty="0" smtClean="0">
              <a:solidFill>
                <a:schemeClr val="folHlink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es-ES_tradnl" sz="1800" dirty="0" smtClean="0">
                <a:solidFill>
                  <a:schemeClr val="folHlink"/>
                </a:solidFill>
              </a:rPr>
              <a:t>	</a:t>
            </a:r>
            <a:endParaRPr lang="es-ES_tradnl" sz="1800" dirty="0" smtClean="0"/>
          </a:p>
          <a:p>
            <a:pPr>
              <a:buFont typeface="Wingdings" pitchFamily="2" charset="2"/>
              <a:buChar char="ü"/>
            </a:pPr>
            <a:endParaRPr lang="es-CL" sz="2000" dirty="0" smtClean="0">
              <a:latin typeface="Georgia" pitchFamily="18" charset="0"/>
            </a:endParaRPr>
          </a:p>
          <a:p>
            <a:endParaRPr lang="es-ES_tradnl" sz="2400" dirty="0" smtClean="0">
              <a:latin typeface="Georgia" pitchFamily="18" charset="0"/>
            </a:endParaRPr>
          </a:p>
          <a:p>
            <a:endParaRPr lang="en-US" dirty="0"/>
          </a:p>
        </p:txBody>
      </p:sp>
      <p:pic>
        <p:nvPicPr>
          <p:cNvPr id="6" name="Picture 2" descr="C:\Users\Astrid\AppData\Local\Microsoft\Windows\Temporary Internet Files\Content.IE5\GP7DUIZN\MC900383244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970306"/>
            <a:ext cx="2454774" cy="1674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0067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Autofit/>
          </a:bodyPr>
          <a:lstStyle/>
          <a:p>
            <a:r>
              <a:rPr lang="es-CL" sz="2800" b="1" dirty="0" smtClean="0">
                <a:latin typeface="Georgia" pitchFamily="18" charset="0"/>
              </a:rPr>
              <a:t>LESIÓN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194920" cy="4525963"/>
          </a:xfrm>
        </p:spPr>
        <p:txBody>
          <a:bodyPr>
            <a:normAutofit/>
          </a:bodyPr>
          <a:lstStyle/>
          <a:p>
            <a:r>
              <a:rPr lang="es-CL" sz="2200" dirty="0" smtClean="0">
                <a:latin typeface="Georgia" pitchFamily="18" charset="0"/>
              </a:rPr>
              <a:t>LIBERALIDAD EXCLUYE LA LESIÓN</a:t>
            </a:r>
          </a:p>
          <a:p>
            <a:r>
              <a:rPr lang="es-CL" sz="2200" dirty="0" smtClean="0">
                <a:latin typeface="Georgia" pitchFamily="18" charset="0"/>
              </a:rPr>
              <a:t>PROCEDENCIA ALTERNATIVA O CONJUNTA CON EL ERROR</a:t>
            </a:r>
          </a:p>
          <a:p>
            <a:r>
              <a:rPr lang="es-CL" sz="2200" dirty="0" smtClean="0">
                <a:latin typeface="Georgia" pitchFamily="18" charset="0"/>
              </a:rPr>
              <a:t>EN GENERAL SÓLO PROCEDE EN CONTRATOS ONEROSOS CONMUTATIVOS</a:t>
            </a:r>
          </a:p>
          <a:p>
            <a:endParaRPr lang="es-ES_tradnl" sz="1800" dirty="0" smtClean="0">
              <a:solidFill>
                <a:schemeClr val="folHlink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es-ES_tradnl" sz="1800" dirty="0" smtClean="0">
                <a:solidFill>
                  <a:schemeClr val="folHlink"/>
                </a:solidFill>
              </a:rPr>
              <a:t>	</a:t>
            </a:r>
            <a:endParaRPr lang="es-ES_tradnl" sz="1800" dirty="0" smtClean="0"/>
          </a:p>
          <a:p>
            <a:pPr>
              <a:buFont typeface="Wingdings" pitchFamily="2" charset="2"/>
              <a:buChar char="ü"/>
            </a:pPr>
            <a:endParaRPr lang="es-CL" sz="2000" dirty="0" smtClean="0">
              <a:latin typeface="Georgia" pitchFamily="18" charset="0"/>
            </a:endParaRPr>
          </a:p>
          <a:p>
            <a:endParaRPr lang="es-ES_tradnl" sz="2400" dirty="0" smtClean="0">
              <a:latin typeface="Georgia" pitchFamily="18" charset="0"/>
            </a:endParaRPr>
          </a:p>
          <a:p>
            <a:endParaRPr lang="en-US" dirty="0"/>
          </a:p>
        </p:txBody>
      </p:sp>
      <p:pic>
        <p:nvPicPr>
          <p:cNvPr id="6" name="Picture 2" descr="C:\Users\Astrid\AppData\Local\Microsoft\Windows\Temporary Internet Files\Content.IE5\GP7DUIZN\MC900383244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970306"/>
            <a:ext cx="2454774" cy="1674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0067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Autofit/>
          </a:bodyPr>
          <a:lstStyle/>
          <a:p>
            <a:r>
              <a:rPr lang="es-CL" sz="2800" b="1" dirty="0" smtClean="0">
                <a:latin typeface="Georgia" pitchFamily="18" charset="0"/>
              </a:rPr>
              <a:t>LESIÓN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194920" cy="4525963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s-ES_tradnl" sz="2400" dirty="0">
                <a:latin typeface="Georgia" pitchFamily="18" charset="0"/>
              </a:rPr>
              <a:t> </a:t>
            </a:r>
            <a:r>
              <a:rPr lang="es-ES_tradnl" sz="2400" dirty="0" smtClean="0">
                <a:latin typeface="Georgia" pitchFamily="18" charset="0"/>
              </a:rPr>
              <a:t>CC CHILENO</a:t>
            </a:r>
          </a:p>
          <a:p>
            <a:pPr>
              <a:lnSpc>
                <a:spcPct val="90000"/>
              </a:lnSpc>
            </a:pPr>
            <a:r>
              <a:rPr lang="es-ES_tradnl" sz="2400" dirty="0" smtClean="0">
                <a:latin typeface="Georgia" pitchFamily="18" charset="0"/>
              </a:rPr>
              <a:t>NO </a:t>
            </a:r>
            <a:r>
              <a:rPr lang="es-ES_tradnl" sz="2400" dirty="0">
                <a:latin typeface="Georgia" pitchFamily="18" charset="0"/>
              </a:rPr>
              <a:t>CONSTITUYE VICIO DEL </a:t>
            </a:r>
            <a:r>
              <a:rPr lang="es-ES_tradnl" sz="2400" dirty="0" smtClean="0">
                <a:latin typeface="Georgia" pitchFamily="18" charset="0"/>
              </a:rPr>
              <a:t>CONSENTIMIENTO</a:t>
            </a:r>
            <a:endParaRPr lang="es-ES_tradnl" sz="2400" dirty="0">
              <a:latin typeface="Georgia" pitchFamily="18" charset="0"/>
            </a:endParaRPr>
          </a:p>
          <a:p>
            <a:pPr>
              <a:lnSpc>
                <a:spcPct val="90000"/>
              </a:lnSpc>
            </a:pPr>
            <a:r>
              <a:rPr lang="es-ES_tradnl" sz="2400" dirty="0">
                <a:latin typeface="Georgia" pitchFamily="18" charset="0"/>
              </a:rPr>
              <a:t>LESIÓN OBJETIVA</a:t>
            </a:r>
          </a:p>
          <a:p>
            <a:pPr>
              <a:lnSpc>
                <a:spcPct val="90000"/>
              </a:lnSpc>
              <a:buNone/>
            </a:pPr>
            <a:r>
              <a:rPr lang="es-ES_tradnl" sz="2400" dirty="0">
                <a:solidFill>
                  <a:schemeClr val="folHlink"/>
                </a:solidFill>
                <a:latin typeface="Georgia" pitchFamily="18" charset="0"/>
              </a:rPr>
              <a:t>	</a:t>
            </a:r>
            <a:r>
              <a:rPr lang="es-ES_tradnl" sz="1900" dirty="0">
                <a:solidFill>
                  <a:schemeClr val="folHlink"/>
                </a:solidFill>
                <a:latin typeface="Georgia" pitchFamily="18" charset="0"/>
              </a:rPr>
              <a:t>LA LESIÓN PUEDE SER ALEGADA AUNQUE SE HAYA TENIDO CONOCIMIENTO DE LA LESIÓN</a:t>
            </a:r>
          </a:p>
          <a:p>
            <a:pPr>
              <a:lnSpc>
                <a:spcPct val="90000"/>
              </a:lnSpc>
              <a:buNone/>
            </a:pPr>
            <a:r>
              <a:rPr lang="es-ES_tradnl" sz="1900" dirty="0">
                <a:solidFill>
                  <a:schemeClr val="folHlink"/>
                </a:solidFill>
                <a:latin typeface="Georgia" pitchFamily="18" charset="0"/>
              </a:rPr>
              <a:t>	</a:t>
            </a:r>
          </a:p>
          <a:p>
            <a:pPr>
              <a:lnSpc>
                <a:spcPct val="90000"/>
              </a:lnSpc>
              <a:buNone/>
            </a:pPr>
            <a:r>
              <a:rPr lang="es-ES_tradnl" sz="1900" dirty="0">
                <a:solidFill>
                  <a:schemeClr val="folHlink"/>
                </a:solidFill>
                <a:latin typeface="Georgia" pitchFamily="18" charset="0"/>
              </a:rPr>
              <a:t>	CASOS ESPECIALMENTE PREVISTOS POR LA LEY: LA SANCIÓN APLICABLE DEPENDE DE CADA CASO</a:t>
            </a:r>
          </a:p>
          <a:p>
            <a:pPr>
              <a:lnSpc>
                <a:spcPct val="90000"/>
              </a:lnSpc>
              <a:buNone/>
            </a:pPr>
            <a:r>
              <a:rPr lang="es-ES_tradnl" sz="1900" dirty="0">
                <a:solidFill>
                  <a:schemeClr val="folHlink"/>
                </a:solidFill>
                <a:latin typeface="Georgia" pitchFamily="18" charset="0"/>
              </a:rPr>
              <a:t>	</a:t>
            </a:r>
          </a:p>
          <a:p>
            <a:pPr>
              <a:lnSpc>
                <a:spcPct val="90000"/>
              </a:lnSpc>
              <a:buNone/>
            </a:pPr>
            <a:r>
              <a:rPr lang="es-ES_tradnl" sz="1900" dirty="0">
                <a:solidFill>
                  <a:schemeClr val="folHlink"/>
                </a:solidFill>
                <a:latin typeface="Georgia" pitchFamily="18" charset="0"/>
              </a:rPr>
              <a:t>	LÍMITES FIJADOS POR LA LEY</a:t>
            </a:r>
            <a:endParaRPr lang="en-US" sz="1900" dirty="0">
              <a:solidFill>
                <a:schemeClr val="folHlink"/>
              </a:solidFill>
              <a:latin typeface="Georgia" pitchFamily="18" charset="0"/>
            </a:endParaRPr>
          </a:p>
          <a:p>
            <a:endParaRPr lang="es-ES_tradnl" sz="1800" dirty="0" smtClean="0">
              <a:solidFill>
                <a:schemeClr val="folHlink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es-ES_tradnl" sz="1800" dirty="0" smtClean="0">
                <a:solidFill>
                  <a:schemeClr val="folHlink"/>
                </a:solidFill>
              </a:rPr>
              <a:t>	</a:t>
            </a:r>
            <a:endParaRPr lang="es-ES_tradnl" sz="1800" dirty="0" smtClean="0"/>
          </a:p>
          <a:p>
            <a:pPr>
              <a:buFont typeface="Wingdings" pitchFamily="2" charset="2"/>
              <a:buChar char="ü"/>
            </a:pPr>
            <a:endParaRPr lang="es-CL" sz="2000" dirty="0" smtClean="0">
              <a:latin typeface="Georgia" pitchFamily="18" charset="0"/>
            </a:endParaRPr>
          </a:p>
          <a:p>
            <a:endParaRPr lang="es-ES_tradnl" sz="2400" dirty="0" smtClean="0">
              <a:latin typeface="Georgia" pitchFamily="18" charset="0"/>
            </a:endParaRPr>
          </a:p>
          <a:p>
            <a:endParaRPr lang="en-US" dirty="0"/>
          </a:p>
        </p:txBody>
      </p:sp>
      <p:pic>
        <p:nvPicPr>
          <p:cNvPr id="6" name="Picture 2" descr="C:\Users\Astrid\AppData\Local\Microsoft\Windows\Temporary Internet Files\Content.IE5\GP7DUIZN\MC900383244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970306"/>
            <a:ext cx="2454774" cy="1674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2749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Autofit/>
          </a:bodyPr>
          <a:lstStyle/>
          <a:p>
            <a:r>
              <a:rPr lang="es-CL" sz="2800" b="1" dirty="0" smtClean="0">
                <a:latin typeface="Georgia" pitchFamily="18" charset="0"/>
              </a:rPr>
              <a:t>LESIÓN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194920" cy="4525963"/>
          </a:xfrm>
        </p:spPr>
        <p:txBody>
          <a:bodyPr>
            <a:no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s-ES_tradnl" sz="2200" dirty="0" smtClean="0">
                <a:latin typeface="Georgia" pitchFamily="18" charset="0"/>
              </a:rPr>
              <a:t>CASOS</a:t>
            </a:r>
          </a:p>
          <a:p>
            <a:pPr>
              <a:lnSpc>
                <a:spcPct val="90000"/>
              </a:lnSpc>
            </a:pPr>
            <a:r>
              <a:rPr lang="es-ES" sz="2000" dirty="0" smtClean="0">
                <a:latin typeface="Georgia" pitchFamily="18" charset="0"/>
              </a:rPr>
              <a:t>COMPRAVENTA VOLUNTARIA DE INMUEBLES: ARTS. 1888 Y 1891 CC</a:t>
            </a:r>
          </a:p>
          <a:p>
            <a:pPr>
              <a:lnSpc>
                <a:spcPct val="90000"/>
              </a:lnSpc>
            </a:pPr>
            <a:r>
              <a:rPr lang="es-ES" sz="2000" dirty="0" smtClean="0">
                <a:latin typeface="Georgia" pitchFamily="18" charset="0"/>
              </a:rPr>
              <a:t>PERMUTA DE INMUEBLES: ART. 1900 CC</a:t>
            </a:r>
          </a:p>
          <a:p>
            <a:pPr>
              <a:lnSpc>
                <a:spcPct val="90000"/>
              </a:lnSpc>
            </a:pPr>
            <a:r>
              <a:rPr lang="es-ES" sz="2000" dirty="0" smtClean="0">
                <a:latin typeface="Georgia" pitchFamily="18" charset="0"/>
              </a:rPr>
              <a:t>CLÁUSULA PENAL ENORME: ART. 1544 CC</a:t>
            </a:r>
          </a:p>
          <a:p>
            <a:pPr>
              <a:lnSpc>
                <a:spcPct val="90000"/>
              </a:lnSpc>
            </a:pPr>
            <a:r>
              <a:rPr lang="es-ES" sz="2000" dirty="0" smtClean="0">
                <a:latin typeface="Georgia" pitchFamily="18" charset="0"/>
              </a:rPr>
              <a:t>ACEPTACIÓN HERENCIA: ART. 1234 CC</a:t>
            </a:r>
          </a:p>
          <a:p>
            <a:pPr>
              <a:lnSpc>
                <a:spcPct val="90000"/>
              </a:lnSpc>
            </a:pPr>
            <a:r>
              <a:rPr lang="es-ES" sz="2000" dirty="0" smtClean="0">
                <a:latin typeface="Georgia" pitchFamily="18" charset="0"/>
              </a:rPr>
              <a:t>PARTICIÓN DE BIENES: ART. 1348 CC</a:t>
            </a:r>
          </a:p>
          <a:p>
            <a:pPr>
              <a:lnSpc>
                <a:spcPct val="90000"/>
              </a:lnSpc>
            </a:pPr>
            <a:r>
              <a:rPr lang="es-ES" sz="2000" dirty="0" smtClean="0">
                <a:latin typeface="Georgia" pitchFamily="18" charset="0"/>
              </a:rPr>
              <a:t>MUTUO CON INTERÉS: ART. 2206 CC</a:t>
            </a:r>
          </a:p>
          <a:p>
            <a:pPr>
              <a:lnSpc>
                <a:spcPct val="90000"/>
              </a:lnSpc>
            </a:pPr>
            <a:r>
              <a:rPr lang="es-ES" sz="2000" dirty="0" smtClean="0">
                <a:latin typeface="Georgia" pitchFamily="18" charset="0"/>
              </a:rPr>
              <a:t>ANTICRESIS: ART. 2443 CC</a:t>
            </a:r>
          </a:p>
          <a:p>
            <a:pPr>
              <a:lnSpc>
                <a:spcPct val="90000"/>
              </a:lnSpc>
            </a:pPr>
            <a:endParaRPr lang="es-ES" sz="2200" dirty="0" smtClean="0">
              <a:latin typeface="Georgia" pitchFamily="18" charset="0"/>
            </a:endParaRPr>
          </a:p>
          <a:p>
            <a:endParaRPr lang="es-ES_tradnl" sz="2200" dirty="0" smtClean="0">
              <a:solidFill>
                <a:schemeClr val="folHlink"/>
              </a:solidFill>
              <a:latin typeface="Georgia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s-ES_tradnl" sz="2200" dirty="0" smtClean="0">
                <a:solidFill>
                  <a:schemeClr val="folHlink"/>
                </a:solidFill>
                <a:latin typeface="Georgia" pitchFamily="18" charset="0"/>
              </a:rPr>
              <a:t>	</a:t>
            </a:r>
            <a:endParaRPr lang="es-ES_tradnl" sz="2200" dirty="0" smtClean="0">
              <a:latin typeface="Georgia" pitchFamily="18" charset="0"/>
            </a:endParaRPr>
          </a:p>
          <a:p>
            <a:pPr>
              <a:buFont typeface="Wingdings" pitchFamily="2" charset="2"/>
              <a:buChar char="ü"/>
            </a:pPr>
            <a:endParaRPr lang="es-CL" sz="2200" dirty="0" smtClean="0">
              <a:latin typeface="Georgia" pitchFamily="18" charset="0"/>
            </a:endParaRPr>
          </a:p>
          <a:p>
            <a:endParaRPr lang="es-ES_tradnl" sz="2200" dirty="0" smtClean="0">
              <a:latin typeface="Georgia" pitchFamily="18" charset="0"/>
            </a:endParaRPr>
          </a:p>
          <a:p>
            <a:endParaRPr lang="en-US" sz="2200" dirty="0">
              <a:latin typeface="Georgia" pitchFamily="18" charset="0"/>
            </a:endParaRPr>
          </a:p>
        </p:txBody>
      </p:sp>
      <p:pic>
        <p:nvPicPr>
          <p:cNvPr id="6" name="Picture 2" descr="C:\Users\Astrid\AppData\Local\Microsoft\Windows\Temporary Internet Files\Content.IE5\GP7DUIZN\MC900383244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970306"/>
            <a:ext cx="2454774" cy="1674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1607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248</Words>
  <Application>Microsoft Office PowerPoint</Application>
  <PresentationFormat>On-screen Show (4:3)</PresentationFormat>
  <Paragraphs>59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LESIÓN</vt:lpstr>
      <vt:lpstr>LESIÓN</vt:lpstr>
      <vt:lpstr>LESIÓN</vt:lpstr>
      <vt:lpstr>LESIÓN</vt:lpstr>
      <vt:lpstr>LESIÓN</vt:lpstr>
      <vt:lpstr>LESIÓN</vt:lpstr>
    </vt:vector>
  </TitlesOfParts>
  <Company>PricewaterhouseCoopers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LESIÓN</dc:title>
  <dc:creator>PwC</dc:creator>
  <cp:lastModifiedBy>Astrid</cp:lastModifiedBy>
  <cp:revision>12</cp:revision>
  <dcterms:created xsi:type="dcterms:W3CDTF">2012-05-02T22:25:44Z</dcterms:created>
  <dcterms:modified xsi:type="dcterms:W3CDTF">2012-05-03T03:14:52Z</dcterms:modified>
</cp:coreProperties>
</file>