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70104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65" d="100"/>
          <a:sy n="65" d="100"/>
        </p:scale>
        <p:origin x="-792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5D4EE4-35CC-4B9E-B4F9-04ADAE752D8B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1999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17C5A6-8D64-4BFC-BB58-530C9F8A1750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151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41117E-A638-438E-83B6-F23965592DBB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6943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0D66A7-2F1F-4002-99AE-69238077FA81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1678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08E529-8178-49E8-972A-D72135F1298E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188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718E6C-0FBF-4CA5-B675-0E35A8986E53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766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12FECF-C142-4E3A-BE72-C95729611A09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9803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27108C-C5A7-42AC-9241-3B75C1799615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6406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8C6FA4-33E4-4F24-B3CE-8AFE72CA3E84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961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CE722E-C545-4389-8293-DCF0F9093902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7337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75CAE8-3D7E-46F4-B8B0-2BC5BA3B34CD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034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F97742A-D906-4782-BC10-ED544E35CA98}" type="slidenum">
              <a:rPr lang="en-US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2865437"/>
            <a:ext cx="6858000" cy="944563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es-ES_tradnl" sz="3600" b="1" dirty="0" smtClean="0">
                <a:latin typeface="Times New Roman" pitchFamily="18" charset="0"/>
              </a:rPr>
              <a:t>LA SOCIEDAD ANONIMA</a:t>
            </a:r>
            <a:endParaRPr lang="es-ES_tradnl" sz="3600" b="1" dirty="0">
              <a:latin typeface="Times New Roman" pitchFamily="18" charset="0"/>
            </a:endParaRPr>
          </a:p>
          <a:p>
            <a:pPr marL="0" indent="0" algn="ctr">
              <a:buFontTx/>
              <a:buNone/>
            </a:pPr>
            <a:endParaRPr lang="es-ES_tradnl" sz="3600" b="1" dirty="0">
              <a:latin typeface="Times New Roman" pitchFamily="18" charset="0"/>
            </a:endParaRP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5181600" y="5539770"/>
            <a:ext cx="2971800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dirty="0" smtClean="0"/>
              <a:t>Clase 10 Noviembre 2011</a:t>
            </a:r>
            <a:endParaRPr lang="es-ES_tradnl" dirty="0"/>
          </a:p>
          <a:p>
            <a:pPr>
              <a:spcBef>
                <a:spcPct val="50000"/>
              </a:spcBef>
            </a:pPr>
            <a:r>
              <a:rPr lang="es-ES_tradnl" dirty="0" smtClean="0"/>
              <a:t>Prof. Sebastián Obach</a:t>
            </a:r>
            <a:endParaRPr lang="es-ES_trad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57200"/>
            <a:ext cx="8305800" cy="3200400"/>
          </a:xfrm>
        </p:spPr>
        <p:txBody>
          <a:bodyPr/>
          <a:lstStyle/>
          <a:p>
            <a:pPr marL="457200" indent="-457200" algn="just">
              <a:buFont typeface="+mj-lt"/>
              <a:buAutoNum type="arabicPeriod"/>
            </a:pPr>
            <a:r>
              <a:rPr lang="es-ES_tradnl" sz="2400" dirty="0" smtClean="0">
                <a:latin typeface="Times New Roman" pitchFamily="18" charset="0"/>
              </a:rPr>
              <a:t>Repaso general Sociedades</a:t>
            </a:r>
          </a:p>
          <a:p>
            <a:pPr marL="457200" indent="-457200" algn="just">
              <a:buFont typeface="+mj-lt"/>
              <a:buAutoNum type="arabicPeriod"/>
            </a:pPr>
            <a:endParaRPr lang="es-ES_tradnl" sz="2400" dirty="0" smtClean="0">
              <a:latin typeface="Times New Roman" pitchFamily="18" charset="0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es-ES_tradnl" sz="2400" dirty="0" smtClean="0">
                <a:latin typeface="Times New Roman" pitchFamily="18" charset="0"/>
              </a:rPr>
              <a:t>La sociedad anónima, fuentes legales:</a:t>
            </a:r>
          </a:p>
          <a:p>
            <a:pPr marL="857250" lvl="1" indent="-457200" algn="just">
              <a:buFont typeface="Arial" pitchFamily="34" charset="0"/>
              <a:buChar char="•"/>
            </a:pPr>
            <a:r>
              <a:rPr lang="es-ES_tradnl" sz="2000" dirty="0" smtClean="0">
                <a:latin typeface="Times New Roman" pitchFamily="18" charset="0"/>
              </a:rPr>
              <a:t>Ley 18046 de 1981 sobre Sociedades Anónimas (LSA)</a:t>
            </a:r>
          </a:p>
          <a:p>
            <a:pPr marL="857250" lvl="1" indent="-457200" algn="just">
              <a:buFont typeface="Arial" pitchFamily="34" charset="0"/>
              <a:buChar char="•"/>
            </a:pPr>
            <a:r>
              <a:rPr lang="es-ES_tradnl" sz="2000" dirty="0" smtClean="0">
                <a:latin typeface="Times New Roman" pitchFamily="18" charset="0"/>
              </a:rPr>
              <a:t>Reglamento DS 587 M. Hacienda 1982</a:t>
            </a:r>
          </a:p>
          <a:p>
            <a:pPr marL="857250" lvl="1" indent="-457200" algn="just">
              <a:buFont typeface="Arial" pitchFamily="34" charset="0"/>
              <a:buChar char="•"/>
            </a:pPr>
            <a:r>
              <a:rPr lang="es-ES_tradnl" sz="2000" dirty="0" smtClean="0">
                <a:latin typeface="Times New Roman" pitchFamily="18" charset="0"/>
              </a:rPr>
              <a:t>Ley 18045 sobre Mercado de Valores (LMV)</a:t>
            </a:r>
          </a:p>
          <a:p>
            <a:pPr marL="857250" lvl="1" indent="-457200" algn="just">
              <a:buFont typeface="Arial" pitchFamily="34" charset="0"/>
              <a:buChar char="•"/>
            </a:pPr>
            <a:r>
              <a:rPr lang="es-ES_tradnl" sz="2000" dirty="0" smtClean="0">
                <a:latin typeface="Times New Roman" pitchFamily="18" charset="0"/>
              </a:rPr>
              <a:t>DL 3538 de 1980 Ley Orgánica Superintendencia de Valores y Seguros (SVS)</a:t>
            </a:r>
          </a:p>
          <a:p>
            <a:pPr marL="857250" lvl="1" indent="-457200" algn="just">
              <a:buFont typeface="Arial" pitchFamily="34" charset="0"/>
              <a:buChar char="•"/>
            </a:pPr>
            <a:r>
              <a:rPr lang="es-ES_tradnl" sz="2000" dirty="0" smtClean="0">
                <a:latin typeface="Times New Roman" pitchFamily="18" charset="0"/>
              </a:rPr>
              <a:t>Título XXVIII Libro IV Código Civil</a:t>
            </a:r>
          </a:p>
          <a:p>
            <a:pPr marL="457200" indent="-457200" algn="just">
              <a:buFont typeface="+mj-lt"/>
              <a:buAutoNum type="arabicPeriod"/>
            </a:pPr>
            <a:endParaRPr lang="es-ES_tradnl" sz="2400" dirty="0" smtClean="0">
              <a:latin typeface="Times New Roman" pitchFamily="18" charset="0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es-ES_tradnl" sz="2400" dirty="0" smtClean="0">
                <a:latin typeface="Times New Roman" pitchFamily="18" charset="0"/>
              </a:rPr>
              <a:t>Definición de la sociedad anónima: «</a:t>
            </a:r>
            <a:r>
              <a:rPr lang="es-ES_tradnl" sz="2400" i="1" dirty="0" smtClean="0">
                <a:latin typeface="Times New Roman" pitchFamily="18" charset="0"/>
              </a:rPr>
              <a:t>Es una persona jurídica formada por la reunión de un fondo común, suministrado por accionistas responsables sólo por sus respectivos aportes y administrada por un directorio integrado por miembros esencialmente renovables</a:t>
            </a:r>
            <a:r>
              <a:rPr lang="es-ES_tradnl" sz="2400" dirty="0" smtClean="0">
                <a:latin typeface="Times New Roman" pitchFamily="18" charset="0"/>
              </a:rPr>
              <a:t>». Art. 1 LSA</a:t>
            </a:r>
          </a:p>
          <a:p>
            <a:pPr marL="400050" lvl="1" indent="0" algn="just">
              <a:buNone/>
            </a:pPr>
            <a:endParaRPr lang="en-US" sz="2000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33400"/>
            <a:ext cx="8382000" cy="4800600"/>
          </a:xfrm>
        </p:spPr>
        <p:txBody>
          <a:bodyPr/>
          <a:lstStyle/>
          <a:p>
            <a:pPr marL="457200" indent="-457200" algn="just">
              <a:buFont typeface="+mj-lt"/>
              <a:buAutoNum type="arabicPeriod" startAt="4"/>
            </a:pPr>
            <a:r>
              <a:rPr lang="es-ES_tradnl" sz="2400" dirty="0" smtClean="0">
                <a:latin typeface="Times New Roman" pitchFamily="18" charset="0"/>
              </a:rPr>
              <a:t>Características </a:t>
            </a:r>
            <a:r>
              <a:rPr lang="es-ES_tradnl" sz="2400" u="sng" dirty="0" smtClean="0">
                <a:latin typeface="Times New Roman" pitchFamily="18" charset="0"/>
              </a:rPr>
              <a:t>generales</a:t>
            </a:r>
            <a:r>
              <a:rPr lang="es-ES_tradnl" sz="2400" dirty="0" smtClean="0">
                <a:latin typeface="Times New Roman" pitchFamily="18" charset="0"/>
              </a:rPr>
              <a:t> de la sociedad anónima como tipo societario. </a:t>
            </a:r>
          </a:p>
          <a:p>
            <a:pPr marL="857250" lvl="1" indent="-457200" algn="just">
              <a:buFont typeface="Arial" pitchFamily="34" charset="0"/>
              <a:buChar char="•"/>
            </a:pPr>
            <a:r>
              <a:rPr lang="es-ES_tradnl" sz="2000" dirty="0" smtClean="0">
                <a:latin typeface="Times New Roman" pitchFamily="18" charset="0"/>
              </a:rPr>
              <a:t>Sociedad nace de un contrato sujeto a ciertas formalidades y condiciones. Críticas a la teoría del contrato</a:t>
            </a:r>
          </a:p>
          <a:p>
            <a:pPr marL="857250" lvl="1" indent="-457200" algn="just">
              <a:buFont typeface="Arial" pitchFamily="34" charset="0"/>
              <a:buChar char="•"/>
            </a:pPr>
            <a:r>
              <a:rPr lang="es-ES_tradnl" sz="2000" dirty="0" smtClean="0">
                <a:latin typeface="Times New Roman" pitchFamily="18" charset="0"/>
              </a:rPr>
              <a:t>Contrato de naturaleza asociativa y plurilateral. </a:t>
            </a:r>
          </a:p>
          <a:p>
            <a:pPr marL="857250" lvl="1" indent="-457200" algn="just">
              <a:buFont typeface="Arial" pitchFamily="34" charset="0"/>
              <a:buChar char="•"/>
            </a:pPr>
            <a:r>
              <a:rPr lang="es-ES_tradnl" sz="2000" dirty="0" smtClean="0">
                <a:latin typeface="Times New Roman" pitchFamily="18" charset="0"/>
              </a:rPr>
              <a:t>Es una persona jurídica que nace a la vida del derecho en el acto constitutivo de los socios fundadores. Caso de las sociedades anónimas especiales.</a:t>
            </a:r>
          </a:p>
          <a:p>
            <a:pPr marL="857250" lvl="1" indent="-457200" algn="just">
              <a:buFont typeface="Arial" pitchFamily="34" charset="0"/>
              <a:buChar char="•"/>
            </a:pPr>
            <a:r>
              <a:rPr lang="es-ES_tradnl" sz="2000" dirty="0" smtClean="0">
                <a:latin typeface="Times New Roman" pitchFamily="18" charset="0"/>
              </a:rPr>
              <a:t>Sociedad de capitales y no de personas.</a:t>
            </a:r>
          </a:p>
          <a:p>
            <a:pPr marL="857250" lvl="1" indent="-457200" algn="just">
              <a:buFont typeface="Arial" pitchFamily="34" charset="0"/>
              <a:buChar char="•"/>
            </a:pPr>
            <a:r>
              <a:rPr lang="es-ES_tradnl" sz="2000" dirty="0" smtClean="0">
                <a:latin typeface="Times New Roman" pitchFamily="18" charset="0"/>
              </a:rPr>
              <a:t>Origen de la denominación anónima. Situación en Chile. Acciones nominativas y Registro de Accionistas.</a:t>
            </a:r>
          </a:p>
          <a:p>
            <a:pPr marL="857250" lvl="1" indent="-457200" algn="just">
              <a:buFont typeface="Arial" pitchFamily="34" charset="0"/>
              <a:buChar char="•"/>
            </a:pPr>
            <a:r>
              <a:rPr lang="es-ES_tradnl" sz="2000" dirty="0" smtClean="0">
                <a:latin typeface="Times New Roman" pitchFamily="18" charset="0"/>
              </a:rPr>
              <a:t>Responsabilidad limitada de los socios/accionistas.</a:t>
            </a:r>
          </a:p>
          <a:p>
            <a:pPr marL="857250" lvl="1" indent="-457200" algn="just">
              <a:buFont typeface="Arial" pitchFamily="34" charset="0"/>
              <a:buChar char="•"/>
            </a:pPr>
            <a:r>
              <a:rPr lang="es-ES_tradnl" sz="2000" dirty="0" smtClean="0">
                <a:latin typeface="Times New Roman" pitchFamily="18" charset="0"/>
              </a:rPr>
              <a:t>Sociedades de derecho privado pero sujetas a ciertas normas de orden pública o imperativas de la LSA y de la LMV, por ej. la libre cesión de las acciones, la distribución de utilidades, la responsabilidad del directorio, etc. Art. 137 LSA</a:t>
            </a:r>
          </a:p>
          <a:p>
            <a:pPr marL="0" indent="0" algn="just">
              <a:buNone/>
            </a:pPr>
            <a:endParaRPr lang="es-ES_tradnl" sz="2400" dirty="0" smtClean="0">
              <a:latin typeface="Times New Roman" pitchFamily="18" charset="0"/>
            </a:endParaRPr>
          </a:p>
          <a:p>
            <a:pPr marL="857250" lvl="1" indent="-457200" algn="just">
              <a:buFont typeface="Arial" pitchFamily="34" charset="0"/>
              <a:buChar char="•"/>
            </a:pPr>
            <a:endParaRPr lang="en-US" sz="20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292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33400"/>
            <a:ext cx="8382000" cy="4800600"/>
          </a:xfrm>
        </p:spPr>
        <p:txBody>
          <a:bodyPr/>
          <a:lstStyle/>
          <a:p>
            <a:pPr marL="457200" indent="-457200" algn="just">
              <a:buFont typeface="+mj-lt"/>
              <a:buAutoNum type="arabicPeriod" startAt="5"/>
            </a:pPr>
            <a:r>
              <a:rPr lang="es-ES_tradnl" sz="2400" dirty="0" smtClean="0">
                <a:latin typeface="Times New Roman" pitchFamily="18" charset="0"/>
              </a:rPr>
              <a:t>Características </a:t>
            </a:r>
            <a:r>
              <a:rPr lang="es-ES_tradnl" sz="2400" u="sng" dirty="0" smtClean="0">
                <a:latin typeface="Times New Roman" pitchFamily="18" charset="0"/>
              </a:rPr>
              <a:t>específicas </a:t>
            </a:r>
            <a:r>
              <a:rPr lang="es-ES_tradnl" sz="2400" dirty="0" smtClean="0">
                <a:latin typeface="Times New Roman" pitchFamily="18" charset="0"/>
              </a:rPr>
              <a:t>de la sociedad anónima. </a:t>
            </a:r>
          </a:p>
          <a:p>
            <a:pPr marL="857250" lvl="1" indent="-457200" algn="just">
              <a:buFont typeface="Arial" pitchFamily="34" charset="0"/>
              <a:buChar char="•"/>
            </a:pPr>
            <a:r>
              <a:rPr lang="es-ES_tradnl" sz="2000" dirty="0" smtClean="0">
                <a:latin typeface="Times New Roman" pitchFamily="18" charset="0"/>
              </a:rPr>
              <a:t>Sociedad es siempre mercantil, se aplican por ello las normas de los comerciantes, ley de quiebras, etc.</a:t>
            </a:r>
          </a:p>
          <a:p>
            <a:pPr marL="857250" lvl="1" indent="-457200" algn="just">
              <a:buFont typeface="Arial" pitchFamily="34" charset="0"/>
              <a:buChar char="•"/>
            </a:pPr>
            <a:r>
              <a:rPr lang="es-ES_tradnl" sz="2000" dirty="0" smtClean="0">
                <a:latin typeface="Times New Roman" pitchFamily="18" charset="0"/>
              </a:rPr>
              <a:t>Se constituye por la reunión de un fondo común o capital social.</a:t>
            </a:r>
          </a:p>
          <a:p>
            <a:pPr marL="857250" lvl="1" indent="-457200" algn="just">
              <a:buFont typeface="Arial" pitchFamily="34" charset="0"/>
              <a:buChar char="•"/>
            </a:pPr>
            <a:r>
              <a:rPr lang="es-ES_tradnl" sz="2000" dirty="0" smtClean="0">
                <a:latin typeface="Times New Roman" pitchFamily="18" charset="0"/>
              </a:rPr>
              <a:t>Libre entrada y salida de los socios. Capital dividido en acciones las cuales son transferibles sin restricciones.</a:t>
            </a:r>
          </a:p>
          <a:p>
            <a:pPr marL="857250" lvl="1" indent="-457200" algn="just">
              <a:buFont typeface="Arial" pitchFamily="34" charset="0"/>
              <a:buChar char="•"/>
            </a:pPr>
            <a:r>
              <a:rPr lang="es-ES_tradnl" sz="2000" dirty="0" smtClean="0">
                <a:latin typeface="Times New Roman" pitchFamily="18" charset="0"/>
              </a:rPr>
              <a:t>Sociedad integrada por dos órganos diferentes, el directorio y la junta de accionistas.</a:t>
            </a:r>
          </a:p>
          <a:p>
            <a:pPr marL="857250" lvl="1" indent="-457200" algn="just">
              <a:buFont typeface="Arial" pitchFamily="34" charset="0"/>
              <a:buChar char="•"/>
            </a:pPr>
            <a:r>
              <a:rPr lang="es-ES_tradnl" sz="2000" dirty="0" smtClean="0">
                <a:latin typeface="Times New Roman" pitchFamily="18" charset="0"/>
              </a:rPr>
              <a:t>Voluntad de la sociedad se manifiesta por el directorio pero respecto de ciertos actos dicha voluntad requiere la decisión previa de los accionistas.</a:t>
            </a:r>
          </a:p>
          <a:p>
            <a:pPr marL="857250" lvl="1" indent="-457200" algn="just">
              <a:buFont typeface="Arial" pitchFamily="34" charset="0"/>
              <a:buChar char="•"/>
            </a:pPr>
            <a:r>
              <a:rPr lang="es-ES_tradnl" sz="2000" dirty="0" smtClean="0">
                <a:latin typeface="Times New Roman" pitchFamily="18" charset="0"/>
              </a:rPr>
              <a:t>Sociedades se clasifican en abiertas, cerradas y especiales.</a:t>
            </a:r>
          </a:p>
          <a:p>
            <a:pPr marL="857250" lvl="1" indent="-457200" algn="just">
              <a:buFont typeface="Arial" pitchFamily="34" charset="0"/>
              <a:buChar char="•"/>
            </a:pPr>
            <a:r>
              <a:rPr lang="es-ES_tradnl" sz="2000" dirty="0" smtClean="0">
                <a:latin typeface="Times New Roman" pitchFamily="18" charset="0"/>
              </a:rPr>
              <a:t>Sociedades matrices, filiales y coligadas.</a:t>
            </a:r>
            <a:endParaRPr lang="en-US" sz="20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0614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319</TotalTime>
  <Words>368</Words>
  <Application>Microsoft Office PowerPoint</Application>
  <PresentationFormat>Presentación en pantalla (4:3)</PresentationFormat>
  <Paragraphs>29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Diseño predeterminado</vt:lpstr>
      <vt:lpstr>Presentación de PowerPoint</vt:lpstr>
      <vt:lpstr>Presentación de PowerPoint</vt:lpstr>
      <vt:lpstr>Presentación de PowerPoint</vt:lpstr>
      <vt:lpstr>Presentación de PowerPoint</vt:lpstr>
    </vt:vector>
  </TitlesOfParts>
  <Company>Weekmark Ediciones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catherine_demarly</dc:creator>
  <cp:lastModifiedBy>jeannette</cp:lastModifiedBy>
  <cp:revision>32</cp:revision>
  <cp:lastPrinted>2011-11-10T13:03:52Z</cp:lastPrinted>
  <dcterms:created xsi:type="dcterms:W3CDTF">2006-05-30T22:46:54Z</dcterms:created>
  <dcterms:modified xsi:type="dcterms:W3CDTF">2011-11-10T14:12:26Z</dcterms:modified>
</cp:coreProperties>
</file>