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  <p:sldId id="259" r:id="rId4"/>
    <p:sldId id="260" r:id="rId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5" d="100"/>
          <a:sy n="65" d="100"/>
        </p:scale>
        <p:origin x="-1440" y="-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B53102-51F0-4136-990C-9F53178C7E3B}" type="datetimeFigureOut">
              <a:rPr lang="en-US" smtClean="0"/>
              <a:t>12/13/2011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67338E-F87F-4260-AF9B-D838D695BE1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725862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B53102-51F0-4136-990C-9F53178C7E3B}" type="datetimeFigureOut">
              <a:rPr lang="en-US" smtClean="0"/>
              <a:t>12/13/2011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67338E-F87F-4260-AF9B-D838D695BE1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6764273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B53102-51F0-4136-990C-9F53178C7E3B}" type="datetimeFigureOut">
              <a:rPr lang="en-US" smtClean="0"/>
              <a:t>12/13/2011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67338E-F87F-4260-AF9B-D838D695BE1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133955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B53102-51F0-4136-990C-9F53178C7E3B}" type="datetimeFigureOut">
              <a:rPr lang="en-US" smtClean="0"/>
              <a:t>12/13/2011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67338E-F87F-4260-AF9B-D838D695BE1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78944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B53102-51F0-4136-990C-9F53178C7E3B}" type="datetimeFigureOut">
              <a:rPr lang="en-US" smtClean="0"/>
              <a:t>12/13/2011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67338E-F87F-4260-AF9B-D838D695BE1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1481773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B53102-51F0-4136-990C-9F53178C7E3B}" type="datetimeFigureOut">
              <a:rPr lang="en-US" smtClean="0"/>
              <a:t>12/13/2011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67338E-F87F-4260-AF9B-D838D695BE1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5511100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B53102-51F0-4136-990C-9F53178C7E3B}" type="datetimeFigureOut">
              <a:rPr lang="en-US" smtClean="0"/>
              <a:t>12/13/2011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67338E-F87F-4260-AF9B-D838D695BE1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999883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B53102-51F0-4136-990C-9F53178C7E3B}" type="datetimeFigureOut">
              <a:rPr lang="en-US" smtClean="0"/>
              <a:t>12/13/2011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67338E-F87F-4260-AF9B-D838D695BE1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838533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B53102-51F0-4136-990C-9F53178C7E3B}" type="datetimeFigureOut">
              <a:rPr lang="en-US" smtClean="0"/>
              <a:t>12/13/2011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67338E-F87F-4260-AF9B-D838D695BE1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9249860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B53102-51F0-4136-990C-9F53178C7E3B}" type="datetimeFigureOut">
              <a:rPr lang="en-US" smtClean="0"/>
              <a:t>12/13/2011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67338E-F87F-4260-AF9B-D838D695BE1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0929570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B53102-51F0-4136-990C-9F53178C7E3B}" type="datetimeFigureOut">
              <a:rPr lang="en-US" smtClean="0"/>
              <a:t>12/13/2011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67338E-F87F-4260-AF9B-D838D695BE1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186655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BB53102-51F0-4136-990C-9F53178C7E3B}" type="datetimeFigureOut">
              <a:rPr lang="en-US" smtClean="0"/>
              <a:t>12/13/2011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167338E-F87F-4260-AF9B-D838D695BE1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1893902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2" name="Rectangle 4"/>
          <p:cNvSpPr>
            <a:spLocks noGrp="1" noChangeArrowheads="1"/>
          </p:cNvSpPr>
          <p:nvPr>
            <p:ph type="title"/>
          </p:nvPr>
        </p:nvSpPr>
        <p:spPr>
          <a:xfrm>
            <a:off x="457200" y="381000"/>
            <a:ext cx="8229600" cy="671513"/>
          </a:xfrm>
        </p:spPr>
        <p:txBody>
          <a:bodyPr/>
          <a:lstStyle/>
          <a:p>
            <a:r>
              <a:rPr lang="es-CL" sz="3200" b="1" dirty="0">
                <a:latin typeface="Times New Roman" pitchFamily="18" charset="0"/>
                <a:cs typeface="Times New Roman" pitchFamily="18" charset="0"/>
              </a:rPr>
              <a:t>VIGENCIA DE LA LEY</a:t>
            </a:r>
            <a:endParaRPr lang="en-US" sz="3200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2053" name="Rectangle 5"/>
          <p:cNvSpPr>
            <a:spLocks noGrp="1" noChangeArrowheads="1"/>
          </p:cNvSpPr>
          <p:nvPr>
            <p:ph type="body" idx="1"/>
          </p:nvPr>
        </p:nvSpPr>
        <p:spPr>
          <a:xfrm>
            <a:off x="457200" y="1196975"/>
            <a:ext cx="8229600" cy="4899025"/>
          </a:xfrm>
        </p:spPr>
        <p:txBody>
          <a:bodyPr>
            <a:normAutofit/>
          </a:bodyPr>
          <a:lstStyle/>
          <a:p>
            <a:pPr>
              <a:lnSpc>
                <a:spcPct val="90000"/>
              </a:lnSpc>
              <a:spcBef>
                <a:spcPts val="0"/>
              </a:spcBef>
              <a:spcAft>
                <a:spcPts val="600"/>
              </a:spcAft>
            </a:pPr>
            <a:r>
              <a:rPr lang="es-CL" sz="2400" dirty="0" smtClean="0">
                <a:latin typeface="Times New Roman" pitchFamily="18" charset="0"/>
                <a:cs typeface="Times New Roman" pitchFamily="18" charset="0"/>
              </a:rPr>
              <a:t>DESDE </a:t>
            </a:r>
            <a:r>
              <a:rPr lang="es-CL" sz="2400" dirty="0">
                <a:latin typeface="Times New Roman" pitchFamily="18" charset="0"/>
                <a:cs typeface="Times New Roman" pitchFamily="18" charset="0"/>
              </a:rPr>
              <a:t>CUÁNDO </a:t>
            </a:r>
            <a:r>
              <a:rPr lang="es-CL" sz="2400" dirty="0" smtClean="0">
                <a:latin typeface="Times New Roman" pitchFamily="18" charset="0"/>
                <a:cs typeface="Times New Roman" pitchFamily="18" charset="0"/>
              </a:rPr>
              <a:t>LEY OBLIGA. ARTS. </a:t>
            </a:r>
            <a:r>
              <a:rPr lang="es-CL" sz="2400" dirty="0">
                <a:latin typeface="Times New Roman" pitchFamily="18" charset="0"/>
                <a:cs typeface="Times New Roman" pitchFamily="18" charset="0"/>
              </a:rPr>
              <a:t>6 </a:t>
            </a:r>
            <a:r>
              <a:rPr lang="es-CL" sz="2400" dirty="0" smtClean="0">
                <a:latin typeface="Times New Roman" pitchFamily="18" charset="0"/>
                <a:cs typeface="Times New Roman" pitchFamily="18" charset="0"/>
              </a:rPr>
              <a:t>y </a:t>
            </a:r>
            <a:r>
              <a:rPr lang="es-CL" sz="2400" dirty="0">
                <a:latin typeface="Times New Roman" pitchFamily="18" charset="0"/>
                <a:cs typeface="Times New Roman" pitchFamily="18" charset="0"/>
              </a:rPr>
              <a:t>7 </a:t>
            </a:r>
            <a:r>
              <a:rPr lang="es-CL" sz="2400" dirty="0" smtClean="0">
                <a:latin typeface="Times New Roman" pitchFamily="18" charset="0"/>
                <a:cs typeface="Times New Roman" pitchFamily="18" charset="0"/>
              </a:rPr>
              <a:t>CC</a:t>
            </a:r>
            <a:endParaRPr lang="es-CL" sz="2400" dirty="0">
              <a:latin typeface="Times New Roman" pitchFamily="18" charset="0"/>
              <a:cs typeface="Times New Roman" pitchFamily="18" charset="0"/>
            </a:endParaRPr>
          </a:p>
          <a:p>
            <a:pPr>
              <a:lnSpc>
                <a:spcPct val="90000"/>
              </a:lnSpc>
              <a:spcBef>
                <a:spcPts val="0"/>
              </a:spcBef>
              <a:spcAft>
                <a:spcPts val="600"/>
              </a:spcAft>
            </a:pPr>
            <a:r>
              <a:rPr lang="es-CL" sz="2400" dirty="0" smtClean="0">
                <a:latin typeface="Times New Roman" pitchFamily="18" charset="0"/>
                <a:cs typeface="Times New Roman" pitchFamily="18" charset="0"/>
              </a:rPr>
              <a:t>DOS ACTOS: PROMULGACIÓN </a:t>
            </a:r>
            <a:r>
              <a:rPr lang="es-CL" sz="2400" dirty="0">
                <a:latin typeface="Times New Roman" pitchFamily="18" charset="0"/>
                <a:cs typeface="Times New Roman" pitchFamily="18" charset="0"/>
              </a:rPr>
              <a:t>Y </a:t>
            </a:r>
            <a:r>
              <a:rPr lang="es-CL" sz="2400" dirty="0" smtClean="0">
                <a:latin typeface="Times New Roman" pitchFamily="18" charset="0"/>
                <a:cs typeface="Times New Roman" pitchFamily="18" charset="0"/>
              </a:rPr>
              <a:t>PUBLICACIÓN</a:t>
            </a:r>
            <a:endParaRPr lang="es-CL" sz="2400" dirty="0">
              <a:latin typeface="Times New Roman" pitchFamily="18" charset="0"/>
              <a:cs typeface="Times New Roman" pitchFamily="18" charset="0"/>
            </a:endParaRPr>
          </a:p>
          <a:p>
            <a:pPr>
              <a:lnSpc>
                <a:spcPct val="90000"/>
              </a:lnSpc>
              <a:spcBef>
                <a:spcPts val="0"/>
              </a:spcBef>
              <a:spcAft>
                <a:spcPts val="600"/>
              </a:spcAft>
            </a:pPr>
            <a:r>
              <a:rPr lang="es-CL" sz="2400" dirty="0" smtClean="0">
                <a:latin typeface="Times New Roman" pitchFamily="18" charset="0"/>
                <a:cs typeface="Times New Roman" pitchFamily="18" charset="0"/>
              </a:rPr>
              <a:t>PROMULGACIÓN. ARTS. </a:t>
            </a:r>
            <a:r>
              <a:rPr lang="es-CL" sz="2400" dirty="0">
                <a:latin typeface="Times New Roman" pitchFamily="18" charset="0"/>
                <a:cs typeface="Times New Roman" pitchFamily="18" charset="0"/>
              </a:rPr>
              <a:t>72 Y 75 </a:t>
            </a:r>
            <a:r>
              <a:rPr lang="es-CL" sz="2400" dirty="0" smtClean="0">
                <a:latin typeface="Times New Roman" pitchFamily="18" charset="0"/>
                <a:cs typeface="Times New Roman" pitchFamily="18" charset="0"/>
              </a:rPr>
              <a:t>CPR. PRESIDENTE </a:t>
            </a:r>
            <a:r>
              <a:rPr lang="es-CL" sz="2400" dirty="0">
                <a:latin typeface="Times New Roman" pitchFamily="18" charset="0"/>
                <a:cs typeface="Times New Roman" pitchFamily="18" charset="0"/>
              </a:rPr>
              <a:t>DE LA REPÚBLICA, ATESTIGUA O CERTIFICA LA EXISTENCIA DE LA LEY, ORDENANDO QUE SEA </a:t>
            </a:r>
            <a:r>
              <a:rPr lang="es-CL" sz="2400" dirty="0" smtClean="0">
                <a:latin typeface="Times New Roman" pitchFamily="18" charset="0"/>
                <a:cs typeface="Times New Roman" pitchFamily="18" charset="0"/>
              </a:rPr>
              <a:t>OBSERVADA, MEDIANTE DECRETO PROMULGATORIO.</a:t>
            </a:r>
          </a:p>
          <a:p>
            <a:pPr lvl="0">
              <a:lnSpc>
                <a:spcPct val="90000"/>
              </a:lnSpc>
            </a:pPr>
            <a:r>
              <a:rPr lang="es-CL" sz="2400" dirty="0" smtClean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PUBLICACIÓN. ART. </a:t>
            </a:r>
            <a:r>
              <a:rPr lang="es-CL" sz="2400" dirty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75 </a:t>
            </a:r>
            <a:r>
              <a:rPr lang="es-CL" sz="2400" dirty="0" smtClean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CPR. LEY </a:t>
            </a:r>
            <a:r>
              <a:rPr lang="es-CL" sz="2400" dirty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SE PONE EN CONOCIMIENTO DE AQUELLOS QUE DEBEN </a:t>
            </a:r>
            <a:r>
              <a:rPr lang="es-CL" sz="2400" dirty="0" smtClean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OBSERVARLA.</a:t>
            </a:r>
          </a:p>
          <a:p>
            <a:pPr marL="339725" indent="-58738">
              <a:lnSpc>
                <a:spcPct val="90000"/>
              </a:lnSpc>
              <a:buNone/>
            </a:pPr>
            <a:r>
              <a:rPr lang="es-CL" sz="2400" dirty="0" smtClean="0">
                <a:latin typeface="Times New Roman" pitchFamily="18" charset="0"/>
                <a:cs typeface="Times New Roman" pitchFamily="18" charset="0"/>
              </a:rPr>
              <a:t>INSERCIÓN TEXTO EN EL DIARIO OFICIAL (REGLA GENERAL): DESDE ESA FECHA SE ENTENDERÁ CONOCIDA DE TODOS Y SERÁ OBLIGATORIA</a:t>
            </a:r>
            <a:endParaRPr lang="en-US" sz="2400" u="sng" dirty="0" smtClean="0">
              <a:latin typeface="Times New Roman" pitchFamily="18" charset="0"/>
              <a:cs typeface="Times New Roman" pitchFamily="18" charset="0"/>
            </a:endParaRPr>
          </a:p>
          <a:p>
            <a:pPr lvl="0" algn="just">
              <a:lnSpc>
                <a:spcPct val="90000"/>
              </a:lnSpc>
            </a:pPr>
            <a:endParaRPr lang="es-CL" sz="2400" dirty="0">
              <a:solidFill>
                <a:prstClr val="black"/>
              </a:solidFill>
              <a:latin typeface="Times New Roman" pitchFamily="18" charset="0"/>
              <a:cs typeface="Times New Roman" pitchFamily="18" charset="0"/>
            </a:endParaRPr>
          </a:p>
          <a:p>
            <a:pPr>
              <a:lnSpc>
                <a:spcPct val="90000"/>
              </a:lnSpc>
              <a:spcBef>
                <a:spcPts val="0"/>
              </a:spcBef>
              <a:spcAft>
                <a:spcPts val="600"/>
              </a:spcAft>
            </a:pPr>
            <a:endParaRPr lang="en-US" sz="2400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54700468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2" name="Rectangle 4"/>
          <p:cNvSpPr>
            <a:spLocks noGrp="1" noChangeArrowheads="1"/>
          </p:cNvSpPr>
          <p:nvPr>
            <p:ph type="title"/>
          </p:nvPr>
        </p:nvSpPr>
        <p:spPr>
          <a:xfrm>
            <a:off x="457200" y="381000"/>
            <a:ext cx="8229600" cy="671513"/>
          </a:xfrm>
        </p:spPr>
        <p:txBody>
          <a:bodyPr/>
          <a:lstStyle/>
          <a:p>
            <a:r>
              <a:rPr lang="es-CL" sz="3200" b="1" dirty="0">
                <a:latin typeface="Times New Roman" pitchFamily="18" charset="0"/>
                <a:cs typeface="Times New Roman" pitchFamily="18" charset="0"/>
              </a:rPr>
              <a:t>VIGENCIA DE LA LEY</a:t>
            </a:r>
            <a:endParaRPr lang="en-US" sz="3200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2053" name="Rectangle 5"/>
          <p:cNvSpPr>
            <a:spLocks noGrp="1" noChangeArrowheads="1"/>
          </p:cNvSpPr>
          <p:nvPr>
            <p:ph type="body" idx="1"/>
          </p:nvPr>
        </p:nvSpPr>
        <p:spPr>
          <a:xfrm>
            <a:off x="457200" y="1219200"/>
            <a:ext cx="8229600" cy="3756025"/>
          </a:xfrm>
        </p:spPr>
        <p:txBody>
          <a:bodyPr>
            <a:normAutofit/>
          </a:bodyPr>
          <a:lstStyle/>
          <a:p>
            <a:pPr lvl="0" algn="just">
              <a:lnSpc>
                <a:spcPct val="90000"/>
              </a:lnSpc>
            </a:pPr>
            <a:endParaRPr lang="es-CL" sz="2400" dirty="0">
              <a:solidFill>
                <a:prstClr val="black"/>
              </a:solidFill>
              <a:latin typeface="Times New Roman" pitchFamily="18" charset="0"/>
              <a:cs typeface="Times New Roman" pitchFamily="18" charset="0"/>
            </a:endParaRPr>
          </a:p>
          <a:p>
            <a:pPr>
              <a:lnSpc>
                <a:spcPct val="90000"/>
              </a:lnSpc>
              <a:spcBef>
                <a:spcPts val="0"/>
              </a:spcBef>
              <a:spcAft>
                <a:spcPts val="600"/>
              </a:spcAft>
            </a:pPr>
            <a:endParaRPr lang="en-US" sz="24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2" name="Right Arrow 1"/>
          <p:cNvSpPr/>
          <p:nvPr/>
        </p:nvSpPr>
        <p:spPr>
          <a:xfrm>
            <a:off x="609600" y="2106168"/>
            <a:ext cx="7696200" cy="484632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4" name="Straight Connector 3"/>
          <p:cNvCxnSpPr/>
          <p:nvPr/>
        </p:nvCxnSpPr>
        <p:spPr>
          <a:xfrm>
            <a:off x="2057400" y="1828800"/>
            <a:ext cx="0" cy="914400"/>
          </a:xfrm>
          <a:prstGeom prst="line">
            <a:avLst/>
          </a:prstGeom>
          <a:ln>
            <a:prstDash val="sysDash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5" name="TextBox 4"/>
          <p:cNvSpPr txBox="1"/>
          <p:nvPr/>
        </p:nvSpPr>
        <p:spPr>
          <a:xfrm>
            <a:off x="1450000" y="2847201"/>
            <a:ext cx="1217000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CL" sz="1200" dirty="0" smtClean="0">
                <a:latin typeface="Times New Roman" pitchFamily="18" charset="0"/>
                <a:cs typeface="Times New Roman" pitchFamily="18" charset="0"/>
              </a:rPr>
              <a:t>PUBLICACIÓN</a:t>
            </a:r>
            <a:endParaRPr lang="en-US" sz="1200" dirty="0">
              <a:latin typeface="Times New Roman" pitchFamily="18" charset="0"/>
              <a:cs typeface="Times New Roman" pitchFamily="18" charset="0"/>
            </a:endParaRPr>
          </a:p>
        </p:txBody>
      </p:sp>
      <p:cxnSp>
        <p:nvCxnSpPr>
          <p:cNvPr id="8" name="Straight Connector 7"/>
          <p:cNvCxnSpPr/>
          <p:nvPr/>
        </p:nvCxnSpPr>
        <p:spPr>
          <a:xfrm>
            <a:off x="3886200" y="1828800"/>
            <a:ext cx="0" cy="914400"/>
          </a:xfrm>
          <a:prstGeom prst="line">
            <a:avLst/>
          </a:prstGeom>
          <a:ln>
            <a:solidFill>
              <a:srgbClr val="FF0000"/>
            </a:solidFill>
            <a:prstDash val="sysDash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9" name="Left Brace 8"/>
          <p:cNvSpPr/>
          <p:nvPr/>
        </p:nvSpPr>
        <p:spPr>
          <a:xfrm rot="16200000">
            <a:off x="4124005" y="999804"/>
            <a:ext cx="1142999" cy="5391790"/>
          </a:xfrm>
          <a:prstGeom prst="leftBrace">
            <a:avLst>
              <a:gd name="adj1" fmla="val 12943"/>
              <a:gd name="adj2" fmla="val 50000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TextBox 12"/>
          <p:cNvSpPr txBox="1"/>
          <p:nvPr/>
        </p:nvSpPr>
        <p:spPr>
          <a:xfrm>
            <a:off x="3827125" y="4447401"/>
            <a:ext cx="1735475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CL" sz="1200" dirty="0" smtClean="0">
                <a:latin typeface="Times New Roman" pitchFamily="18" charset="0"/>
                <a:cs typeface="Times New Roman" pitchFamily="18" charset="0"/>
              </a:rPr>
              <a:t>VIGENCIA DE LA LEY</a:t>
            </a:r>
            <a:endParaRPr lang="en-US" sz="12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2224476" y="1600200"/>
            <a:ext cx="150932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CL" sz="12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VACANCIA LEGAL</a:t>
            </a:r>
            <a:endParaRPr lang="en-US" sz="1200" dirty="0">
              <a:solidFill>
                <a:srgbClr val="FF00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457200" y="1600200"/>
            <a:ext cx="1542410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CL" sz="1200" dirty="0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RETROACTIVIDAD</a:t>
            </a:r>
            <a:endParaRPr lang="en-US" sz="1200" dirty="0">
              <a:solidFill>
                <a:schemeClr val="accent4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1" name="Right Arrow 10"/>
          <p:cNvSpPr/>
          <p:nvPr/>
        </p:nvSpPr>
        <p:spPr>
          <a:xfrm>
            <a:off x="2819400" y="2590800"/>
            <a:ext cx="978408" cy="484632"/>
          </a:xfrm>
          <a:prstGeom prst="rightArrow">
            <a:avLst/>
          </a:prstGeom>
          <a:solidFill>
            <a:srgbClr val="92D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TextBox 11"/>
          <p:cNvSpPr txBox="1"/>
          <p:nvPr/>
        </p:nvSpPr>
        <p:spPr>
          <a:xfrm>
            <a:off x="2444265" y="3200400"/>
            <a:ext cx="1822935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CL" sz="1000" dirty="0" smtClean="0"/>
              <a:t>ULTRAACTIVIDAD LEY ANTIGUA</a:t>
            </a:r>
            <a:endParaRPr lang="en-US" sz="1000" dirty="0"/>
          </a:p>
        </p:txBody>
      </p:sp>
      <p:cxnSp>
        <p:nvCxnSpPr>
          <p:cNvPr id="18" name="Straight Connector 17"/>
          <p:cNvCxnSpPr/>
          <p:nvPr/>
        </p:nvCxnSpPr>
        <p:spPr>
          <a:xfrm>
            <a:off x="7391400" y="1828800"/>
            <a:ext cx="0" cy="914400"/>
          </a:xfrm>
          <a:prstGeom prst="line">
            <a:avLst/>
          </a:prstGeom>
          <a:ln/>
        </p:spPr>
        <p:style>
          <a:lnRef idx="1">
            <a:schemeClr val="accent3"/>
          </a:lnRef>
          <a:fillRef idx="0">
            <a:schemeClr val="accent3"/>
          </a:fillRef>
          <a:effectRef idx="0">
            <a:schemeClr val="accent3"/>
          </a:effectRef>
          <a:fontRef idx="minor">
            <a:schemeClr val="tx1"/>
          </a:fontRef>
        </p:style>
      </p:cxnSp>
      <p:sp>
        <p:nvSpPr>
          <p:cNvPr id="19" name="TextBox 18"/>
          <p:cNvSpPr txBox="1"/>
          <p:nvPr/>
        </p:nvSpPr>
        <p:spPr>
          <a:xfrm>
            <a:off x="6781800" y="2895600"/>
            <a:ext cx="119936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CL" sz="1200" dirty="0" smtClean="0">
                <a:latin typeface="Times New Roman" pitchFamily="18" charset="0"/>
                <a:cs typeface="Times New Roman" pitchFamily="18" charset="0"/>
              </a:rPr>
              <a:t>DEROGACIÓN</a:t>
            </a:r>
            <a:endParaRPr lang="en-US" sz="1200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52445627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2" name="Rectangle 4"/>
          <p:cNvSpPr>
            <a:spLocks noGrp="1" noChangeArrowheads="1"/>
          </p:cNvSpPr>
          <p:nvPr>
            <p:ph type="title"/>
          </p:nvPr>
        </p:nvSpPr>
        <p:spPr>
          <a:xfrm>
            <a:off x="457200" y="381000"/>
            <a:ext cx="8229600" cy="671513"/>
          </a:xfrm>
        </p:spPr>
        <p:txBody>
          <a:bodyPr/>
          <a:lstStyle/>
          <a:p>
            <a:r>
              <a:rPr lang="es-CL" sz="3200" b="1" dirty="0">
                <a:latin typeface="Times New Roman" pitchFamily="18" charset="0"/>
                <a:cs typeface="Times New Roman" pitchFamily="18" charset="0"/>
              </a:rPr>
              <a:t>VIGENCIA DE LA LEY</a:t>
            </a:r>
            <a:endParaRPr lang="en-US" sz="3200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2053" name="Rectangle 5"/>
          <p:cNvSpPr>
            <a:spLocks noGrp="1" noChangeArrowheads="1"/>
          </p:cNvSpPr>
          <p:nvPr>
            <p:ph type="body" idx="1"/>
          </p:nvPr>
        </p:nvSpPr>
        <p:spPr>
          <a:xfrm>
            <a:off x="457200" y="1196975"/>
            <a:ext cx="8229600" cy="4899025"/>
          </a:xfrm>
        </p:spPr>
        <p:txBody>
          <a:bodyPr>
            <a:normAutofit/>
          </a:bodyPr>
          <a:lstStyle/>
          <a:p>
            <a:pPr>
              <a:spcBef>
                <a:spcPts val="0"/>
              </a:spcBef>
              <a:spcAft>
                <a:spcPts val="600"/>
              </a:spcAft>
            </a:pPr>
            <a:r>
              <a:rPr lang="es-CL" sz="2400" dirty="0" smtClean="0">
                <a:latin typeface="Times New Roman" pitchFamily="18" charset="0"/>
                <a:cs typeface="Times New Roman" pitchFamily="18" charset="0"/>
              </a:rPr>
              <a:t>FECHA LEY: FECHA DE PUBLICACIÓN</a:t>
            </a:r>
          </a:p>
          <a:p>
            <a:pPr>
              <a:spcBef>
                <a:spcPts val="0"/>
              </a:spcBef>
              <a:spcAft>
                <a:spcPts val="600"/>
              </a:spcAft>
            </a:pPr>
            <a:r>
              <a:rPr lang="es-CL" sz="2400" u="sng" dirty="0" smtClean="0">
                <a:latin typeface="Times New Roman" pitchFamily="18" charset="0"/>
                <a:cs typeface="Times New Roman" pitchFamily="18" charset="0"/>
              </a:rPr>
              <a:t>EXCEPCIONES VIGENCIA DE LA LEY</a:t>
            </a:r>
            <a:r>
              <a:rPr lang="es-CL" sz="2400" dirty="0" smtClean="0">
                <a:latin typeface="Times New Roman" pitchFamily="18" charset="0"/>
                <a:cs typeface="Times New Roman" pitchFamily="18" charset="0"/>
              </a:rPr>
              <a:t>:</a:t>
            </a:r>
          </a:p>
          <a:p>
            <a:pPr>
              <a:spcBef>
                <a:spcPts val="0"/>
              </a:spcBef>
              <a:spcAft>
                <a:spcPts val="600"/>
              </a:spcAft>
              <a:buFontTx/>
              <a:buChar char="-"/>
            </a:pPr>
            <a:r>
              <a:rPr lang="es-CL" sz="2400" dirty="0" smtClean="0">
                <a:latin typeface="Times New Roman" pitchFamily="18" charset="0"/>
                <a:cs typeface="Times New Roman" pitchFamily="18" charset="0"/>
              </a:rPr>
              <a:t>VACANCIA LEGAL: RIGE CON POSTERIORIDAD A SU PUBLICACIÓN (ULTRA ACTIVIDAD LEY ANTIGUA)</a:t>
            </a:r>
          </a:p>
          <a:p>
            <a:pPr>
              <a:spcBef>
                <a:spcPts val="0"/>
              </a:spcBef>
              <a:spcAft>
                <a:spcPts val="600"/>
              </a:spcAft>
              <a:buFontTx/>
              <a:buChar char="-"/>
            </a:pPr>
            <a:r>
              <a:rPr lang="es-CL" sz="2400" dirty="0" smtClean="0">
                <a:latin typeface="Times New Roman" pitchFamily="18" charset="0"/>
                <a:cs typeface="Times New Roman" pitchFamily="18" charset="0"/>
              </a:rPr>
              <a:t>RETROACTIVIDAD DE LA LEY.</a:t>
            </a:r>
            <a:endParaRPr lang="en-US" sz="24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spcBef>
                <a:spcPts val="0"/>
              </a:spcBef>
              <a:spcAft>
                <a:spcPts val="600"/>
              </a:spcAft>
            </a:pPr>
            <a:endParaRPr lang="es-CL" sz="2400" dirty="0" smtClean="0">
              <a:latin typeface="Times New Roman" pitchFamily="18" charset="0"/>
              <a:cs typeface="Times New Roman" pitchFamily="18" charset="0"/>
            </a:endParaRPr>
          </a:p>
          <a:p>
            <a:pPr lvl="0" algn="just">
              <a:spcBef>
                <a:spcPts val="0"/>
              </a:spcBef>
              <a:spcAft>
                <a:spcPts val="600"/>
              </a:spcAft>
            </a:pPr>
            <a:endParaRPr lang="es-CL" sz="2400" dirty="0">
              <a:solidFill>
                <a:prstClr val="black"/>
              </a:solidFill>
              <a:latin typeface="Times New Roman" pitchFamily="18" charset="0"/>
              <a:cs typeface="Times New Roman" pitchFamily="18" charset="0"/>
            </a:endParaRPr>
          </a:p>
          <a:p>
            <a:pPr>
              <a:spcBef>
                <a:spcPts val="0"/>
              </a:spcBef>
              <a:spcAft>
                <a:spcPts val="600"/>
              </a:spcAft>
            </a:pPr>
            <a:endParaRPr lang="en-US" sz="2400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459653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2" name="Rectangle 4"/>
          <p:cNvSpPr>
            <a:spLocks noGrp="1" noChangeArrowheads="1"/>
          </p:cNvSpPr>
          <p:nvPr>
            <p:ph type="title"/>
          </p:nvPr>
        </p:nvSpPr>
        <p:spPr>
          <a:xfrm>
            <a:off x="457200" y="381000"/>
            <a:ext cx="8229600" cy="671513"/>
          </a:xfrm>
        </p:spPr>
        <p:txBody>
          <a:bodyPr/>
          <a:lstStyle/>
          <a:p>
            <a:r>
              <a:rPr lang="es-CL" sz="3200" b="1" dirty="0">
                <a:latin typeface="Times New Roman" pitchFamily="18" charset="0"/>
                <a:cs typeface="Times New Roman" pitchFamily="18" charset="0"/>
              </a:rPr>
              <a:t>VIGENCIA DE LA LEY</a:t>
            </a:r>
            <a:endParaRPr lang="en-US" sz="3200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2053" name="Rectangle 5"/>
          <p:cNvSpPr>
            <a:spLocks noGrp="1" noChangeArrowheads="1"/>
          </p:cNvSpPr>
          <p:nvPr>
            <p:ph type="body" idx="1"/>
          </p:nvPr>
        </p:nvSpPr>
        <p:spPr>
          <a:xfrm>
            <a:off x="457200" y="1196975"/>
            <a:ext cx="8229600" cy="4899025"/>
          </a:xfrm>
        </p:spPr>
        <p:txBody>
          <a:bodyPr>
            <a:normAutofit/>
          </a:bodyPr>
          <a:lstStyle/>
          <a:p>
            <a:pPr>
              <a:spcBef>
                <a:spcPts val="0"/>
              </a:spcBef>
              <a:spcAft>
                <a:spcPts val="600"/>
              </a:spcAft>
            </a:pPr>
            <a:r>
              <a:rPr lang="es-CL" sz="2400" dirty="0" smtClean="0">
                <a:latin typeface="Times New Roman" pitchFamily="18" charset="0"/>
                <a:cs typeface="Times New Roman" pitchFamily="18" charset="0"/>
              </a:rPr>
              <a:t>PRESUNCIÓN/FICCIÓN CONOCIMIENTO DE LA LEY</a:t>
            </a:r>
          </a:p>
          <a:p>
            <a:pPr>
              <a:spcBef>
                <a:spcPts val="0"/>
              </a:spcBef>
              <a:spcAft>
                <a:spcPts val="600"/>
              </a:spcAft>
            </a:pPr>
            <a:r>
              <a:rPr lang="es-CL" sz="2400" dirty="0" smtClean="0">
                <a:latin typeface="Times New Roman" pitchFamily="18" charset="0"/>
                <a:cs typeface="Times New Roman" pitchFamily="18" charset="0"/>
              </a:rPr>
              <a:t>ART. 8 CC: </a:t>
            </a:r>
            <a:r>
              <a:rPr lang="es-CL" sz="2000" dirty="0" smtClean="0">
                <a:latin typeface="Times New Roman" pitchFamily="18" charset="0"/>
                <a:cs typeface="Times New Roman" pitchFamily="18" charset="0"/>
              </a:rPr>
              <a:t>NADIE PODRÁ ALEGAR IGNORANCIA DE LA LEY DESPUÉS QUE ÉSTA HAYA ENTRADO EN VIGENCIA</a:t>
            </a:r>
          </a:p>
          <a:p>
            <a:pPr>
              <a:spcBef>
                <a:spcPts val="0"/>
              </a:spcBef>
              <a:spcAft>
                <a:spcPts val="600"/>
              </a:spcAft>
            </a:pPr>
            <a:r>
              <a:rPr lang="es-CL" sz="2400" dirty="0" smtClean="0">
                <a:latin typeface="Times New Roman" pitchFamily="18" charset="0"/>
                <a:cs typeface="Times New Roman" pitchFamily="18" charset="0"/>
              </a:rPr>
              <a:t>ARTÍCULO 8/706 INC FINAL/1452 CC</a:t>
            </a:r>
            <a:endParaRPr lang="en-US" sz="24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spcBef>
                <a:spcPts val="0"/>
              </a:spcBef>
              <a:spcAft>
                <a:spcPts val="600"/>
              </a:spcAft>
            </a:pPr>
            <a:r>
              <a:rPr lang="es-CL" sz="2400" dirty="0" smtClean="0">
                <a:latin typeface="Times New Roman" pitchFamily="18" charset="0"/>
                <a:cs typeface="Times New Roman" pitchFamily="18" charset="0"/>
              </a:rPr>
              <a:t>PRESUNCIÓN DE DERECHO O FICCIÓN LEGAL</a:t>
            </a:r>
          </a:p>
          <a:p>
            <a:pPr>
              <a:spcBef>
                <a:spcPts val="0"/>
              </a:spcBef>
              <a:spcAft>
                <a:spcPts val="600"/>
              </a:spcAft>
            </a:pPr>
            <a:r>
              <a:rPr lang="es-CL" sz="2400" dirty="0" smtClean="0">
                <a:latin typeface="Times New Roman" pitchFamily="18" charset="0"/>
                <a:cs typeface="Times New Roman" pitchFamily="18" charset="0"/>
              </a:rPr>
              <a:t>PRINCIPIO DE SEGURIDAD JURÍDICA</a:t>
            </a:r>
          </a:p>
          <a:p>
            <a:pPr algn="just">
              <a:lnSpc>
                <a:spcPct val="90000"/>
              </a:lnSpc>
            </a:pPr>
            <a:r>
              <a:rPr lang="es-CL" sz="2400" dirty="0" smtClean="0">
                <a:latin typeface="Times New Roman" pitchFamily="18" charset="0"/>
                <a:cs typeface="Times New Roman" pitchFamily="18" charset="0"/>
              </a:rPr>
              <a:t>EXCEPCIONES APARENTES: PAGO DE LO NO DEBIDO ARTS 2297 Y 2299 CC.  EN ESTOS CASOS SE CREE QUE EXISTE UNA NORMA PERO NO SE INCUMPLE UNA NORMA QUE SE CREE NO EXISTE</a:t>
            </a:r>
          </a:p>
          <a:p>
            <a:pPr marL="339725" indent="0" algn="just">
              <a:lnSpc>
                <a:spcPct val="90000"/>
              </a:lnSpc>
              <a:buNone/>
            </a:pPr>
            <a:r>
              <a:rPr lang="es-CL" sz="2400" dirty="0" smtClean="0">
                <a:latin typeface="Times New Roman" pitchFamily="18" charset="0"/>
                <a:cs typeface="Times New Roman" pitchFamily="18" charset="0"/>
              </a:rPr>
              <a:t>ARTÍCULO 51 LEY MATRIMONIO CIVIL: JUSTA CAUSA DE ERROR EN MATRIMONIO PUTATIVO: DISCUTIBLE</a:t>
            </a:r>
          </a:p>
          <a:p>
            <a:pPr>
              <a:spcBef>
                <a:spcPts val="0"/>
              </a:spcBef>
              <a:spcAft>
                <a:spcPts val="600"/>
              </a:spcAft>
            </a:pPr>
            <a:endParaRPr lang="en-US" sz="24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spcBef>
                <a:spcPts val="0"/>
              </a:spcBef>
              <a:spcAft>
                <a:spcPts val="600"/>
              </a:spcAft>
            </a:pPr>
            <a:endParaRPr lang="es-CL" sz="24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spcBef>
                <a:spcPts val="0"/>
              </a:spcBef>
              <a:spcAft>
                <a:spcPts val="600"/>
              </a:spcAft>
            </a:pPr>
            <a:endParaRPr lang="es-CL" sz="2400" dirty="0" smtClean="0">
              <a:latin typeface="Times New Roman" pitchFamily="18" charset="0"/>
              <a:cs typeface="Times New Roman" pitchFamily="18" charset="0"/>
            </a:endParaRPr>
          </a:p>
          <a:p>
            <a:pPr lvl="0">
              <a:spcBef>
                <a:spcPts val="0"/>
              </a:spcBef>
              <a:spcAft>
                <a:spcPts val="600"/>
              </a:spcAft>
            </a:pPr>
            <a:endParaRPr lang="es-CL" sz="2400" dirty="0">
              <a:solidFill>
                <a:prstClr val="black"/>
              </a:solidFill>
              <a:latin typeface="Times New Roman" pitchFamily="18" charset="0"/>
              <a:cs typeface="Times New Roman" pitchFamily="18" charset="0"/>
            </a:endParaRPr>
          </a:p>
          <a:p>
            <a:pPr>
              <a:spcBef>
                <a:spcPts val="0"/>
              </a:spcBef>
              <a:spcAft>
                <a:spcPts val="600"/>
              </a:spcAft>
            </a:pPr>
            <a:endParaRPr lang="en-US" sz="2400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38624747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236</Words>
  <Application>Microsoft Office PowerPoint</Application>
  <PresentationFormat>On-screen Show (4:3)</PresentationFormat>
  <Paragraphs>30</Paragraphs>
  <Slides>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Office Theme</vt:lpstr>
      <vt:lpstr>VIGENCIA DE LA LEY</vt:lpstr>
      <vt:lpstr>VIGENCIA DE LA LEY</vt:lpstr>
      <vt:lpstr>VIGENCIA DE LA LEY</vt:lpstr>
      <vt:lpstr>VIGENCIA DE LA LEY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VIGENCIA DE LA LEY</dc:title>
  <dc:creator>Astrid</dc:creator>
  <cp:lastModifiedBy>Astrid</cp:lastModifiedBy>
  <cp:revision>1</cp:revision>
  <dcterms:created xsi:type="dcterms:W3CDTF">2011-12-13T03:10:28Z</dcterms:created>
  <dcterms:modified xsi:type="dcterms:W3CDTF">2011-12-13T03:10:59Z</dcterms:modified>
</cp:coreProperties>
</file>

<file path=docProps/thumbnail.jpeg>
</file>