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5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8849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1491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61267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15125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3035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78855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9657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8595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77864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4310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2930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3CE29B-8EE1-405E-AA74-BA85C7AD5C94}" type="datetimeFigureOut">
              <a:rPr lang="en-US" smtClean="0"/>
              <a:t>11/13/2011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3D0D01-963A-4995-A6D5-3DD8513267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72447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hilecompra.cl/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1"/>
            <a:ext cx="7772400" cy="685799"/>
          </a:xfrm>
        </p:spPr>
        <p:txBody>
          <a:bodyPr>
            <a:normAutofit/>
          </a:bodyPr>
          <a:lstStyle/>
          <a:p>
            <a:r>
              <a:rPr lang="es-CL" sz="2400" b="1" dirty="0" smtClean="0">
                <a:latin typeface="Times New Roman" pitchFamily="18" charset="0"/>
                <a:cs typeface="Times New Roman" pitchFamily="18" charset="0"/>
              </a:rPr>
              <a:t>ORDENAMIENTO JURÍDICO, CONT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60381843"/>
              </p:ext>
            </p:extLst>
          </p:nvPr>
        </p:nvGraphicFramePr>
        <p:xfrm>
          <a:off x="990600" y="1143000"/>
          <a:ext cx="7315200" cy="5126906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7315200"/>
              </a:tblGrid>
              <a:tr h="398803">
                <a:tc>
                  <a:txBody>
                    <a:bodyPr/>
                    <a:lstStyle/>
                    <a:p>
                      <a:pPr algn="ctr"/>
                      <a:r>
                        <a:rPr lang="es-CL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EJEMPLO</a:t>
                      </a:r>
                      <a:endParaRPr lang="en-US" baseline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2929783">
                <a:tc>
                  <a:txBody>
                    <a:bodyPr/>
                    <a:lstStyle/>
                    <a:p>
                      <a:pPr algn="l"/>
                      <a:r>
                        <a:rPr lang="es-CL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Ley 13713, </a:t>
                      </a:r>
                      <a:r>
                        <a:rPr lang="es-ES" sz="14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Artículo único. </a:t>
                      </a:r>
                      <a:r>
                        <a:rPr lang="es-ES" sz="1400" dirty="0" err="1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Exímese</a:t>
                      </a:r>
                      <a:r>
                        <a:rPr lang="es-ES" sz="14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a la Universidad de Chile y demás Universidades reconocidas por el Estado, a la Fundación Adolfo </a:t>
                      </a:r>
                      <a:r>
                        <a:rPr lang="es-ES" sz="1400" dirty="0" err="1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Mathey</a:t>
                      </a:r>
                      <a:r>
                        <a:rPr lang="es-ES" sz="14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, de Osorno, a la Fundación Oscar y Elsa Braun, de Valparaíso, a la Lotería de Concepción, a la Polla Chilena de Beneficencia y a la Cruz Roja de Chile, de todo impuesto o contribución sobre sus rentas de cualquier origen y derivadas del dominio o posesión de valores mobiliarios, bienes muebles o inmuebles o por cualquier otro título, como, asimismo, de todo impuesto, tasa o derecho sobre los actos que ejecuten y contratos que celebren y documentos que emitan, con excepción de los impuestos establecidos en la ley 12.120 y sus modificaciones y de los impuestos establecidos por la ley 11.766 y sus</a:t>
                      </a:r>
                      <a:r>
                        <a:rPr lang="es-ES" sz="1400" baseline="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s-ES" sz="14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modificaciones.</a:t>
                      </a:r>
                      <a:br>
                        <a:rPr lang="es-ES" sz="14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</a:br>
                      <a:r>
                        <a:rPr lang="es-ES" sz="14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Quedan igualmente exentos del pago del impuesto a la cifra de negocios, los intereses, primas, comisiones u otras formas de remuneración que dichas instituciones paguen a personas naturales o jurídicas en razón de negocios, servicios o prestaciones de cualquiera especie.</a:t>
                      </a:r>
                    </a:p>
                    <a:p>
                      <a:pPr algn="just"/>
                      <a:r>
                        <a:rPr lang="es-ES" sz="14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La presente ley regirá a contar desde el 1° de enero de 1960".</a:t>
                      </a:r>
                      <a:endParaRPr lang="en-US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97009">
                <a:tc>
                  <a:txBody>
                    <a:bodyPr/>
                    <a:lstStyle/>
                    <a:p>
                      <a:r>
                        <a:rPr lang="es-ES" sz="1400" kern="12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Artículo 14 del Decreto Ley N° 1.604, publicado en el Diario Oficial de 03.12.76, dispuso que:</a:t>
                      </a:r>
                    </a:p>
                    <a:p>
                      <a:r>
                        <a:rPr lang="es-ES" sz="1400" kern="120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“Artículo 14°- Las franquicias y exenciones tributarias relacionadas con el impuesto a la renta y habitacional, de que gocen la Universidad de Chile, la Universidad Técnica del Estado y otras Universidades chilenas reconocidas por el Estado, y las Asociaciones, Corporaciones, Sociedades y Fundaciones en cuya creación, organización o mantenimiento participen o intervengan las aludidas Universidades, no regirán respecto de las empresas que les pertenezcan, ni de las rentas clasificadas en los números 3° y 4° del artículo 20° de la Ley de la Renta, salvo aquellas provenientes de actividades educacionales.”</a:t>
                      </a:r>
                      <a:endParaRPr lang="en-US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831815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457201"/>
            <a:ext cx="7772400" cy="685799"/>
          </a:xfrm>
        </p:spPr>
        <p:txBody>
          <a:bodyPr>
            <a:normAutofit/>
          </a:bodyPr>
          <a:lstStyle/>
          <a:p>
            <a:r>
              <a:rPr lang="es-CL" sz="2400" b="1" dirty="0" smtClean="0">
                <a:latin typeface="Times New Roman" pitchFamily="18" charset="0"/>
                <a:cs typeface="Times New Roman" pitchFamily="18" charset="0"/>
              </a:rPr>
              <a:t>ORDENAMIENTO JURÍDICO, CONT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521499838"/>
              </p:ext>
            </p:extLst>
          </p:nvPr>
        </p:nvGraphicFramePr>
        <p:xfrm>
          <a:off x="990600" y="1371600"/>
          <a:ext cx="7315200" cy="304800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7315200"/>
              </a:tblGrid>
              <a:tr h="398803">
                <a:tc>
                  <a:txBody>
                    <a:bodyPr/>
                    <a:lstStyle/>
                    <a:p>
                      <a:pPr algn="ctr"/>
                      <a:r>
                        <a:rPr lang="es-CL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EJEMPLO</a:t>
                      </a:r>
                      <a:endParaRPr lang="en-US" baseline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2649197">
                <a:tc>
                  <a:txBody>
                    <a:bodyPr/>
                    <a:lstStyle/>
                    <a:p>
                      <a:pPr algn="l"/>
                      <a:r>
                        <a:rPr lang="es-CL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Ley 20033, </a:t>
                      </a:r>
                      <a:r>
                        <a:rPr lang="es-E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Artículo 2°.- </a:t>
                      </a:r>
                      <a:r>
                        <a:rPr lang="es-ES" sz="1400" b="0" i="0" kern="1200" dirty="0" err="1" smtClean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Reemplázanse</a:t>
                      </a:r>
                      <a:r>
                        <a:rPr lang="es-E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los Cuadros Anexos N° 1 y 2 de la ley N° 17.235 sobre Impuesto Territorial, por el siguiente "Cuadro Anexo", y </a:t>
                      </a:r>
                      <a:r>
                        <a:rPr lang="es-ES" sz="1400" b="0" i="0" kern="1200" dirty="0" err="1" smtClean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derogánse</a:t>
                      </a:r>
                      <a:r>
                        <a:rPr lang="es-ES" sz="1400" b="0" i="0" kern="1200" dirty="0" smtClean="0">
                          <a:solidFill>
                            <a:schemeClr val="dk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las normas legales que hayan establecido exenciones al impuesto territorial y que, como consecuencia de la conformación de este nuevo Cuadro Anexo, han sido suprimidas:</a:t>
                      </a:r>
                    </a:p>
                    <a:p>
                      <a:pPr algn="l"/>
                      <a:r>
                        <a:rPr lang="es-ES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 "CUADRO ANEXO Nómina de Exenciones al Impuesto Territorial</a:t>
                      </a:r>
                    </a:p>
                    <a:p>
                      <a:pPr algn="l"/>
                      <a:r>
                        <a:rPr lang="es-ES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              I. EXENCIÓN DEL 100%</a:t>
                      </a:r>
                    </a:p>
                    <a:p>
                      <a:pPr algn="l"/>
                      <a:r>
                        <a:rPr lang="es-ES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B) Los siguientes Bienes Raíces mientras se cumpla la condición que en cada caso se indica:</a:t>
                      </a:r>
                    </a:p>
                    <a:p>
                      <a:pPr algn="l"/>
                      <a:r>
                        <a:rPr lang="es-ES" sz="1400" dirty="0" smtClean="0">
                          <a:latin typeface="Times New Roman" pitchFamily="18" charset="0"/>
                          <a:cs typeface="Times New Roman" pitchFamily="18" charset="0"/>
                        </a:rPr>
                        <a:t>2) Universidades, Institutos Profesionales y Centros de Formación Técnica, reconocidos por el Ministerio de Educación, de carácter público o privado, respecto de los bienes raíces de su propiedad destinados a educación, investigación o extensión, y siempre que no produzcan renta por actividades distintas a dichos objetos</a:t>
                      </a:r>
                      <a:endParaRPr lang="en-US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368204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1"/>
            <a:ext cx="7772400" cy="685799"/>
          </a:xfrm>
        </p:spPr>
        <p:txBody>
          <a:bodyPr>
            <a:normAutofit/>
          </a:bodyPr>
          <a:lstStyle/>
          <a:p>
            <a:r>
              <a:rPr lang="es-CL" sz="2400" b="1" dirty="0" smtClean="0">
                <a:latin typeface="Times New Roman" pitchFamily="18" charset="0"/>
                <a:cs typeface="Times New Roman" pitchFamily="18" charset="0"/>
              </a:rPr>
              <a:t>DIVISIONES DEL DERECHO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51692300"/>
              </p:ext>
            </p:extLst>
          </p:nvPr>
        </p:nvGraphicFramePr>
        <p:xfrm>
          <a:off x="990600" y="1295400"/>
          <a:ext cx="7315200" cy="411480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7315200"/>
              </a:tblGrid>
              <a:tr h="398803">
                <a:tc>
                  <a:txBody>
                    <a:bodyPr/>
                    <a:lstStyle/>
                    <a:p>
                      <a:pPr algn="ctr"/>
                      <a:r>
                        <a:rPr lang="es-CL" baseline="0" dirty="0" smtClean="0">
                          <a:solidFill>
                            <a:schemeClr val="lt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DIVISIONES</a:t>
                      </a:r>
                      <a:endParaRPr lang="en-US" baseline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515597">
                <a:tc>
                  <a:txBody>
                    <a:bodyPr/>
                    <a:lstStyle/>
                    <a:p>
                      <a:pPr algn="ctr"/>
                      <a:r>
                        <a:rPr lang="es-CL" dirty="0" smtClean="0">
                          <a:latin typeface="Times New Roman" pitchFamily="18" charset="0"/>
                          <a:cs typeface="Times New Roman" pitchFamily="18" charset="0"/>
                        </a:rPr>
                        <a:t>DERECHO</a:t>
                      </a:r>
                      <a:r>
                        <a:rPr lang="es-CL" baseline="0" dirty="0" smtClean="0">
                          <a:latin typeface="Times New Roman" pitchFamily="18" charset="0"/>
                          <a:cs typeface="Times New Roman" pitchFamily="18" charset="0"/>
                        </a:rPr>
                        <a:t> NACIONAL Y DERECHO INTERNACIONAL PÚBLICO</a:t>
                      </a:r>
                      <a:endParaRPr lang="en-US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97009">
                <a:tc>
                  <a:txBody>
                    <a:bodyPr/>
                    <a:lstStyle/>
                    <a:p>
                      <a:pPr algn="ctr"/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DERECHO PRIVADO Y DERECHO PÚBLICO</a:t>
                      </a:r>
                    </a:p>
                    <a:p>
                      <a:pPr algn="l"/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Criterio de interés de la norma; criterio de sujeto destinatario de la norma; criterio de la naturaleza de la relación; criterio del sujeto y de la naturaleza de la relación </a:t>
                      </a:r>
                      <a:endParaRPr lang="en-US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97009">
                <a:tc>
                  <a:txBody>
                    <a:bodyPr/>
                    <a:lstStyle/>
                    <a:p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Criterio de interés de la norma: Interés protegido</a:t>
                      </a:r>
                    </a:p>
                    <a:p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Criterio del sujeto destinatario de la norma: Estado y personas jurídicas de derecho público (artículo 547 CC)/personas naturales y personas jurídicas de derecho privado</a:t>
                      </a:r>
                    </a:p>
                    <a:p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Criterio de la naturaleza de la relación: Subordinación y dependencia/coordinación, igualdad de las partes</a:t>
                      </a:r>
                    </a:p>
                    <a:p>
                      <a:r>
                        <a:rPr lang="es-ES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Criterio del sujeto y de la naturaleza de la relación</a:t>
                      </a:r>
                      <a:endParaRPr lang="es-CL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658849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457201"/>
            <a:ext cx="7772400" cy="685799"/>
          </a:xfrm>
        </p:spPr>
        <p:txBody>
          <a:bodyPr>
            <a:normAutofit/>
          </a:bodyPr>
          <a:lstStyle/>
          <a:p>
            <a:r>
              <a:rPr lang="es-CL" sz="2400" b="1" dirty="0" smtClean="0">
                <a:latin typeface="Times New Roman" pitchFamily="18" charset="0"/>
                <a:cs typeface="Times New Roman" pitchFamily="18" charset="0"/>
              </a:rPr>
              <a:t>DIVISIONES DEL DERECHO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13533140"/>
              </p:ext>
            </p:extLst>
          </p:nvPr>
        </p:nvGraphicFramePr>
        <p:xfrm>
          <a:off x="990600" y="1676400"/>
          <a:ext cx="7315200" cy="216408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7315200"/>
              </a:tblGrid>
              <a:tr h="398803">
                <a:tc>
                  <a:txBody>
                    <a:bodyPr/>
                    <a:lstStyle/>
                    <a:p>
                      <a:pPr algn="ctr"/>
                      <a:r>
                        <a:rPr lang="es-CL" baseline="0" dirty="0" smtClean="0">
                          <a:solidFill>
                            <a:schemeClr val="lt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IMPORTANCIA DE LA DISTINCIÓN</a:t>
                      </a:r>
                      <a:endParaRPr lang="en-US" baseline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515597">
                <a:tc>
                  <a:txBody>
                    <a:bodyPr/>
                    <a:lstStyle/>
                    <a:p>
                      <a:pPr marL="0" indent="0" algn="l">
                        <a:buFont typeface="Wingdings" pitchFamily="2" charset="2"/>
                        <a:buNone/>
                      </a:pPr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Principio de la autonomía de la voluntad o principio dispositivo (artículo 12, 1545, 1588, 1826, CC) vs. Principio de vinculación (artículo 7 de la CPR)</a:t>
                      </a:r>
                    </a:p>
                    <a:p>
                      <a:pPr marL="0" indent="0" algn="l">
                        <a:buFont typeface="Wingdings" pitchFamily="2" charset="2"/>
                        <a:buNone/>
                      </a:pPr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Normas aplicables</a:t>
                      </a:r>
                    </a:p>
                    <a:p>
                      <a:pPr marL="0" indent="0" algn="l">
                        <a:buFont typeface="Wingdings" pitchFamily="2" charset="2"/>
                        <a:buNone/>
                      </a:pPr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Tribunal competente (artículo 38 CPR)</a:t>
                      </a:r>
                      <a:endParaRPr lang="en-US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57655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Ley N°19.886 y Reglamento (</a:t>
                      </a:r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  <a:hlinkClick r:id="rId2"/>
                        </a:rPr>
                        <a:t>www.chilecompra.cl</a:t>
                      </a:r>
                      <a:r>
                        <a:rPr lang="es-CL" sz="1800" dirty="0" smtClean="0">
                          <a:latin typeface="Times New Roman" pitchFamily="18" charset="0"/>
                          <a:cs typeface="Times New Roman" pitchFamily="18" charset="0"/>
                        </a:rPr>
                        <a:t>)</a:t>
                      </a:r>
                      <a:endParaRPr lang="en-US" sz="1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81958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595</Words>
  <Application>Microsoft Office PowerPoint</Application>
  <PresentationFormat>On-screen Show (4:3)</PresentationFormat>
  <Paragraphs>28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ORDENAMIENTO JURÍDICO, CONT</vt:lpstr>
      <vt:lpstr>ORDENAMIENTO JURÍDICO, CONT</vt:lpstr>
      <vt:lpstr>DIVISIONES DEL DERECHO</vt:lpstr>
      <vt:lpstr>DIVISIONES DEL DERECHO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ORDENAMIENTO JURÍDICO, CONT</dc:title>
  <dc:creator>Astrid</dc:creator>
  <cp:lastModifiedBy>Astrid</cp:lastModifiedBy>
  <cp:revision>4</cp:revision>
  <dcterms:created xsi:type="dcterms:W3CDTF">2011-11-13T20:22:25Z</dcterms:created>
  <dcterms:modified xsi:type="dcterms:W3CDTF">2011-11-13T21:04:53Z</dcterms:modified>
</cp:coreProperties>
</file>

<file path=docProps/thumbnail.jpeg>
</file>