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6" r:id="rId3"/>
    <p:sldId id="267" r:id="rId4"/>
    <p:sldId id="268" r:id="rId5"/>
    <p:sldId id="257" r:id="rId6"/>
    <p:sldId id="259" r:id="rId7"/>
    <p:sldId id="26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3" d="100"/>
          <a:sy n="63" d="100"/>
        </p:scale>
        <p:origin x="-1500" y="-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F616A-907D-4EB5-9B7C-FCA7A8018AC2}" type="datetimeFigureOut">
              <a:rPr lang="en-US" smtClean="0"/>
              <a:t>12/19/2011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AF091-0C64-452C-A1FD-D207334A05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819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F616A-907D-4EB5-9B7C-FCA7A8018AC2}" type="datetimeFigureOut">
              <a:rPr lang="en-US" smtClean="0"/>
              <a:t>12/19/2011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AF091-0C64-452C-A1FD-D207334A05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3604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F616A-907D-4EB5-9B7C-FCA7A8018AC2}" type="datetimeFigureOut">
              <a:rPr lang="en-US" smtClean="0"/>
              <a:t>12/19/2011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AF091-0C64-452C-A1FD-D207334A05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5509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F616A-907D-4EB5-9B7C-FCA7A8018AC2}" type="datetimeFigureOut">
              <a:rPr lang="en-US" smtClean="0"/>
              <a:t>12/19/2011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AF091-0C64-452C-A1FD-D207334A05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17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F616A-907D-4EB5-9B7C-FCA7A8018AC2}" type="datetimeFigureOut">
              <a:rPr lang="en-US" smtClean="0"/>
              <a:t>12/19/2011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AF091-0C64-452C-A1FD-D207334A05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6899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F616A-907D-4EB5-9B7C-FCA7A8018AC2}" type="datetimeFigureOut">
              <a:rPr lang="en-US" smtClean="0"/>
              <a:t>12/19/2011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AF091-0C64-452C-A1FD-D207334A05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9746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F616A-907D-4EB5-9B7C-FCA7A8018AC2}" type="datetimeFigureOut">
              <a:rPr lang="en-US" smtClean="0"/>
              <a:t>12/19/2011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AF091-0C64-452C-A1FD-D207334A05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2243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F616A-907D-4EB5-9B7C-FCA7A8018AC2}" type="datetimeFigureOut">
              <a:rPr lang="en-US" smtClean="0"/>
              <a:t>12/19/2011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AF091-0C64-452C-A1FD-D207334A05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06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F616A-907D-4EB5-9B7C-FCA7A8018AC2}" type="datetimeFigureOut">
              <a:rPr lang="en-US" smtClean="0"/>
              <a:t>12/19/2011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AF091-0C64-452C-A1FD-D207334A05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3683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F616A-907D-4EB5-9B7C-FCA7A8018AC2}" type="datetimeFigureOut">
              <a:rPr lang="en-US" smtClean="0"/>
              <a:t>12/19/2011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AF091-0C64-452C-A1FD-D207334A05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3269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F616A-907D-4EB5-9B7C-FCA7A8018AC2}" type="datetimeFigureOut">
              <a:rPr lang="en-US" smtClean="0"/>
              <a:t>12/19/2011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AF091-0C64-452C-A1FD-D207334A05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794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5F616A-907D-4EB5-9B7C-FCA7A8018AC2}" type="datetimeFigureOut">
              <a:rPr lang="en-US" smtClean="0"/>
              <a:t>12/19/2011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1AF091-0C64-452C-A1FD-D207334A05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4567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600075"/>
          </a:xfrm>
        </p:spPr>
        <p:txBody>
          <a:bodyPr/>
          <a:lstStyle/>
          <a:p>
            <a:r>
              <a:rPr lang="es-CL" sz="3200" b="1" dirty="0">
                <a:latin typeface="Times New Roman" pitchFamily="18" charset="0"/>
                <a:cs typeface="Times New Roman" pitchFamily="18" charset="0"/>
              </a:rPr>
              <a:t>EFECTOS </a:t>
            </a:r>
            <a:r>
              <a:rPr lang="es-CL" sz="3200" b="1" dirty="0" smtClean="0">
                <a:latin typeface="Times New Roman" pitchFamily="18" charset="0"/>
                <a:cs typeface="Times New Roman" pitchFamily="18" charset="0"/>
              </a:rPr>
              <a:t>LEY </a:t>
            </a:r>
            <a:r>
              <a:rPr lang="es-CL" sz="3200" b="1" dirty="0">
                <a:latin typeface="Times New Roman" pitchFamily="18" charset="0"/>
                <a:cs typeface="Times New Roman" pitchFamily="18" charset="0"/>
              </a:rPr>
              <a:t>EN EL TIEMPO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4827587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es-CL" sz="2400" dirty="0" smtClean="0">
                <a:latin typeface="Times New Roman" pitchFamily="18" charset="0"/>
                <a:cs typeface="Times New Roman" pitchFamily="18" charset="0"/>
              </a:rPr>
              <a:t>INICIO Y UN TÉRMINO DE LA VIGENCIA DE UNA LEY</a:t>
            </a:r>
          </a:p>
          <a:p>
            <a:pPr>
              <a:spcBef>
                <a:spcPts val="600"/>
              </a:spcBef>
            </a:pPr>
            <a:r>
              <a:rPr lang="es-CL" sz="2400" dirty="0" smtClean="0">
                <a:latin typeface="Times New Roman" pitchFamily="18" charset="0"/>
                <a:cs typeface="Times New Roman" pitchFamily="18" charset="0"/>
              </a:rPr>
              <a:t>INICIO DE LA VIGENCIA DE LA LEY: NORMAS YA ESTUDIADAS</a:t>
            </a:r>
          </a:p>
          <a:p>
            <a:pPr marL="339725" indent="0">
              <a:spcBef>
                <a:spcPts val="600"/>
              </a:spcBef>
              <a:buNone/>
            </a:pPr>
            <a:r>
              <a:rPr lang="es-CL" sz="2400" i="1" dirty="0" smtClean="0">
                <a:latin typeface="Times New Roman" pitchFamily="18" charset="0"/>
                <a:cs typeface="Times New Roman" pitchFamily="18" charset="0"/>
              </a:rPr>
              <a:t>LA LEY SÓLO PUEDE DISPONER PARA LO FUTURO Y NO TENDRÁ JAMÁS EFECTO RETROACTIVO: ARTÍCULO 9 CC</a:t>
            </a:r>
            <a:endParaRPr lang="en-US" sz="2400" i="1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s-CL" sz="2400" dirty="0" smtClean="0">
                <a:latin typeface="Times New Roman" pitchFamily="18" charset="0"/>
                <a:cs typeface="Times New Roman" pitchFamily="18" charset="0"/>
              </a:rPr>
              <a:t>RELACIONES JURÍDICAS DE DURACIÓN PROLONGADA</a:t>
            </a:r>
          </a:p>
          <a:p>
            <a:pPr>
              <a:lnSpc>
                <a:spcPct val="90000"/>
              </a:lnSpc>
            </a:pPr>
            <a:r>
              <a:rPr lang="es-CL" sz="2400" dirty="0" smtClean="0">
                <a:latin typeface="Times New Roman" pitchFamily="18" charset="0"/>
                <a:cs typeface="Times New Roman" pitchFamily="18" charset="0"/>
              </a:rPr>
              <a:t>OBLIGA AL JUEZ PERO NO AL LEGISLADOR. LEGISLADOR PUEDE DICTAR LEYES CON EFECTO RETROACTIVO (DISPOSICIONES TRANSITORIAS)</a:t>
            </a:r>
          </a:p>
          <a:p>
            <a:pPr>
              <a:lnSpc>
                <a:spcPct val="90000"/>
              </a:lnSpc>
            </a:pPr>
            <a:endParaRPr lang="es-CL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</a:pPr>
            <a:endParaRPr lang="es-CL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</a:pPr>
            <a:endParaRPr lang="es-CL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5510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600075"/>
          </a:xfrm>
        </p:spPr>
        <p:txBody>
          <a:bodyPr/>
          <a:lstStyle/>
          <a:p>
            <a:r>
              <a:rPr lang="es-CL" sz="3200" b="1" dirty="0" smtClean="0">
                <a:latin typeface="Times New Roman" pitchFamily="18" charset="0"/>
                <a:cs typeface="Times New Roman" pitchFamily="18" charset="0"/>
              </a:rPr>
              <a:t>RETROACTIVIDAD DE LA LEY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4827587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es-CL" sz="2400" dirty="0" smtClean="0">
                <a:latin typeface="Times New Roman" pitchFamily="18" charset="0"/>
                <a:cs typeface="Times New Roman" pitchFamily="18" charset="0"/>
              </a:rPr>
              <a:t>¿CUÁNDO UNA LEY TIENE EFECTO RETROACTIVO?</a:t>
            </a:r>
          </a:p>
          <a:p>
            <a:pPr>
              <a:spcBef>
                <a:spcPts val="600"/>
              </a:spcBef>
            </a:pPr>
            <a:r>
              <a:rPr lang="es-CL" sz="2400" dirty="0" smtClean="0">
                <a:latin typeface="Times New Roman" pitchFamily="18" charset="0"/>
                <a:cs typeface="Times New Roman" pitchFamily="18" charset="0"/>
              </a:rPr>
              <a:t>TEORÍA DERECHOS ADQUIRIDOS Y DOCTRINA DE LA SITUACIÓN JURÍDICA</a:t>
            </a:r>
          </a:p>
          <a:p>
            <a:pPr>
              <a:spcBef>
                <a:spcPts val="600"/>
              </a:spcBef>
            </a:pPr>
            <a:r>
              <a:rPr lang="es-CL" sz="2400" b="1" dirty="0" smtClean="0">
                <a:latin typeface="Times New Roman" pitchFamily="18" charset="0"/>
                <a:cs typeface="Times New Roman" pitchFamily="18" charset="0"/>
              </a:rPr>
              <a:t>TEORÍA DERECHOS ADQUIRIDOS</a:t>
            </a:r>
          </a:p>
          <a:p>
            <a:pPr marL="404813" indent="0">
              <a:spcBef>
                <a:spcPts val="600"/>
              </a:spcBef>
              <a:buNone/>
            </a:pPr>
            <a:r>
              <a:rPr lang="es-CL" sz="2400" dirty="0" smtClean="0">
                <a:latin typeface="Times New Roman" pitchFamily="18" charset="0"/>
                <a:cs typeface="Times New Roman" pitchFamily="18" charset="0"/>
              </a:rPr>
              <a:t>- LA LEY ES RETROACTIVA SI LESIONA DERECHOS ADQUIRIDOS (RIGE LEY ANTIGUA). LEY NO ES RETROACTIVA SI LESIONA MERAS FACULTADES LEGALES O SIMPLES EXPECTATIVAS (RIGE LEY NUEVA)</a:t>
            </a:r>
          </a:p>
          <a:p>
            <a:pPr marL="406400" indent="0">
              <a:spcBef>
                <a:spcPts val="600"/>
              </a:spcBef>
              <a:buNone/>
            </a:pPr>
            <a:r>
              <a:rPr lang="es-CL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s-CL" sz="2400" dirty="0" smtClean="0">
                <a:latin typeface="Times New Roman" pitchFamily="18" charset="0"/>
                <a:cs typeface="Times New Roman" pitchFamily="18" charset="0"/>
              </a:rPr>
              <a:t>DERECHOS ADQUIRIDOS: FORMAN PARTE DEL PATRIMONIO DE UNA PERSONA</a:t>
            </a:r>
          </a:p>
          <a:p>
            <a:pPr marL="404813" indent="0">
              <a:spcBef>
                <a:spcPts val="600"/>
              </a:spcBef>
              <a:buNone/>
            </a:pPr>
            <a:endParaRPr lang="es-CL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</a:pPr>
            <a:endParaRPr lang="es-CL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</a:pPr>
            <a:endParaRPr lang="es-CL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</a:pPr>
            <a:endParaRPr lang="es-CL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58385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600075"/>
          </a:xfrm>
        </p:spPr>
        <p:txBody>
          <a:bodyPr/>
          <a:lstStyle/>
          <a:p>
            <a:r>
              <a:rPr lang="es-CL" sz="3200" b="1" dirty="0" smtClean="0">
                <a:latin typeface="Times New Roman" pitchFamily="18" charset="0"/>
                <a:cs typeface="Times New Roman" pitchFamily="18" charset="0"/>
              </a:rPr>
              <a:t>RETROACTIVIDAD DE LA LEY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4827587"/>
          </a:xfrm>
        </p:spPr>
        <p:txBody>
          <a:bodyPr>
            <a:normAutofit/>
          </a:bodyPr>
          <a:lstStyle/>
          <a:p>
            <a:pPr marL="690563">
              <a:spcBef>
                <a:spcPts val="600"/>
              </a:spcBef>
              <a:buFontTx/>
              <a:buChar char="-"/>
            </a:pPr>
            <a:r>
              <a:rPr lang="es-CL" sz="2400" dirty="0" smtClean="0">
                <a:latin typeface="Times New Roman" pitchFamily="18" charset="0"/>
                <a:cs typeface="Times New Roman" pitchFamily="18" charset="0"/>
              </a:rPr>
              <a:t>FACULTADES LEGALES: SUPUESTO PARA LA ADQUISICIÓN DE DERECHOS Y LA POSIBILIDAD DE TERNERLOS Y EJERCERLO.</a:t>
            </a:r>
          </a:p>
          <a:p>
            <a:pPr marL="690563">
              <a:spcBef>
                <a:spcPts val="600"/>
              </a:spcBef>
              <a:buFontTx/>
              <a:buChar char="-"/>
            </a:pPr>
            <a:r>
              <a:rPr lang="es-CL" sz="2400" dirty="0" smtClean="0">
                <a:latin typeface="Times New Roman" pitchFamily="18" charset="0"/>
                <a:cs typeface="Times New Roman" pitchFamily="18" charset="0"/>
              </a:rPr>
              <a:t>MERAS EXPECTATIVAS: ESPERANZA DE ADQUIRIR UN DERECHO QUE NO HA NACIDO POR FALTA DE ALGUNO DE SUS REQUISITOS</a:t>
            </a:r>
          </a:p>
          <a:p>
            <a:pPr>
              <a:spcBef>
                <a:spcPts val="600"/>
              </a:spcBef>
            </a:pPr>
            <a:r>
              <a:rPr lang="es-CL" sz="2400" b="1" dirty="0" smtClean="0">
                <a:latin typeface="Times New Roman" pitchFamily="18" charset="0"/>
                <a:cs typeface="Times New Roman" pitchFamily="18" charset="0"/>
              </a:rPr>
              <a:t>DOCTRINA SITUACIÓN JURÍDICA, RELACIÓN JURÍDICA O TEORÍA DE PAUL ROUBIER</a:t>
            </a:r>
            <a:endParaRPr lang="es-CL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749300">
              <a:spcBef>
                <a:spcPts val="600"/>
              </a:spcBef>
              <a:buFontTx/>
              <a:buChar char="-"/>
            </a:pPr>
            <a:r>
              <a:rPr lang="es-CL" sz="2400" dirty="0" smtClean="0">
                <a:latin typeface="Times New Roman" pitchFamily="18" charset="0"/>
                <a:cs typeface="Times New Roman" pitchFamily="18" charset="0"/>
              </a:rPr>
              <a:t>CONSTITUCIÓN/EFECTOS PRODUCIDOS Y EFECTOS NO PRODUCIDOS/EXTINCIÓN</a:t>
            </a:r>
          </a:p>
          <a:p>
            <a:pPr marL="749300">
              <a:spcBef>
                <a:spcPts val="600"/>
              </a:spcBef>
              <a:buFontTx/>
              <a:buChar char="-"/>
            </a:pPr>
            <a:endParaRPr lang="es-CL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749300">
              <a:spcBef>
                <a:spcPts val="600"/>
              </a:spcBef>
              <a:buFontTx/>
              <a:buChar char="-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</a:pPr>
            <a:endParaRPr lang="es-CL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66180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600075"/>
          </a:xfrm>
        </p:spPr>
        <p:txBody>
          <a:bodyPr/>
          <a:lstStyle/>
          <a:p>
            <a:r>
              <a:rPr lang="es-CL" sz="3200" b="1" dirty="0" smtClean="0">
                <a:latin typeface="Times New Roman" pitchFamily="18" charset="0"/>
                <a:cs typeface="Times New Roman" pitchFamily="18" charset="0"/>
              </a:rPr>
              <a:t>RETROACTIVIDAD DE LA LEY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4827587"/>
          </a:xfrm>
        </p:spPr>
        <p:txBody>
          <a:bodyPr>
            <a:normAutofit/>
          </a:bodyPr>
          <a:lstStyle/>
          <a:p>
            <a:pPr marL="749300">
              <a:spcBef>
                <a:spcPts val="600"/>
              </a:spcBef>
              <a:buFontTx/>
              <a:buChar char="-"/>
            </a:pPr>
            <a:r>
              <a:rPr lang="es-CL" sz="2400" dirty="0" smtClean="0">
                <a:latin typeface="Times New Roman" pitchFamily="18" charset="0"/>
                <a:cs typeface="Times New Roman" pitchFamily="18" charset="0"/>
              </a:rPr>
              <a:t>LA LEY ES RETROACTIVA SI AFECTA: CONSTITUCIÓN O EXTINCIÓN DE RELACIONES JURÍDICAS YA CONSTITUIDAS O EXTINGUIDAS Y A SUS EFECTOS YA PRODUCIDOS</a:t>
            </a:r>
          </a:p>
          <a:p>
            <a:pPr marL="749300">
              <a:spcBef>
                <a:spcPts val="600"/>
              </a:spcBef>
              <a:buFontTx/>
              <a:buChar char="-"/>
            </a:pPr>
            <a:r>
              <a:rPr lang="es-CL" sz="2400" dirty="0" smtClean="0">
                <a:latin typeface="Times New Roman" pitchFamily="18" charset="0"/>
                <a:cs typeface="Times New Roman" pitchFamily="18" charset="0"/>
              </a:rPr>
              <a:t>LA LEY NO ES RETROACTIVA: SI AFECTA RELACIONES JURÍDICAS AÚN NO CONSTITUÍDAS O EXTINGUIDAS O A SUS EFECTOS NO PRODUCIDOS (EFECTO INMEDIATO).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690563" algn="just">
              <a:spcBef>
                <a:spcPts val="600"/>
              </a:spcBef>
              <a:buFontTx/>
              <a:buChar char="-"/>
            </a:pPr>
            <a:endParaRPr lang="es-CL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749300" algn="just">
              <a:spcBef>
                <a:spcPts val="600"/>
              </a:spcBef>
              <a:buFontTx/>
              <a:buChar char="-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</a:pPr>
            <a:endParaRPr lang="es-CL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16248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457200"/>
            <a:ext cx="8229600" cy="960438"/>
          </a:xfrm>
        </p:spPr>
        <p:txBody>
          <a:bodyPr>
            <a:noAutofit/>
          </a:bodyPr>
          <a:lstStyle/>
          <a:p>
            <a:r>
              <a:rPr lang="es-CL" sz="3200" b="1" dirty="0">
                <a:latin typeface="Times New Roman" pitchFamily="18" charset="0"/>
                <a:cs typeface="Times New Roman" pitchFamily="18" charset="0"/>
              </a:rPr>
              <a:t>PRINCIPIO DE </a:t>
            </a:r>
            <a:r>
              <a:rPr lang="es-CL" sz="3200" b="1" dirty="0" smtClean="0">
                <a:latin typeface="Times New Roman" pitchFamily="18" charset="0"/>
                <a:cs typeface="Times New Roman" pitchFamily="18" charset="0"/>
              </a:rPr>
              <a:t>IRRETROACTIVIDAD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68313" y="1524000"/>
            <a:ext cx="8229600" cy="4932363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es-CL" sz="2400" dirty="0" smtClean="0">
                <a:latin typeface="Times New Roman" pitchFamily="18" charset="0"/>
                <a:cs typeface="Times New Roman" pitchFamily="18" charset="0"/>
              </a:rPr>
              <a:t>ART. 9 CC. PRINCIPIO </a:t>
            </a:r>
            <a:r>
              <a:rPr lang="es-CL" sz="2400" dirty="0">
                <a:latin typeface="Times New Roman" pitchFamily="18" charset="0"/>
                <a:cs typeface="Times New Roman" pitchFamily="18" charset="0"/>
              </a:rPr>
              <a:t>DE IRRETROACTIVIDAD </a:t>
            </a:r>
            <a:r>
              <a:rPr lang="es-CL" sz="2400" dirty="0" smtClean="0">
                <a:latin typeface="Times New Roman" pitchFamily="18" charset="0"/>
                <a:cs typeface="Times New Roman" pitchFamily="18" charset="0"/>
              </a:rPr>
              <a:t>SÓLO OBLIGA </a:t>
            </a:r>
            <a:r>
              <a:rPr lang="es-CL" sz="2400" dirty="0">
                <a:latin typeface="Times New Roman" pitchFamily="18" charset="0"/>
                <a:cs typeface="Times New Roman" pitchFamily="18" charset="0"/>
              </a:rPr>
              <a:t>AL </a:t>
            </a:r>
            <a:r>
              <a:rPr lang="es-CL" sz="2400" dirty="0" smtClean="0">
                <a:latin typeface="Times New Roman" pitchFamily="18" charset="0"/>
                <a:cs typeface="Times New Roman" pitchFamily="18" charset="0"/>
              </a:rPr>
              <a:t>JUEZ</a:t>
            </a:r>
            <a:endParaRPr lang="es-CL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</a:pPr>
            <a:r>
              <a:rPr lang="es-CL" sz="2400" dirty="0">
                <a:latin typeface="Times New Roman" pitchFamily="18" charset="0"/>
                <a:cs typeface="Times New Roman" pitchFamily="18" charset="0"/>
              </a:rPr>
              <a:t>NO OBLIGA AL </a:t>
            </a:r>
            <a:r>
              <a:rPr lang="es-CL" sz="2400" dirty="0" smtClean="0">
                <a:latin typeface="Times New Roman" pitchFamily="18" charset="0"/>
                <a:cs typeface="Times New Roman" pitchFamily="18" charset="0"/>
              </a:rPr>
              <a:t>LEGISLADOR: </a:t>
            </a:r>
            <a:r>
              <a:rPr lang="es-CL" sz="2400" dirty="0">
                <a:latin typeface="Times New Roman" pitchFamily="18" charset="0"/>
                <a:cs typeface="Times New Roman" pitchFamily="18" charset="0"/>
              </a:rPr>
              <a:t>JUEZ </a:t>
            </a:r>
            <a:r>
              <a:rPr lang="es-CL" sz="2400" dirty="0" smtClean="0">
                <a:latin typeface="Times New Roman" pitchFamily="18" charset="0"/>
                <a:cs typeface="Times New Roman" pitchFamily="18" charset="0"/>
              </a:rPr>
              <a:t>REVISA PRIMERO DISPOSICIONES </a:t>
            </a:r>
            <a:r>
              <a:rPr lang="es-CL" sz="2400" dirty="0">
                <a:latin typeface="Times New Roman" pitchFamily="18" charset="0"/>
                <a:cs typeface="Times New Roman" pitchFamily="18" charset="0"/>
              </a:rPr>
              <a:t>DE LA LEY (NORMAS SOBRE VIGENCIA O DISPOSICIONES TRANSITORIAS</a:t>
            </a:r>
            <a:r>
              <a:rPr lang="es-CL" sz="24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spcBef>
                <a:spcPts val="600"/>
              </a:spcBef>
            </a:pPr>
            <a:r>
              <a:rPr lang="es-CL" sz="2400" dirty="0" smtClean="0">
                <a:latin typeface="Times New Roman" pitchFamily="18" charset="0"/>
                <a:cs typeface="Times New Roman" pitchFamily="18" charset="0"/>
              </a:rPr>
              <a:t>RETROACTIVIDAD DEBE SER EXPRESA Y ES DE DERECHO ESTRICTO (INTERPRETACIÓN ESTRICTA)</a:t>
            </a:r>
          </a:p>
          <a:p>
            <a:pPr>
              <a:spcBef>
                <a:spcPts val="600"/>
              </a:spcBef>
            </a:pPr>
            <a:r>
              <a:rPr lang="es-CL" sz="2400" dirty="0" smtClean="0">
                <a:latin typeface="Times New Roman" pitchFamily="18" charset="0"/>
                <a:cs typeface="Times New Roman" pitchFamily="18" charset="0"/>
              </a:rPr>
              <a:t>SI LA LEY NADA DICE, EL JUEZ DEBE APLICAR LA LEY CON EFECTO NO RETROACTIVO Y ATENDER A LA LEY SOBRE EFECTO RETROACTIVO DE LAS LEYES Y A LAS DOCTRINAS ANTES MENCIONADAS (ART. 1 DE LA LEY)</a:t>
            </a:r>
          </a:p>
          <a:p>
            <a:pPr>
              <a:spcBef>
                <a:spcPts val="600"/>
              </a:spcBef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66742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76250"/>
            <a:ext cx="8229600" cy="960438"/>
          </a:xfrm>
        </p:spPr>
        <p:txBody>
          <a:bodyPr>
            <a:noAutofit/>
          </a:bodyPr>
          <a:lstStyle/>
          <a:p>
            <a:r>
              <a:rPr lang="es-CL" sz="3200" b="1" dirty="0" smtClean="0">
                <a:latin typeface="Times New Roman" pitchFamily="18" charset="0"/>
                <a:cs typeface="Times New Roman" pitchFamily="18" charset="0"/>
              </a:rPr>
              <a:t>LEY SOBRE EFECTO RETROACTIVO DE LAS LEYES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4556125"/>
          </a:xfrm>
        </p:spPr>
        <p:txBody>
          <a:bodyPr>
            <a:noAutofit/>
          </a:bodyPr>
          <a:lstStyle/>
          <a:p>
            <a:pPr algn="just"/>
            <a:r>
              <a:rPr lang="es-CL" sz="2400" dirty="0">
                <a:latin typeface="Times New Roman" pitchFamily="18" charset="0"/>
                <a:cs typeface="Times New Roman" pitchFamily="18" charset="0"/>
              </a:rPr>
              <a:t>DERECHOS ADQUIRIDOS (ARTÍCULOS 7 Y 8) Y SITUACIÓN </a:t>
            </a:r>
            <a:r>
              <a:rPr lang="es-CL" sz="2400" dirty="0" smtClean="0">
                <a:latin typeface="Times New Roman" pitchFamily="18" charset="0"/>
                <a:cs typeface="Times New Roman" pitchFamily="18" charset="0"/>
              </a:rPr>
              <a:t>JURÍDICA</a:t>
            </a:r>
            <a:endParaRPr lang="es-CL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CL" sz="2400" dirty="0">
                <a:latin typeface="Times New Roman" pitchFamily="18" charset="0"/>
                <a:cs typeface="Times New Roman" pitchFamily="18" charset="0"/>
              </a:rPr>
              <a:t>ESTADO CIVIL ADQUIRIDO: ARTÍCULO 3 (SITUACIÓN JURÍDICA</a:t>
            </a:r>
            <a:r>
              <a:rPr lang="es-CL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s-CL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CL" sz="2400" dirty="0">
                <a:latin typeface="Times New Roman" pitchFamily="18" charset="0"/>
                <a:cs typeface="Times New Roman" pitchFamily="18" charset="0"/>
              </a:rPr>
              <a:t>ESTADO CIVIL NO ADQUIRIDO: ARTÍCULO 2 (DERECHOS ADQUIRIDOS Y SITUACIÓN JURÍDICA</a:t>
            </a:r>
            <a:r>
              <a:rPr lang="es-CL" sz="24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/>
            <a:r>
              <a:rPr lang="es-CL" sz="2400" dirty="0" smtClean="0">
                <a:latin typeface="Times New Roman" pitchFamily="18" charset="0"/>
                <a:cs typeface="Times New Roman" pitchFamily="18" charset="0"/>
              </a:rPr>
              <a:t>VER ART. 22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86468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76250"/>
            <a:ext cx="8229600" cy="960438"/>
          </a:xfrm>
        </p:spPr>
        <p:txBody>
          <a:bodyPr>
            <a:noAutofit/>
          </a:bodyPr>
          <a:lstStyle/>
          <a:p>
            <a:r>
              <a:rPr lang="es-CL" sz="3200" b="1" dirty="0" smtClean="0">
                <a:latin typeface="Times New Roman" pitchFamily="18" charset="0"/>
                <a:cs typeface="Times New Roman" pitchFamily="18" charset="0"/>
              </a:rPr>
              <a:t>RESUMEN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4556125"/>
          </a:xfrm>
        </p:spPr>
        <p:txBody>
          <a:bodyPr>
            <a:noAutofit/>
          </a:bodyPr>
          <a:lstStyle/>
          <a:p>
            <a:r>
              <a:rPr lang="es-CL" sz="2400" dirty="0" smtClean="0">
                <a:latin typeface="Times New Roman" pitchFamily="18" charset="0"/>
                <a:cs typeface="Times New Roman" pitchFamily="18" charset="0"/>
              </a:rPr>
              <a:t>ES O NO RETROACTIVA LA LEY (DOCTRINAS)</a:t>
            </a:r>
          </a:p>
          <a:p>
            <a:r>
              <a:rPr lang="es-CL" sz="2400" dirty="0" smtClean="0">
                <a:latin typeface="Times New Roman" pitchFamily="18" charset="0"/>
                <a:cs typeface="Times New Roman" pitchFamily="18" charset="0"/>
              </a:rPr>
              <a:t>JUEZ ATIENDE PRIMERO A DISPOSICIONES TRANSITORIAS SOBRE EFECTOS Y VIGENCIA DE LA LEY</a:t>
            </a:r>
          </a:p>
          <a:p>
            <a:r>
              <a:rPr lang="es-CL" sz="2400" dirty="0" smtClean="0">
                <a:latin typeface="Times New Roman" pitchFamily="18" charset="0"/>
                <a:cs typeface="Times New Roman" pitchFamily="18" charset="0"/>
              </a:rPr>
              <a:t>LA LEY PUEDE DISPONER LA RETROACTIVIDAD, CON LA LIMITACIÓN DEL DERECHO DE PROPIEDAD.</a:t>
            </a:r>
          </a:p>
          <a:p>
            <a:r>
              <a:rPr lang="es-CL" sz="2400" dirty="0" smtClean="0">
                <a:latin typeface="Times New Roman" pitchFamily="18" charset="0"/>
                <a:cs typeface="Times New Roman" pitchFamily="18" charset="0"/>
              </a:rPr>
              <a:t>SI NO DISPONE LA RETROACTIVIDAD, JUEZ DEBE ATENDER A LO DISPUESTO POR EL ART. 9, CC Y POR LA LEY SOBRE EFECTO RETROACTIVO DE LA LEY.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4944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446</Words>
  <Application>Microsoft Office PowerPoint</Application>
  <PresentationFormat>On-screen Show (4:3)</PresentationFormat>
  <Paragraphs>40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EFECTOS LEY EN EL TIEMPO</vt:lpstr>
      <vt:lpstr>RETROACTIVIDAD DE LA LEY</vt:lpstr>
      <vt:lpstr>RETROACTIVIDAD DE LA LEY</vt:lpstr>
      <vt:lpstr>RETROACTIVIDAD DE LA LEY</vt:lpstr>
      <vt:lpstr>PRINCIPIO DE IRRETROACTIVIDAD</vt:lpstr>
      <vt:lpstr>LEY SOBRE EFECTO RETROACTIVO DE LAS LEYES</vt:lpstr>
      <vt:lpstr>RESUMEN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EFECTOS LEY EN EL TIEMPO</dc:title>
  <dc:creator>Astrid</dc:creator>
  <cp:lastModifiedBy>Astrid</cp:lastModifiedBy>
  <cp:revision>5</cp:revision>
  <dcterms:created xsi:type="dcterms:W3CDTF">2011-12-20T00:49:17Z</dcterms:created>
  <dcterms:modified xsi:type="dcterms:W3CDTF">2011-12-20T01:33:08Z</dcterms:modified>
</cp:coreProperties>
</file>