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4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27093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49363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14101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3138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29689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57356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94087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89977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13062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6155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60446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CF7876-9A04-4487-AA1C-6FE72A806EF0}" type="datetimeFigureOut">
              <a:rPr lang="en-US" smtClean="0"/>
              <a:t>12/4/2011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67C728-A81A-48EB-BACC-E0F811A9BA6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2379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381000"/>
            <a:ext cx="8229600" cy="887413"/>
          </a:xfrm>
        </p:spPr>
        <p:txBody>
          <a:bodyPr/>
          <a:lstStyle/>
          <a:p>
            <a:r>
              <a:rPr lang="es-CL" sz="3200" b="1" dirty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FUENTES DEL DERECHO</a:t>
            </a:r>
            <a:endParaRPr lang="en-US" sz="3200" b="1" dirty="0">
              <a:solidFill>
                <a:schemeClr val="accent4">
                  <a:lumMod val="10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556792"/>
            <a:ext cx="8219256" cy="3960440"/>
          </a:xfrm>
        </p:spPr>
        <p:txBody>
          <a:bodyPr>
            <a:normAutofit lnSpcReduction="10000"/>
          </a:bodyPr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CL" sz="2400" dirty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FUENTES MATERIALES Y </a:t>
            </a:r>
            <a:r>
              <a:rPr lang="es-CL" sz="2400" dirty="0" smtClean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FORMALES</a:t>
            </a:r>
            <a:endParaRPr lang="es-CL" sz="2400" dirty="0">
              <a:solidFill>
                <a:schemeClr val="accent4">
                  <a:lumMod val="10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CL" sz="2400" dirty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FUENTES MATERIALES O </a:t>
            </a:r>
            <a:r>
              <a:rPr lang="es-CL" sz="2400" dirty="0" smtClean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SUSTANCIALES</a:t>
            </a:r>
          </a:p>
          <a:p>
            <a:pPr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s-CL" sz="2400" dirty="0" smtClean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¿PORQUÉ SURGEN LAS NORMAS JURÍDICAS?</a:t>
            </a:r>
          </a:p>
          <a:p>
            <a:pPr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s-CL" sz="2400" dirty="0" smtClean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ANTECEDENTES QUE EXPLICAN EL SURGIMIENTO DE LA NORMA (HISTORIA, DERECHO COMPARADO, ETC.)</a:t>
            </a:r>
            <a:endParaRPr lang="es-CL" sz="2400" dirty="0" smtClean="0">
              <a:solidFill>
                <a:schemeClr val="accent4">
                  <a:lumMod val="10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s-CL" sz="2400" dirty="0" smtClean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FUENTES FORMALES: ¿EN QUÉ FORMA SURGEN LAS NORMAS? ORIGEN INMEDIATO DE LA NORMA</a:t>
            </a:r>
          </a:p>
          <a:p>
            <a:pPr marL="0" indent="0">
              <a:spcBef>
                <a:spcPts val="0"/>
              </a:spcBef>
              <a:spcAft>
                <a:spcPts val="600"/>
              </a:spcAft>
              <a:buNone/>
            </a:pPr>
            <a:r>
              <a:rPr lang="es-CL" sz="2400" dirty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	</a:t>
            </a:r>
          </a:p>
          <a:p>
            <a:pPr>
              <a:spcBef>
                <a:spcPts val="0"/>
              </a:spcBef>
              <a:spcAft>
                <a:spcPts val="600"/>
              </a:spcAft>
              <a:buFont typeface="Wingdings" pitchFamily="2" charset="2"/>
              <a:buNone/>
            </a:pPr>
            <a:r>
              <a:rPr lang="es-CL" sz="2400" dirty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	</a:t>
            </a:r>
          </a:p>
          <a:p>
            <a:endParaRPr lang="es-CL" sz="2800" b="1" dirty="0"/>
          </a:p>
          <a:p>
            <a:pPr>
              <a:buFont typeface="Wingdings" pitchFamily="2" charset="2"/>
              <a:buNone/>
            </a:pPr>
            <a:endParaRPr lang="en-US" sz="2800" b="1" dirty="0"/>
          </a:p>
        </p:txBody>
      </p:sp>
    </p:spTree>
    <p:extLst>
      <p:ext uri="{BB962C8B-B14F-4D97-AF65-F5344CB8AC3E}">
        <p14:creationId xmlns:p14="http://schemas.microsoft.com/office/powerpoint/2010/main" val="38528593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539750" y="1340768"/>
            <a:ext cx="7993063" cy="5475287"/>
          </a:xfrm>
        </p:spPr>
        <p:txBody>
          <a:bodyPr/>
          <a:lstStyle/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CL" sz="2400" dirty="0" smtClean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LEY/COSTUMBRE/PRINCIPIOS </a:t>
            </a:r>
            <a:r>
              <a:rPr lang="es-CL" sz="2400" dirty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GENERALES DEL </a:t>
            </a:r>
            <a:r>
              <a:rPr lang="es-CL" sz="2400" dirty="0" smtClean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DERECHO/JURISPRUDENCIA/DOCTRINA</a:t>
            </a:r>
            <a:endParaRPr lang="es-CL" sz="2400" dirty="0">
              <a:solidFill>
                <a:schemeClr val="accent4">
                  <a:lumMod val="10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90000"/>
              </a:lnSpc>
              <a:spcBef>
                <a:spcPts val="0"/>
              </a:spcBef>
              <a:spcAft>
                <a:spcPts val="600"/>
              </a:spcAft>
            </a:pPr>
            <a:r>
              <a:rPr lang="es-CL" sz="2400" dirty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CLASIFICACIÓN: FUENTES FORMALES DIRECTAS (LEY, COSTUMBRE Y PRINCIPIOS)/INDIRECTAS (JURISPRUDENCIA Y DOCTRINA)</a:t>
            </a:r>
            <a:endParaRPr lang="en-US" sz="2400" dirty="0">
              <a:solidFill>
                <a:schemeClr val="accent4">
                  <a:lumMod val="10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Rectangle 4"/>
          <p:cNvSpPr txBox="1">
            <a:spLocks noChangeArrowheads="1"/>
          </p:cNvSpPr>
          <p:nvPr/>
        </p:nvSpPr>
        <p:spPr>
          <a:xfrm>
            <a:off x="457200" y="381000"/>
            <a:ext cx="8229600" cy="887413"/>
          </a:xfrm>
          <a:prstGeom prst="rect">
            <a:avLst/>
          </a:prstGeom>
        </p:spPr>
        <p:txBody>
          <a:bodyPr/>
          <a:lstStyle>
            <a:lvl1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j-lt"/>
                <a:ea typeface="+mj-ea"/>
                <a:cs typeface="+mj-cs"/>
              </a:defRPr>
            </a:lvl1pPr>
            <a:lvl2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charset="0"/>
              </a:defRPr>
            </a:lvl2pPr>
            <a:lvl3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charset="0"/>
              </a:defRPr>
            </a:lvl3pPr>
            <a:lvl4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charset="0"/>
              </a:defRPr>
            </a:lvl4pPr>
            <a:lvl5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charset="0"/>
              </a:defRPr>
            </a:lvl9pPr>
          </a:lstStyle>
          <a:p>
            <a:r>
              <a:rPr lang="es-CL" sz="3200" b="1" smtClean="0">
                <a:solidFill>
                  <a:schemeClr val="accent4">
                    <a:lumMod val="10000"/>
                  </a:schemeClr>
                </a:solidFill>
                <a:effectLst/>
                <a:latin typeface="Times New Roman" pitchFamily="18" charset="0"/>
                <a:cs typeface="Times New Roman" pitchFamily="18" charset="0"/>
              </a:rPr>
              <a:t>FUENTES DEL DERECHO</a:t>
            </a:r>
            <a:endParaRPr lang="en-US" sz="3200" b="1" dirty="0">
              <a:solidFill>
                <a:schemeClr val="accent4">
                  <a:lumMod val="10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653880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75</Words>
  <Application>Microsoft Office PowerPoint</Application>
  <PresentationFormat>On-screen Show (4:3)</PresentationFormat>
  <Paragraphs>11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FUENTES DEL DERECHO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FUENTES DEL DERECHO</dc:title>
  <dc:creator>Astrid</dc:creator>
  <cp:lastModifiedBy>Astrid</cp:lastModifiedBy>
  <cp:revision>1</cp:revision>
  <dcterms:created xsi:type="dcterms:W3CDTF">2011-12-05T00:55:13Z</dcterms:created>
  <dcterms:modified xsi:type="dcterms:W3CDTF">2011-12-05T00:55:28Z</dcterms:modified>
</cp:coreProperties>
</file>

<file path=docProps/thumbnail.jpeg>
</file>