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522B-F61F-4009-96D3-EF868FF1BC7B}" type="datetimeFigureOut">
              <a:rPr lang="en-US" smtClean="0"/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3A08A-FE79-4389-84E3-408D81102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740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522B-F61F-4009-96D3-EF868FF1BC7B}" type="datetimeFigureOut">
              <a:rPr lang="en-US" smtClean="0"/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3A08A-FE79-4389-84E3-408D81102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9850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522B-F61F-4009-96D3-EF868FF1BC7B}" type="datetimeFigureOut">
              <a:rPr lang="en-US" smtClean="0"/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3A08A-FE79-4389-84E3-408D81102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4933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522B-F61F-4009-96D3-EF868FF1BC7B}" type="datetimeFigureOut">
              <a:rPr lang="en-US" smtClean="0"/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3A08A-FE79-4389-84E3-408D81102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49669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522B-F61F-4009-96D3-EF868FF1BC7B}" type="datetimeFigureOut">
              <a:rPr lang="en-US" smtClean="0"/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3A08A-FE79-4389-84E3-408D81102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265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522B-F61F-4009-96D3-EF868FF1BC7B}" type="datetimeFigureOut">
              <a:rPr lang="en-US" smtClean="0"/>
              <a:t>11/13/2011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3A08A-FE79-4389-84E3-408D81102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74824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522B-F61F-4009-96D3-EF868FF1BC7B}" type="datetimeFigureOut">
              <a:rPr lang="en-US" smtClean="0"/>
              <a:t>11/13/2011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3A08A-FE79-4389-84E3-408D81102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292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522B-F61F-4009-96D3-EF868FF1BC7B}" type="datetimeFigureOut">
              <a:rPr lang="en-US" smtClean="0"/>
              <a:t>11/13/2011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3A08A-FE79-4389-84E3-408D81102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08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522B-F61F-4009-96D3-EF868FF1BC7B}" type="datetimeFigureOut">
              <a:rPr lang="en-US" smtClean="0"/>
              <a:t>11/13/2011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3A08A-FE79-4389-84E3-408D81102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7047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522B-F61F-4009-96D3-EF868FF1BC7B}" type="datetimeFigureOut">
              <a:rPr lang="en-US" smtClean="0"/>
              <a:t>11/13/2011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3A08A-FE79-4389-84E3-408D81102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542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B522B-F61F-4009-96D3-EF868FF1BC7B}" type="datetimeFigureOut">
              <a:rPr lang="en-US" smtClean="0"/>
              <a:t>11/13/2011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53A08A-FE79-4389-84E3-408D81102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9230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BB522B-F61F-4009-96D3-EF868FF1BC7B}" type="datetimeFigureOut">
              <a:rPr lang="en-US" smtClean="0"/>
              <a:t>11/13/2011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53A08A-FE79-4389-84E3-408D811029B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066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685799"/>
          </a:xfrm>
        </p:spPr>
        <p:txBody>
          <a:bodyPr>
            <a:normAutofit/>
          </a:bodyPr>
          <a:lstStyle/>
          <a:p>
            <a:r>
              <a:rPr lang="es-CL" sz="2400" b="1" dirty="0" smtClean="0">
                <a:latin typeface="Times New Roman" pitchFamily="18" charset="0"/>
                <a:cs typeface="Times New Roman" pitchFamily="18" charset="0"/>
              </a:rPr>
              <a:t>DERECHO CIVIL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6930799"/>
              </p:ext>
            </p:extLst>
          </p:nvPr>
        </p:nvGraphicFramePr>
        <p:xfrm>
          <a:off x="990600" y="1295400"/>
          <a:ext cx="7315200" cy="3050563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7315200"/>
              </a:tblGrid>
              <a:tr h="398803"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s-CL" b="1" dirty="0" smtClean="0">
                          <a:latin typeface="Times New Roman" pitchFamily="18" charset="0"/>
                          <a:cs typeface="Times New Roman" pitchFamily="18" charset="0"/>
                        </a:rPr>
                        <a:t>RAMAS DEL DERECHO Y DERECHO CIVIL</a:t>
                      </a:r>
                      <a:endParaRPr lang="es-CL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15597">
                <a:tc>
                  <a:txBody>
                    <a:bodyPr/>
                    <a:lstStyle/>
                    <a:p>
                      <a:pPr algn="l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DERECHO PÚBLICO: </a:t>
                      </a:r>
                      <a:r>
                        <a:rPr lang="es-CL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Derecho Constitucional, Derecho Administrativo, Derecho Penal, Derecho Tributario, Derecho Internacional Público</a:t>
                      </a:r>
                    </a:p>
                    <a:p>
                      <a:pPr algn="l"/>
                      <a:r>
                        <a:rPr lang="es-CL" noProof="0" dirty="0" smtClean="0">
                          <a:latin typeface="Times New Roman" pitchFamily="18" charset="0"/>
                          <a:cs typeface="Times New Roman" pitchFamily="18" charset="0"/>
                        </a:rPr>
                        <a:t>ORDENAMIENTOS MIXTOS: Derecho Económico, Derecho Procesal</a:t>
                      </a:r>
                    </a:p>
                    <a:p>
                      <a:pPr algn="l"/>
                      <a:r>
                        <a:rPr lang="es-ES" dirty="0" smtClean="0">
                          <a:latin typeface="Times New Roman" pitchFamily="18" charset="0"/>
                          <a:cs typeface="Times New Roman" pitchFamily="18" charset="0"/>
                        </a:rPr>
                        <a:t>DERECHO PRIVADO: Derecho Civil, Derecho Comercial, Derecho del Trabajo, Derecho Internacional Privado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97009">
                <a:tc>
                  <a:txBody>
                    <a:bodyPr/>
                    <a:lstStyle/>
                    <a:p>
                      <a:pPr algn="l"/>
                      <a:r>
                        <a:rPr lang="es-E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DERECHO CIVIL</a:t>
                      </a:r>
                    </a:p>
                    <a:p>
                      <a:pPr algn="l"/>
                      <a:r>
                        <a:rPr lang="es-E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DEFINICIÓN DESCRIPTIVA: Conjunto de normas sobre la personalidad y las relaciones patrimoniales y de familia (desde nacimiento hasta muerte)</a:t>
                      </a:r>
                    </a:p>
                    <a:p>
                      <a:pPr algn="l"/>
                      <a:r>
                        <a:rPr lang="es-E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DEFINICIÓN SINTÉTICA: Derecho privado, común y general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8412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1"/>
            <a:ext cx="7772400" cy="685799"/>
          </a:xfrm>
        </p:spPr>
        <p:txBody>
          <a:bodyPr>
            <a:normAutofit/>
          </a:bodyPr>
          <a:lstStyle/>
          <a:p>
            <a:r>
              <a:rPr lang="es-CL" sz="2400" b="1" dirty="0" smtClean="0">
                <a:latin typeface="Times New Roman" pitchFamily="18" charset="0"/>
                <a:cs typeface="Times New Roman" pitchFamily="18" charset="0"/>
              </a:rPr>
              <a:t>DERECHO CIVIL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6491384"/>
              </p:ext>
            </p:extLst>
          </p:nvPr>
        </p:nvGraphicFramePr>
        <p:xfrm>
          <a:off x="990600" y="1295400"/>
          <a:ext cx="7315200" cy="398325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7315200"/>
              </a:tblGrid>
              <a:tr h="398803">
                <a:tc>
                  <a:txBody>
                    <a:bodyPr/>
                    <a:lstStyle/>
                    <a:p>
                      <a:pPr algn="ctr">
                        <a:buFont typeface="Wingdings" pitchFamily="2" charset="2"/>
                        <a:buNone/>
                      </a:pPr>
                      <a:r>
                        <a:rPr lang="es-CL" b="1" dirty="0" smtClean="0">
                          <a:latin typeface="Times New Roman" pitchFamily="18" charset="0"/>
                          <a:cs typeface="Times New Roman" pitchFamily="18" charset="0"/>
                        </a:rPr>
                        <a:t>DERECHO CIVIL</a:t>
                      </a:r>
                      <a:endParaRPr lang="es-CL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15597">
                <a:tc>
                  <a:txBody>
                    <a:bodyPr/>
                    <a:lstStyle/>
                    <a:p>
                      <a:pPr>
                        <a:lnSpc>
                          <a:spcPct val="90000"/>
                        </a:lnSpc>
                      </a:pPr>
                      <a:r>
                        <a:rPr lang="es-CL" sz="1800" b="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GENERAL:</a:t>
                      </a:r>
                      <a:r>
                        <a:rPr lang="es-CL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 relaciones jurídicas generales del ser humano</a:t>
                      </a:r>
                    </a:p>
                    <a:p>
                      <a:pPr>
                        <a:lnSpc>
                          <a:spcPct val="90000"/>
                        </a:lnSpc>
                      </a:pPr>
                      <a:r>
                        <a:rPr lang="es-CL" sz="1800" b="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COMÚN:</a:t>
                      </a:r>
                      <a:r>
                        <a:rPr lang="es-CL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 marL="342900" indent="-342900">
                        <a:lnSpc>
                          <a:spcPct val="90000"/>
                        </a:lnSpc>
                        <a:buFont typeface="Wingdings" pitchFamily="2" charset="2"/>
                        <a:buAutoNum type="arabicParenR"/>
                      </a:pPr>
                      <a:r>
                        <a:rPr lang="es-CL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se aplica a todas las relaciones jurídicas de las personas, a menos estatuto jurídico especial (artículo 4 CC). </a:t>
                      </a:r>
                    </a:p>
                    <a:p>
                      <a:pPr marL="342900" marR="0" indent="-342900" algn="l" defTabSz="914400" rtl="0" eaLnBrk="1" fontAlgn="auto" latinLnBrk="0" hangingPunct="1">
                        <a:lnSpc>
                          <a:spcPct val="9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AutoNum type="arabicParenR"/>
                        <a:tabLst/>
                        <a:defRPr/>
                      </a:pPr>
                      <a:r>
                        <a:rPr lang="es-CL" sz="1800" b="0" dirty="0" smtClean="0">
                          <a:latin typeface="Times New Roman" pitchFamily="18" charset="0"/>
                          <a:cs typeface="Times New Roman" pitchFamily="18" charset="0"/>
                        </a:rPr>
                        <a:t>se aplica a todas las materias no reguladas en el estatuto jurídico especial (carácter supletorio)</a:t>
                      </a:r>
                      <a:endParaRPr lang="en-US" sz="18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97009">
                <a:tc>
                  <a:txBody>
                    <a:bodyPr/>
                    <a:lstStyle/>
                    <a:p>
                      <a:pPr algn="l"/>
                      <a:r>
                        <a:rPr lang="es-E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CONTENIDO DEL DERECHO CIVIL</a:t>
                      </a:r>
                    </a:p>
                    <a:p>
                      <a:pPr algn="l"/>
                      <a:r>
                        <a:rPr lang="es-E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Persona en sociedad: principio y fin de la existencia de las personas, atributos de la personalidad, derechos de la personalidad</a:t>
                      </a:r>
                    </a:p>
                    <a:p>
                      <a:pPr algn="l"/>
                      <a:r>
                        <a:rPr lang="es-E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Relaciones de familia: matrimonio, relaciones entre padres e hijos, determinación de la filiación</a:t>
                      </a:r>
                    </a:p>
                    <a:p>
                      <a:pPr algn="l"/>
                      <a:r>
                        <a:rPr lang="es-E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Relaciones patrimoniales: Derechos reales y personales (artículos 577, 578 y 582, cc)/sucesiones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429452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196</Words>
  <Application>Microsoft Office PowerPoint</Application>
  <PresentationFormat>On-screen Show (4:3)</PresentationFormat>
  <Paragraphs>18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DERECHO CIVIL</vt:lpstr>
      <vt:lpstr>DERECHO CIVIL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DERECHO CIVIL</dc:title>
  <dc:creator>Astrid</dc:creator>
  <cp:lastModifiedBy>Astrid</cp:lastModifiedBy>
  <cp:revision>2</cp:revision>
  <dcterms:created xsi:type="dcterms:W3CDTF">2011-11-13T20:53:25Z</dcterms:created>
  <dcterms:modified xsi:type="dcterms:W3CDTF">2011-11-13T21:04:27Z</dcterms:modified>
</cp:coreProperties>
</file>