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57200"/>
            <a:ext cx="7696200" cy="808038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05000"/>
            <a:ext cx="7696200" cy="3810000"/>
          </a:xfrm>
        </p:spPr>
        <p:txBody>
          <a:bodyPr rtlCol="0">
            <a:normAutofit/>
          </a:bodyPr>
          <a:lstStyle/>
          <a:p>
            <a:pPr lvl="0"/>
            <a:endParaRPr lang="en-US" noProof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2000" y="6096000"/>
            <a:ext cx="16002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096000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096000"/>
            <a:ext cx="18288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46F7B7-E767-4F42-BAF9-F5C197F7D7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20AB06-4791-427E-8840-2CFACF4E1FC3}" type="datetimeFigureOut">
              <a:rPr lang="en-US" smtClean="0"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C2FF6E-B2DB-4E36-ACA7-49B3D8BA85E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696200" cy="808038"/>
          </a:xfrm>
        </p:spPr>
        <p:txBody>
          <a:bodyPr/>
          <a:lstStyle/>
          <a:p>
            <a:r>
              <a:rPr lang="es-ES_tradnl" sz="2400" b="1" dirty="0" smtClean="0">
                <a:latin typeface="Times New Roman" pitchFamily="18" charset="0"/>
                <a:cs typeface="Times New Roman" pitchFamily="18" charset="0"/>
              </a:rPr>
              <a:t>ORDENAMIENTO JURÍDICO</a:t>
            </a:r>
            <a:endParaRPr lang="en-US" sz="2400" b="1" dirty="0" smtClean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165" name="Group 45"/>
          <p:cNvGraphicFramePr>
            <a:graphicFrameLocks noGrp="1"/>
          </p:cNvGraphicFramePr>
          <p:nvPr>
            <p:ph type="tbl" idx="1"/>
          </p:nvPr>
        </p:nvGraphicFramePr>
        <p:xfrm>
          <a:off x="685800" y="1704975"/>
          <a:ext cx="7696200" cy="2669858"/>
        </p:xfrm>
        <a:graphic>
          <a:graphicData uri="http://schemas.openxmlformats.org/drawingml/2006/table">
            <a:tbl>
              <a:tblPr/>
              <a:tblGrid>
                <a:gridCol w="7696200"/>
              </a:tblGrid>
              <a:tr h="4905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CONCEPTO</a:t>
                      </a:r>
                      <a:endParaRPr kumimoji="0" lang="es-CL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7C80"/>
                    </a:solidFill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Dos aspectos: Regulación de conductas y solución de conflictos</a:t>
                      </a:r>
                      <a:endParaRPr kumimoji="0" lang="es-CL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Concepto tridimensional: “conjunto de reglas externas que imponen deberes y otorgan facultades con la finalidad de desarrollar unos valores determinados”: 1) hecho social; 2) norma; 3) valor jurídico (seguridad, justicia, libertad, igualdad)</a:t>
                      </a:r>
                      <a:endParaRPr kumimoji="0" lang="es-CL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Concepto normativo: conjunto de normas que, en una sociedad organizada y autónoma, disciplinan, generalmente bajo amenaza de sanción, el comportamiento de sus miembros en las relaciones que entablan entre sí.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696200" cy="808038"/>
          </a:xfrm>
        </p:spPr>
        <p:txBody>
          <a:bodyPr/>
          <a:lstStyle/>
          <a:p>
            <a:r>
              <a:rPr lang="es-ES_tradnl" sz="2400" b="1" dirty="0" smtClean="0">
                <a:latin typeface="Times New Roman" pitchFamily="18" charset="0"/>
                <a:cs typeface="Times New Roman" pitchFamily="18" charset="0"/>
              </a:rPr>
              <a:t>ORDENAMIENTO JURÍDICO</a:t>
            </a:r>
            <a:endParaRPr lang="en-US" sz="2400" b="1" dirty="0" smtClean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165" name="Group 45"/>
          <p:cNvGraphicFramePr>
            <a:graphicFrameLocks noGrp="1"/>
          </p:cNvGraphicFramePr>
          <p:nvPr>
            <p:ph type="tbl" idx="1"/>
          </p:nvPr>
        </p:nvGraphicFramePr>
        <p:xfrm>
          <a:off x="685800" y="1412776"/>
          <a:ext cx="7696200" cy="3995738"/>
        </p:xfrm>
        <a:graphic>
          <a:graphicData uri="http://schemas.openxmlformats.org/drawingml/2006/table">
            <a:tbl>
              <a:tblPr/>
              <a:tblGrid>
                <a:gridCol w="7696200"/>
              </a:tblGrid>
              <a:tr h="4905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CONCEPTO</a:t>
                      </a:r>
                      <a:endParaRPr kumimoji="0" lang="es-CL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7C80"/>
                    </a:solidFill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Sistema de normas e instituciones jurídicas vigentes en un grupo social homogéneo y autónomo. Coordinación y jerarquía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Características: Unidad, plenitud y coherencia</a:t>
                      </a:r>
                      <a:endParaRPr kumimoji="0" lang="es-CL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Unidad: estructura jerárquica de validez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	Validez formal y material: Constitución/ley/reglamento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Plenitud o </a:t>
                      </a:r>
                      <a:r>
                        <a:rPr kumimoji="0" lang="es-CL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completud</a:t>
                      </a: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: Plenitud absoluta y relativa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Analogía, equidad y principios generales del Derecho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Coherencia: No contradicción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Criterio cronológico: Norma posterior prima sobre la anterior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Criterio jerárquico: Norma de rango superior prima sobre la de rango inferior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Criterio de especialidad: Norma especial prima sobre la norma general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181</Words>
  <Application>Microsoft Office PowerPoint</Application>
  <PresentationFormat>On-screen Show (4:3)</PresentationFormat>
  <Paragraphs>17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ORDENAMIENTO JURÍDICO</vt:lpstr>
      <vt:lpstr>ORDENAMIENTO JURÍDICO</vt:lpstr>
    </vt:vector>
  </TitlesOfParts>
  <Company>PricewaterhouseCoopers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ORDENAMIENTO JURÍDICO</dc:title>
  <dc:creator>PwC</dc:creator>
  <cp:lastModifiedBy>PwC</cp:lastModifiedBy>
  <cp:revision>1</cp:revision>
  <dcterms:created xsi:type="dcterms:W3CDTF">2011-11-02T19:37:12Z</dcterms:created>
  <dcterms:modified xsi:type="dcterms:W3CDTF">2011-11-02T20:42:52Z</dcterms:modified>
</cp:coreProperties>
</file>

<file path=docProps/thumbnail.jpeg>
</file>