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6" r:id="rId1"/>
  </p:sldMasterIdLst>
  <p:notesMasterIdLst>
    <p:notesMasterId r:id="rId7"/>
  </p:notesMasterIdLst>
  <p:sldIdLst>
    <p:sldId id="256" r:id="rId2"/>
    <p:sldId id="257" r:id="rId3"/>
    <p:sldId id="258" r:id="rId4"/>
    <p:sldId id="261" r:id="rId5"/>
    <p:sldId id="262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1230" y="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76804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68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768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768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26C98BC-F4E6-4769-A925-10EB8EE2E21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51406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71600" y="1371600"/>
            <a:ext cx="6400800" cy="1752600"/>
          </a:xfrm>
        </p:spPr>
        <p:txBody>
          <a:bodyPr/>
          <a:lstStyle>
            <a:lvl1pPr>
              <a:defRPr sz="3600"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810000"/>
            <a:ext cx="6248400" cy="13716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7010400" y="6172200"/>
            <a:ext cx="1524000" cy="457200"/>
          </a:xfrm>
        </p:spPr>
        <p:txBody>
          <a:bodyPr/>
          <a:lstStyle>
            <a:lvl1pPr>
              <a:spcBef>
                <a:spcPct val="20000"/>
              </a:spcBef>
              <a:defRPr/>
            </a:lvl1pPr>
          </a:lstStyle>
          <a:p>
            <a:endParaRPr lang="en-US"/>
          </a:p>
        </p:txBody>
      </p:sp>
      <p:sp>
        <p:nvSpPr>
          <p:cNvPr id="12293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172200"/>
            <a:ext cx="2895600" cy="457200"/>
          </a:xfrm>
        </p:spPr>
        <p:txBody>
          <a:bodyPr/>
          <a:lstStyle>
            <a:lvl1pPr>
              <a:spcBef>
                <a:spcPct val="20000"/>
              </a:spcBef>
              <a:defRPr/>
            </a:lvl1pPr>
          </a:lstStyle>
          <a:p>
            <a:endParaRPr lang="en-US"/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533400" y="6172200"/>
            <a:ext cx="1219200" cy="457200"/>
          </a:xfrm>
        </p:spPr>
        <p:txBody>
          <a:bodyPr/>
          <a:lstStyle>
            <a:lvl1pPr algn="l">
              <a:spcBef>
                <a:spcPct val="20000"/>
              </a:spcBef>
              <a:defRPr/>
            </a:lvl1pPr>
          </a:lstStyle>
          <a:p>
            <a:fld id="{8664AD8E-8851-4D8C-B31A-5A22A927ACA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B06344-D46F-4C42-B6E6-CC9662CD7A8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473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533400"/>
            <a:ext cx="1828800" cy="4800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6800" y="533400"/>
            <a:ext cx="5334000" cy="4800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6BDEF9-3F28-4E5D-90F6-DF9FC804FB3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904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BC657F-F2BD-4107-804E-2A350D156E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002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AD03FC-E30D-4A9C-B5FA-7C397F9BA34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571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6800" y="1676400"/>
            <a:ext cx="35814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676400"/>
            <a:ext cx="35814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10639A-C7DB-4078-A0BD-C7497322A2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39863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C99D61-4ABD-43FC-B4FD-2D515670891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9412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934DCA-03A5-47D5-8D70-62A72F9AFB6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2616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0B47F4-7BFD-4350-80F6-39D6B609EA1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5237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F0F297-1D99-46EF-A168-B882BA880B2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925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517C7B-E2D8-4827-ABCA-9931A72DC3F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822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066800" y="533400"/>
            <a:ext cx="73152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066800" y="1676400"/>
            <a:ext cx="7315200" cy="3657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26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66800" y="5943600"/>
            <a:ext cx="1752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endParaRPr lang="en-US"/>
          </a:p>
        </p:txBody>
      </p:sp>
      <p:sp>
        <p:nvSpPr>
          <p:cNvPr id="1126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05200" y="59436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5943600"/>
            <a:ext cx="1295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FC712C0-7F30-4330-BA9F-787EAA91D3D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800" b="1">
          <a:solidFill>
            <a:schemeClr val="bg1"/>
          </a:solidFill>
          <a:latin typeface="Times New Roman" pitchFamily="18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 sz="240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 sz="2000">
          <a:solidFill>
            <a:schemeClr val="bg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Wingdings" pitchFamily="2" charset="2"/>
        <a:buBlip>
          <a:blip r:embed="rId14"/>
        </a:buBlip>
        <a:defRPr>
          <a:solidFill>
            <a:schemeClr val="bg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1417A-990B-47D9-A214-E69D7D2887C9}" type="slidenum">
              <a:rPr lang="en-US"/>
              <a:pPr/>
              <a:t>1</a:t>
            </a:fld>
            <a:endParaRPr lang="en-US"/>
          </a:p>
        </p:txBody>
      </p:sp>
      <p:sp>
        <p:nvSpPr>
          <p:cNvPr id="58372" name="Rectangle 4"/>
          <p:cNvSpPr>
            <a:spLocks noGrp="1" noChangeArrowheads="1"/>
          </p:cNvSpPr>
          <p:nvPr>
            <p:ph type="title"/>
          </p:nvPr>
        </p:nvSpPr>
        <p:spPr>
          <a:xfrm>
            <a:off x="1066800" y="533400"/>
            <a:ext cx="7159625" cy="762000"/>
          </a:xfrm>
        </p:spPr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ENRIQUECIMIENTO SIN CAUSA</a:t>
            </a: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  <p:sp>
        <p:nvSpPr>
          <p:cNvPr id="5837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1066800" y="1600200"/>
            <a:ext cx="7315200" cy="4495800"/>
          </a:xfrm>
        </p:spPr>
        <p:txBody>
          <a:bodyPr/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PRINCIPIO DEL CC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PAGO DE LO NO DEBIDO,  ARTS. 2295-2303 CC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AGENCIA OFICIOSA, ARTS. 2286-2294 CC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ACCESIÓN, ARTS. 657, 662 Y 663 CC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PRESTACIONES MUTUAS, ARTS. 908 Y SS CC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RECOMPENSAS EN SOCIEDAD CONYUGAL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ROL </a:t>
            </a: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INTERPRETATIVO E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INTEGRADOR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¿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FUENTE AUTONÓMA DE OBLIGACIONES? </a:t>
            </a: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endParaRPr lang="es-ES_tradnl" dirty="0"/>
          </a:p>
          <a:p>
            <a:pPr lvl="1"/>
            <a:endParaRPr lang="es-ES_tradnl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9D28CE-EF03-4966-9C60-DA95001E3525}" type="slidenum">
              <a:rPr lang="en-US"/>
              <a:pPr/>
              <a:t>2</a:t>
            </a:fld>
            <a:endParaRPr lang="en-US"/>
          </a:p>
        </p:txBody>
      </p:sp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ENRIQUECIMIENTO SIN CAUSA</a:t>
            </a: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FUENTE AUTÓNOMA DE OBLIGACIONES EN CASOS CONCRETOS DEL CC</a:t>
            </a:r>
            <a:endParaRPr lang="es-ES_tradnl" dirty="0" smtClean="0">
              <a:solidFill>
                <a:schemeClr val="accent4">
                  <a:lumMod val="10000"/>
                </a:schemeClr>
              </a:solidFill>
            </a:endParaRPr>
          </a:p>
          <a:p>
            <a:pPr lvl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AGENCIA OFICIOSA EN DOS CASOS</a:t>
            </a:r>
          </a:p>
          <a:p>
            <a:pPr lvl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OCUPACIÓN DE UNA HERENCIA DE BUENA FE</a:t>
            </a:r>
          </a:p>
          <a:p>
            <a:pPr lvl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DEPÓSITO REGULAR DE INCAPAZ</a:t>
            </a:r>
          </a:p>
          <a:p>
            <a:pPr lvl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PAGO DE LO NO DEBIDO, PÉRDIDAS Y DETERIOROS</a:t>
            </a:r>
          </a:p>
          <a:p>
            <a:pPr lvl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CONTRATO DECLARADO NULO CELEBRADO POR UN INCAPAZ</a:t>
            </a:r>
            <a:endParaRPr lang="es-ES_tradnl" dirty="0" smtClean="0">
              <a:solidFill>
                <a:schemeClr val="accent4">
                  <a:lumMod val="10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FIGURA INDEPENDIENTE DE CUASICONTRATO</a:t>
            </a: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C3D9A-E3A5-497F-8B05-F08B97430E71}" type="slidenum">
              <a:rPr lang="en-US"/>
              <a:pPr/>
              <a:t>3</a:t>
            </a:fld>
            <a:endParaRPr lang="en-US"/>
          </a:p>
        </p:txBody>
      </p:sp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ENRIQUECIMIENTO SIN CAUSA</a:t>
            </a: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RECONOCIMIENTO </a:t>
            </a: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COMO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FUENTE</a:t>
            </a: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s-ES_tradnl" sz="1800" dirty="0" smtClean="0">
                <a:solidFill>
                  <a:schemeClr val="accent4">
                    <a:lumMod val="10000"/>
                  </a:schemeClr>
                </a:solidFill>
              </a:rPr>
              <a:t>	ART. 1437 CC: “LAS OBLIGACIONES NACEN YA DEL CONCURSO REAL DE VOLUNTADES DE DOS O MÁS PERSONAS, COMO EN LOS CONTRATOS O CONVENCIONES; </a:t>
            </a:r>
            <a:r>
              <a:rPr lang="es-ES_tradnl" sz="1800" b="1" i="1" dirty="0" smtClean="0">
                <a:solidFill>
                  <a:schemeClr val="accent4">
                    <a:lumMod val="10000"/>
                  </a:schemeClr>
                </a:solidFill>
              </a:rPr>
              <a:t>YA DE UN HECHO VOLUNTARIO DE LA PERSONA QUE SE OBLIGA, COMO EN LA ACEPTACIÓN DE UNA HERENCIA O LEGADO Y EN TODOS LOS CUASICONTRATOS </a:t>
            </a:r>
            <a:r>
              <a:rPr lang="es-ES_tradnl" sz="1800" dirty="0" smtClean="0">
                <a:solidFill>
                  <a:schemeClr val="accent4">
                    <a:lumMod val="10000"/>
                  </a:schemeClr>
                </a:solidFill>
              </a:rPr>
              <a:t>[…]”</a:t>
            </a: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s-ES_tradnl" sz="1800" dirty="0" smtClean="0">
                <a:solidFill>
                  <a:schemeClr val="accent4">
                    <a:lumMod val="10000"/>
                  </a:schemeClr>
                </a:solidFill>
              </a:rPr>
              <a:t>	ART. 2284 CC: LAS OBLIGACIONES QUE SE CONTRAEN SIN CONVENCIÓN, NACEN O DE LA LEY, </a:t>
            </a:r>
            <a:r>
              <a:rPr lang="es-ES_tradnl" sz="1800" b="1" i="1" dirty="0" smtClean="0">
                <a:solidFill>
                  <a:schemeClr val="accent4">
                    <a:lumMod val="10000"/>
                  </a:schemeClr>
                </a:solidFill>
              </a:rPr>
              <a:t>O DEL HECHO VOLUNTARIO DE UNA DE LAS PARTES</a:t>
            </a:r>
            <a:r>
              <a:rPr lang="es-ES_tradnl" sz="1800" dirty="0" smtClean="0">
                <a:solidFill>
                  <a:schemeClr val="accent4">
                    <a:lumMod val="10000"/>
                  </a:schemeClr>
                </a:solidFill>
              </a:rPr>
              <a:t> […]</a:t>
            </a:r>
            <a:endParaRPr lang="es-ES_tradnl" dirty="0" smtClean="0">
              <a:solidFill>
                <a:schemeClr val="accent4">
                  <a:lumMod val="10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HECHO VOLUNTARIO DE CONSERVAR EL ENRIQUECIMIENTO</a:t>
            </a:r>
            <a:endParaRPr lang="en-US" dirty="0" smtClean="0">
              <a:solidFill>
                <a:schemeClr val="accent4">
                  <a:lumMod val="10000"/>
                </a:schemeClr>
              </a:solidFill>
            </a:endParaRPr>
          </a:p>
          <a:p>
            <a:pPr marL="0" indent="0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None/>
            </a:pP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US" sz="2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52387-74DD-4EC2-9517-B7A7FD2DE0F6}" type="slidenum">
              <a:rPr lang="en-US"/>
              <a:pPr/>
              <a:t>4</a:t>
            </a:fld>
            <a:endParaRPr lang="en-US"/>
          </a:p>
        </p:txBody>
      </p:sp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ACCIÓN DE ENRIQUECIMIENTO</a:t>
            </a: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66800" y="1524000"/>
            <a:ext cx="7315200" cy="4038600"/>
          </a:xfrm>
        </p:spPr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ACCIÓN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PERSONAL</a:t>
            </a: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TIENE COMO LÍMITE EL ENRIQUECIMIENTO</a:t>
            </a:r>
          </a:p>
          <a:p>
            <a:pPr lvl="1"/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NO ACCIÓN DE REEMBOLSO. NO ACCIÓN DE REPETICIÓN DE LO GASTADO O INVERTIDO</a:t>
            </a:r>
          </a:p>
          <a:p>
            <a:pPr lvl="1"/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¿EMPOBRECIMIENTO?</a:t>
            </a: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ENRIQUECIMIENTO DEBE SUBSISTIR AL TIEMPO DE LA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DEMANDA</a:t>
            </a:r>
          </a:p>
          <a:p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ES UNA ACCIÓN SUBSIDIARIA</a:t>
            </a:r>
          </a:p>
          <a:p>
            <a:pPr lvl="1"/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NO EXISTE OTRA FUENTE DE OBLIGACIONES</a:t>
            </a:r>
          </a:p>
          <a:p>
            <a:pPr marL="0" indent="0">
              <a:buNone/>
            </a:pP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pPr lvl="1"/>
            <a:endParaRPr lang="es-ES_trad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77712A-BC39-44D4-A858-460C5A715483}" type="slidenum">
              <a:rPr lang="en-US"/>
              <a:pPr/>
              <a:t>5</a:t>
            </a:fld>
            <a:endParaRPr lang="en-US"/>
          </a:p>
        </p:txBody>
      </p:sp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ACCIÓN DE ENRIQUECIMIENTO</a:t>
            </a:r>
            <a:endParaRPr lang="en-US" dirty="0">
              <a:solidFill>
                <a:schemeClr val="accent4">
                  <a:lumMod val="10000"/>
                </a:schemeClr>
              </a:solidFill>
            </a:endParaRP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66800" y="1676400"/>
            <a:ext cx="7315200" cy="3886200"/>
          </a:xfrm>
        </p:spPr>
        <p:txBody>
          <a:bodyPr/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VENTAJA </a:t>
            </a: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DIRECTA O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INDIRECTA</a:t>
            </a: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>
                <a:solidFill>
                  <a:schemeClr val="accent4">
                    <a:lumMod val="10000"/>
                  </a:schemeClr>
                </a:solidFill>
              </a:rPr>
              <a:t>ENRIQUECIMIENTO/EMPOBRECIMIENTO PATRIMONIAL NO </a:t>
            </a: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MORAL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RELACIÓN DE CAUSALIDAD ENTRE ENRIQUECIMIENTO Y EMPOBRECIMIENTO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ES_tradnl" dirty="0" smtClean="0">
                <a:solidFill>
                  <a:schemeClr val="accent4">
                    <a:lumMod val="10000"/>
                  </a:schemeClr>
                </a:solidFill>
              </a:rPr>
              <a:t>ES UNA ACCIÓN DE CARÁCTER GENERAL QUE SE FUNDA EN LOS ARTS. 1437, 2284 Y 578 CC</a:t>
            </a:r>
            <a:endParaRPr lang="en-US" dirty="0" smtClean="0">
              <a:solidFill>
                <a:schemeClr val="accent4">
                  <a:lumMod val="10000"/>
                </a:schemeClr>
              </a:solidFill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s-ES_tradnl" dirty="0">
              <a:solidFill>
                <a:schemeClr val="accent4">
                  <a:lumMod val="10000"/>
                </a:schemeClr>
              </a:solidFill>
            </a:endParaRPr>
          </a:p>
          <a:p>
            <a:endParaRPr lang="es-ES_tradnl" dirty="0"/>
          </a:p>
          <a:p>
            <a:endParaRPr lang="es-ES_tradnl" dirty="0"/>
          </a:p>
          <a:p>
            <a:pPr lvl="1">
              <a:buFont typeface="Wingdings" pitchFamily="2" charset="2"/>
              <a:buNone/>
            </a:pPr>
            <a:endParaRPr lang="es-ES_tradnl" dirty="0"/>
          </a:p>
          <a:p>
            <a:pPr lvl="1">
              <a:buFont typeface="Wingdings" pitchFamily="2" charset="2"/>
              <a:buNone/>
            </a:pPr>
            <a:endParaRPr lang="es-ES_tradnl" dirty="0"/>
          </a:p>
          <a:p>
            <a:pPr lvl="1">
              <a:buFont typeface="Wingdings" pitchFamily="2" charset="2"/>
              <a:buNone/>
            </a:pPr>
            <a:endParaRPr lang="es-ES_tradnl" dirty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ue pixels design template">
  <a:themeElements>
    <a:clrScheme name="Blue pixels design template 10">
      <a:dk1>
        <a:srgbClr val="FF9933"/>
      </a:dk1>
      <a:lt1>
        <a:srgbClr val="FFFFFF"/>
      </a:lt1>
      <a:dk2>
        <a:srgbClr val="FE6E02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DA822A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ue pixels design template">
      <a:majorFont>
        <a:latin typeface="Times New Roman"/>
        <a:ea typeface=""/>
        <a:cs typeface="Arial"/>
      </a:majorFont>
      <a:minorFont>
        <a:latin typeface="Times New Roman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Blue pixels design template 1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pixels design template 2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pixels design template 3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4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FF9900"/>
        </a:accent1>
        <a:accent2>
          <a:srgbClr val="FF505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4848"/>
        </a:accent6>
        <a:hlink>
          <a:srgbClr val="FFFF99"/>
        </a:hlink>
        <a:folHlink>
          <a:srgbClr val="9933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5">
        <a:dk1>
          <a:srgbClr val="25252F"/>
        </a:dk1>
        <a:lt1>
          <a:srgbClr val="CCECFF"/>
        </a:lt1>
        <a:dk2>
          <a:srgbClr val="000000"/>
        </a:dk2>
        <a:lt2>
          <a:srgbClr val="FFFFFF"/>
        </a:lt2>
        <a:accent1>
          <a:srgbClr val="009999"/>
        </a:accent1>
        <a:accent2>
          <a:srgbClr val="67972D"/>
        </a:accent2>
        <a:accent3>
          <a:srgbClr val="AAAAAA"/>
        </a:accent3>
        <a:accent4>
          <a:srgbClr val="AEC9DA"/>
        </a:accent4>
        <a:accent5>
          <a:srgbClr val="AACACA"/>
        </a:accent5>
        <a:accent6>
          <a:srgbClr val="5D8828"/>
        </a:accent6>
        <a:hlink>
          <a:srgbClr val="FFFFCC"/>
        </a:hlink>
        <a:folHlink>
          <a:srgbClr val="9933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6">
        <a:dk1>
          <a:srgbClr val="AAC8C7"/>
        </a:dk1>
        <a:lt1>
          <a:srgbClr val="FFFFFF"/>
        </a:lt1>
        <a:dk2>
          <a:srgbClr val="000000"/>
        </a:dk2>
        <a:lt2>
          <a:srgbClr val="808080"/>
        </a:lt2>
        <a:accent1>
          <a:srgbClr val="336666"/>
        </a:accent1>
        <a:accent2>
          <a:srgbClr val="660099"/>
        </a:accent2>
        <a:accent3>
          <a:srgbClr val="FFFFFF"/>
        </a:accent3>
        <a:accent4>
          <a:srgbClr val="91AAAA"/>
        </a:accent4>
        <a:accent5>
          <a:srgbClr val="ADB8B8"/>
        </a:accent5>
        <a:accent6>
          <a:srgbClr val="5C008A"/>
        </a:accent6>
        <a:hlink>
          <a:srgbClr val="66CCCC"/>
        </a:hlink>
        <a:folHlink>
          <a:srgbClr val="82AC8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pixels design template 7">
        <a:dk1>
          <a:srgbClr val="2D2015"/>
        </a:dk1>
        <a:lt1>
          <a:srgbClr val="E6E6CD"/>
        </a:lt1>
        <a:dk2>
          <a:srgbClr val="523E26"/>
        </a:dk2>
        <a:lt2>
          <a:srgbClr val="DFC08D"/>
        </a:lt2>
        <a:accent1>
          <a:srgbClr val="999966"/>
        </a:accent1>
        <a:accent2>
          <a:srgbClr val="8F5F2F"/>
        </a:accent2>
        <a:accent3>
          <a:srgbClr val="B3AFAC"/>
        </a:accent3>
        <a:accent4>
          <a:srgbClr val="C4C4AF"/>
        </a:accent4>
        <a:accent5>
          <a:srgbClr val="CACAB8"/>
        </a:accent5>
        <a:accent6>
          <a:srgbClr val="81552A"/>
        </a:accent6>
        <a:hlink>
          <a:srgbClr val="993300"/>
        </a:hlink>
        <a:folHlink>
          <a:srgbClr val="66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8">
        <a:dk1>
          <a:srgbClr val="25252F"/>
        </a:dk1>
        <a:lt1>
          <a:srgbClr val="E5F2FD"/>
        </a:lt1>
        <a:dk2>
          <a:srgbClr val="000000"/>
        </a:dk2>
        <a:lt2>
          <a:srgbClr val="FFFFFF"/>
        </a:lt2>
        <a:accent1>
          <a:srgbClr val="336699"/>
        </a:accent1>
        <a:accent2>
          <a:srgbClr val="003399"/>
        </a:accent2>
        <a:accent3>
          <a:srgbClr val="AAAAAA"/>
        </a:accent3>
        <a:accent4>
          <a:srgbClr val="C3CFD8"/>
        </a:accent4>
        <a:accent5>
          <a:srgbClr val="ADB8CA"/>
        </a:accent5>
        <a:accent6>
          <a:srgbClr val="002D8A"/>
        </a:accent6>
        <a:hlink>
          <a:srgbClr val="99CCFF"/>
        </a:hlink>
        <a:folHlink>
          <a:srgbClr val="FF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9">
        <a:dk1>
          <a:srgbClr val="003366"/>
        </a:dk1>
        <a:lt1>
          <a:srgbClr val="EBEBFF"/>
        </a:lt1>
        <a:dk2>
          <a:srgbClr val="000099"/>
        </a:dk2>
        <a:lt2>
          <a:srgbClr val="CCFFFF"/>
        </a:lt2>
        <a:accent1>
          <a:srgbClr val="9999CC"/>
        </a:accent1>
        <a:accent2>
          <a:srgbClr val="669999"/>
        </a:accent2>
        <a:accent3>
          <a:srgbClr val="AAAACA"/>
        </a:accent3>
        <a:accent4>
          <a:srgbClr val="C9C9DA"/>
        </a:accent4>
        <a:accent5>
          <a:srgbClr val="CACAE2"/>
        </a:accent5>
        <a:accent6>
          <a:srgbClr val="5C8A8A"/>
        </a:accent6>
        <a:hlink>
          <a:srgbClr val="666699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pixels design template 10">
        <a:dk1>
          <a:srgbClr val="FF9933"/>
        </a:dk1>
        <a:lt1>
          <a:srgbClr val="FFFFFF"/>
        </a:lt1>
        <a:dk2>
          <a:srgbClr val="FE6E02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DA822A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Blue pixels design template</Template>
  <TotalTime>1579</TotalTime>
  <Words>197</Words>
  <Application>Microsoft Office PowerPoint</Application>
  <PresentationFormat>On-screen Show (4:3)</PresentationFormat>
  <Paragraphs>47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Times New Roman</vt:lpstr>
      <vt:lpstr>Wingdings</vt:lpstr>
      <vt:lpstr>Blue pixels design template</vt:lpstr>
      <vt:lpstr>ENRIQUECIMIENTO SIN CAUSA</vt:lpstr>
      <vt:lpstr>ENRIQUECIMIENTO SIN CAUSA</vt:lpstr>
      <vt:lpstr>ENRIQUECIMIENTO SIN CAUSA</vt:lpstr>
      <vt:lpstr>ACCIÓN DE ENRIQUECIMIENTO</vt:lpstr>
      <vt:lpstr>ACCIÓN DE ENRIQUECIMIENTO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ENRIQUECIMIENTO SIN CAUSA</dc:title>
  <dc:creator>ASTRID SCHUDECK</dc:creator>
  <cp:lastModifiedBy>Astrid</cp:lastModifiedBy>
  <cp:revision>28</cp:revision>
  <cp:lastPrinted>1601-01-01T00:00:00Z</cp:lastPrinted>
  <dcterms:created xsi:type="dcterms:W3CDTF">2008-07-31T17:00:18Z</dcterms:created>
  <dcterms:modified xsi:type="dcterms:W3CDTF">2011-12-05T00:45:35Z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TC010721231033</vt:lpwstr>
  </property>
</Properties>
</file>

<file path=docProps/thumbnail.jpeg>
</file>