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67" r:id="rId4"/>
    <p:sldId id="268" r:id="rId5"/>
    <p:sldId id="269" r:id="rId6"/>
    <p:sldId id="263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62" autoAdjust="0"/>
    <p:restoredTop sz="94660"/>
  </p:normalViewPr>
  <p:slideViewPr>
    <p:cSldViewPr>
      <p:cViewPr varScale="1">
        <p:scale>
          <a:sx n="65" d="100"/>
          <a:sy n="65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40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71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51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78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6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9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15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295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99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5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500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F80FA-DCDD-49C3-AEA1-37FD16131AED}" type="datetimeFigureOut">
              <a:rPr lang="en-US" smtClean="0"/>
              <a:t>1/2/2012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4F7C1-2B4A-4A12-BBBE-3EDE55400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INTERPRETACIÓN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11687"/>
          </a:xfrm>
        </p:spPr>
        <p:txBody>
          <a:bodyPr>
            <a:normAutofit/>
          </a:bodyPr>
          <a:lstStyle/>
          <a:p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DETERMINAR SIGNIFICADO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, ALCANCE O SENTIDO DE LAS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NORMAS</a:t>
            </a:r>
          </a:p>
          <a:p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TODA NORMA DEBE SER INTERPRETADA PARA DETERMINAR SI SU SENTIDO ES CLARO</a:t>
            </a:r>
          </a:p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MÉTODO SUBJETIVO Y MÉTODO OBJETIVO</a:t>
            </a:r>
          </a:p>
          <a:p>
            <a:pPr marL="339725" indent="-339725">
              <a:buFontTx/>
              <a:buChar char="-"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MÉTODO SUBJETIVO: BÚSQUEDA VOLUNTAD DEL LEGISLADOR</a:t>
            </a:r>
          </a:p>
          <a:p>
            <a:pPr>
              <a:buFontTx/>
              <a:buChar char="-"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MÉTODO OBJETIVO: EXISTENCIA DE LA LEY INDEPENDIENTE DE SU AUTOR</a:t>
            </a:r>
          </a:p>
          <a:p>
            <a:pPr>
              <a:buFontTx/>
              <a:buChar char="-"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APLICACIÓN DE LA LEY NO SUPONE UN SILOGISMO</a:t>
            </a:r>
          </a:p>
          <a:p>
            <a:pPr algn="just">
              <a:buFontTx/>
              <a:buChar char="-"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070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INTERPRETACIÓN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11687"/>
          </a:xfrm>
        </p:spPr>
        <p:txBody>
          <a:bodyPr>
            <a:normAutofit/>
          </a:bodyPr>
          <a:lstStyle/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APLICACIÓN DEL DERECHO NO SUPONE UN SILOGISMO</a:t>
            </a:r>
          </a:p>
          <a:p>
            <a:pPr marL="0" indent="0">
              <a:buNone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	- DETERMINAR LA EXISTENCIA DE LA NORMA: ANÁLISIS 	FORMAL Y MATERIAL</a:t>
            </a:r>
          </a:p>
          <a:p>
            <a:pPr marL="0" indent="0">
              <a:buNone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	- DETERMINAR SENTIDO DE LA NORMA: INTERPRETACIÓN</a:t>
            </a:r>
          </a:p>
          <a:p>
            <a:pPr marL="0" indent="0">
              <a:buNone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	- CONCURRENCIA DE NORMAS O INTERPRETACIÓN ESTRICTA</a:t>
            </a:r>
          </a:p>
          <a:p>
            <a:pPr marL="0" indent="0">
              <a:buNone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	- INTEGRACIÓN DE LA LEY</a:t>
            </a:r>
          </a:p>
          <a:p>
            <a:pPr algn="just"/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6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INTERPRETACIÓN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11687"/>
          </a:xfrm>
        </p:spPr>
        <p:txBody>
          <a:bodyPr>
            <a:normAutofit lnSpcReduction="10000"/>
          </a:bodyPr>
          <a:lstStyle/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ESCUELAS O SUBMÉTODOS DE INTERPRETACIÓN</a:t>
            </a:r>
          </a:p>
          <a:p>
            <a:pPr marL="682625">
              <a:buFontTx/>
              <a:buChar char="-"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MÉTODO LÓGICO TRADICIONAL: EXÉGESIS LEGAL Y TRABAJOS PREPARATORIOS/VOLUNTAD DEL LEGISLADOR/AUBRY Y RAU, LAURENT</a:t>
            </a:r>
          </a:p>
          <a:p>
            <a:pPr marL="682625">
              <a:buFontTx/>
              <a:buChar char="-"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MÉTODO HISTÓRICO EVOLUTIVO: EXISTENCIA AUTÓNOMA DE LA LEY/INTERPRETACIÓN AL MOMENTO DE LA APLICACIÓN/SALEILLES Y LAMBERT</a:t>
            </a:r>
          </a:p>
          <a:p>
            <a:pPr marL="682625">
              <a:buFontTx/>
              <a:buChar char="-"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MÉTODO DE LA LIBRE INVESTIGACIÓN CIENTÍFICA: INTERPRETACIÓN SÓLO SI EL SENTIDO DE LA LEY NO ES CLARO/LIBRE Y CIENTÍFICA/GÈNY</a:t>
            </a:r>
          </a:p>
          <a:p>
            <a:pPr marL="682625">
              <a:buFontTx/>
              <a:buChar char="-"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011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INTERPRETACIÓN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11687"/>
          </a:xfrm>
        </p:spPr>
        <p:txBody>
          <a:bodyPr>
            <a:normAutofit/>
          </a:bodyPr>
          <a:lstStyle/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ESCUELAS O SUBMÉTODOS DE INTERPRETACIÓN (CONT.)</a:t>
            </a:r>
          </a:p>
          <a:p>
            <a:pPr marL="682625">
              <a:buFontTx/>
              <a:buChar char="-"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MÉTODO POSITIVO TELEOLÓGICO: FIN PRÁCTICO DE LA LEY</a:t>
            </a:r>
          </a:p>
          <a:p>
            <a:pPr marL="682625">
              <a:buFontTx/>
              <a:buChar char="-"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JURISPRUDENCIA DE INTERESES: BÚSQUEDA DE INTERESES QUE SON CAUSA DE LA LEY/VALORACIÓN</a:t>
            </a:r>
          </a:p>
          <a:p>
            <a:pPr marL="682625">
              <a:buFontTx/>
              <a:buChar char="-"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ESCUELA DE DERECHO LIBRE: SI LA LEY NO ES CLARA PUEDE PRESCINDIRSE DE ELLA</a:t>
            </a:r>
          </a:p>
          <a:p>
            <a:pPr marL="682625">
              <a:buFontTx/>
              <a:buChar char="-"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077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INTERPRETACIÓN DE LA 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11687"/>
          </a:xfrm>
        </p:spPr>
        <p:txBody>
          <a:bodyPr>
            <a:normAutofit/>
          </a:bodyPr>
          <a:lstStyle/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CLASES DE INTERPRETACIÓN</a:t>
            </a:r>
          </a:p>
          <a:p>
            <a:pPr marL="693738" indent="0"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	- DOCTRINAL O PRIVADA</a:t>
            </a:r>
          </a:p>
          <a:p>
            <a:pPr marL="693738" indent="0"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	- DE AUTORIDAD O PÚBLICA</a:t>
            </a:r>
          </a:p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INTERPRETACIÓN DE AUTORIDAD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 (ART. 3 CC)</a:t>
            </a: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indent="0"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- JUDICIAL</a:t>
            </a:r>
          </a:p>
          <a:p>
            <a:pPr marL="914400" indent="0"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- LEGAL O AUTÉNTICA</a:t>
            </a:r>
          </a:p>
          <a:p>
            <a:pPr marL="914400" indent="0">
              <a:buNone/>
            </a:pP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- ADMINISTRATIVA</a:t>
            </a:r>
          </a:p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INTERPRETACIÓN AUTÉNTICA: INTERPRETACIÓN DE LA LEY, CONTRATOS Y SENTENCIA</a:t>
            </a:r>
          </a:p>
          <a:p>
            <a:pPr marL="682625">
              <a:buFontTx/>
              <a:buChar char="-"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591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604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INTERPRETACIÓN JUDICIAL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1168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APLICACIÓN DEL DERECHO: HECHOS RELEVANTES, SELECCIÓN DE LA NORMA, CONSECUENCIAS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JURÍDICAS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ESPECIES DE INTERPRETACIÓN: </a:t>
            </a:r>
          </a:p>
          <a:p>
            <a:pPr marL="515938" indent="-515938">
              <a:lnSpc>
                <a:spcPct val="90000"/>
              </a:lnSpc>
              <a:buNone/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CL" sz="2200" i="1" dirty="0" smtClean="0">
                <a:latin typeface="Times New Roman" pitchFamily="18" charset="0"/>
                <a:cs typeface="Times New Roman" pitchFamily="18" charset="0"/>
              </a:rPr>
              <a:t>- INTERP. </a:t>
            </a:r>
            <a:r>
              <a:rPr lang="es-CL" sz="2200" i="1" dirty="0">
                <a:latin typeface="Times New Roman" pitchFamily="18" charset="0"/>
                <a:cs typeface="Times New Roman" pitchFamily="18" charset="0"/>
              </a:rPr>
              <a:t>ESTRICTA O DECLARATIVA: </a:t>
            </a:r>
            <a:r>
              <a:rPr lang="es-CL" sz="2200" i="1" dirty="0" smtClean="0">
                <a:latin typeface="Times New Roman" pitchFamily="18" charset="0"/>
                <a:cs typeface="Times New Roman" pitchFamily="18" charset="0"/>
              </a:rPr>
              <a:t>LEY APLICA </a:t>
            </a:r>
            <a:r>
              <a:rPr lang="es-CL" sz="2200" i="1" dirty="0">
                <a:latin typeface="Times New Roman" pitchFamily="18" charset="0"/>
                <a:cs typeface="Times New Roman" pitchFamily="18" charset="0"/>
              </a:rPr>
              <a:t>SÓLO A LOS CASOS QUE EXPRESAN SUS </a:t>
            </a:r>
            <a:r>
              <a:rPr lang="es-CL" sz="2200" i="1" dirty="0" smtClean="0">
                <a:latin typeface="Times New Roman" pitchFamily="18" charset="0"/>
                <a:cs typeface="Times New Roman" pitchFamily="18" charset="0"/>
              </a:rPr>
              <a:t>TÉRMINOS</a:t>
            </a:r>
          </a:p>
          <a:p>
            <a:pPr marL="515938" indent="-515938">
              <a:lnSpc>
                <a:spcPct val="90000"/>
              </a:lnSpc>
              <a:buNone/>
            </a:pPr>
            <a:r>
              <a:rPr lang="es-CL" sz="2200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CL" sz="22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s-ES" sz="2200" i="1" dirty="0" smtClean="0">
                <a:latin typeface="Times New Roman" pitchFamily="18" charset="0"/>
                <a:cs typeface="Times New Roman" pitchFamily="18" charset="0"/>
              </a:rPr>
              <a:t>INTERP. EXTENSIVA: LEY APLICA A MÁS CASOS QUE LOS QUE EXPRESAN SUS TÉRMINOS, PERO DENTRO DE SU SENTIDO (DIFERENCIA CON ANALOGÍA)</a:t>
            </a:r>
          </a:p>
          <a:p>
            <a:pPr marL="515938" indent="-515938">
              <a:lnSpc>
                <a:spcPct val="90000"/>
              </a:lnSpc>
              <a:buNone/>
            </a:pPr>
            <a:r>
              <a:rPr lang="es-ES" sz="2200" i="1" dirty="0" smtClean="0">
                <a:latin typeface="Times New Roman" pitchFamily="18" charset="0"/>
                <a:cs typeface="Times New Roman" pitchFamily="18" charset="0"/>
              </a:rPr>
              <a:t>	- INTERP. RESTRICTIVA: LEY APLICA A MENOS A CASOS QUE LOS QUE EXPRESAN SUS TÉRMINOS, PERO DENTRO DE SU SENTIDO</a:t>
            </a:r>
          </a:p>
          <a:p>
            <a:pPr marL="515938" indent="-515938">
              <a:lnSpc>
                <a:spcPct val="90000"/>
              </a:lnSpc>
              <a:buNone/>
            </a:pPr>
            <a:endParaRPr lang="en-US" sz="2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985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604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INTERPRETACIÓN JUDICIAL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1168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ATENDIENDO AL SENTIDO, LA INTERPRETACIÓN SIEMPRE DEBE SER ESTRICTA</a:t>
            </a:r>
          </a:p>
          <a:p>
            <a:pPr>
              <a:lnSpc>
                <a:spcPct val="90000"/>
              </a:lnSpc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ELEMENTOS DE INTERPRETACIÓN: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400" i="1" dirty="0" smtClean="0">
                <a:latin typeface="Times New Roman" pitchFamily="18" charset="0"/>
                <a:cs typeface="Times New Roman" pitchFamily="18" charset="0"/>
              </a:rPr>
              <a:t>- ELEMENTO GRAMATICAL: TENOR LITERAL DE 	LAS PALABRAS, LENGUAJE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i="1" dirty="0" smtClean="0">
                <a:latin typeface="Times New Roman" pitchFamily="18" charset="0"/>
                <a:cs typeface="Times New Roman" pitchFamily="18" charset="0"/>
              </a:rPr>
              <a:t>	- ELEMENTO HISTÓRICO: ESTADO DEL </a:t>
            </a:r>
            <a:r>
              <a:rPr lang="es-ES" sz="2400" i="1" dirty="0" err="1" smtClean="0">
                <a:latin typeface="Times New Roman" pitchFamily="18" charset="0"/>
                <a:cs typeface="Times New Roman" pitchFamily="18" charset="0"/>
              </a:rPr>
              <a:t>D°</a:t>
            </a:r>
            <a:r>
              <a:rPr lang="es-ES" sz="2400" i="1" dirty="0" smtClean="0">
                <a:latin typeface="Times New Roman" pitchFamily="18" charset="0"/>
                <a:cs typeface="Times New Roman" pitchFamily="18" charset="0"/>
              </a:rPr>
              <a:t>, 	CONDICIONES, ANTECEDENTES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i="1" dirty="0" smtClean="0">
                <a:latin typeface="Times New Roman" pitchFamily="18" charset="0"/>
                <a:cs typeface="Times New Roman" pitchFamily="18" charset="0"/>
              </a:rPr>
              <a:t>	- ELEMENTO LÓGICO: RATIO LEGIS, CONTEXTO 	DE LA NORMA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s-ES" sz="2400" i="1" dirty="0" smtClean="0">
                <a:latin typeface="Times New Roman" pitchFamily="18" charset="0"/>
                <a:cs typeface="Times New Roman" pitchFamily="18" charset="0"/>
              </a:rPr>
              <a:t>	- ELEMENTO SISTEMÁTICO: RATIO LEGIS DEL 	CONJUNTO DEL ORDENAMIENTO JURÍDICO</a:t>
            </a:r>
          </a:p>
          <a:p>
            <a:pPr marL="0" indent="0">
              <a:lnSpc>
                <a:spcPct val="90000"/>
              </a:lnSpc>
              <a:buNone/>
            </a:pPr>
            <a:endParaRPr lang="es-E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5938" indent="-515938">
              <a:lnSpc>
                <a:spcPct val="90000"/>
              </a:lnSpc>
              <a:buNone/>
            </a:pPr>
            <a:endParaRPr lang="en-US" sz="2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982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219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INTERPRETACIÓN DE LA LEY</vt:lpstr>
      <vt:lpstr>INTERPRETACIÓN DE LA LEY</vt:lpstr>
      <vt:lpstr>INTERPRETACIÓN DE LA LEY</vt:lpstr>
      <vt:lpstr>INTERPRETACIÓN DE LA LEY</vt:lpstr>
      <vt:lpstr>INTERPRETACIÓN DE LA LEY</vt:lpstr>
      <vt:lpstr>INTERPRETACIÓN JUDICIAL</vt:lpstr>
      <vt:lpstr>INTERPRETACIÓN JUDICIAL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INTERPRETACIÓN DE LA LEY</dc:title>
  <dc:creator>Astrid</dc:creator>
  <cp:lastModifiedBy>Astrid</cp:lastModifiedBy>
  <cp:revision>8</cp:revision>
  <dcterms:created xsi:type="dcterms:W3CDTF">2012-01-02T23:54:15Z</dcterms:created>
  <dcterms:modified xsi:type="dcterms:W3CDTF">2012-01-03T01:13:05Z</dcterms:modified>
</cp:coreProperties>
</file>