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3" r:id="rId4"/>
    <p:sldId id="265" r:id="rId5"/>
    <p:sldId id="266" r:id="rId6"/>
    <p:sldId id="267" r:id="rId7"/>
    <p:sldId id="26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990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7F04-9C8B-4CCD-B730-232A530895F9}" type="datetimeFigureOut">
              <a:rPr lang="en-US" smtClean="0"/>
              <a:t>12/26/2011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1CF3-5898-4118-9461-73D455CB5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216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7F04-9C8B-4CCD-B730-232A530895F9}" type="datetimeFigureOut">
              <a:rPr lang="en-US" smtClean="0"/>
              <a:t>12/26/2011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1CF3-5898-4118-9461-73D455CB5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86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7F04-9C8B-4CCD-B730-232A530895F9}" type="datetimeFigureOut">
              <a:rPr lang="en-US" smtClean="0"/>
              <a:t>12/26/2011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1CF3-5898-4118-9461-73D455CB5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764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7F04-9C8B-4CCD-B730-232A530895F9}" type="datetimeFigureOut">
              <a:rPr lang="en-US" smtClean="0"/>
              <a:t>12/26/2011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1CF3-5898-4118-9461-73D455CB5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483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7F04-9C8B-4CCD-B730-232A530895F9}" type="datetimeFigureOut">
              <a:rPr lang="en-US" smtClean="0"/>
              <a:t>12/26/2011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1CF3-5898-4118-9461-73D455CB5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774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7F04-9C8B-4CCD-B730-232A530895F9}" type="datetimeFigureOut">
              <a:rPr lang="en-US" smtClean="0"/>
              <a:t>12/26/2011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1CF3-5898-4118-9461-73D455CB5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030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7F04-9C8B-4CCD-B730-232A530895F9}" type="datetimeFigureOut">
              <a:rPr lang="en-US" smtClean="0"/>
              <a:t>12/26/2011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1CF3-5898-4118-9461-73D455CB5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177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7F04-9C8B-4CCD-B730-232A530895F9}" type="datetimeFigureOut">
              <a:rPr lang="en-US" smtClean="0"/>
              <a:t>12/26/2011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1CF3-5898-4118-9461-73D455CB5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764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7F04-9C8B-4CCD-B730-232A530895F9}" type="datetimeFigureOut">
              <a:rPr lang="en-US" smtClean="0"/>
              <a:t>12/26/2011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1CF3-5898-4118-9461-73D455CB5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553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7F04-9C8B-4CCD-B730-232A530895F9}" type="datetimeFigureOut">
              <a:rPr lang="en-US" smtClean="0"/>
              <a:t>12/26/2011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1CF3-5898-4118-9461-73D455CB5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10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E7F04-9C8B-4CCD-B730-232A530895F9}" type="datetimeFigureOut">
              <a:rPr lang="en-US" smtClean="0"/>
              <a:t>12/26/2011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91CF3-5898-4118-9461-73D455CB5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075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E7F04-9C8B-4CCD-B730-232A530895F9}" type="datetimeFigureOut">
              <a:rPr lang="en-US" smtClean="0"/>
              <a:t>12/26/2011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91CF3-5898-4118-9461-73D455CB5D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173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87413"/>
          </a:xfrm>
        </p:spPr>
        <p:txBody>
          <a:bodyPr>
            <a:normAutofit/>
          </a:bodyPr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TÉRMINO DE VIGENCIA DE LA </a:t>
            </a:r>
            <a:r>
              <a:rPr lang="es-CL" sz="3200" b="1" dirty="0" smtClean="0">
                <a:latin typeface="Times New Roman" pitchFamily="18" charset="0"/>
                <a:cs typeface="Times New Roman" pitchFamily="18" charset="0"/>
              </a:rPr>
              <a:t>LEY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251325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DESUSO: DEROGACIÓN POR INOBSERVACIA DE LA LEY O NACIMIENTO DE COSTUMBRE CONTRARIA, ART. 2 CC</a:t>
            </a:r>
          </a:p>
          <a:p>
            <a:pPr>
              <a:spcBef>
                <a:spcPts val="600"/>
              </a:spcBef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VIGENCIA DE LA LEY TERMINA CON DEROGACIÓN, VENCIMIENTO </a:t>
            </a: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DEL PLAZO O CUMPLIMIENTO DE UNA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CONDICIÓN</a:t>
            </a:r>
            <a:endParaRPr lang="es-CL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LEY DEJA DE PRODUCIR EFECTOS, PORQUE ES </a:t>
            </a: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SUPRIMIDA O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REEMPLAZADA</a:t>
            </a:r>
            <a:endParaRPr lang="es-CL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ARTS. </a:t>
            </a: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52 Y 53 CC/93 N°7 Y 94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CPR</a:t>
            </a:r>
          </a:p>
          <a:p>
            <a:pPr>
              <a:spcBef>
                <a:spcPts val="600"/>
              </a:spcBef>
            </a:pPr>
            <a:endParaRPr lang="es-CL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endParaRPr lang="es-CL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098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87413"/>
          </a:xfrm>
        </p:spPr>
        <p:txBody>
          <a:bodyPr>
            <a:normAutofit/>
          </a:bodyPr>
          <a:lstStyle/>
          <a:p>
            <a:r>
              <a:rPr lang="es-CL" sz="3200" b="1" dirty="0" smtClean="0">
                <a:latin typeface="Times New Roman" pitchFamily="18" charset="0"/>
                <a:cs typeface="Times New Roman" pitchFamily="18" charset="0"/>
              </a:rPr>
              <a:t>DEROGACIÓN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251325"/>
          </a:xfrm>
        </p:spPr>
        <p:txBody>
          <a:bodyPr>
            <a:normAutofit/>
          </a:bodyPr>
          <a:lstStyle/>
          <a:p>
            <a:pPr algn="just"/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ART. 52 CC </a:t>
            </a:r>
          </a:p>
          <a:p>
            <a:pPr algn="just">
              <a:buFontTx/>
              <a:buChar char="-"/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DEROGACIÓN TOTAL O PARCIAL</a:t>
            </a:r>
          </a:p>
          <a:p>
            <a:pPr algn="just">
              <a:buFontTx/>
              <a:buChar char="-"/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EXPRESA O TÁCITA. TÁCITA CUANDO LA LEY CONTIENE DISPOSICIONES QUE NO PUEDEN CONCILIARSE CON LAS DE LA LEY ANTERIOR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APLICACIÓN DE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CRITERIOS CRONOLÓGICO Y DE ESPECIALIDAD</a:t>
            </a:r>
            <a:endParaRPr lang="es-CL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CRITERIO DE JERARQUÍA REFERIDO A LA DEROGACIÓN POR DECLARACIÓN DE INCONSTITUCIONALIDAD</a:t>
            </a:r>
          </a:p>
          <a:p>
            <a:pPr>
              <a:spcBef>
                <a:spcPts val="600"/>
              </a:spcBef>
            </a:pPr>
            <a:endParaRPr lang="es-CL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271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dirty="0" smtClean="0">
                <a:latin typeface="Times New Roman" pitchFamily="18" charset="0"/>
                <a:cs typeface="Times New Roman" pitchFamily="18" charset="0"/>
              </a:rPr>
              <a:t>DEROGACIÓN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8006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LEY </a:t>
            </a: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GENERAL POSTERIOR NO DEROGA LEY ESPECIAL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ANTERIOR</a:t>
            </a:r>
            <a:endParaRPr lang="es-CL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DEROGACIÓN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TÁCITA REQUIERE DE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ANTINOMIAS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. DEROGACIÓN O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PROBLEMA </a:t>
            </a: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DE INTERPRETACIÓN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es-CL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DEROGACIÓN EXPRESA NO REQUIERE DE ANTINOMIAS Y LA INTERPRETACIÓN ES MÍNIMA</a:t>
            </a:r>
          </a:p>
          <a:p>
            <a:pPr algn="just"/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REVIVISCENCIA DE LAS LEYES DEROGADAS: DIFERENCIA ENTRE VALIDEZ, VIGENCIA Y EFICACIA COMO EFECTO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DEROGATORIO</a:t>
            </a:r>
          </a:p>
          <a:p>
            <a:pPr algn="just"/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PRINCIPIO DE SEGURIDAD JURÍDICA E IGUALDAD DEBEN INCLUIRSE EN LAS NORMAS Y REGLAS DE DEROGACIÓN. </a:t>
            </a:r>
            <a:endParaRPr lang="es-CL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000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>
            <a:normAutofit/>
          </a:bodyPr>
          <a:lstStyle/>
          <a:p>
            <a:r>
              <a:rPr lang="es-CL" sz="3200" b="1" dirty="0" smtClean="0">
                <a:latin typeface="Times New Roman" pitchFamily="18" charset="0"/>
                <a:cs typeface="Times New Roman" pitchFamily="18" charset="0"/>
              </a:rPr>
              <a:t>DEROGACIÓN POR INCONSTITUCIONALIDAD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844675"/>
            <a:ext cx="8229600" cy="4251325"/>
          </a:xfrm>
        </p:spPr>
        <p:txBody>
          <a:bodyPr>
            <a:normAutofit/>
          </a:bodyPr>
          <a:lstStyle/>
          <a:p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SE INTRODUCE POR LEY 20.050 DE 2005</a:t>
            </a:r>
          </a:p>
          <a:p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DECLARACIÓN DE INAPLICABILIDAD, ART. 93 NO. 6 CPR D</a:t>
            </a:r>
          </a:p>
          <a:p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ECLARACIÓN DE INCONSTITUCIONALIDAD, ART. 93 NO. 7 CPR, REQUIERE INAPLICABILIDAD ANTERIOR</a:t>
            </a:r>
          </a:p>
          <a:p>
            <a:endParaRPr lang="es-CL" sz="2400" dirty="0">
              <a:latin typeface="Times New Roman" pitchFamily="18" charset="0"/>
              <a:cs typeface="Times New Roman" pitchFamily="18" charset="0"/>
            </a:endParaRPr>
          </a:p>
          <a:p>
            <a:endParaRPr lang="es-CL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endParaRPr lang="es-CL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888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>
            <a:normAutofit/>
          </a:bodyPr>
          <a:lstStyle/>
          <a:p>
            <a:r>
              <a:rPr lang="es-CL" sz="3200" b="1" dirty="0" smtClean="0">
                <a:latin typeface="Times New Roman" pitchFamily="18" charset="0"/>
                <a:cs typeface="Times New Roman" pitchFamily="18" charset="0"/>
              </a:rPr>
              <a:t>DEROGACIÓN POR INCONSTITUCIONALIDAD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9418012"/>
              </p:ext>
            </p:extLst>
          </p:nvPr>
        </p:nvGraphicFramePr>
        <p:xfrm>
          <a:off x="457200" y="1600200"/>
          <a:ext cx="8229600" cy="2362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24000"/>
                <a:gridCol w="3276600"/>
                <a:gridCol w="3429000"/>
              </a:tblGrid>
              <a:tr h="79248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REQUERIMIENTO</a:t>
                      </a:r>
                      <a:r>
                        <a:rPr lang="es-CL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DE INAPLICABILIDAD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ACCIÓN O DECLARACIÓN  INCONSTITUCIONALIDAD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26720">
                <a:tc>
                  <a:txBody>
                    <a:bodyPr/>
                    <a:lstStyle/>
                    <a:p>
                      <a:r>
                        <a:rPr lang="es-CL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INICIATIVA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PARTES/JUEZ DE OFICIO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INTERESADOS/JUEZ</a:t>
                      </a:r>
                      <a:r>
                        <a:rPr lang="es-CL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DE OFICIO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2440">
                <a:tc>
                  <a:txBody>
                    <a:bodyPr/>
                    <a:lstStyle/>
                    <a:p>
                      <a:r>
                        <a:rPr lang="es-CL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ANÁLISIS</a:t>
                      </a:r>
                      <a:r>
                        <a:rPr lang="es-CL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CONCRETO *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ABSTRACTO**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s-CL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EFECTOS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INAPLICABILIDAD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DEROGACIÓN</a:t>
                      </a:r>
                      <a:endParaRPr lang="en-US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533400" y="4293275"/>
            <a:ext cx="8153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* Inaplicabilidad: “</a:t>
            </a:r>
            <a:r>
              <a:rPr lang="es-MX" i="1" dirty="0" smtClean="0">
                <a:latin typeface="Times New Roman" pitchFamily="18" charset="0"/>
                <a:cs typeface="Times New Roman" pitchFamily="18" charset="0"/>
              </a:rPr>
              <a:t>La decisión jurisdiccional de esta Magistratura ha de recaer en la conformidad o contrariedad con la Constitución que la aplicación del precepto impugnado pueda tener en un caso concreto y no necesariamente en su contradicción abstracta y universal con la preceptiva constitucional” </a:t>
            </a:r>
            <a:r>
              <a:rPr lang="es-MX" dirty="0" smtClean="0">
                <a:latin typeface="Times New Roman" pitchFamily="18" charset="0"/>
                <a:cs typeface="Times New Roman" pitchFamily="18" charset="0"/>
              </a:rPr>
              <a:t>(Rol Nº 546/2006</a:t>
            </a:r>
            <a:r>
              <a:rPr lang="es-CL" dirty="0" smtClean="0">
                <a:latin typeface="Times New Roman" pitchFamily="18" charset="0"/>
                <a:cs typeface="Times New Roman" pitchFamily="18" charset="0"/>
              </a:rPr>
              <a:t> ).</a:t>
            </a:r>
            <a:endParaRPr lang="es-CL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162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>
            <a:normAutofit/>
          </a:bodyPr>
          <a:lstStyle/>
          <a:p>
            <a:r>
              <a:rPr lang="es-CL" sz="3200" b="1" dirty="0" smtClean="0">
                <a:latin typeface="Times New Roman" pitchFamily="18" charset="0"/>
                <a:cs typeface="Times New Roman" pitchFamily="18" charset="0"/>
              </a:rPr>
              <a:t>DEROGACIÓN POR INCONSTITUCIONALIDAD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844675"/>
            <a:ext cx="8229600" cy="4251325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  <a:defRPr/>
            </a:pPr>
            <a:r>
              <a:rPr lang="es-MX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** Inconstitucionalidad: Derogación </a:t>
            </a:r>
            <a:r>
              <a:rPr lang="es-ES" sz="1800" dirty="0" smtClean="0">
                <a:latin typeface="Times New Roman" pitchFamily="18" charset="0"/>
                <a:cs typeface="Times New Roman" pitchFamily="18" charset="0"/>
              </a:rPr>
              <a:t>art</a:t>
            </a:r>
            <a:r>
              <a:rPr lang="es-ES" sz="1800" dirty="0">
                <a:latin typeface="Times New Roman" pitchFamily="18" charset="0"/>
                <a:cs typeface="Times New Roman" pitchFamily="18" charset="0"/>
              </a:rPr>
              <a:t>. 116: 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es-ES" sz="1800" i="1" dirty="0" smtClean="0">
                <a:latin typeface="Times New Roman" pitchFamily="18" charset="0"/>
                <a:cs typeface="Times New Roman" pitchFamily="18" charset="0"/>
              </a:rPr>
              <a:t>“…</a:t>
            </a:r>
            <a:r>
              <a:rPr lang="es-ES" sz="1800" i="1" dirty="0">
                <a:latin typeface="Times New Roman" pitchFamily="18" charset="0"/>
                <a:cs typeface="Times New Roman" pitchFamily="18" charset="0"/>
              </a:rPr>
              <a:t>la conveniencia de formular tal declaración en función de la 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es-ES" sz="1800" i="1" dirty="0">
                <a:latin typeface="Times New Roman" pitchFamily="18" charset="0"/>
                <a:cs typeface="Times New Roman" pitchFamily="18" charset="0"/>
              </a:rPr>
              <a:t>adecuada coherencia que debe guardar el ordenamiento jurídico con lo prescrito en la 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es-ES" sz="1800" i="1" dirty="0">
                <a:latin typeface="Times New Roman" pitchFamily="18" charset="0"/>
                <a:cs typeface="Times New Roman" pitchFamily="18" charset="0"/>
              </a:rPr>
              <a:t>Constitución Política y, consecuentemente, el interés general que ella envuelve”.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es-ES" sz="18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s-ES" sz="1800" i="1" dirty="0" smtClean="0">
                <a:latin typeface="Times New Roman" pitchFamily="18" charset="0"/>
                <a:cs typeface="Times New Roman" pitchFamily="18" charset="0"/>
              </a:rPr>
              <a:t>El </a:t>
            </a:r>
            <a:r>
              <a:rPr lang="es-ES" sz="1800" i="1" dirty="0">
                <a:latin typeface="Times New Roman" pitchFamily="18" charset="0"/>
                <a:cs typeface="Times New Roman" pitchFamily="18" charset="0"/>
              </a:rPr>
              <a:t>respeto hacia la labor que desarrolla el legislador obliga al  Tribunal </a:t>
            </a:r>
          </a:p>
          <a:p>
            <a:pPr marL="0" indent="0">
              <a:lnSpc>
                <a:spcPct val="80000"/>
              </a:lnSpc>
              <a:buNone/>
              <a:tabLst>
                <a:tab pos="0" algn="l"/>
              </a:tabLst>
              <a:defRPr/>
            </a:pPr>
            <a:r>
              <a:rPr lang="es-ES" sz="1800" i="1" dirty="0">
                <a:latin typeface="Times New Roman" pitchFamily="18" charset="0"/>
                <a:cs typeface="Times New Roman" pitchFamily="18" charset="0"/>
              </a:rPr>
              <a:t>Constitucional, en su función de contralor de la constitucionalidad  de la ley, a </a:t>
            </a:r>
            <a:r>
              <a:rPr lang="es-ES" sz="1800" i="1" dirty="0" smtClean="0">
                <a:latin typeface="Times New Roman" pitchFamily="18" charset="0"/>
                <a:cs typeface="Times New Roman" pitchFamily="18" charset="0"/>
              </a:rPr>
              <a:t>buscar, al  menos</a:t>
            </a:r>
            <a:r>
              <a:rPr lang="es-ES" sz="1800" i="1" dirty="0">
                <a:latin typeface="Times New Roman" pitchFamily="18" charset="0"/>
                <a:cs typeface="Times New Roman" pitchFamily="18" charset="0"/>
              </a:rPr>
              <a:t>, alguna interpretación del precepto cuestionado que permita armonizarlo con </a:t>
            </a:r>
            <a:r>
              <a:rPr lang="es-ES" sz="1800" i="1" dirty="0" smtClean="0">
                <a:latin typeface="Times New Roman" pitchFamily="18" charset="0"/>
                <a:cs typeface="Times New Roman" pitchFamily="18" charset="0"/>
              </a:rPr>
              <a:t>la Carta </a:t>
            </a:r>
            <a:r>
              <a:rPr lang="es-ES" sz="1800" i="1" dirty="0">
                <a:latin typeface="Times New Roman" pitchFamily="18" charset="0"/>
                <a:cs typeface="Times New Roman" pitchFamily="18" charset="0"/>
              </a:rPr>
              <a:t>Fundamental y sólo en el evento de no ser ello posible, unido a la necesidad </a:t>
            </a:r>
            <a:r>
              <a:rPr lang="es-ES" sz="1800" i="1" dirty="0" smtClean="0">
                <a:latin typeface="Times New Roman" pitchFamily="18" charset="0"/>
                <a:cs typeface="Times New Roman" pitchFamily="18" charset="0"/>
              </a:rPr>
              <a:t>de cautelar </a:t>
            </a:r>
            <a:r>
              <a:rPr lang="es-ES" sz="1800" i="1" dirty="0">
                <a:latin typeface="Times New Roman" pitchFamily="18" charset="0"/>
                <a:cs typeface="Times New Roman" pitchFamily="18" charset="0"/>
              </a:rPr>
              <a:t>integralmente la plena vigencia de los principios de supremacía </a:t>
            </a:r>
            <a:r>
              <a:rPr lang="es-ES" sz="1800" i="1" dirty="0" smtClean="0">
                <a:latin typeface="Times New Roman" pitchFamily="18" charset="0"/>
                <a:cs typeface="Times New Roman" pitchFamily="18" charset="0"/>
              </a:rPr>
              <a:t>constitucional. Igualdad </a:t>
            </a:r>
            <a:r>
              <a:rPr lang="es-ES" sz="1800" i="1" dirty="0">
                <a:latin typeface="Times New Roman" pitchFamily="18" charset="0"/>
                <a:cs typeface="Times New Roman" pitchFamily="18" charset="0"/>
              </a:rPr>
              <a:t>ante la ley y certeza jurídica, resultará procedente y necesario la declaración </a:t>
            </a:r>
            <a:r>
              <a:rPr lang="es-ES" sz="1800" i="1" dirty="0" smtClean="0">
                <a:latin typeface="Times New Roman" pitchFamily="18" charset="0"/>
                <a:cs typeface="Times New Roman" pitchFamily="18" charset="0"/>
              </a:rPr>
              <a:t>de inconstitucionalidad”</a:t>
            </a:r>
          </a:p>
          <a:p>
            <a:pPr marL="0" indent="0">
              <a:lnSpc>
                <a:spcPct val="80000"/>
              </a:lnSpc>
              <a:buNone/>
              <a:tabLst>
                <a:tab pos="0" algn="l"/>
              </a:tabLst>
              <a:defRPr/>
            </a:pPr>
            <a:r>
              <a:rPr lang="es-ES" sz="1800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s-ES" sz="1800" i="1" dirty="0">
                <a:latin typeface="Times New Roman" pitchFamily="18" charset="0"/>
                <a:cs typeface="Times New Roman" pitchFamily="18" charset="0"/>
              </a:rPr>
              <a:t>Resulta necesario examinar si (la norma en cuestión) puede, de alguna 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es-ES" sz="1800" i="1" dirty="0">
                <a:latin typeface="Times New Roman" pitchFamily="18" charset="0"/>
                <a:cs typeface="Times New Roman" pitchFamily="18" charset="0"/>
              </a:rPr>
              <a:t>manera, ser conciliada con la Carta Fundamental o, si por el contrario, la  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es-ES" sz="1800" i="1" dirty="0">
                <a:latin typeface="Times New Roman" pitchFamily="18" charset="0"/>
                <a:cs typeface="Times New Roman" pitchFamily="18" charset="0"/>
              </a:rPr>
              <a:t>inconstitucionalidad constatada y declarada en los procesos previos </a:t>
            </a:r>
            <a:r>
              <a:rPr lang="es-ES" sz="1800" i="1" dirty="0" smtClean="0">
                <a:latin typeface="Times New Roman" pitchFamily="18" charset="0"/>
                <a:cs typeface="Times New Roman" pitchFamily="18" charset="0"/>
              </a:rPr>
              <a:t>de inaplicabilidad decididos </a:t>
            </a:r>
            <a:r>
              <a:rPr lang="es-ES" sz="1800" i="1" dirty="0">
                <a:latin typeface="Times New Roman" pitchFamily="18" charset="0"/>
                <a:cs typeface="Times New Roman" pitchFamily="18" charset="0"/>
              </a:rPr>
              <a:t>por este Tribunal, puede tener aplicación general”. </a:t>
            </a:r>
          </a:p>
          <a:p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323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z="3200" b="1" dirty="0" smtClean="0">
                <a:latin typeface="Times New Roman" pitchFamily="18" charset="0"/>
                <a:cs typeface="Times New Roman" pitchFamily="18" charset="0"/>
              </a:rPr>
              <a:t>DEROGACIÓN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8006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EFECTO DEROGATORIO: DESDE PULBICACIÓN SIN </a:t>
            </a:r>
            <a:r>
              <a:rPr lang="es-CL" sz="2400" smtClean="0">
                <a:latin typeface="Times New Roman" pitchFamily="18" charset="0"/>
                <a:cs typeface="Times New Roman" pitchFamily="18" charset="0"/>
              </a:rPr>
              <a:t>EFECTO RETROACTIVO,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ART. 94 CPR</a:t>
            </a:r>
            <a:endParaRPr lang="es-CL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636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489</Words>
  <Application>Microsoft Office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TÉRMINO DE VIGENCIA DE LA LEY</vt:lpstr>
      <vt:lpstr>DEROGACIÓN</vt:lpstr>
      <vt:lpstr>DEROGACIÓN</vt:lpstr>
      <vt:lpstr>DEROGACIÓN POR INCONSTITUCIONALIDAD</vt:lpstr>
      <vt:lpstr>DEROGACIÓN POR INCONSTITUCIONALIDAD</vt:lpstr>
      <vt:lpstr>DEROGACIÓN POR INCONSTITUCIONALIDAD</vt:lpstr>
      <vt:lpstr>DEROGACIÓN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TÉRMINO DE VIGENCIA DE LA LEY</dc:title>
  <dc:creator>Astrid</dc:creator>
  <cp:lastModifiedBy>Astrid</cp:lastModifiedBy>
  <cp:revision>9</cp:revision>
  <dcterms:created xsi:type="dcterms:W3CDTF">2011-12-22T00:52:34Z</dcterms:created>
  <dcterms:modified xsi:type="dcterms:W3CDTF">2011-12-27T02:20:01Z</dcterms:modified>
</cp:coreProperties>
</file>