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4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9" r:id="rId14"/>
    <p:sldId id="271" r:id="rId15"/>
    <p:sldId id="272" r:id="rId16"/>
    <p:sldId id="273" r:id="rId17"/>
    <p:sldId id="274" r:id="rId18"/>
    <p:sldId id="270" r:id="rId19"/>
    <p:sldId id="275" r:id="rId20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Title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 anchor="b" anchorCtr="0"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463626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4708574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4540348" y="3526302"/>
            <a:ext cx="45720" cy="45720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s-C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>
            <a:lvl1pPr algn="ctr">
              <a:defRPr/>
            </a:lvl1pPr>
          </a:lstStyle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 anchor="t"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685800" y="4916992"/>
            <a:ext cx="7924800" cy="4301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2" name="Content Placeholder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4" name="Content Placeholder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10" name="Straight Connector 9"/>
          <p:cNvCxnSpPr/>
          <p:nvPr/>
        </p:nvCxnSpPr>
        <p:spPr>
          <a:xfrm>
            <a:off x="562945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4754880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Content Placeholder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 tIns="45720" bIns="45720"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1" name="Title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s-C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5791200" y="6203667"/>
            <a:ext cx="2590800" cy="384048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0B68F4AE-762B-4E17-BC6C-5B3A7F8835F5}" type="datetimeFigureOut">
              <a:rPr lang="es-CL" smtClean="0"/>
              <a:pPr/>
              <a:t>27-03-2011</a:t>
            </a:fld>
            <a:endParaRPr lang="es-C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2133600" y="6203667"/>
            <a:ext cx="358140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s-CL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410575" y="6181531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fld id="{0C0072E5-6B19-4EF9-B816-D54A39542383}" type="slidenum">
              <a:rPr lang="es-CL" smtClean="0"/>
              <a:pPr/>
              <a:t>‹Nº›</a:t>
            </a:fld>
            <a:endParaRPr lang="es-CL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txStyles>
    <p:titleStyle>
      <a:lvl1pPr algn="l" rtl="0" eaLnBrk="1" latinLnBrk="0" hangingPunct="1">
        <a:spcBef>
          <a:spcPct val="0"/>
        </a:spcBef>
        <a:buNone/>
        <a:defRPr kumimoji="0" lang="en-US" sz="4200" b="0" kern="1200" spc="-100" baseline="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2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/>
        <a:buChar char="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5840" indent="-228600" algn="l" rtl="0" eaLnBrk="1" latinLnBrk="0" hangingPunct="1">
        <a:spcBef>
          <a:spcPts val="300"/>
        </a:spcBef>
        <a:buClr>
          <a:schemeClr val="accent2">
            <a:shade val="50000"/>
          </a:schemeClr>
        </a:buClr>
        <a:buSzPct val="85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63272" cy="2537508"/>
          </a:xfrm>
        </p:spPr>
        <p:txBody>
          <a:bodyPr/>
          <a:lstStyle/>
          <a:p>
            <a:endParaRPr lang="es-CL" dirty="0"/>
          </a:p>
          <a:p>
            <a:r>
              <a:rPr lang="es-CL" dirty="0"/>
              <a:t> </a:t>
            </a:r>
            <a:r>
              <a:rPr lang="es-CL" sz="3200" dirty="0"/>
              <a:t>SOBRE ABANDONO DE FAMILIA Y </a:t>
            </a:r>
          </a:p>
          <a:p>
            <a:r>
              <a:rPr lang="es-CL" sz="3200" dirty="0"/>
              <a:t>PAGO DE PENSIONES ALIMENTICIAS 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5576" y="476672"/>
            <a:ext cx="6984776" cy="1656184"/>
          </a:xfrm>
        </p:spPr>
        <p:txBody>
          <a:bodyPr/>
          <a:lstStyle/>
          <a:p>
            <a:r>
              <a:rPr lang="es-CL" dirty="0"/>
              <a:t/>
            </a:r>
            <a:br>
              <a:rPr lang="es-CL" dirty="0"/>
            </a:br>
            <a:r>
              <a:rPr lang="es-CL" dirty="0"/>
              <a:t> </a:t>
            </a:r>
            <a:r>
              <a:rPr lang="es-CL" b="1" dirty="0">
                <a:latin typeface="Arial" pitchFamily="34" charset="0"/>
                <a:cs typeface="Arial" pitchFamily="34" charset="0"/>
              </a:rPr>
              <a:t>LEY Nº </a:t>
            </a:r>
            <a:r>
              <a:rPr lang="es-CL" b="1" dirty="0" smtClean="0">
                <a:latin typeface="Arial" pitchFamily="34" charset="0"/>
                <a:cs typeface="Arial" pitchFamily="34" charset="0"/>
              </a:rPr>
              <a:t>14.908 </a:t>
            </a:r>
            <a:endParaRPr lang="es-CL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578558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L" dirty="0" smtClean="0"/>
              <a:t>Una resolución que determine el pago de una pensión, por parte de un trabajador dependiente se establecerá que el empleador retenga este monto de la remuneración</a:t>
            </a:r>
            <a:r>
              <a:rPr lang="es-CL" dirty="0" smtClean="0"/>
              <a:t>. </a:t>
            </a:r>
            <a:r>
              <a:rPr lang="es-CL" dirty="0" smtClean="0"/>
              <a:t>(que puede activar medidas de apremio del articulo 13, vistas mas adelante)</a:t>
            </a:r>
            <a:endParaRPr lang="es-CL" dirty="0" smtClean="0"/>
          </a:p>
          <a:p>
            <a:r>
              <a:rPr lang="es-CL" dirty="0" smtClean="0"/>
              <a:t>Al empleador (persona natural o jurídica) se le notifica por carta certificada.</a:t>
            </a:r>
          </a:p>
          <a:p>
            <a:r>
              <a:rPr lang="es-CL" dirty="0" smtClean="0"/>
              <a:t>Antes de la dictación de la sentencia, el demandado dependiente que entregue las garantías suficientes de un pago integro y oportuno, que no se practique la retención por parte del empleador, esta solicitud se tramita como incidente</a:t>
            </a:r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Modalidades de pago.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800667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dirty="0" smtClean="0"/>
              <a:t>. Se puede decretar que se impute al pago de la pensión, total o parcial los gastos extraordinarios que el alimentante haga por salud, educación o vivienda del alimentario.</a:t>
            </a:r>
          </a:p>
          <a:p>
            <a:pPr algn="just"/>
            <a:r>
              <a:rPr lang="es-CL" dirty="0" smtClean="0"/>
              <a:t>La pensión alimenticia se puede imputar a un derecho de usufructo, uso  o habitación</a:t>
            </a:r>
            <a:r>
              <a:rPr lang="es-CL" dirty="0" smtClean="0"/>
              <a:t>.</a:t>
            </a:r>
          </a:p>
          <a:p>
            <a:pPr algn="just"/>
            <a:r>
              <a:rPr lang="es-CL" dirty="0" smtClean="0"/>
              <a:t>A petición de parte se puede pedir otro banco, otro tipo de cuentas, por ejemplo una cuenta vista por que permite transacciones electrónicas,  lo importante es que sea </a:t>
            </a:r>
            <a:r>
              <a:rPr lang="es-CL" smtClean="0"/>
              <a:t>utilizada únicamente </a:t>
            </a:r>
            <a:r>
              <a:rPr lang="es-CL" dirty="0" smtClean="0"/>
              <a:t>para esto.</a:t>
            </a:r>
            <a:endParaRPr lang="es-CL" dirty="0" smtClean="0"/>
          </a:p>
          <a:p>
            <a:endParaRPr lang="es-CL" dirty="0" smtClean="0"/>
          </a:p>
          <a:p>
            <a:pPr marL="0" indent="0">
              <a:buNone/>
            </a:pPr>
            <a:endParaRPr lang="es-CL" dirty="0" smtClean="0"/>
          </a:p>
          <a:p>
            <a:pPr marL="0" indent="0">
              <a:buNone/>
            </a:pPr>
            <a:endParaRPr lang="es-CL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Modalidad de pago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299341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CL" dirty="0" smtClean="0"/>
              <a:t>«El </a:t>
            </a:r>
            <a:r>
              <a:rPr lang="es-CL" dirty="0"/>
              <a:t>juez podrá también ordenar que el </a:t>
            </a:r>
            <a:br>
              <a:rPr lang="es-CL" dirty="0"/>
            </a:br>
            <a:r>
              <a:rPr lang="es-CL" dirty="0"/>
              <a:t>deudor garantice el cumplimiento de la obligación </a:t>
            </a:r>
            <a:br>
              <a:rPr lang="es-CL" dirty="0"/>
            </a:br>
            <a:r>
              <a:rPr lang="es-CL" dirty="0"/>
              <a:t>alimenticia con una hipoteca o prenda sobre bienes del </a:t>
            </a:r>
            <a:br>
              <a:rPr lang="es-CL" dirty="0"/>
            </a:br>
            <a:r>
              <a:rPr lang="es-CL" dirty="0"/>
              <a:t>alimentante o con otra forma de caución.</a:t>
            </a:r>
            <a:br>
              <a:rPr lang="es-CL" dirty="0"/>
            </a:br>
            <a:r>
              <a:rPr lang="es-CL" dirty="0"/>
              <a:t>      Lo ordenará especialmente si hubiere motivo </a:t>
            </a:r>
            <a:br>
              <a:rPr lang="es-CL" dirty="0"/>
            </a:br>
            <a:r>
              <a:rPr lang="es-CL" dirty="0"/>
              <a:t>fundado para estimar que el alimentante se ausentará </a:t>
            </a:r>
            <a:br>
              <a:rPr lang="es-CL" dirty="0"/>
            </a:br>
            <a:r>
              <a:rPr lang="es-CL" dirty="0"/>
              <a:t>del país. Mientras no rinda la caución ordenada, que </a:t>
            </a:r>
            <a:br>
              <a:rPr lang="es-CL" dirty="0"/>
            </a:br>
            <a:r>
              <a:rPr lang="es-CL" dirty="0"/>
              <a:t>deberá considerar el periodo estimado de ausencia, el </a:t>
            </a:r>
            <a:br>
              <a:rPr lang="es-CL" dirty="0"/>
            </a:br>
            <a:r>
              <a:rPr lang="es-CL" dirty="0"/>
              <a:t>juez decretará el arraigo del alimentante, el que </a:t>
            </a:r>
            <a:br>
              <a:rPr lang="es-CL" dirty="0"/>
            </a:br>
            <a:r>
              <a:rPr lang="es-CL" dirty="0"/>
              <a:t>quedará sin efecto por la constitución de la caución, </a:t>
            </a:r>
            <a:br>
              <a:rPr lang="es-CL" dirty="0"/>
            </a:br>
            <a:r>
              <a:rPr lang="es-CL" dirty="0"/>
              <a:t>debiendo el juez comunicar este hecho de inmediato a </a:t>
            </a:r>
            <a:br>
              <a:rPr lang="es-CL" dirty="0"/>
            </a:br>
            <a:r>
              <a:rPr lang="es-CL" dirty="0"/>
              <a:t>la misma autoridad policial a quien impartió la orden, </a:t>
            </a:r>
            <a:br>
              <a:rPr lang="es-CL" dirty="0"/>
            </a:br>
            <a:r>
              <a:rPr lang="es-CL" dirty="0"/>
              <a:t>sin más trámite</a:t>
            </a:r>
            <a:r>
              <a:rPr lang="es-CL" dirty="0" smtClean="0"/>
              <a:t>.»</a:t>
            </a:r>
            <a:endParaRPr lang="es-CL" dirty="0"/>
          </a:p>
          <a:p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Art 10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4186010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L" dirty="0" smtClean="0"/>
              <a:t>El requerimiento de pago se notifica según el art 23 del procedimiento de familia. </a:t>
            </a:r>
          </a:p>
          <a:p>
            <a:r>
              <a:rPr lang="es-CL" dirty="0" smtClean="0"/>
              <a:t>Solo es admisible la excepción de pago que conste en documento escrito.</a:t>
            </a:r>
          </a:p>
          <a:p>
            <a:r>
              <a:rPr lang="es-CL" dirty="0" smtClean="0"/>
              <a:t>Si no hay excepciones se omite sentencia y se procede al procedimiento de apremio.</a:t>
            </a:r>
          </a:p>
          <a:p>
            <a:r>
              <a:rPr lang="es-CL" dirty="0"/>
              <a:t>El mandamiento de embargo que se despache para el </a:t>
            </a:r>
            <a:br>
              <a:rPr lang="es-CL" dirty="0"/>
            </a:br>
            <a:r>
              <a:rPr lang="es-CL" dirty="0"/>
              <a:t>pago de la primera pensión alimenticia será suficiente </a:t>
            </a:r>
            <a:br>
              <a:rPr lang="es-CL" dirty="0"/>
            </a:br>
            <a:r>
              <a:rPr lang="es-CL" dirty="0"/>
              <a:t>para el pago de cada una de las venideras, sin necesidad </a:t>
            </a:r>
            <a:br>
              <a:rPr lang="es-CL" dirty="0"/>
            </a:br>
            <a:r>
              <a:rPr lang="es-CL" dirty="0"/>
              <a:t>de nuevo requerimiento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Pago y Medidas de apremio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35669933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De oficio o a petición de parte, si no se paga la pensión se pondrá al deudor como medida de apremio, el arresto nocturno hasta por 15 días. </a:t>
            </a:r>
          </a:p>
          <a:p>
            <a:r>
              <a:rPr lang="es-CL" dirty="0" smtClean="0"/>
              <a:t>Después de dos arrestos nocturnos seguidos o si lo infringiere, se procede a arresto normal, si sigue sin pagar se puede ampliar hasta 30 días.</a:t>
            </a:r>
          </a:p>
          <a:p>
            <a:r>
              <a:rPr lang="es-CL" dirty="0"/>
              <a:t>Si el alimentante justificare ante el tribunal que </a:t>
            </a:r>
            <a:br>
              <a:rPr lang="es-CL" dirty="0"/>
            </a:br>
            <a:r>
              <a:rPr lang="es-CL" dirty="0"/>
              <a:t>carece de los medios necesarios para el pago de su </a:t>
            </a:r>
            <a:br>
              <a:rPr lang="es-CL" dirty="0"/>
            </a:br>
            <a:r>
              <a:rPr lang="es-CL" dirty="0"/>
              <a:t>obligación alimenticia, podrá suspenderse el apremio y </a:t>
            </a:r>
            <a:br>
              <a:rPr lang="es-CL" dirty="0"/>
            </a:br>
            <a:r>
              <a:rPr lang="es-CL" dirty="0"/>
              <a:t>el arraigo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Medidas de apremio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2076339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Medidas que puede adoptar el tribunal a </a:t>
            </a:r>
            <a:r>
              <a:rPr lang="es-CL" dirty="0" err="1" smtClean="0"/>
              <a:t>peticion</a:t>
            </a:r>
            <a:r>
              <a:rPr lang="es-CL" dirty="0" smtClean="0"/>
              <a:t> de parte:</a:t>
            </a:r>
          </a:p>
          <a:p>
            <a:pPr algn="just"/>
            <a:r>
              <a:rPr lang="es-CL" dirty="0"/>
              <a:t>Ordenará, en el mes de marzo de cada año, a la Tesorería General de la República, que retenga de la devolución anual de impuestos a la renta que corresponda percibir a deudores de pensiones </a:t>
            </a:r>
            <a:r>
              <a:rPr lang="es-CL" dirty="0" smtClean="0"/>
              <a:t>alimenticias.</a:t>
            </a:r>
          </a:p>
          <a:p>
            <a:pPr algn="just"/>
            <a:r>
              <a:rPr lang="es-CL" dirty="0"/>
              <a:t>Suspenderá la licencia para conducir vehículos </a:t>
            </a:r>
            <a:br>
              <a:rPr lang="es-CL" dirty="0"/>
            </a:br>
            <a:r>
              <a:rPr lang="es-CL" dirty="0"/>
              <a:t>motorizados por un plazo de hasta seis </a:t>
            </a:r>
            <a:r>
              <a:rPr lang="es-CL" dirty="0" smtClean="0"/>
              <a:t>meses ( prorrogable)</a:t>
            </a:r>
          </a:p>
          <a:p>
            <a:pPr algn="just"/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Art 16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2904958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539552" y="260648"/>
            <a:ext cx="8229600" cy="6192688"/>
          </a:xfrm>
        </p:spPr>
        <p:txBody>
          <a:bodyPr/>
          <a:lstStyle/>
          <a:p>
            <a:r>
              <a:rPr lang="es-CL" dirty="0" smtClean="0"/>
              <a:t>Si la licencia es necesaria para su actividad económica, podrá solicitar que se suspenda esta medida si garantiza el pago de lo adeudado.</a:t>
            </a:r>
          </a:p>
          <a:p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45719"/>
          </a:xfrm>
        </p:spPr>
        <p:txBody>
          <a:bodyPr>
            <a:normAutofit fontScale="90000"/>
          </a:bodyPr>
          <a:lstStyle/>
          <a:p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2269588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Son solidariamente responsables del pago de la obligación alimenticia las personas que dificulten el fiel y oportuno pago de la obligación.</a:t>
            </a:r>
          </a:p>
          <a:p>
            <a:r>
              <a:rPr lang="es-CL" dirty="0" smtClean="0"/>
              <a:t>El que ayude al deudor a su ocultamiento para impedir su notificación o el cumplimiento de alguno de  los apremios, será castigado con apremio nocturno.</a:t>
            </a:r>
          </a:p>
          <a:p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Medidas de apremio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976612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La persona natural o jurídica que no retenga los montos a que esta obligado, incurra en multa del doble de lo que debía retener, lo que no impedirá que se despache en su contra o  contra el deudor  la ejecución.</a:t>
            </a:r>
          </a:p>
          <a:p>
            <a:r>
              <a:rPr lang="es-CL" dirty="0" smtClean="0"/>
              <a:t>El empleador deberá comunicar el fin de la relación laboral, si debe pagar  la indemnización sustitutiva del mes de aviso previo deberá retener la pensión.</a:t>
            </a:r>
          </a:p>
          <a:p>
            <a:r>
              <a:rPr lang="es-CL" dirty="0" smtClean="0"/>
              <a:t>Lo anterior se aplica también por la indemnización por años de servicios.</a:t>
            </a:r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Medidas de apremio del art 13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610220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s-CL" dirty="0" smtClean="0"/>
              <a:t>Si consta en el proceso que se ha declarado dos veces contra el alimentante alguno de los apremios del art 14 y 16  se podrá:</a:t>
            </a:r>
          </a:p>
          <a:p>
            <a:r>
              <a:rPr lang="es-CL" dirty="0" smtClean="0"/>
              <a:t>Decretar la separación de bienes de los cónyuges</a:t>
            </a:r>
          </a:p>
          <a:p>
            <a:r>
              <a:rPr lang="es-CL" dirty="0"/>
              <a:t>Autorizar a la mujer para actuar conforme a lo </a:t>
            </a:r>
            <a:br>
              <a:rPr lang="es-CL" dirty="0"/>
            </a:br>
            <a:r>
              <a:rPr lang="es-CL" dirty="0"/>
              <a:t>dispuesto en el inciso segundo del artículo 138 del </a:t>
            </a:r>
            <a:br>
              <a:rPr lang="es-CL" dirty="0"/>
            </a:br>
            <a:r>
              <a:rPr lang="es-CL" dirty="0"/>
              <a:t>Código Civil, sin que sea necesario acreditar el </a:t>
            </a:r>
            <a:br>
              <a:rPr lang="es-CL" dirty="0"/>
            </a:br>
            <a:r>
              <a:rPr lang="es-CL" dirty="0"/>
              <a:t>perjuicio a que se refiere dicho inciso.</a:t>
            </a:r>
            <a:br>
              <a:rPr lang="es-CL" dirty="0"/>
            </a:br>
            <a:r>
              <a:rPr lang="es-CL" dirty="0"/>
              <a:t>  </a:t>
            </a:r>
          </a:p>
          <a:p>
            <a:r>
              <a:rPr lang="es-CL" dirty="0" smtClean="0"/>
              <a:t>. </a:t>
            </a:r>
            <a:r>
              <a:rPr lang="es-CL" dirty="0"/>
              <a:t>Autorizar la salida del país de los hijos </a:t>
            </a:r>
            <a:br>
              <a:rPr lang="es-CL" dirty="0"/>
            </a:br>
            <a:r>
              <a:rPr lang="es-CL" dirty="0"/>
              <a:t>menores de edad sin necesidad del consentimiento del </a:t>
            </a:r>
            <a:br>
              <a:rPr lang="es-CL" dirty="0"/>
            </a:br>
            <a:r>
              <a:rPr lang="es-CL" dirty="0"/>
              <a:t>alimentante, en cuyo caso procederá en conformidad a lo </a:t>
            </a:r>
            <a:br>
              <a:rPr lang="es-CL" dirty="0"/>
            </a:br>
            <a:r>
              <a:rPr lang="es-CL" dirty="0"/>
              <a:t>dispuesto en el inciso sexto del artículo 49 de la ley </a:t>
            </a:r>
            <a:br>
              <a:rPr lang="es-CL" dirty="0"/>
            </a:br>
            <a:r>
              <a:rPr lang="es-CL" dirty="0"/>
              <a:t>Nº 16.618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Medidas de apremio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4089710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L" dirty="0" smtClean="0"/>
              <a:t>De </a:t>
            </a:r>
            <a:r>
              <a:rPr lang="es-CL" dirty="0"/>
              <a:t>los juicios de alimentos, conocerá el juez de familia del domicilio del alimentante o del alimentario, a elección de este último. Estos juicios se tramitarán conforme a la ley Nº 19.968, con las modificaciones establecidas en este cuerpo legal. </a:t>
            </a:r>
          </a:p>
          <a:p>
            <a:r>
              <a:rPr lang="es-CL" dirty="0"/>
              <a:t>Será competente para conocer de las </a:t>
            </a:r>
            <a:r>
              <a:rPr lang="es-CL" b="1" dirty="0"/>
              <a:t>demandas de aumento </a:t>
            </a:r>
            <a:r>
              <a:rPr lang="es-CL" dirty="0"/>
              <a:t>de la pensión alimenticia el mismo tribunal que decretó la pensión o el del nuevo domicilio del alimentario, a elección de éste. </a:t>
            </a:r>
          </a:p>
          <a:p>
            <a:r>
              <a:rPr lang="es-CL" dirty="0"/>
              <a:t>De las </a:t>
            </a:r>
            <a:r>
              <a:rPr lang="es-CL" b="1" dirty="0"/>
              <a:t>demandas de rebaja o cese de la pensión conocerá el tribunal del domicilio del </a:t>
            </a:r>
            <a:r>
              <a:rPr lang="es-CL" b="1" dirty="0" smtClean="0"/>
              <a:t>alimentario</a:t>
            </a:r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>
                <a:latin typeface="Arial" pitchFamily="34" charset="0"/>
                <a:cs typeface="Arial" pitchFamily="34" charset="0"/>
              </a:rPr>
              <a:t>Del procedimiento en general</a:t>
            </a:r>
            <a:endParaRPr lang="es-CL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6618587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La demanda puede omitir el domicilio del demandado si no se conociera, y si este fuera el caso o no es habido en el domicilio  indicado en la demanda el juez debe adoptar todas las medidas para determinarlo.</a:t>
            </a:r>
          </a:p>
          <a:p>
            <a:r>
              <a:rPr lang="es-CL" dirty="0"/>
              <a:t> </a:t>
            </a:r>
            <a:r>
              <a:rPr lang="es-CL" dirty="0" smtClean="0"/>
              <a:t>el demandado tiene  la carga procesal de informar al juez con no mas de 30 </a:t>
            </a:r>
            <a:r>
              <a:rPr lang="es-CL" dirty="0" smtClean="0"/>
              <a:t>días </a:t>
            </a:r>
            <a:r>
              <a:rPr lang="es-CL" dirty="0" smtClean="0"/>
              <a:t>de tardanza de cambio de domicilio, de empleador o de lugar donde preste servicios, bajo amenaza de una multa de 15 </a:t>
            </a:r>
            <a:r>
              <a:rPr lang="es-CL" dirty="0" err="1" smtClean="0"/>
              <a:t>utm</a:t>
            </a:r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>
                <a:latin typeface="Arial" pitchFamily="34" charset="0"/>
                <a:cs typeface="Arial" pitchFamily="34" charset="0"/>
              </a:rPr>
              <a:t>Del procedimiento en general</a:t>
            </a:r>
            <a:endParaRPr lang="es-CL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5095278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CL" dirty="0"/>
          </a:p>
          <a:p>
            <a:r>
              <a:rPr lang="es-CL" dirty="0"/>
              <a:t> Para los efectos de decretar los alimentos cuando un menor los solicitare de su padre o madre, se presumirá que el </a:t>
            </a:r>
            <a:r>
              <a:rPr lang="es-CL" dirty="0" smtClean="0"/>
              <a:t>alimentante </a:t>
            </a:r>
            <a:r>
              <a:rPr lang="es-CL" dirty="0"/>
              <a:t>tiene los medios para otorgarlos. </a:t>
            </a:r>
            <a:endParaRPr lang="es-CL" dirty="0" smtClean="0"/>
          </a:p>
          <a:p>
            <a:r>
              <a:rPr lang="es-CL" dirty="0" smtClean="0"/>
              <a:t>Si el alimentante justifica ante el tribunal que carece de los medios para pagar los alimentos, el juez puede rebajarlos prudencialmente.</a:t>
            </a:r>
          </a:p>
          <a:p>
            <a:r>
              <a:rPr lang="es-CL" dirty="0" smtClean="0"/>
              <a:t>Si los elementos decretados no son pagados o no son suficientes el alimentario podrá demandar a los abuelos</a:t>
            </a:r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>
                <a:latin typeface="Arial" pitchFamily="34" charset="0"/>
                <a:cs typeface="Arial" pitchFamily="34" charset="0"/>
              </a:rPr>
              <a:t>Del procedimiento en general</a:t>
            </a:r>
            <a:endParaRPr lang="es-CL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626838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CL" dirty="0" smtClean="0"/>
              <a:t>El juez deberá decretar alimentos provisorios al admitir la demanda a tramitación, estos se estiman con el merito de los documentos presentados.</a:t>
            </a:r>
          </a:p>
          <a:p>
            <a:r>
              <a:rPr lang="es-CL" dirty="0" smtClean="0"/>
              <a:t>Se tiene 5 días para oponerse a este monto, el juez lo resuelve de plano, salvo que los antecedentes ameriten citar a audiencia para dentro de los 10 días siguientes.</a:t>
            </a:r>
          </a:p>
          <a:p>
            <a:r>
              <a:rPr lang="es-CL" dirty="0"/>
              <a:t>La resolución que decrete los alimentos provisorios </a:t>
            </a:r>
            <a:br>
              <a:rPr lang="es-CL" dirty="0"/>
            </a:br>
            <a:r>
              <a:rPr lang="es-CL" dirty="0"/>
              <a:t>o la que se pronuncie provisionalmente sobre la </a:t>
            </a:r>
            <a:br>
              <a:rPr lang="es-CL" dirty="0"/>
            </a:br>
            <a:r>
              <a:rPr lang="es-CL" dirty="0"/>
              <a:t>solicitud de aumento, rebaja o cese de una pensión </a:t>
            </a:r>
            <a:br>
              <a:rPr lang="es-CL" dirty="0"/>
            </a:br>
            <a:r>
              <a:rPr lang="es-CL" dirty="0"/>
              <a:t>alimenticia, será susceptible del recurso de reposición </a:t>
            </a:r>
            <a:br>
              <a:rPr lang="es-CL" dirty="0"/>
            </a:br>
            <a:r>
              <a:rPr lang="es-CL" dirty="0"/>
              <a:t>con apelación subsidiaria, la que se concederá en el </a:t>
            </a:r>
            <a:br>
              <a:rPr lang="es-CL" dirty="0"/>
            </a:br>
            <a:r>
              <a:rPr lang="es-CL" dirty="0"/>
              <a:t>solo efecto devolutivo y gozará de preferencia para su </a:t>
            </a:r>
            <a:br>
              <a:rPr lang="es-CL" dirty="0"/>
            </a:br>
            <a:r>
              <a:rPr lang="es-CL" dirty="0"/>
              <a:t>vista y fallo</a:t>
            </a:r>
            <a:endParaRPr lang="es-CL" dirty="0" smtClean="0"/>
          </a:p>
          <a:p>
            <a:endParaRPr lang="es-CL" dirty="0" smtClean="0"/>
          </a:p>
          <a:p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>
                <a:latin typeface="Arial" pitchFamily="34" charset="0"/>
                <a:cs typeface="Arial" pitchFamily="34" charset="0"/>
              </a:rPr>
              <a:t>Del procedimiento en general</a:t>
            </a:r>
            <a:endParaRPr lang="es-CL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72860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Al proveerse la demanda, el demandado deber a llevar sus liquidaciones de sueldo, copia de  la declaración del impuesto a la renta y  boletas de honorarios , a la audiencia preparatoria.</a:t>
            </a:r>
          </a:p>
          <a:p>
            <a:r>
              <a:rPr lang="es-CL" dirty="0" smtClean="0"/>
              <a:t>En caso contrario deberá dar una declaración jurada  dejando constancia de su capacidad económica y patrimonio.</a:t>
            </a:r>
          </a:p>
          <a:p>
            <a:r>
              <a:rPr lang="es-CL" dirty="0" smtClean="0"/>
              <a:t>Si el demandado no da constancia o el tribunal de oficio puede solicitar  la información a ciertas instituciones ( </a:t>
            </a:r>
            <a:r>
              <a:rPr lang="es-CL" dirty="0" err="1" smtClean="0"/>
              <a:t>sii</a:t>
            </a:r>
            <a:r>
              <a:rPr lang="es-CL" dirty="0" smtClean="0"/>
              <a:t>, </a:t>
            </a:r>
            <a:r>
              <a:rPr lang="es-CL" dirty="0" err="1" smtClean="0"/>
              <a:t>afp</a:t>
            </a:r>
            <a:r>
              <a:rPr lang="es-CL" dirty="0" smtClean="0"/>
              <a:t>, </a:t>
            </a:r>
            <a:r>
              <a:rPr lang="es-CL" dirty="0" err="1" smtClean="0"/>
              <a:t>isp</a:t>
            </a:r>
            <a:r>
              <a:rPr lang="es-CL" dirty="0" smtClean="0"/>
              <a:t>..)</a:t>
            </a:r>
          </a:p>
          <a:p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>
                <a:latin typeface="Arial" pitchFamily="34" charset="0"/>
                <a:cs typeface="Arial" pitchFamily="34" charset="0"/>
              </a:rPr>
              <a:t>Del procedimiento en general</a:t>
            </a:r>
            <a:endParaRPr lang="es-CL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6045411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L" dirty="0" smtClean="0"/>
              <a:t>El demandado que no cumpla con lo anterior o que mienta y el tercero que expenda maliciosamente documentos falsos </a:t>
            </a:r>
            <a:r>
              <a:rPr lang="es-CL" dirty="0"/>
              <a:t>serán sancionados con las penas del artículo </a:t>
            </a:r>
            <a:r>
              <a:rPr lang="es-CL" dirty="0" smtClean="0"/>
              <a:t>207 </a:t>
            </a:r>
            <a:r>
              <a:rPr lang="es-CL" dirty="0"/>
              <a:t>del Código </a:t>
            </a:r>
            <a:r>
              <a:rPr lang="es-CL" dirty="0" smtClean="0"/>
              <a:t>Penal.</a:t>
            </a:r>
          </a:p>
          <a:p>
            <a:r>
              <a:rPr lang="es-CL" dirty="0" smtClean="0"/>
              <a:t>Datos inexactos o la falta de información relevante en la declaración jurada puede acarrear la sanción del art 212 del CP.</a:t>
            </a:r>
          </a:p>
          <a:p>
            <a:r>
              <a:rPr lang="es-CL" dirty="0" smtClean="0"/>
              <a:t>Los actos del alimentantes efectuados  con terceros de mala fe, para disminuir su patrimonio, podrán revocarse según el art 2468 del CC, esta acción se tramita como incidente y su resolución es apelable en solo el efecto devolutivo.</a:t>
            </a:r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>
                <a:latin typeface="Arial" pitchFamily="34" charset="0"/>
                <a:cs typeface="Arial" pitchFamily="34" charset="0"/>
              </a:rPr>
              <a:t>Del procedimiento en general</a:t>
            </a:r>
            <a:endParaRPr lang="es-CL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5728551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Las medidas precautorias, tanto en monto y forma, los decreta de forma libre el tribunal.</a:t>
            </a:r>
          </a:p>
          <a:p>
            <a:r>
              <a:rPr lang="es-CL" dirty="0" smtClean="0"/>
              <a:t> </a:t>
            </a:r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>
                <a:latin typeface="Arial" pitchFamily="34" charset="0"/>
                <a:cs typeface="Arial" pitchFamily="34" charset="0"/>
              </a:rPr>
              <a:t>Del procedimiento en general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33162168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dirty="0" smtClean="0"/>
              <a:t>La suma de la pensión no podrá ser mayor al 50% de los ingresos del alimentante.</a:t>
            </a:r>
          </a:p>
          <a:p>
            <a:r>
              <a:rPr lang="es-CL" dirty="0" smtClean="0"/>
              <a:t>Cuando la pensión se fije en una suma fija, esta se reajustara automáticamente en base del IPC.</a:t>
            </a:r>
          </a:p>
          <a:p>
            <a:endParaRPr lang="es-CL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>
                <a:latin typeface="Arial" pitchFamily="34" charset="0"/>
                <a:cs typeface="Arial" pitchFamily="34" charset="0"/>
              </a:rPr>
              <a:t>Del procedimiento en general</a:t>
            </a:r>
            <a:endParaRPr lang="es-CL" dirty="0"/>
          </a:p>
        </p:txBody>
      </p:sp>
    </p:spTree>
    <p:extLst>
      <p:ext uri="{BB962C8B-B14F-4D97-AF65-F5344CB8AC3E}">
        <p14:creationId xmlns="" xmlns:p14="http://schemas.microsoft.com/office/powerpoint/2010/main" val="41557111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per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Paper">
      <a:maj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Pape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156</TotalTime>
  <Words>1176</Words>
  <Application>Microsoft Office PowerPoint</Application>
  <PresentationFormat>Presentación en pantalla (4:3)</PresentationFormat>
  <Paragraphs>71</Paragraphs>
  <Slides>19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19</vt:i4>
      </vt:variant>
    </vt:vector>
  </HeadingPairs>
  <TitlesOfParts>
    <vt:vector size="20" baseType="lpstr">
      <vt:lpstr>Paper</vt:lpstr>
      <vt:lpstr>  LEY Nº 14.908 </vt:lpstr>
      <vt:lpstr>Del procedimiento en general</vt:lpstr>
      <vt:lpstr>Del procedimiento en general</vt:lpstr>
      <vt:lpstr>Del procedimiento en general</vt:lpstr>
      <vt:lpstr>Del procedimiento en general</vt:lpstr>
      <vt:lpstr>Del procedimiento en general</vt:lpstr>
      <vt:lpstr>Del procedimiento en general</vt:lpstr>
      <vt:lpstr>Del procedimiento en general</vt:lpstr>
      <vt:lpstr>Del procedimiento en general</vt:lpstr>
      <vt:lpstr>Modalidades de pago.</vt:lpstr>
      <vt:lpstr>Modalidad de pago</vt:lpstr>
      <vt:lpstr>Art 10</vt:lpstr>
      <vt:lpstr>Pago y Medidas de apremio</vt:lpstr>
      <vt:lpstr>Medidas de apremio</vt:lpstr>
      <vt:lpstr>Art 16</vt:lpstr>
      <vt:lpstr>Diapositiva 16</vt:lpstr>
      <vt:lpstr>Medidas de apremio</vt:lpstr>
      <vt:lpstr>Medidas de apremio del art 13</vt:lpstr>
      <vt:lpstr>Medidas de apremio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Matias y cia</dc:creator>
  <cp:lastModifiedBy>Matias</cp:lastModifiedBy>
  <cp:revision>16</cp:revision>
  <dcterms:created xsi:type="dcterms:W3CDTF">2011-03-19T20:36:50Z</dcterms:created>
  <dcterms:modified xsi:type="dcterms:W3CDTF">2011-03-28T01:35:49Z</dcterms:modified>
</cp:coreProperties>
</file>

<file path=docProps/thumbnail.jpeg>
</file>