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1" r:id="rId1"/>
  </p:sldMasterIdLst>
  <p:notesMasterIdLst>
    <p:notesMasterId r:id="rId35"/>
  </p:notesMasterIdLst>
  <p:handoutMasterIdLst>
    <p:handoutMasterId r:id="rId36"/>
  </p:handoutMasterIdLst>
  <p:sldIdLst>
    <p:sldId id="256" r:id="rId2"/>
    <p:sldId id="343" r:id="rId3"/>
    <p:sldId id="336" r:id="rId4"/>
    <p:sldId id="349" r:id="rId5"/>
    <p:sldId id="337" r:id="rId6"/>
    <p:sldId id="338" r:id="rId7"/>
    <p:sldId id="341" r:id="rId8"/>
    <p:sldId id="346" r:id="rId9"/>
    <p:sldId id="347" r:id="rId10"/>
    <p:sldId id="348" r:id="rId11"/>
    <p:sldId id="350" r:id="rId12"/>
    <p:sldId id="353" r:id="rId13"/>
    <p:sldId id="354" r:id="rId14"/>
    <p:sldId id="375" r:id="rId15"/>
    <p:sldId id="356" r:id="rId16"/>
    <p:sldId id="357" r:id="rId17"/>
    <p:sldId id="358" r:id="rId18"/>
    <p:sldId id="359" r:id="rId19"/>
    <p:sldId id="360" r:id="rId20"/>
    <p:sldId id="361" r:id="rId21"/>
    <p:sldId id="362" r:id="rId22"/>
    <p:sldId id="363" r:id="rId23"/>
    <p:sldId id="364" r:id="rId24"/>
    <p:sldId id="365" r:id="rId25"/>
    <p:sldId id="366" r:id="rId26"/>
    <p:sldId id="367" r:id="rId27"/>
    <p:sldId id="368" r:id="rId28"/>
    <p:sldId id="369" r:id="rId29"/>
    <p:sldId id="370" r:id="rId30"/>
    <p:sldId id="371" r:id="rId31"/>
    <p:sldId id="372" r:id="rId32"/>
    <p:sldId id="373" r:id="rId33"/>
    <p:sldId id="376" r:id="rId3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1" autoAdjust="0"/>
    <p:restoredTop sz="99829" autoAdjust="0"/>
  </p:normalViewPr>
  <p:slideViewPr>
    <p:cSldViewPr snapToGrid="0" snapToObjects="1">
      <p:cViewPr>
        <p:scale>
          <a:sx n="100" d="100"/>
          <a:sy n="100" d="100"/>
        </p:scale>
        <p:origin x="-400" y="-80"/>
      </p:cViewPr>
      <p:guideLst>
        <p:guide orient="horz" pos="2160"/>
        <p:guide pos="2880"/>
      </p:guideLst>
    </p:cSldViewPr>
  </p:slideViewPr>
  <p:outlineViewPr>
    <p:cViewPr>
      <p:scale>
        <a:sx n="33" d="100"/>
        <a:sy n="33" d="100"/>
      </p:scale>
      <p:origin x="0" y="3088"/>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notesMaster" Target="notesMasters/notesMaster1.xml"/><Relationship Id="rId36" Type="http://schemas.openxmlformats.org/officeDocument/2006/relationships/handoutMaster" Target="handoutMasters/handout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interSettings" Target="printerSettings/printerSettings1.bin"/><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E9867BE-1896-5D49-9329-2AE460699185}" type="datetimeFigureOut">
              <a:rPr lang="en-US" smtClean="0"/>
              <a:t>3/28/11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FC8DF6E-5F22-2445-B4C8-BCA0FD48DDAE}" type="slidenum">
              <a:rPr lang="en-US" smtClean="0"/>
              <a:t>‹#›</a:t>
            </a:fld>
            <a:endParaRPr lang="en-US"/>
          </a:p>
        </p:txBody>
      </p:sp>
    </p:spTree>
    <p:extLst>
      <p:ext uri="{BB962C8B-B14F-4D97-AF65-F5344CB8AC3E}">
        <p14:creationId xmlns:p14="http://schemas.microsoft.com/office/powerpoint/2010/main" val="30883451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81D1916-7ED7-6947-A9F5-B29D650714D8}" type="datetimeFigureOut">
              <a:rPr lang="en-US" smtClean="0"/>
              <a:t>3/29/11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B1304ED-9C85-E14A-87F5-4CE17B2C0CD1}" type="slidenum">
              <a:rPr lang="en-US" smtClean="0"/>
              <a:t>‹#›</a:t>
            </a:fld>
            <a:endParaRPr lang="en-US"/>
          </a:p>
        </p:txBody>
      </p:sp>
    </p:spTree>
    <p:extLst>
      <p:ext uri="{BB962C8B-B14F-4D97-AF65-F5344CB8AC3E}">
        <p14:creationId xmlns:p14="http://schemas.microsoft.com/office/powerpoint/2010/main" val="349963549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DEEB8CE4-16CC-274C-949A-7D2456986CE1}" type="slidenum">
              <a:rPr lang="es-ES_tradnl" sz="1200"/>
              <a:pPr/>
              <a:t>11</a:t>
            </a:fld>
            <a:endParaRPr lang="es-ES_tradnl" sz="1200"/>
          </a:p>
        </p:txBody>
      </p:sp>
      <p:sp>
        <p:nvSpPr>
          <p:cNvPr id="15362" name="Rectangle 2"/>
          <p:cNvSpPr>
            <a:spLocks noChangeArrowheads="1" noTextEdit="1"/>
          </p:cNvSpPr>
          <p:nvPr>
            <p:ph type="sldImg"/>
          </p:nvPr>
        </p:nvSpPr>
        <p:spPr>
          <a:ln/>
        </p:spPr>
      </p:sp>
      <p:sp>
        <p:nvSpPr>
          <p:cNvPr id="153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s-ES">
              <a:latin typeface="Arial" charset="0"/>
              <a:ea typeface="ＭＳ Ｐゴシック" charset="0"/>
              <a:cs typeface="ＭＳ Ｐゴシック"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1D2F1908-655A-B640-8617-3A18A38B1694}" type="datetimeFigureOut">
              <a:rPr lang="en-US" smtClean="0"/>
              <a:t>3/28/11</a:t>
            </a:fld>
            <a:endParaRPr lang="en-US"/>
          </a:p>
        </p:txBody>
      </p:sp>
      <p:sp>
        <p:nvSpPr>
          <p:cNvPr id="11" name="Slide Number Placeholder 10"/>
          <p:cNvSpPr>
            <a:spLocks noGrp="1"/>
          </p:cNvSpPr>
          <p:nvPr>
            <p:ph type="sldNum" sz="quarter" idx="11"/>
          </p:nvPr>
        </p:nvSpPr>
        <p:spPr/>
        <p:txBody>
          <a:bodyPr/>
          <a:lstStyle>
            <a:lvl1pPr>
              <a:defRPr>
                <a:solidFill>
                  <a:srgbClr val="FFFFFF"/>
                </a:solidFill>
              </a:defRPr>
            </a:lvl1pPr>
          </a:lstStyle>
          <a:p>
            <a:pPr algn="r"/>
            <a:fld id="{F7886C9C-DC18-4195-8FD5-A50AA931D419}" type="slidenum">
              <a:rPr lang="en-US" smtClean="0"/>
              <a:pPr algn="r"/>
              <a:t>‹#›</a:t>
            </a:fld>
            <a:endParaRPr lang="en-US" dirty="0"/>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s-ES_tradnl" noProof="0" dirty="0" err="1" smtClean="0"/>
              <a:t>Click</a:t>
            </a:r>
            <a:r>
              <a:rPr lang="es-ES_tradnl" noProof="0" dirty="0" smtClean="0"/>
              <a:t> </a:t>
            </a:r>
            <a:r>
              <a:rPr lang="es-ES_tradnl" noProof="0" dirty="0" err="1" smtClean="0"/>
              <a:t>to</a:t>
            </a:r>
            <a:r>
              <a:rPr lang="es-ES_tradnl" noProof="0" dirty="0" smtClean="0"/>
              <a:t> </a:t>
            </a:r>
            <a:r>
              <a:rPr lang="es-ES_tradnl" noProof="0" dirty="0" err="1" smtClean="0"/>
              <a:t>edit</a:t>
            </a:r>
            <a:r>
              <a:rPr lang="es-ES_tradnl" noProof="0" dirty="0" smtClean="0"/>
              <a:t> Master </a:t>
            </a:r>
            <a:r>
              <a:rPr lang="es-ES_tradnl" noProof="0" dirty="0" err="1" smtClean="0"/>
              <a:t>title</a:t>
            </a:r>
            <a:r>
              <a:rPr lang="es-ES_tradnl" noProof="0" dirty="0" smtClean="0"/>
              <a:t> </a:t>
            </a:r>
            <a:r>
              <a:rPr lang="es-ES_tradnl" noProof="0" dirty="0" err="1" smtClean="0"/>
              <a:t>style</a:t>
            </a:r>
            <a:endParaRPr lang="es-ES_tradnl" noProof="0"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Date Placeholder 3"/>
          <p:cNvSpPr>
            <a:spLocks noGrp="1"/>
          </p:cNvSpPr>
          <p:nvPr>
            <p:ph type="dt" sz="half" idx="10"/>
          </p:nvPr>
        </p:nvSpPr>
        <p:spPr/>
        <p:txBody>
          <a:bodyPr/>
          <a:lstStyle/>
          <a:p>
            <a:fld id="{1D2F1908-655A-B640-8617-3A18A38B1694}" type="datetimeFigureOut">
              <a:rPr lang="en-US" smtClean="0"/>
              <a:t>3/28/11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DF43C0-794F-6645-9715-1FC131E9ED6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s-ES_tradnl"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dirty="0"/>
          </a:p>
        </p:txBody>
      </p:sp>
      <p:sp>
        <p:nvSpPr>
          <p:cNvPr id="4" name="Date Placeholder 3"/>
          <p:cNvSpPr>
            <a:spLocks noGrp="1"/>
          </p:cNvSpPr>
          <p:nvPr>
            <p:ph type="dt" sz="half" idx="10"/>
          </p:nvPr>
        </p:nvSpPr>
        <p:spPr/>
        <p:txBody>
          <a:bodyPr/>
          <a:lstStyle/>
          <a:p>
            <a:fld id="{1D2F1908-655A-B640-8617-3A18A38B1694}" type="datetimeFigureOut">
              <a:rPr lang="en-US" smtClean="0"/>
              <a:t>3/28/11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94DF43C0-794F-6645-9715-1FC131E9ED6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_tradnl" noProof="0" dirty="0" err="1" smtClean="0"/>
              <a:t>Click</a:t>
            </a:r>
            <a:r>
              <a:rPr lang="es-ES_tradnl" noProof="0" dirty="0" smtClean="0"/>
              <a:t> </a:t>
            </a:r>
            <a:r>
              <a:rPr lang="es-ES_tradnl" noProof="0" dirty="0" err="1" smtClean="0"/>
              <a:t>to</a:t>
            </a:r>
            <a:r>
              <a:rPr lang="es-ES_tradnl" noProof="0" dirty="0" smtClean="0"/>
              <a:t> </a:t>
            </a:r>
            <a:r>
              <a:rPr lang="es-ES_tradnl" noProof="0" dirty="0" err="1" smtClean="0"/>
              <a:t>edit</a:t>
            </a:r>
            <a:r>
              <a:rPr lang="es-ES_tradnl" noProof="0" dirty="0" smtClean="0"/>
              <a:t> Master </a:t>
            </a:r>
            <a:r>
              <a:rPr lang="es-ES_tradnl" noProof="0" dirty="0" err="1" smtClean="0"/>
              <a:t>text</a:t>
            </a:r>
            <a:r>
              <a:rPr lang="es-ES_tradnl" noProof="0" dirty="0" smtClean="0"/>
              <a:t> </a:t>
            </a:r>
            <a:r>
              <a:rPr lang="es-ES_tradnl" noProof="0" dirty="0" err="1" smtClean="0"/>
              <a:t>styles</a:t>
            </a:r>
            <a:endParaRPr lang="es-ES_tradnl" noProof="0" dirty="0" smtClean="0"/>
          </a:p>
          <a:p>
            <a:pPr lvl="1"/>
            <a:r>
              <a:rPr lang="es-ES_tradnl" noProof="0" dirty="0" err="1" smtClean="0"/>
              <a:t>Second</a:t>
            </a:r>
            <a:r>
              <a:rPr lang="es-ES_tradnl" noProof="0" dirty="0" smtClean="0"/>
              <a:t> </a:t>
            </a:r>
            <a:r>
              <a:rPr lang="es-ES_tradnl" noProof="0" dirty="0" err="1" smtClean="0"/>
              <a:t>level</a:t>
            </a:r>
            <a:endParaRPr lang="es-ES_tradnl" noProof="0" dirty="0" smtClean="0"/>
          </a:p>
          <a:p>
            <a:pPr lvl="2"/>
            <a:r>
              <a:rPr lang="es-ES_tradnl" noProof="0" dirty="0" err="1" smtClean="0"/>
              <a:t>Third</a:t>
            </a:r>
            <a:r>
              <a:rPr lang="es-ES_tradnl" noProof="0" dirty="0" smtClean="0"/>
              <a:t> </a:t>
            </a:r>
            <a:r>
              <a:rPr lang="es-ES_tradnl" noProof="0" dirty="0" err="1" smtClean="0"/>
              <a:t>level</a:t>
            </a:r>
            <a:endParaRPr lang="es-ES_tradnl" noProof="0" dirty="0" smtClean="0"/>
          </a:p>
          <a:p>
            <a:pPr lvl="3"/>
            <a:r>
              <a:rPr lang="es-ES_tradnl" noProof="0" dirty="0" err="1" smtClean="0"/>
              <a:t>Fourth</a:t>
            </a:r>
            <a:r>
              <a:rPr lang="es-ES_tradnl" noProof="0" dirty="0" smtClean="0"/>
              <a:t> </a:t>
            </a:r>
            <a:r>
              <a:rPr lang="es-ES_tradnl" noProof="0" dirty="0" err="1" smtClean="0"/>
              <a:t>level</a:t>
            </a:r>
            <a:endParaRPr lang="es-ES_tradnl" noProof="0" dirty="0" smtClean="0"/>
          </a:p>
          <a:p>
            <a:pPr lvl="4"/>
            <a:r>
              <a:rPr lang="es-ES_tradnl" noProof="0" dirty="0" err="1" smtClean="0"/>
              <a:t>Fifth</a:t>
            </a:r>
            <a:r>
              <a:rPr lang="es-ES_tradnl" noProof="0" dirty="0" smtClean="0"/>
              <a:t> </a:t>
            </a:r>
            <a:r>
              <a:rPr lang="es-ES_tradnl" noProof="0" dirty="0" err="1" smtClean="0"/>
              <a:t>level</a:t>
            </a:r>
            <a:endParaRPr lang="es-ES_tradnl" noProof="0" dirty="0"/>
          </a:p>
        </p:txBody>
      </p:sp>
      <p:sp>
        <p:nvSpPr>
          <p:cNvPr id="4" name="Date Placeholder 3"/>
          <p:cNvSpPr>
            <a:spLocks noGrp="1"/>
          </p:cNvSpPr>
          <p:nvPr>
            <p:ph type="dt" sz="half" idx="10"/>
          </p:nvPr>
        </p:nvSpPr>
        <p:spPr/>
        <p:txBody>
          <a:bodyPr/>
          <a:lstStyle/>
          <a:p>
            <a:fld id="{1D2F1908-655A-B640-8617-3A18A38B1694}" type="datetimeFigureOut">
              <a:rPr lang="en-US" smtClean="0"/>
              <a:t>3/28/11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DF43C0-794F-6645-9715-1FC131E9ED69}" type="slidenum">
              <a:rPr lang="en-US" smtClean="0"/>
              <a:t>‹#›</a:t>
            </a:fld>
            <a:endParaRPr lang="en-US"/>
          </a:p>
        </p:txBody>
      </p:sp>
      <p:sp>
        <p:nvSpPr>
          <p:cNvPr id="7" name="Title 6"/>
          <p:cNvSpPr>
            <a:spLocks noGrp="1"/>
          </p:cNvSpPr>
          <p:nvPr>
            <p:ph type="title"/>
          </p:nvPr>
        </p:nvSpPr>
        <p:spPr/>
        <p:txBody>
          <a:bodyPr/>
          <a:lstStyle/>
          <a:p>
            <a:r>
              <a:rPr lang="es-ES_tradnl"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1D2F1908-655A-B640-8617-3A18A38B1694}" type="datetimeFigureOut">
              <a:rPr lang="en-US" smtClean="0"/>
              <a:t>3/28/11</a:t>
            </a:fld>
            <a:endParaRPr lang="en-US"/>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94DF43C0-794F-6645-9715-1FC131E9ED69}" type="slidenum">
              <a:rPr lang="en-US" smtClean="0"/>
              <a:t>‹#›</a:t>
            </a:fld>
            <a:endParaRPr lang="en-US"/>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s-ES_tradnl"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dirty="0"/>
          </a:p>
        </p:txBody>
      </p:sp>
      <p:sp>
        <p:nvSpPr>
          <p:cNvPr id="5" name="Date Placeholder 4"/>
          <p:cNvSpPr>
            <a:spLocks noGrp="1"/>
          </p:cNvSpPr>
          <p:nvPr>
            <p:ph type="dt" sz="half" idx="10"/>
          </p:nvPr>
        </p:nvSpPr>
        <p:spPr/>
        <p:txBody>
          <a:bodyPr/>
          <a:lstStyle/>
          <a:p>
            <a:fld id="{1D2F1908-655A-B640-8617-3A18A38B1694}" type="datetimeFigureOut">
              <a:rPr lang="en-US" smtClean="0"/>
              <a:t>3/28/11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DF43C0-794F-6645-9715-1FC131E9ED69}" type="slidenum">
              <a:rPr lang="en-US" smtClean="0"/>
              <a:t>‹#›</a:t>
            </a:fld>
            <a:endParaRPr lang="en-US"/>
          </a:p>
        </p:txBody>
      </p:sp>
      <p:sp>
        <p:nvSpPr>
          <p:cNvPr id="8" name="Title 7"/>
          <p:cNvSpPr>
            <a:spLocks noGrp="1"/>
          </p:cNvSpPr>
          <p:nvPr>
            <p:ph type="title"/>
          </p:nvPr>
        </p:nvSpPr>
        <p:spPr/>
        <p:txBody>
          <a:bodyPr/>
          <a:lstStyle/>
          <a:p>
            <a:r>
              <a:rPr lang="es-ES_tradnl"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dirty="0"/>
          </a:p>
        </p:txBody>
      </p:sp>
      <p:sp>
        <p:nvSpPr>
          <p:cNvPr id="7" name="Date Placeholder 6"/>
          <p:cNvSpPr>
            <a:spLocks noGrp="1"/>
          </p:cNvSpPr>
          <p:nvPr>
            <p:ph type="dt" sz="half" idx="10"/>
          </p:nvPr>
        </p:nvSpPr>
        <p:spPr/>
        <p:txBody>
          <a:bodyPr/>
          <a:lstStyle/>
          <a:p>
            <a:fld id="{1D2F1908-655A-B640-8617-3A18A38B1694}" type="datetimeFigureOut">
              <a:rPr lang="en-US" smtClean="0"/>
              <a:t>3/28/11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4DF43C0-794F-6645-9715-1FC131E9ED69}" type="slidenum">
              <a:rPr lang="en-US" smtClean="0"/>
              <a:t>‹#›</a:t>
            </a:fld>
            <a:endParaRPr lang="en-US"/>
          </a:p>
        </p:txBody>
      </p:sp>
      <p:sp>
        <p:nvSpPr>
          <p:cNvPr id="10" name="Title 9"/>
          <p:cNvSpPr>
            <a:spLocks noGrp="1"/>
          </p:cNvSpPr>
          <p:nvPr>
            <p:ph type="title"/>
          </p:nvPr>
        </p:nvSpPr>
        <p:spPr/>
        <p:txBody>
          <a:bodyPr/>
          <a:lstStyle/>
          <a:p>
            <a:r>
              <a:rPr lang="es-ES_tradnl"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D2F1908-655A-B640-8617-3A18A38B1694}" type="datetimeFigureOut">
              <a:rPr lang="en-US" smtClean="0"/>
              <a:t>3/28/11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4DF43C0-794F-6645-9715-1FC131E9ED69}" type="slidenum">
              <a:rPr lang="en-US" smtClean="0"/>
              <a:t>‹#›</a:t>
            </a:fld>
            <a:endParaRPr lang="en-US"/>
          </a:p>
        </p:txBody>
      </p:sp>
      <p:sp>
        <p:nvSpPr>
          <p:cNvPr id="6" name="Title 5"/>
          <p:cNvSpPr>
            <a:spLocks noGrp="1"/>
          </p:cNvSpPr>
          <p:nvPr>
            <p:ph type="title"/>
          </p:nvPr>
        </p:nvSpPr>
        <p:spPr/>
        <p:txBody>
          <a:bodyPr/>
          <a:lstStyle/>
          <a:p>
            <a:r>
              <a:rPr lang="es-ES_tradnl"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1D2F1908-655A-B640-8617-3A18A38B1694}" type="datetimeFigureOut">
              <a:rPr lang="en-US" smtClean="0"/>
              <a:t>3/28/11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4DF43C0-794F-6645-9715-1FC131E9ED6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fld id="{1D2F1908-655A-B640-8617-3A18A38B1694}" type="datetimeFigureOut">
              <a:rPr lang="en-US" smtClean="0"/>
              <a:t>3/28/11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F7886C9C-DC18-4195-8FD5-A50AA931D419}" type="slidenum">
              <a:rPr lang="en-US" smtClean="0"/>
              <a:pPr/>
              <a:t>‹#›</a:t>
            </a:fld>
            <a:endParaRPr lang="en-US" dirty="0"/>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s-ES_tradnl"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Drag picture to placeholder or click icon to add</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fld id="{1D2F1908-655A-B640-8617-3A18A38B1694}" type="datetimeFigureOut">
              <a:rPr lang="en-US" smtClean="0"/>
              <a:t>3/28/11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DF43C0-794F-6645-9715-1FC131E9ED69}" type="slidenum">
              <a:rPr lang="en-US" smtClean="0"/>
              <a:t>‹#›</a:t>
            </a:fld>
            <a:endParaRPr lang="en-US"/>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s-ES_tradnl"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s-ES_tradnl" smtClean="0"/>
              <a:t>Click to edit Master title style</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1D2F1908-655A-B640-8617-3A18A38B1694}" type="datetimeFigureOut">
              <a:rPr lang="en-US" smtClean="0"/>
              <a:t>3/28/11</a:t>
            </a:fld>
            <a:endParaRPr lang="en-US"/>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US"/>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94DF43C0-794F-6645-9715-1FC131E9ED6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010400" y="4262760"/>
            <a:ext cx="1981200" cy="1828800"/>
          </a:xfrm>
        </p:spPr>
        <p:txBody>
          <a:bodyPr>
            <a:normAutofit/>
          </a:bodyPr>
          <a:lstStyle/>
          <a:p>
            <a:r>
              <a:rPr lang="en-US" sz="2200" dirty="0" err="1" smtClean="0"/>
              <a:t>Cuarta</a:t>
            </a:r>
            <a:endParaRPr lang="en-US" sz="2200" dirty="0" smtClean="0"/>
          </a:p>
          <a:p>
            <a:r>
              <a:rPr lang="en-US" sz="2200" dirty="0" err="1" smtClean="0"/>
              <a:t>Semana</a:t>
            </a:r>
            <a:r>
              <a:rPr lang="en-US" sz="2200" dirty="0" smtClean="0"/>
              <a:t> – </a:t>
            </a:r>
          </a:p>
          <a:p>
            <a:r>
              <a:rPr lang="en-US" sz="2200" dirty="0" err="1" smtClean="0"/>
              <a:t>Clases</a:t>
            </a:r>
            <a:r>
              <a:rPr lang="en-US" sz="2200" dirty="0" smtClean="0"/>
              <a:t> </a:t>
            </a:r>
            <a:r>
              <a:rPr lang="en-US" sz="2200" dirty="0" smtClean="0"/>
              <a:t>7 </a:t>
            </a:r>
            <a:r>
              <a:rPr lang="en-US" sz="2200" dirty="0" smtClean="0"/>
              <a:t>y </a:t>
            </a:r>
            <a:r>
              <a:rPr lang="en-US" sz="2200" dirty="0" smtClean="0"/>
              <a:t>8</a:t>
            </a:r>
            <a:endParaRPr lang="en-US" sz="2200" dirty="0" smtClean="0"/>
          </a:p>
          <a:p>
            <a:endParaRPr lang="en-US" sz="2200" dirty="0"/>
          </a:p>
        </p:txBody>
      </p:sp>
      <p:sp>
        <p:nvSpPr>
          <p:cNvPr id="2" name="Title 1"/>
          <p:cNvSpPr>
            <a:spLocks noGrp="1"/>
          </p:cNvSpPr>
          <p:nvPr>
            <p:ph type="title"/>
          </p:nvPr>
        </p:nvSpPr>
        <p:spPr>
          <a:xfrm>
            <a:off x="457200" y="2438400"/>
            <a:ext cx="6324600" cy="2540000"/>
          </a:xfrm>
        </p:spPr>
        <p:txBody>
          <a:bodyPr/>
          <a:lstStyle/>
          <a:p>
            <a:r>
              <a:rPr lang="en-US" dirty="0" err="1" smtClean="0"/>
              <a:t>Responsabilidad</a:t>
            </a:r>
            <a:r>
              <a:rPr lang="en-US" dirty="0" smtClean="0"/>
              <a:t> del Estado</a:t>
            </a:r>
            <a:br>
              <a:rPr lang="en-US" dirty="0" smtClean="0"/>
            </a:br>
            <a:r>
              <a:rPr lang="en-US" dirty="0"/>
              <a:t/>
            </a:r>
            <a:br>
              <a:rPr lang="en-US" dirty="0"/>
            </a:br>
            <a:r>
              <a:rPr lang="en-US" sz="3400" cap="none" dirty="0" smtClean="0"/>
              <a:t>Santiago Montt</a:t>
            </a:r>
            <a:endParaRPr lang="en-US" sz="3400" cap="none" dirty="0"/>
          </a:p>
        </p:txBody>
      </p:sp>
    </p:spTree>
    <p:extLst>
      <p:ext uri="{BB962C8B-B14F-4D97-AF65-F5344CB8AC3E}">
        <p14:creationId xmlns:p14="http://schemas.microsoft.com/office/powerpoint/2010/main" val="5037473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dirty="0" err="1" smtClean="0"/>
              <a:t>Artículo</a:t>
            </a:r>
            <a:r>
              <a:rPr lang="en-US" dirty="0" smtClean="0"/>
              <a:t> </a:t>
            </a:r>
            <a:r>
              <a:rPr lang="en-US" dirty="0"/>
              <a:t>73.- Los </a:t>
            </a:r>
            <a:r>
              <a:rPr lang="en-US" dirty="0" err="1"/>
              <a:t>órganos</a:t>
            </a:r>
            <a:r>
              <a:rPr lang="en-US" dirty="0"/>
              <a:t> de la </a:t>
            </a:r>
            <a:r>
              <a:rPr lang="en-US" dirty="0" err="1"/>
              <a:t>Administración</a:t>
            </a:r>
            <a:r>
              <a:rPr lang="en-US" dirty="0"/>
              <a:t> del Estado, de </a:t>
            </a:r>
            <a:r>
              <a:rPr lang="en-US" dirty="0" err="1"/>
              <a:t>oficio</a:t>
            </a:r>
            <a:r>
              <a:rPr lang="en-US" dirty="0"/>
              <a:t> o </a:t>
            </a:r>
            <a:r>
              <a:rPr lang="en-US" dirty="0" smtClean="0"/>
              <a:t>a </a:t>
            </a:r>
            <a:r>
              <a:rPr lang="en-US" dirty="0" err="1" smtClean="0"/>
              <a:t>petición</a:t>
            </a:r>
            <a:r>
              <a:rPr lang="en-US" dirty="0" smtClean="0"/>
              <a:t> </a:t>
            </a:r>
            <a:r>
              <a:rPr lang="en-US" dirty="0"/>
              <a:t>de parte, </a:t>
            </a:r>
            <a:r>
              <a:rPr lang="en-US" dirty="0" err="1"/>
              <a:t>deberán</a:t>
            </a:r>
            <a:r>
              <a:rPr lang="en-US" dirty="0"/>
              <a:t> </a:t>
            </a:r>
            <a:r>
              <a:rPr lang="en-US" dirty="0" err="1"/>
              <a:t>señalar</a:t>
            </a:r>
            <a:r>
              <a:rPr lang="en-US" dirty="0"/>
              <a:t> </a:t>
            </a:r>
            <a:r>
              <a:rPr lang="en-US" dirty="0" err="1"/>
              <a:t>aquellas</a:t>
            </a:r>
            <a:r>
              <a:rPr lang="en-US" dirty="0"/>
              <a:t> </a:t>
            </a:r>
            <a:r>
              <a:rPr lang="en-US" dirty="0" err="1"/>
              <a:t>materias</a:t>
            </a:r>
            <a:r>
              <a:rPr lang="en-US" dirty="0"/>
              <a:t> de </a:t>
            </a:r>
            <a:r>
              <a:rPr lang="en-US" dirty="0" err="1"/>
              <a:t>interés</a:t>
            </a:r>
            <a:r>
              <a:rPr lang="en-US" dirty="0"/>
              <a:t> </a:t>
            </a:r>
            <a:r>
              <a:rPr lang="en-US" dirty="0" err="1"/>
              <a:t>ciudadano</a:t>
            </a:r>
            <a:r>
              <a:rPr lang="en-US" dirty="0"/>
              <a:t> en </a:t>
            </a:r>
            <a:r>
              <a:rPr lang="en-US" dirty="0" err="1" smtClean="0"/>
              <a:t>que</a:t>
            </a:r>
            <a:r>
              <a:rPr lang="en-US" dirty="0" smtClean="0"/>
              <a:t> se </a:t>
            </a:r>
            <a:r>
              <a:rPr lang="en-US" dirty="0" err="1"/>
              <a:t>requiera</a:t>
            </a:r>
            <a:r>
              <a:rPr lang="en-US" dirty="0"/>
              <a:t> </a:t>
            </a:r>
            <a:r>
              <a:rPr lang="en-US" dirty="0" err="1"/>
              <a:t>conocer</a:t>
            </a:r>
            <a:r>
              <a:rPr lang="en-US" dirty="0"/>
              <a:t> la </a:t>
            </a:r>
            <a:r>
              <a:rPr lang="en-US" dirty="0" err="1"/>
              <a:t>opinión</a:t>
            </a:r>
            <a:r>
              <a:rPr lang="en-US" dirty="0"/>
              <a:t> de </a:t>
            </a:r>
            <a:r>
              <a:rPr lang="en-US" dirty="0" err="1"/>
              <a:t>las</a:t>
            </a:r>
            <a:r>
              <a:rPr lang="en-US" dirty="0"/>
              <a:t> personas, en la forma </a:t>
            </a:r>
            <a:r>
              <a:rPr lang="en-US" dirty="0" err="1"/>
              <a:t>que</a:t>
            </a:r>
            <a:r>
              <a:rPr lang="en-US" dirty="0"/>
              <a:t> </a:t>
            </a:r>
            <a:r>
              <a:rPr lang="en-US" dirty="0" err="1"/>
              <a:t>señale</a:t>
            </a:r>
            <a:r>
              <a:rPr lang="en-US" dirty="0"/>
              <a:t> la </a:t>
            </a:r>
            <a:r>
              <a:rPr lang="en-US" dirty="0" err="1"/>
              <a:t>norma</a:t>
            </a:r>
            <a:r>
              <a:rPr lang="en-US" dirty="0"/>
              <a:t> </a:t>
            </a:r>
            <a:r>
              <a:rPr lang="en-US" dirty="0" smtClean="0"/>
              <a:t>a </a:t>
            </a:r>
            <a:r>
              <a:rPr lang="en-US" dirty="0" err="1" smtClean="0"/>
              <a:t>que</a:t>
            </a:r>
            <a:r>
              <a:rPr lang="en-US" dirty="0" smtClean="0"/>
              <a:t> </a:t>
            </a:r>
            <a:r>
              <a:rPr lang="en-US" dirty="0" err="1"/>
              <a:t>alude</a:t>
            </a:r>
            <a:r>
              <a:rPr lang="en-US" dirty="0"/>
              <a:t> el </a:t>
            </a:r>
            <a:r>
              <a:rPr lang="en-US" dirty="0" err="1"/>
              <a:t>artículo</a:t>
            </a:r>
            <a:r>
              <a:rPr lang="en-US" dirty="0"/>
              <a:t> 70.</a:t>
            </a:r>
          </a:p>
          <a:p>
            <a:r>
              <a:rPr lang="en-US" dirty="0"/>
              <a:t>La </a:t>
            </a:r>
            <a:r>
              <a:rPr lang="en-US" dirty="0" err="1"/>
              <a:t>consulta</a:t>
            </a:r>
            <a:r>
              <a:rPr lang="en-US" dirty="0"/>
              <a:t> </a:t>
            </a:r>
            <a:r>
              <a:rPr lang="en-US" dirty="0" err="1"/>
              <a:t>señalada</a:t>
            </a:r>
            <a:r>
              <a:rPr lang="en-US" dirty="0"/>
              <a:t> en el </a:t>
            </a:r>
            <a:r>
              <a:rPr lang="en-US" dirty="0" err="1"/>
              <a:t>inciso</a:t>
            </a:r>
            <a:r>
              <a:rPr lang="en-US" dirty="0"/>
              <a:t> anterior </a:t>
            </a:r>
            <a:r>
              <a:rPr lang="en-US" dirty="0" err="1"/>
              <a:t>deberá</a:t>
            </a:r>
            <a:r>
              <a:rPr lang="en-US" dirty="0"/>
              <a:t> </a:t>
            </a:r>
            <a:r>
              <a:rPr lang="en-US" dirty="0" err="1"/>
              <a:t>ser</a:t>
            </a:r>
            <a:r>
              <a:rPr lang="en-US" dirty="0"/>
              <a:t> </a:t>
            </a:r>
            <a:r>
              <a:rPr lang="en-US" dirty="0" err="1"/>
              <a:t>realizada</a:t>
            </a:r>
            <a:r>
              <a:rPr lang="en-US" dirty="0"/>
              <a:t> de </a:t>
            </a:r>
            <a:r>
              <a:rPr lang="en-US" dirty="0" err="1" smtClean="0"/>
              <a:t>manera</a:t>
            </a:r>
            <a:r>
              <a:rPr lang="en-US" dirty="0" smtClean="0"/>
              <a:t> </a:t>
            </a:r>
            <a:r>
              <a:rPr lang="en-US" dirty="0" err="1" smtClean="0"/>
              <a:t>informada</a:t>
            </a:r>
            <a:r>
              <a:rPr lang="en-US" dirty="0"/>
              <a:t>, </a:t>
            </a:r>
            <a:r>
              <a:rPr lang="en-US" dirty="0" err="1"/>
              <a:t>pluralista</a:t>
            </a:r>
            <a:r>
              <a:rPr lang="en-US" dirty="0"/>
              <a:t> y </a:t>
            </a:r>
            <a:r>
              <a:rPr lang="en-US" dirty="0" err="1"/>
              <a:t>representativa</a:t>
            </a:r>
            <a:r>
              <a:rPr lang="en-US" dirty="0"/>
              <a:t>.</a:t>
            </a:r>
          </a:p>
          <a:p>
            <a:r>
              <a:rPr lang="en-US" dirty="0"/>
              <a:t>Las </a:t>
            </a:r>
            <a:r>
              <a:rPr lang="en-US" dirty="0" err="1"/>
              <a:t>opiniones</a:t>
            </a:r>
            <a:r>
              <a:rPr lang="en-US" dirty="0"/>
              <a:t> </a:t>
            </a:r>
            <a:r>
              <a:rPr lang="en-US" dirty="0" err="1"/>
              <a:t>recogidas</a:t>
            </a:r>
            <a:r>
              <a:rPr lang="en-US" dirty="0"/>
              <a:t> </a:t>
            </a:r>
            <a:r>
              <a:rPr lang="en-US" dirty="0" err="1"/>
              <a:t>serán</a:t>
            </a:r>
            <a:r>
              <a:rPr lang="en-US" dirty="0"/>
              <a:t> </a:t>
            </a:r>
            <a:r>
              <a:rPr lang="en-US" dirty="0" err="1"/>
              <a:t>evaluadas</a:t>
            </a:r>
            <a:r>
              <a:rPr lang="en-US" dirty="0"/>
              <a:t> y </a:t>
            </a:r>
            <a:r>
              <a:rPr lang="en-US" dirty="0" err="1"/>
              <a:t>ponderadas</a:t>
            </a:r>
            <a:r>
              <a:rPr lang="en-US" dirty="0"/>
              <a:t> </a:t>
            </a:r>
            <a:r>
              <a:rPr lang="en-US" dirty="0" err="1"/>
              <a:t>por</a:t>
            </a:r>
            <a:r>
              <a:rPr lang="en-US" dirty="0"/>
              <a:t> el </a:t>
            </a:r>
            <a:r>
              <a:rPr lang="en-US" dirty="0" err="1"/>
              <a:t>órgano</a:t>
            </a:r>
            <a:r>
              <a:rPr lang="en-US" dirty="0"/>
              <a:t> </a:t>
            </a:r>
            <a:r>
              <a:rPr lang="en-US" dirty="0" err="1"/>
              <a:t>respectivo</a:t>
            </a:r>
            <a:r>
              <a:rPr lang="en-US" dirty="0" smtClean="0"/>
              <a:t>, en </a:t>
            </a:r>
            <a:r>
              <a:rPr lang="en-US" dirty="0"/>
              <a:t>la forma </a:t>
            </a:r>
            <a:r>
              <a:rPr lang="en-US" dirty="0" err="1"/>
              <a:t>que</a:t>
            </a:r>
            <a:r>
              <a:rPr lang="en-US" dirty="0"/>
              <a:t> </a:t>
            </a:r>
            <a:r>
              <a:rPr lang="en-US" dirty="0" err="1"/>
              <a:t>señale</a:t>
            </a:r>
            <a:r>
              <a:rPr lang="en-US" dirty="0"/>
              <a:t> la </a:t>
            </a:r>
            <a:r>
              <a:rPr lang="en-US" dirty="0" err="1"/>
              <a:t>norma</a:t>
            </a:r>
            <a:r>
              <a:rPr lang="en-US" dirty="0"/>
              <a:t> de </a:t>
            </a:r>
            <a:r>
              <a:rPr lang="en-US" dirty="0" err="1"/>
              <a:t>aplicación</a:t>
            </a:r>
            <a:r>
              <a:rPr lang="en-US" dirty="0"/>
              <a:t> general</a:t>
            </a:r>
            <a:r>
              <a:rPr lang="en-US" dirty="0" smtClean="0"/>
              <a:t>.</a:t>
            </a:r>
          </a:p>
          <a:p>
            <a:endParaRPr lang="en-US" dirty="0"/>
          </a:p>
          <a:p>
            <a:r>
              <a:rPr lang="en-US" dirty="0" err="1"/>
              <a:t>Artículo</a:t>
            </a:r>
            <a:r>
              <a:rPr lang="en-US" dirty="0"/>
              <a:t> 74.- Los </a:t>
            </a:r>
            <a:r>
              <a:rPr lang="en-US" dirty="0" err="1"/>
              <a:t>órganos</a:t>
            </a:r>
            <a:r>
              <a:rPr lang="en-US" dirty="0"/>
              <a:t> de la </a:t>
            </a:r>
            <a:r>
              <a:rPr lang="en-US" dirty="0" err="1"/>
              <a:t>Administración</a:t>
            </a:r>
            <a:r>
              <a:rPr lang="en-US" dirty="0"/>
              <a:t> del Estado </a:t>
            </a:r>
            <a:r>
              <a:rPr lang="en-US" dirty="0" err="1"/>
              <a:t>deberán</a:t>
            </a:r>
            <a:r>
              <a:rPr lang="en-US" dirty="0"/>
              <a:t> </a:t>
            </a:r>
            <a:r>
              <a:rPr lang="en-US" dirty="0" err="1" smtClean="0"/>
              <a:t>establecer</a:t>
            </a:r>
            <a:r>
              <a:rPr lang="en-US" dirty="0" smtClean="0"/>
              <a:t> </a:t>
            </a:r>
            <a:r>
              <a:rPr lang="en-US" dirty="0" err="1" smtClean="0"/>
              <a:t>consejos</a:t>
            </a:r>
            <a:r>
              <a:rPr lang="en-US" dirty="0" smtClean="0"/>
              <a:t> </a:t>
            </a:r>
            <a:r>
              <a:rPr lang="en-US" dirty="0"/>
              <a:t>de la </a:t>
            </a:r>
            <a:r>
              <a:rPr lang="en-US" dirty="0" err="1"/>
              <a:t>sociedad</a:t>
            </a:r>
            <a:r>
              <a:rPr lang="en-US" dirty="0"/>
              <a:t> civil, de </a:t>
            </a:r>
            <a:r>
              <a:rPr lang="en-US" dirty="0" err="1"/>
              <a:t>carácter</a:t>
            </a:r>
            <a:r>
              <a:rPr lang="en-US" dirty="0"/>
              <a:t> </a:t>
            </a:r>
            <a:r>
              <a:rPr lang="en-US" dirty="0" err="1"/>
              <a:t>consultivo</a:t>
            </a:r>
            <a:r>
              <a:rPr lang="en-US" dirty="0"/>
              <a:t>, </a:t>
            </a:r>
            <a:r>
              <a:rPr lang="en-US" dirty="0" err="1"/>
              <a:t>que</a:t>
            </a:r>
            <a:r>
              <a:rPr lang="en-US" dirty="0"/>
              <a:t> </a:t>
            </a:r>
            <a:r>
              <a:rPr lang="en-US" dirty="0" err="1"/>
              <a:t>estarán</a:t>
            </a:r>
            <a:r>
              <a:rPr lang="en-US" dirty="0"/>
              <a:t> </a:t>
            </a:r>
            <a:r>
              <a:rPr lang="en-US" dirty="0" err="1"/>
              <a:t>conformados</a:t>
            </a:r>
            <a:r>
              <a:rPr lang="en-US" dirty="0"/>
              <a:t> </a:t>
            </a:r>
            <a:r>
              <a:rPr lang="en-US" dirty="0" smtClean="0"/>
              <a:t>de </a:t>
            </a:r>
            <a:r>
              <a:rPr lang="en-US" dirty="0" err="1" smtClean="0"/>
              <a:t>manera</a:t>
            </a:r>
            <a:r>
              <a:rPr lang="en-US" dirty="0" smtClean="0"/>
              <a:t> </a:t>
            </a:r>
            <a:r>
              <a:rPr lang="en-US" dirty="0" err="1"/>
              <a:t>diversa</a:t>
            </a:r>
            <a:r>
              <a:rPr lang="en-US" dirty="0"/>
              <a:t>, </a:t>
            </a:r>
            <a:r>
              <a:rPr lang="en-US" dirty="0" err="1"/>
              <a:t>representativa</a:t>
            </a:r>
            <a:r>
              <a:rPr lang="en-US" dirty="0"/>
              <a:t> y </a:t>
            </a:r>
            <a:r>
              <a:rPr lang="en-US" dirty="0" err="1"/>
              <a:t>pluralista</a:t>
            </a:r>
            <a:r>
              <a:rPr lang="en-US" dirty="0"/>
              <a:t> </a:t>
            </a:r>
            <a:r>
              <a:rPr lang="en-US" dirty="0" err="1"/>
              <a:t>por</a:t>
            </a:r>
            <a:r>
              <a:rPr lang="en-US" dirty="0"/>
              <a:t> </a:t>
            </a:r>
            <a:r>
              <a:rPr lang="en-US" dirty="0" err="1"/>
              <a:t>integrantes</a:t>
            </a:r>
            <a:r>
              <a:rPr lang="en-US" dirty="0"/>
              <a:t> de </a:t>
            </a:r>
            <a:r>
              <a:rPr lang="en-US" dirty="0" err="1"/>
              <a:t>asociaciones</a:t>
            </a:r>
            <a:r>
              <a:rPr lang="en-US" dirty="0"/>
              <a:t> sin </a:t>
            </a:r>
            <a:r>
              <a:rPr lang="en-US" dirty="0" smtClean="0"/>
              <a:t>fines de </a:t>
            </a:r>
            <a:r>
              <a:rPr lang="en-US" dirty="0" err="1"/>
              <a:t>lucro</a:t>
            </a:r>
            <a:r>
              <a:rPr lang="en-US" dirty="0"/>
              <a:t> </a:t>
            </a:r>
            <a:r>
              <a:rPr lang="en-US" dirty="0" err="1"/>
              <a:t>que</a:t>
            </a:r>
            <a:r>
              <a:rPr lang="en-US" dirty="0"/>
              <a:t> </a:t>
            </a:r>
            <a:r>
              <a:rPr lang="en-US" dirty="0" err="1"/>
              <a:t>tengan</a:t>
            </a:r>
            <a:r>
              <a:rPr lang="en-US" dirty="0"/>
              <a:t> </a:t>
            </a:r>
            <a:r>
              <a:rPr lang="en-US" dirty="0" err="1"/>
              <a:t>relación</a:t>
            </a:r>
            <a:r>
              <a:rPr lang="en-US" dirty="0"/>
              <a:t> con la </a:t>
            </a:r>
            <a:r>
              <a:rPr lang="en-US" dirty="0" err="1"/>
              <a:t>competencia</a:t>
            </a:r>
            <a:r>
              <a:rPr lang="en-US" dirty="0"/>
              <a:t> del </a:t>
            </a:r>
            <a:r>
              <a:rPr lang="en-US" dirty="0" err="1"/>
              <a:t>órgano</a:t>
            </a:r>
            <a:r>
              <a:rPr lang="en-US" dirty="0"/>
              <a:t> </a:t>
            </a:r>
            <a:r>
              <a:rPr lang="en-US" dirty="0" err="1"/>
              <a:t>respectivo</a:t>
            </a:r>
            <a:r>
              <a:rPr lang="en-US" dirty="0"/>
              <a:t>.</a:t>
            </a:r>
          </a:p>
          <a:p>
            <a:endParaRPr lang="en-US" dirty="0" smtClean="0"/>
          </a:p>
          <a:p>
            <a:r>
              <a:rPr lang="en-US" dirty="0" err="1" smtClean="0"/>
              <a:t>Artículo</a:t>
            </a:r>
            <a:r>
              <a:rPr lang="en-US" dirty="0" smtClean="0"/>
              <a:t> </a:t>
            </a:r>
            <a:r>
              <a:rPr lang="en-US" dirty="0"/>
              <a:t>75.- Las </a:t>
            </a:r>
            <a:r>
              <a:rPr lang="en-US" dirty="0" err="1"/>
              <a:t>normas</a:t>
            </a:r>
            <a:r>
              <a:rPr lang="en-US" dirty="0"/>
              <a:t> de </a:t>
            </a:r>
            <a:r>
              <a:rPr lang="en-US" dirty="0" err="1"/>
              <a:t>este</a:t>
            </a:r>
            <a:r>
              <a:rPr lang="en-US" dirty="0"/>
              <a:t> </a:t>
            </a:r>
            <a:r>
              <a:rPr lang="en-US" dirty="0" err="1"/>
              <a:t>Título</a:t>
            </a:r>
            <a:r>
              <a:rPr lang="en-US" dirty="0"/>
              <a:t> no </a:t>
            </a:r>
            <a:r>
              <a:rPr lang="en-US" dirty="0" err="1"/>
              <a:t>serán</a:t>
            </a:r>
            <a:r>
              <a:rPr lang="en-US" dirty="0"/>
              <a:t> </a:t>
            </a:r>
            <a:r>
              <a:rPr lang="en-US" dirty="0" err="1"/>
              <a:t>aplicables</a:t>
            </a:r>
            <a:r>
              <a:rPr lang="en-US" dirty="0"/>
              <a:t> a los </a:t>
            </a:r>
            <a:r>
              <a:rPr lang="en-US" dirty="0" err="1" smtClean="0"/>
              <a:t>órganos</a:t>
            </a:r>
            <a:r>
              <a:rPr lang="en-US" dirty="0" smtClean="0"/>
              <a:t> del </a:t>
            </a:r>
            <a:r>
              <a:rPr lang="en-US" dirty="0"/>
              <a:t>Estado </a:t>
            </a:r>
            <a:r>
              <a:rPr lang="en-US" dirty="0" err="1"/>
              <a:t>señalados</a:t>
            </a:r>
            <a:r>
              <a:rPr lang="en-US" dirty="0"/>
              <a:t> en el </a:t>
            </a:r>
            <a:r>
              <a:rPr lang="en-US" dirty="0" err="1"/>
              <a:t>inciso</a:t>
            </a:r>
            <a:r>
              <a:rPr lang="en-US" dirty="0"/>
              <a:t> </a:t>
            </a:r>
            <a:r>
              <a:rPr lang="en-US" dirty="0" err="1"/>
              <a:t>segundo</a:t>
            </a:r>
            <a:r>
              <a:rPr lang="en-US" dirty="0"/>
              <a:t> del </a:t>
            </a:r>
            <a:r>
              <a:rPr lang="en-US" dirty="0" err="1"/>
              <a:t>artículo</a:t>
            </a:r>
            <a:r>
              <a:rPr lang="en-US" dirty="0"/>
              <a:t> 21 de </a:t>
            </a:r>
            <a:r>
              <a:rPr lang="en-US" dirty="0" err="1"/>
              <a:t>esta</a:t>
            </a:r>
            <a:r>
              <a:rPr lang="en-US" dirty="0"/>
              <a:t> ley</a:t>
            </a:r>
            <a:r>
              <a:rPr lang="en-US" dirty="0" smtClean="0"/>
              <a:t>. </a:t>
            </a:r>
            <a:r>
              <a:rPr lang="en-US" dirty="0" err="1" smtClean="0"/>
              <a:t>Dichos</a:t>
            </a:r>
            <a:r>
              <a:rPr lang="en-US" dirty="0" smtClean="0"/>
              <a:t> </a:t>
            </a:r>
            <a:r>
              <a:rPr lang="en-US" dirty="0" err="1"/>
              <a:t>órganos</a:t>
            </a:r>
            <a:r>
              <a:rPr lang="en-US" dirty="0"/>
              <a:t> </a:t>
            </a:r>
            <a:r>
              <a:rPr lang="en-US" dirty="0" err="1"/>
              <a:t>podrán</a:t>
            </a:r>
            <a:r>
              <a:rPr lang="en-US" dirty="0"/>
              <a:t> </a:t>
            </a:r>
            <a:r>
              <a:rPr lang="en-US" dirty="0" err="1"/>
              <a:t>establecer</a:t>
            </a:r>
            <a:r>
              <a:rPr lang="en-US" dirty="0"/>
              <a:t> </a:t>
            </a:r>
            <a:r>
              <a:rPr lang="en-US" dirty="0" err="1"/>
              <a:t>una</a:t>
            </a:r>
            <a:r>
              <a:rPr lang="en-US" dirty="0"/>
              <a:t> </a:t>
            </a:r>
            <a:r>
              <a:rPr lang="en-US" dirty="0" err="1"/>
              <a:t>normativa</a:t>
            </a:r>
            <a:r>
              <a:rPr lang="en-US" dirty="0"/>
              <a:t> especial </a:t>
            </a:r>
            <a:r>
              <a:rPr lang="en-US" dirty="0" err="1"/>
              <a:t>referida</a:t>
            </a:r>
            <a:r>
              <a:rPr lang="en-US" dirty="0"/>
              <a:t> a </a:t>
            </a:r>
            <a:r>
              <a:rPr lang="en-US" dirty="0" smtClean="0"/>
              <a:t>la </a:t>
            </a:r>
            <a:r>
              <a:rPr lang="en-US" dirty="0" err="1" smtClean="0"/>
              <a:t>participación</a:t>
            </a:r>
            <a:r>
              <a:rPr lang="en-US" dirty="0" smtClean="0"/>
              <a:t> </a:t>
            </a:r>
            <a:r>
              <a:rPr lang="en-US" dirty="0" err="1"/>
              <a:t>ciudadana</a:t>
            </a:r>
            <a:r>
              <a:rPr lang="en-US" dirty="0"/>
              <a:t>.".</a:t>
            </a:r>
          </a:p>
        </p:txBody>
      </p:sp>
      <p:sp>
        <p:nvSpPr>
          <p:cNvPr id="3" name="Title 2"/>
          <p:cNvSpPr>
            <a:spLocks noGrp="1"/>
          </p:cNvSpPr>
          <p:nvPr>
            <p:ph type="title"/>
          </p:nvPr>
        </p:nvSpPr>
        <p:spPr/>
        <p:txBody>
          <a:bodyPr/>
          <a:lstStyle/>
          <a:p>
            <a:r>
              <a:rPr lang="en-US" dirty="0" smtClean="0"/>
              <a:t>LOCBGAE</a:t>
            </a:r>
            <a:endParaRPr lang="en-US" dirty="0"/>
          </a:p>
        </p:txBody>
      </p:sp>
    </p:spTree>
    <p:extLst>
      <p:ext uri="{BB962C8B-B14F-4D97-AF65-F5344CB8AC3E}">
        <p14:creationId xmlns:p14="http://schemas.microsoft.com/office/powerpoint/2010/main" val="400141125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noChangeArrowheads="1"/>
          </p:cNvSpPr>
          <p:nvPr>
            <p:ph type="body" idx="1"/>
          </p:nvPr>
        </p:nvSpPr>
        <p:spPr/>
        <p:txBody>
          <a:bodyPr/>
          <a:lstStyle/>
          <a:p>
            <a:pPr eaLnBrk="1" hangingPunct="1"/>
            <a:r>
              <a:rPr lang="es-MX" dirty="0" smtClean="0">
                <a:latin typeface="Garamond" charset="0"/>
                <a:ea typeface="ＭＳ Ｐゴシック" charset="0"/>
                <a:cs typeface="ＭＳ Ｐゴシック" charset="0"/>
              </a:rPr>
              <a:t>Apuntes prof.</a:t>
            </a:r>
          </a:p>
          <a:p>
            <a:pPr eaLnBrk="1" hangingPunct="1"/>
            <a:r>
              <a:rPr lang="es-MX" dirty="0" smtClean="0">
                <a:latin typeface="Garamond" charset="0"/>
                <a:ea typeface="ＭＳ Ｐゴシック" charset="0"/>
                <a:cs typeface="ＭＳ Ｐゴシック" charset="0"/>
              </a:rPr>
              <a:t>Luis Cordero</a:t>
            </a:r>
            <a:endParaRPr lang="es-MX" dirty="0">
              <a:latin typeface="Garamond" charset="0"/>
              <a:ea typeface="ＭＳ Ｐゴシック" charset="0"/>
              <a:cs typeface="ＭＳ Ｐゴシック" charset="0"/>
            </a:endParaRPr>
          </a:p>
        </p:txBody>
      </p:sp>
      <p:sp>
        <p:nvSpPr>
          <p:cNvPr id="14338" name="Rectangle 2"/>
          <p:cNvSpPr>
            <a:spLocks noGrp="1" noChangeArrowheads="1"/>
          </p:cNvSpPr>
          <p:nvPr>
            <p:ph type="title"/>
          </p:nvPr>
        </p:nvSpPr>
        <p:spPr/>
        <p:txBody>
          <a:bodyPr/>
          <a:lstStyle/>
          <a:p>
            <a:pPr eaLnBrk="1" hangingPunct="1"/>
            <a:r>
              <a:rPr lang="es-MX" dirty="0" smtClean="0">
                <a:latin typeface="Garamond" charset="0"/>
                <a:ea typeface="ＭＳ Ｐゴシック" charset="0"/>
                <a:cs typeface="ＭＳ Ｐゴシック" charset="0"/>
              </a:rPr>
              <a:t>ACCESO </a:t>
            </a:r>
            <a:r>
              <a:rPr lang="es-MX" dirty="0">
                <a:latin typeface="Garamond" charset="0"/>
                <a:ea typeface="ＭＳ Ｐゴシック" charset="0"/>
                <a:cs typeface="ＭＳ Ｐゴシック" charset="0"/>
              </a:rPr>
              <a:t>A LA INFORMACÓN </a:t>
            </a:r>
            <a:r>
              <a:rPr lang="es-MX" dirty="0" smtClean="0">
                <a:latin typeface="Garamond" charset="0"/>
                <a:ea typeface="ＭＳ Ｐゴシック" charset="0"/>
                <a:cs typeface="ＭＳ Ｐゴシック" charset="0"/>
              </a:rPr>
              <a:t>PÚBLICA</a:t>
            </a:r>
            <a:endParaRPr lang="es-MX" dirty="0">
              <a:latin typeface="Garamond" charset="0"/>
              <a:ea typeface="ＭＳ Ｐゴシック" charset="0"/>
              <a:cs typeface="ＭＳ Ｐゴシック" charset="0"/>
            </a:endParaRPr>
          </a:p>
        </p:txBody>
      </p:sp>
    </p:spTree>
    <p:extLst>
      <p:ext uri="{BB962C8B-B14F-4D97-AF65-F5344CB8AC3E}">
        <p14:creationId xmlns:p14="http://schemas.microsoft.com/office/powerpoint/2010/main" val="3543782343"/>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ítulo 1"/>
          <p:cNvSpPr>
            <a:spLocks noGrp="1"/>
          </p:cNvSpPr>
          <p:nvPr>
            <p:ph type="title"/>
          </p:nvPr>
        </p:nvSpPr>
        <p:spPr/>
        <p:txBody>
          <a:bodyPr/>
          <a:lstStyle/>
          <a:p>
            <a:pPr eaLnBrk="1" hangingPunct="1"/>
            <a:r>
              <a:rPr lang="es-ES_tradnl">
                <a:latin typeface="Garamond" charset="0"/>
                <a:ea typeface="ＭＳ Ｐゴシック" charset="0"/>
                <a:cs typeface="ＭＳ Ｐゴシック" charset="0"/>
              </a:rPr>
              <a:t>Breve reseña de nuestra regulación</a:t>
            </a:r>
          </a:p>
        </p:txBody>
      </p:sp>
      <p:sp>
        <p:nvSpPr>
          <p:cNvPr id="18434" name="Marcador de contenido 2"/>
          <p:cNvSpPr>
            <a:spLocks noGrp="1"/>
          </p:cNvSpPr>
          <p:nvPr>
            <p:ph idx="1"/>
          </p:nvPr>
        </p:nvSpPr>
        <p:spPr>
          <a:xfrm>
            <a:off x="685800" y="1676400"/>
            <a:ext cx="7772400" cy="4114800"/>
          </a:xfrm>
        </p:spPr>
        <p:txBody>
          <a:bodyPr>
            <a:normAutofit fontScale="92500" lnSpcReduction="10000"/>
          </a:bodyPr>
          <a:lstStyle/>
          <a:p>
            <a:pPr eaLnBrk="1" hangingPunct="1"/>
            <a:r>
              <a:rPr lang="es-ES_tradnl" sz="2800" dirty="0">
                <a:latin typeface="Garamond" charset="0"/>
                <a:ea typeface="ＭＳ Ｐゴシック" charset="0"/>
                <a:cs typeface="ＭＳ Ｐゴシック" charset="0"/>
              </a:rPr>
              <a:t>El origen: La Comisión de Ética Pública, 1994.</a:t>
            </a:r>
          </a:p>
          <a:p>
            <a:pPr eaLnBrk="1" hangingPunct="1"/>
            <a:r>
              <a:rPr lang="es-ES_tradnl" sz="2800" dirty="0">
                <a:latin typeface="Garamond" charset="0"/>
                <a:ea typeface="ＭＳ Ｐゴシック" charset="0"/>
                <a:cs typeface="ＭＳ Ｐゴシック" charset="0"/>
              </a:rPr>
              <a:t>La aprobación de la Ley Nº 19.653, de 1999, sobre Probidad Administrativa</a:t>
            </a:r>
            <a:r>
              <a:rPr lang="es-ES_tradnl" dirty="0">
                <a:latin typeface="Garamond" charset="0"/>
                <a:ea typeface="ＭＳ Ｐゴシック" charset="0"/>
                <a:cs typeface="ＭＳ Ｐゴシック" charset="0"/>
              </a:rPr>
              <a:t>.</a:t>
            </a:r>
          </a:p>
          <a:p>
            <a:pPr eaLnBrk="1" hangingPunct="1"/>
            <a:r>
              <a:rPr lang="es-ES_tradnl" sz="2800" dirty="0">
                <a:latin typeface="Garamond" charset="0"/>
                <a:ea typeface="ＭＳ Ｐゴシック" charset="0"/>
                <a:cs typeface="ＭＳ Ｐゴシック" charset="0"/>
              </a:rPr>
              <a:t>Los </a:t>
            </a:r>
            <a:r>
              <a:rPr lang="es-ES_tradnl" sz="2800" dirty="0" err="1">
                <a:latin typeface="Garamond" charset="0"/>
                <a:ea typeface="ＭＳ Ｐゴシック" charset="0"/>
                <a:cs typeface="ＭＳ Ｐゴシック" charset="0"/>
              </a:rPr>
              <a:t>arts</a:t>
            </a:r>
            <a:r>
              <a:rPr lang="es-ES_tradnl" sz="2800" dirty="0">
                <a:latin typeface="Garamond" charset="0"/>
                <a:ea typeface="ＭＳ Ｐゴシック" charset="0"/>
                <a:cs typeface="ＭＳ Ｐゴシック" charset="0"/>
              </a:rPr>
              <a:t> 13 y </a:t>
            </a:r>
            <a:r>
              <a:rPr lang="es-ES_tradnl" sz="2800" dirty="0" err="1">
                <a:latin typeface="Garamond" charset="0"/>
                <a:ea typeface="ＭＳ Ｐゴシック" charset="0"/>
                <a:cs typeface="ＭＳ Ｐゴシック" charset="0"/>
              </a:rPr>
              <a:t>sgts</a:t>
            </a:r>
            <a:r>
              <a:rPr lang="es-ES_tradnl" sz="2800" dirty="0">
                <a:latin typeface="Garamond" charset="0"/>
                <a:ea typeface="ＭＳ Ｐゴシック" charset="0"/>
                <a:cs typeface="ＭＳ Ｐゴシック" charset="0"/>
              </a:rPr>
              <a:t> de la LOCBGAE:</a:t>
            </a:r>
          </a:p>
          <a:p>
            <a:pPr lvl="1" eaLnBrk="1" hangingPunct="1"/>
            <a:r>
              <a:rPr lang="es-ES_tradnl" sz="2400" dirty="0">
                <a:latin typeface="Garamond" charset="0"/>
                <a:ea typeface="ＭＳ Ｐゴシック" charset="0"/>
              </a:rPr>
              <a:t>¿A qué se tiene acceso?</a:t>
            </a:r>
          </a:p>
          <a:p>
            <a:pPr lvl="1" eaLnBrk="1" hangingPunct="1"/>
            <a:r>
              <a:rPr lang="es-ES_tradnl" sz="2400" dirty="0">
                <a:latin typeface="Garamond" charset="0"/>
                <a:ea typeface="ＭＳ Ｐゴシック" charset="0"/>
              </a:rPr>
              <a:t>¿Quién tiene acceso?</a:t>
            </a:r>
          </a:p>
          <a:p>
            <a:pPr lvl="1" eaLnBrk="1" hangingPunct="1"/>
            <a:r>
              <a:rPr lang="es-ES_tradnl" sz="2400" dirty="0">
                <a:latin typeface="Garamond" charset="0"/>
                <a:ea typeface="ＭＳ Ｐゴシック" charset="0"/>
              </a:rPr>
              <a:t>¿Quién es el sujeto pasivo?</a:t>
            </a:r>
          </a:p>
          <a:p>
            <a:pPr lvl="1" eaLnBrk="1" hangingPunct="1"/>
            <a:r>
              <a:rPr lang="es-ES_tradnl" sz="2400" dirty="0">
                <a:latin typeface="Garamond" charset="0"/>
                <a:ea typeface="ＭＳ Ｐゴシック" charset="0"/>
              </a:rPr>
              <a:t>¿Cuáles son las causales de reserva o secreto?</a:t>
            </a:r>
          </a:p>
          <a:p>
            <a:pPr eaLnBrk="1" hangingPunct="1"/>
            <a:r>
              <a:rPr lang="es-ES_tradnl" sz="2800" dirty="0">
                <a:latin typeface="Garamond" charset="0"/>
                <a:ea typeface="ＭＳ Ｐゴシック" charset="0"/>
                <a:cs typeface="ＭＳ Ｐゴシック" charset="0"/>
              </a:rPr>
              <a:t>El DS Nº 26, de 2001 y su práctica regulatoria: la reacción de la CGR y del Congreso.</a:t>
            </a:r>
          </a:p>
          <a:p>
            <a:pPr eaLnBrk="1" hangingPunct="1"/>
            <a:endParaRPr lang="es-ES_tradnl" dirty="0">
              <a:latin typeface="Garamond" charset="0"/>
              <a:ea typeface="ＭＳ Ｐゴシック" charset="0"/>
              <a:cs typeface="ＭＳ Ｐゴシック" charset="0"/>
            </a:endParaRPr>
          </a:p>
        </p:txBody>
      </p:sp>
      <p:sp>
        <p:nvSpPr>
          <p:cNvPr id="18435" name="Marcador de pie de página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s-ES_tradnl" sz="1200">
                <a:solidFill>
                  <a:srgbClr val="660000"/>
                </a:solidFill>
                <a:latin typeface="Garamond" charset="0"/>
              </a:rPr>
              <a:t>Prof. Luis Cordero V.</a:t>
            </a:r>
          </a:p>
        </p:txBody>
      </p:sp>
      <p:sp>
        <p:nvSpPr>
          <p:cNvPr id="18436" name="Marcador de número de diapositiva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518474FA-2437-874F-85FD-57B407E1AA92}" type="slidenum">
              <a:rPr lang="es-ES_tradnl" sz="1400"/>
              <a:pPr/>
              <a:t>12</a:t>
            </a:fld>
            <a:endParaRPr lang="es-ES_tradnl" sz="1400"/>
          </a:p>
        </p:txBody>
      </p:sp>
    </p:spTree>
    <p:extLst>
      <p:ext uri="{BB962C8B-B14F-4D97-AF65-F5344CB8AC3E}">
        <p14:creationId xmlns:p14="http://schemas.microsoft.com/office/powerpoint/2010/main" val="3860913304"/>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ítulo 1"/>
          <p:cNvSpPr>
            <a:spLocks noGrp="1"/>
          </p:cNvSpPr>
          <p:nvPr>
            <p:ph type="title"/>
          </p:nvPr>
        </p:nvSpPr>
        <p:spPr/>
        <p:txBody>
          <a:bodyPr/>
          <a:lstStyle/>
          <a:p>
            <a:pPr eaLnBrk="1" hangingPunct="1"/>
            <a:r>
              <a:rPr lang="es-ES_tradnl">
                <a:latin typeface="Garamond" charset="0"/>
                <a:ea typeface="ＭＳ Ｐゴシック" charset="0"/>
                <a:cs typeface="ＭＳ Ｐゴシック" charset="0"/>
              </a:rPr>
              <a:t>La reforma constitucional de 2005</a:t>
            </a:r>
          </a:p>
        </p:txBody>
      </p:sp>
      <p:sp>
        <p:nvSpPr>
          <p:cNvPr id="19458" name="Marcador de contenido 2"/>
          <p:cNvSpPr>
            <a:spLocks noGrp="1"/>
          </p:cNvSpPr>
          <p:nvPr>
            <p:ph idx="1"/>
          </p:nvPr>
        </p:nvSpPr>
        <p:spPr/>
        <p:txBody>
          <a:bodyPr/>
          <a:lstStyle/>
          <a:p>
            <a:pPr eaLnBrk="1" hangingPunct="1"/>
            <a:r>
              <a:rPr lang="es-ES_tradnl" dirty="0">
                <a:latin typeface="Garamond" charset="0"/>
                <a:ea typeface="ＭＳ Ｐゴシック" charset="0"/>
                <a:cs typeface="ＭＳ Ｐゴシック" charset="0"/>
              </a:rPr>
              <a:t>El origen: un conjunto de inquietudes y malas prácticas.</a:t>
            </a:r>
          </a:p>
          <a:p>
            <a:pPr eaLnBrk="1" hangingPunct="1"/>
            <a:r>
              <a:rPr lang="es-ES_tradnl" dirty="0">
                <a:latin typeface="Garamond" charset="0"/>
                <a:ea typeface="ＭＳ Ｐゴシック" charset="0"/>
                <a:cs typeface="ＭＳ Ｐゴシック" charset="0"/>
              </a:rPr>
              <a:t>Su objetivo: constitucionalizar la regulación vigente, restringiendo las hipótesis y formas para decretar el secreto o reserva</a:t>
            </a:r>
            <a:r>
              <a:rPr lang="es-ES_tradnl" dirty="0" smtClean="0">
                <a:latin typeface="Garamond" charset="0"/>
                <a:ea typeface="ＭＳ Ｐゴシック" charset="0"/>
                <a:cs typeface="ＭＳ Ｐゴシック" charset="0"/>
              </a:rPr>
              <a:t>.</a:t>
            </a:r>
          </a:p>
          <a:p>
            <a:r>
              <a:rPr lang="es-ES_tradnl" dirty="0">
                <a:latin typeface="Garamond" charset="0"/>
                <a:ea typeface="ＭＳ Ｐゴシック" charset="0"/>
                <a:cs typeface="ＭＳ Ｐゴシック" charset="0"/>
              </a:rPr>
              <a:t>La reforma se construye sobre la base de </a:t>
            </a:r>
            <a:r>
              <a:rPr lang="ja-JP" altLang="es-ES_tradnl" dirty="0">
                <a:latin typeface="Garamond" charset="0"/>
                <a:ea typeface="ＭＳ Ｐゴシック" charset="0"/>
                <a:cs typeface="ＭＳ Ｐゴシック" charset="0"/>
              </a:rPr>
              <a:t>“</a:t>
            </a:r>
            <a:r>
              <a:rPr lang="es-ES_tradnl" altLang="ja-JP" dirty="0">
                <a:latin typeface="Garamond" charset="0"/>
                <a:ea typeface="ＭＳ Ｐゴシック" charset="0"/>
                <a:cs typeface="ＭＳ Ｐゴシック" charset="0"/>
              </a:rPr>
              <a:t>los actos y resoluciones</a:t>
            </a:r>
            <a:r>
              <a:rPr lang="ja-JP" altLang="es-ES_tradnl" dirty="0">
                <a:latin typeface="Garamond" charset="0"/>
                <a:ea typeface="ＭＳ Ｐゴシック" charset="0"/>
                <a:cs typeface="ＭＳ Ｐゴシック" charset="0"/>
              </a:rPr>
              <a:t>”</a:t>
            </a:r>
            <a:r>
              <a:rPr lang="es-ES_tradnl" altLang="ja-JP" dirty="0">
                <a:latin typeface="Garamond" charset="0"/>
                <a:ea typeface="ＭＳ Ｐゴシック" charset="0"/>
                <a:cs typeface="ＭＳ Ｐゴシック" charset="0"/>
              </a:rPr>
              <a:t> , así como </a:t>
            </a:r>
            <a:r>
              <a:rPr lang="ja-JP" altLang="es-ES_tradnl" dirty="0">
                <a:latin typeface="Garamond" charset="0"/>
                <a:ea typeface="ＭＳ Ｐゴシック" charset="0"/>
                <a:cs typeface="ＭＳ Ｐゴシック" charset="0"/>
              </a:rPr>
              <a:t>“</a:t>
            </a:r>
            <a:r>
              <a:rPr lang="es-ES_tradnl" altLang="ja-JP" dirty="0">
                <a:latin typeface="Garamond" charset="0"/>
                <a:ea typeface="ＭＳ Ｐゴシック" charset="0"/>
                <a:cs typeface="ＭＳ Ｐゴシック" charset="0"/>
              </a:rPr>
              <a:t> sus fundamentos y procedimientos</a:t>
            </a:r>
            <a:r>
              <a:rPr lang="ja-JP" altLang="es-ES_tradnl" dirty="0">
                <a:latin typeface="Garamond" charset="0"/>
                <a:ea typeface="ＭＳ Ｐゴシック" charset="0"/>
                <a:cs typeface="ＭＳ Ｐゴシック" charset="0"/>
              </a:rPr>
              <a:t>”</a:t>
            </a:r>
            <a:r>
              <a:rPr lang="es-ES_tradnl" altLang="ja-JP" dirty="0">
                <a:latin typeface="Garamond" charset="0"/>
                <a:ea typeface="ＭＳ Ｐゴシック" charset="0"/>
                <a:cs typeface="ＭＳ Ｐゴシック" charset="0"/>
              </a:rPr>
              <a:t>.</a:t>
            </a:r>
          </a:p>
          <a:p>
            <a:pPr marL="45720" indent="0" eaLnBrk="1" hangingPunct="1">
              <a:buNone/>
            </a:pPr>
            <a:endParaRPr lang="es-ES_tradnl" dirty="0">
              <a:latin typeface="Garamond" charset="0"/>
              <a:ea typeface="ＭＳ Ｐゴシック" charset="0"/>
              <a:cs typeface="ＭＳ Ｐゴシック" charset="0"/>
            </a:endParaRPr>
          </a:p>
          <a:p>
            <a:pPr eaLnBrk="1" hangingPunct="1"/>
            <a:endParaRPr lang="es-ES_tradnl" dirty="0">
              <a:latin typeface="Garamond" charset="0"/>
              <a:ea typeface="ＭＳ Ｐゴシック" charset="0"/>
              <a:cs typeface="ＭＳ Ｐゴシック" charset="0"/>
            </a:endParaRPr>
          </a:p>
        </p:txBody>
      </p:sp>
      <p:sp>
        <p:nvSpPr>
          <p:cNvPr id="19459" name="Marcador de pie de página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s-ES_tradnl" sz="1200">
                <a:solidFill>
                  <a:srgbClr val="660000"/>
                </a:solidFill>
                <a:latin typeface="Garamond" charset="0"/>
              </a:rPr>
              <a:t>Prof. Luis Cordero V.</a:t>
            </a:r>
          </a:p>
        </p:txBody>
      </p:sp>
      <p:sp>
        <p:nvSpPr>
          <p:cNvPr id="19460" name="Marcador de número de diapositiva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AEEF76E3-827F-6F4E-BE24-88FE3CFFD245}" type="slidenum">
              <a:rPr lang="es-ES_tradnl" sz="1400"/>
              <a:pPr/>
              <a:t>13</a:t>
            </a:fld>
            <a:endParaRPr lang="es-ES_tradnl" sz="1400"/>
          </a:p>
        </p:txBody>
      </p:sp>
      <p:pic>
        <p:nvPicPr>
          <p:cNvPr id="19461" name="Imagen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41300" y="3751579"/>
            <a:ext cx="8803065" cy="215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39620573"/>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Oval 2"/>
          <p:cNvSpPr>
            <a:spLocks/>
          </p:cNvSpPr>
          <p:nvPr/>
        </p:nvSpPr>
        <p:spPr bwMode="auto">
          <a:xfrm>
            <a:off x="2776017" y="3107531"/>
            <a:ext cx="3491508" cy="1759148"/>
          </a:xfrm>
          <a:prstGeom prst="ellipse">
            <a:avLst/>
          </a:prstGeom>
          <a:blipFill dpi="0" rotWithShape="0">
            <a:blip r:embed="rId2"/>
            <a:srcRect/>
            <a:tile tx="0" ty="0" sx="100000" sy="100000" flip="none" algn="tl"/>
          </a:blipFill>
          <a:ln w="25400">
            <a:solidFill>
              <a:srgbClr val="404040"/>
            </a:solidFill>
            <a:miter lim="800000"/>
            <a:headEnd/>
            <a:tailEnd/>
          </a:ln>
        </p:spPr>
        <p:txBody>
          <a:bodyPr lIns="0" tIns="0" rIns="0" bIns="0"/>
          <a:lstStyle/>
          <a:p>
            <a:endParaRPr lang="es-ES_tradnl"/>
          </a:p>
        </p:txBody>
      </p:sp>
      <p:sp>
        <p:nvSpPr>
          <p:cNvPr id="45058" name="Rectangle 3"/>
          <p:cNvSpPr>
            <a:spLocks/>
          </p:cNvSpPr>
          <p:nvPr/>
        </p:nvSpPr>
        <p:spPr bwMode="auto">
          <a:xfrm>
            <a:off x="3287688" y="3765202"/>
            <a:ext cx="240004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r>
              <a:rPr lang="en-US" sz="3000" dirty="0" err="1" smtClean="0">
                <a:solidFill>
                  <a:srgbClr val="FFFFFF"/>
                </a:solidFill>
                <a:ea typeface="ＭＳ Ｐゴシック" charset="0"/>
              </a:rPr>
              <a:t>Acción</a:t>
            </a:r>
            <a:r>
              <a:rPr lang="en-US" sz="3000" dirty="0" smtClean="0">
                <a:solidFill>
                  <a:srgbClr val="FFFFFF"/>
                </a:solidFill>
                <a:ea typeface="ＭＳ Ｐゴシック" charset="0"/>
              </a:rPr>
              <a:t> </a:t>
            </a:r>
            <a:r>
              <a:rPr lang="en-US" sz="3000" dirty="0" err="1" smtClean="0">
                <a:solidFill>
                  <a:srgbClr val="FFFFFF"/>
                </a:solidFill>
                <a:ea typeface="ＭＳ Ｐゴシック" charset="0"/>
              </a:rPr>
              <a:t>pública</a:t>
            </a:r>
            <a:endParaRPr lang="en-US" sz="3000" dirty="0">
              <a:solidFill>
                <a:srgbClr val="FFFFFF"/>
              </a:solidFill>
              <a:ea typeface="ＭＳ Ｐゴシック" charset="0"/>
            </a:endParaRPr>
          </a:p>
        </p:txBody>
      </p:sp>
      <p:sp>
        <p:nvSpPr>
          <p:cNvPr id="45059" name="AutoShape 4"/>
          <p:cNvSpPr>
            <a:spLocks/>
          </p:cNvSpPr>
          <p:nvPr/>
        </p:nvSpPr>
        <p:spPr bwMode="auto">
          <a:xfrm rot="1909167" flipH="1">
            <a:off x="1305272" y="2902322"/>
            <a:ext cx="1758033" cy="892969"/>
          </a:xfrm>
          <a:prstGeom prst="rightArrow">
            <a:avLst>
              <a:gd name="adj1" fmla="val 45546"/>
              <a:gd name="adj2" fmla="val 41462"/>
            </a:avLst>
          </a:prstGeom>
          <a:blipFill dpi="0" rotWithShape="0">
            <a:blip r:embed="rId2"/>
            <a:srcRect/>
            <a:tile tx="0" ty="0" sx="100000" sy="100000" flip="none" algn="tl"/>
          </a:blipFill>
          <a:ln w="25400">
            <a:solidFill>
              <a:srgbClr val="404040"/>
            </a:solidFill>
            <a:miter lim="800000"/>
            <a:headEnd/>
            <a:tailEnd/>
          </a:ln>
        </p:spPr>
        <p:txBody>
          <a:bodyPr lIns="0" tIns="0" rIns="0" bIns="0"/>
          <a:lstStyle/>
          <a:p>
            <a:endParaRPr lang="es-ES_tradnl"/>
          </a:p>
        </p:txBody>
      </p:sp>
      <p:sp>
        <p:nvSpPr>
          <p:cNvPr id="45060" name="AutoShape 5"/>
          <p:cNvSpPr>
            <a:spLocks/>
          </p:cNvSpPr>
          <p:nvPr/>
        </p:nvSpPr>
        <p:spPr bwMode="auto">
          <a:xfrm rot="-1399479">
            <a:off x="6046515" y="2859732"/>
            <a:ext cx="1994669" cy="892969"/>
          </a:xfrm>
          <a:prstGeom prst="rightArrow">
            <a:avLst>
              <a:gd name="adj1" fmla="val 43333"/>
              <a:gd name="adj2" fmla="val 46340"/>
            </a:avLst>
          </a:prstGeom>
          <a:blipFill dpi="0" rotWithShape="0">
            <a:blip r:embed="rId2"/>
            <a:srcRect/>
            <a:tile tx="0" ty="0" sx="100000" sy="100000" flip="none" algn="tl"/>
          </a:blipFill>
          <a:ln w="25400">
            <a:solidFill>
              <a:srgbClr val="404040"/>
            </a:solidFill>
            <a:miter lim="800000"/>
            <a:headEnd/>
            <a:tailEnd/>
          </a:ln>
        </p:spPr>
        <p:txBody>
          <a:bodyPr lIns="0" tIns="0" rIns="0" bIns="0"/>
          <a:lstStyle/>
          <a:p>
            <a:endParaRPr lang="es-ES_tradnl"/>
          </a:p>
        </p:txBody>
      </p:sp>
      <p:sp>
        <p:nvSpPr>
          <p:cNvPr id="45061" name="AutoShape 4"/>
          <p:cNvSpPr>
            <a:spLocks/>
          </p:cNvSpPr>
          <p:nvPr/>
        </p:nvSpPr>
        <p:spPr bwMode="auto">
          <a:xfrm rot="16200000" flipH="1">
            <a:off x="3691868" y="5119502"/>
            <a:ext cx="1438796" cy="892969"/>
          </a:xfrm>
          <a:prstGeom prst="rightArrow">
            <a:avLst>
              <a:gd name="adj1" fmla="val 45546"/>
              <a:gd name="adj2" fmla="val 41460"/>
            </a:avLst>
          </a:prstGeom>
          <a:blipFill dpi="0" rotWithShape="0">
            <a:blip r:embed="rId2"/>
            <a:srcRect/>
            <a:tile tx="0" ty="0" sx="100000" sy="100000" flip="none" algn="tl"/>
          </a:blipFill>
          <a:ln w="25400">
            <a:solidFill>
              <a:srgbClr val="404040"/>
            </a:solidFill>
            <a:miter lim="800000"/>
            <a:headEnd/>
            <a:tailEnd/>
          </a:ln>
        </p:spPr>
        <p:txBody>
          <a:bodyPr lIns="0" tIns="0" rIns="0" bIns="0"/>
          <a:lstStyle/>
          <a:p>
            <a:endParaRPr lang="es-ES_tradnl"/>
          </a:p>
        </p:txBody>
      </p:sp>
      <p:sp>
        <p:nvSpPr>
          <p:cNvPr id="45062" name="TextBox 1"/>
          <p:cNvSpPr txBox="1">
            <a:spLocks noChangeArrowheads="1"/>
          </p:cNvSpPr>
          <p:nvPr/>
        </p:nvSpPr>
        <p:spPr bwMode="auto">
          <a:xfrm>
            <a:off x="4875486" y="5732562"/>
            <a:ext cx="3300790" cy="865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4291" tIns="32146" rIns="64291" bIns="32146">
            <a:spAutoFit/>
          </a:bodyPr>
          <a:lstStyle>
            <a:lvl1pPr eaLnBrk="0" hangingPunct="0">
              <a:defRPr sz="4000">
                <a:solidFill>
                  <a:srgbClr val="3F3F3F"/>
                </a:solidFill>
                <a:latin typeface="Palatino" charset="0"/>
                <a:ea typeface="ヒラギノ明朝 ProN W3" charset="0"/>
                <a:cs typeface="ヒラギノ明朝 ProN W3" charset="0"/>
                <a:sym typeface="Palatino" charset="0"/>
              </a:defRPr>
            </a:lvl1pPr>
            <a:lvl2pPr marL="742950" indent="-285750" eaLnBrk="0" hangingPunct="0">
              <a:defRPr sz="4000">
                <a:solidFill>
                  <a:srgbClr val="3F3F3F"/>
                </a:solidFill>
                <a:latin typeface="Palatino" charset="0"/>
                <a:ea typeface="ヒラギノ明朝 ProN W3" charset="0"/>
                <a:cs typeface="ヒラギノ明朝 ProN W3" charset="0"/>
                <a:sym typeface="Palatino" charset="0"/>
              </a:defRPr>
            </a:lvl2pPr>
            <a:lvl3pPr marL="1143000" indent="-228600" eaLnBrk="0" hangingPunct="0">
              <a:defRPr sz="4000">
                <a:solidFill>
                  <a:srgbClr val="3F3F3F"/>
                </a:solidFill>
                <a:latin typeface="Palatino" charset="0"/>
                <a:ea typeface="ヒラギノ明朝 ProN W3" charset="0"/>
                <a:cs typeface="ヒラギノ明朝 ProN W3" charset="0"/>
                <a:sym typeface="Palatino" charset="0"/>
              </a:defRPr>
            </a:lvl3pPr>
            <a:lvl4pPr marL="1600200" indent="-228600" eaLnBrk="0" hangingPunct="0">
              <a:defRPr sz="4000">
                <a:solidFill>
                  <a:srgbClr val="3F3F3F"/>
                </a:solidFill>
                <a:latin typeface="Palatino" charset="0"/>
                <a:ea typeface="ヒラギノ明朝 ProN W3" charset="0"/>
                <a:cs typeface="ヒラギノ明朝 ProN W3" charset="0"/>
                <a:sym typeface="Palatino" charset="0"/>
              </a:defRPr>
            </a:lvl4pPr>
            <a:lvl5pPr marL="2057400" indent="-228600" eaLnBrk="0" hangingPunct="0">
              <a:defRPr sz="4000">
                <a:solidFill>
                  <a:srgbClr val="3F3F3F"/>
                </a:solidFill>
                <a:latin typeface="Palatino" charset="0"/>
                <a:ea typeface="ヒラギノ明朝 ProN W3" charset="0"/>
                <a:cs typeface="ヒラギノ明朝 ProN W3" charset="0"/>
                <a:sym typeface="Palatino" charset="0"/>
              </a:defRPr>
            </a:lvl5pPr>
            <a:lvl6pPr marL="2514600" indent="-228600" algn="ctr" eaLnBrk="0" fontAlgn="base" hangingPunct="0">
              <a:spcBef>
                <a:spcPct val="0"/>
              </a:spcBef>
              <a:spcAft>
                <a:spcPct val="0"/>
              </a:spcAft>
              <a:defRPr sz="4000">
                <a:solidFill>
                  <a:srgbClr val="3F3F3F"/>
                </a:solidFill>
                <a:latin typeface="Palatino" charset="0"/>
                <a:ea typeface="ヒラギノ明朝 ProN W3" charset="0"/>
                <a:cs typeface="ヒラギノ明朝 ProN W3" charset="0"/>
                <a:sym typeface="Palatino" charset="0"/>
              </a:defRPr>
            </a:lvl6pPr>
            <a:lvl7pPr marL="2971800" indent="-228600" algn="ctr" eaLnBrk="0" fontAlgn="base" hangingPunct="0">
              <a:spcBef>
                <a:spcPct val="0"/>
              </a:spcBef>
              <a:spcAft>
                <a:spcPct val="0"/>
              </a:spcAft>
              <a:defRPr sz="4000">
                <a:solidFill>
                  <a:srgbClr val="3F3F3F"/>
                </a:solidFill>
                <a:latin typeface="Palatino" charset="0"/>
                <a:ea typeface="ヒラギノ明朝 ProN W3" charset="0"/>
                <a:cs typeface="ヒラギノ明朝 ProN W3" charset="0"/>
                <a:sym typeface="Palatino" charset="0"/>
              </a:defRPr>
            </a:lvl7pPr>
            <a:lvl8pPr marL="3429000" indent="-228600" algn="ctr" eaLnBrk="0" fontAlgn="base" hangingPunct="0">
              <a:spcBef>
                <a:spcPct val="0"/>
              </a:spcBef>
              <a:spcAft>
                <a:spcPct val="0"/>
              </a:spcAft>
              <a:defRPr sz="4000">
                <a:solidFill>
                  <a:srgbClr val="3F3F3F"/>
                </a:solidFill>
                <a:latin typeface="Palatino" charset="0"/>
                <a:ea typeface="ヒラギノ明朝 ProN W3" charset="0"/>
                <a:cs typeface="ヒラギノ明朝 ProN W3" charset="0"/>
                <a:sym typeface="Palatino" charset="0"/>
              </a:defRPr>
            </a:lvl8pPr>
            <a:lvl9pPr marL="3886200" indent="-228600" algn="ctr" eaLnBrk="0" fontAlgn="base" hangingPunct="0">
              <a:spcBef>
                <a:spcPct val="0"/>
              </a:spcBef>
              <a:spcAft>
                <a:spcPct val="0"/>
              </a:spcAft>
              <a:defRPr sz="4000">
                <a:solidFill>
                  <a:srgbClr val="3F3F3F"/>
                </a:solidFill>
                <a:latin typeface="Palatino" charset="0"/>
                <a:ea typeface="ヒラギノ明朝 ProN W3" charset="0"/>
                <a:cs typeface="ヒラギノ明朝 ProN W3" charset="0"/>
                <a:sym typeface="Palatino" charset="0"/>
              </a:defRPr>
            </a:lvl9pPr>
          </a:lstStyle>
          <a:p>
            <a:pPr eaLnBrk="1" hangingPunct="1"/>
            <a:r>
              <a:rPr lang="en-US" sz="2600" dirty="0" err="1" smtClean="0"/>
              <a:t>Protección</a:t>
            </a:r>
            <a:r>
              <a:rPr lang="en-US" sz="2600" dirty="0" smtClean="0"/>
              <a:t> de</a:t>
            </a:r>
          </a:p>
          <a:p>
            <a:pPr eaLnBrk="1" hangingPunct="1"/>
            <a:r>
              <a:rPr lang="en-US" sz="2600" dirty="0" err="1" smtClean="0"/>
              <a:t>Derechos</a:t>
            </a:r>
            <a:r>
              <a:rPr lang="en-US" sz="2600" dirty="0" smtClean="0"/>
              <a:t> y </a:t>
            </a:r>
            <a:r>
              <a:rPr lang="en-US" sz="2600" dirty="0" err="1" smtClean="0"/>
              <a:t>libertades</a:t>
            </a:r>
            <a:endParaRPr lang="en-US" sz="2600" dirty="0"/>
          </a:p>
        </p:txBody>
      </p:sp>
      <p:sp>
        <p:nvSpPr>
          <p:cNvPr id="45063" name="TextBox 2"/>
          <p:cNvSpPr txBox="1">
            <a:spLocks noChangeArrowheads="1"/>
          </p:cNvSpPr>
          <p:nvPr/>
        </p:nvSpPr>
        <p:spPr bwMode="auto">
          <a:xfrm>
            <a:off x="177800" y="1548655"/>
            <a:ext cx="2387600" cy="1265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4291" tIns="32146" rIns="64291" bIns="32146">
            <a:spAutoFit/>
          </a:bodyPr>
          <a:lstStyle>
            <a:lvl1pPr eaLnBrk="0" hangingPunct="0">
              <a:defRPr sz="4000">
                <a:solidFill>
                  <a:srgbClr val="3F3F3F"/>
                </a:solidFill>
                <a:latin typeface="Palatino" charset="0"/>
                <a:ea typeface="ヒラギノ明朝 ProN W3" charset="0"/>
                <a:cs typeface="ヒラギノ明朝 ProN W3" charset="0"/>
                <a:sym typeface="Palatino" charset="0"/>
              </a:defRPr>
            </a:lvl1pPr>
            <a:lvl2pPr marL="742950" indent="-285750" eaLnBrk="0" hangingPunct="0">
              <a:defRPr sz="4000">
                <a:solidFill>
                  <a:srgbClr val="3F3F3F"/>
                </a:solidFill>
                <a:latin typeface="Palatino" charset="0"/>
                <a:ea typeface="ヒラギノ明朝 ProN W3" charset="0"/>
                <a:cs typeface="ヒラギノ明朝 ProN W3" charset="0"/>
                <a:sym typeface="Palatino" charset="0"/>
              </a:defRPr>
            </a:lvl2pPr>
            <a:lvl3pPr marL="1143000" indent="-228600" eaLnBrk="0" hangingPunct="0">
              <a:defRPr sz="4000">
                <a:solidFill>
                  <a:srgbClr val="3F3F3F"/>
                </a:solidFill>
                <a:latin typeface="Palatino" charset="0"/>
                <a:ea typeface="ヒラギノ明朝 ProN W3" charset="0"/>
                <a:cs typeface="ヒラギノ明朝 ProN W3" charset="0"/>
                <a:sym typeface="Palatino" charset="0"/>
              </a:defRPr>
            </a:lvl3pPr>
            <a:lvl4pPr marL="1600200" indent="-228600" eaLnBrk="0" hangingPunct="0">
              <a:defRPr sz="4000">
                <a:solidFill>
                  <a:srgbClr val="3F3F3F"/>
                </a:solidFill>
                <a:latin typeface="Palatino" charset="0"/>
                <a:ea typeface="ヒラギノ明朝 ProN W3" charset="0"/>
                <a:cs typeface="ヒラギノ明朝 ProN W3" charset="0"/>
                <a:sym typeface="Palatino" charset="0"/>
              </a:defRPr>
            </a:lvl4pPr>
            <a:lvl5pPr marL="2057400" indent="-228600" eaLnBrk="0" hangingPunct="0">
              <a:defRPr sz="4000">
                <a:solidFill>
                  <a:srgbClr val="3F3F3F"/>
                </a:solidFill>
                <a:latin typeface="Palatino" charset="0"/>
                <a:ea typeface="ヒラギノ明朝 ProN W3" charset="0"/>
                <a:cs typeface="ヒラギノ明朝 ProN W3" charset="0"/>
                <a:sym typeface="Palatino" charset="0"/>
              </a:defRPr>
            </a:lvl5pPr>
            <a:lvl6pPr marL="2514600" indent="-228600" algn="ctr" eaLnBrk="0" fontAlgn="base" hangingPunct="0">
              <a:spcBef>
                <a:spcPct val="0"/>
              </a:spcBef>
              <a:spcAft>
                <a:spcPct val="0"/>
              </a:spcAft>
              <a:defRPr sz="4000">
                <a:solidFill>
                  <a:srgbClr val="3F3F3F"/>
                </a:solidFill>
                <a:latin typeface="Palatino" charset="0"/>
                <a:ea typeface="ヒラギノ明朝 ProN W3" charset="0"/>
                <a:cs typeface="ヒラギノ明朝 ProN W3" charset="0"/>
                <a:sym typeface="Palatino" charset="0"/>
              </a:defRPr>
            </a:lvl6pPr>
            <a:lvl7pPr marL="2971800" indent="-228600" algn="ctr" eaLnBrk="0" fontAlgn="base" hangingPunct="0">
              <a:spcBef>
                <a:spcPct val="0"/>
              </a:spcBef>
              <a:spcAft>
                <a:spcPct val="0"/>
              </a:spcAft>
              <a:defRPr sz="4000">
                <a:solidFill>
                  <a:srgbClr val="3F3F3F"/>
                </a:solidFill>
                <a:latin typeface="Palatino" charset="0"/>
                <a:ea typeface="ヒラギノ明朝 ProN W3" charset="0"/>
                <a:cs typeface="ヒラギノ明朝 ProN W3" charset="0"/>
                <a:sym typeface="Palatino" charset="0"/>
              </a:defRPr>
            </a:lvl7pPr>
            <a:lvl8pPr marL="3429000" indent="-228600" algn="ctr" eaLnBrk="0" fontAlgn="base" hangingPunct="0">
              <a:spcBef>
                <a:spcPct val="0"/>
              </a:spcBef>
              <a:spcAft>
                <a:spcPct val="0"/>
              </a:spcAft>
              <a:defRPr sz="4000">
                <a:solidFill>
                  <a:srgbClr val="3F3F3F"/>
                </a:solidFill>
                <a:latin typeface="Palatino" charset="0"/>
                <a:ea typeface="ヒラギノ明朝 ProN W3" charset="0"/>
                <a:cs typeface="ヒラギノ明朝 ProN W3" charset="0"/>
                <a:sym typeface="Palatino" charset="0"/>
              </a:defRPr>
            </a:lvl8pPr>
            <a:lvl9pPr marL="3886200" indent="-228600" algn="ctr" eaLnBrk="0" fontAlgn="base" hangingPunct="0">
              <a:spcBef>
                <a:spcPct val="0"/>
              </a:spcBef>
              <a:spcAft>
                <a:spcPct val="0"/>
              </a:spcAft>
              <a:defRPr sz="4000">
                <a:solidFill>
                  <a:srgbClr val="3F3F3F"/>
                </a:solidFill>
                <a:latin typeface="Palatino" charset="0"/>
                <a:ea typeface="ヒラギノ明朝 ProN W3" charset="0"/>
                <a:cs typeface="ヒラギノ明朝 ProN W3" charset="0"/>
                <a:sym typeface="Palatino" charset="0"/>
              </a:defRPr>
            </a:lvl9pPr>
          </a:lstStyle>
          <a:p>
            <a:pPr eaLnBrk="1" hangingPunct="1"/>
            <a:r>
              <a:rPr lang="en-US" sz="2600" dirty="0" err="1" smtClean="0"/>
              <a:t>Resultado</a:t>
            </a:r>
            <a:r>
              <a:rPr lang="en-US" sz="2600" dirty="0" smtClean="0"/>
              <a:t>, </a:t>
            </a:r>
            <a:r>
              <a:rPr lang="en-US" sz="2600" dirty="0" err="1" smtClean="0"/>
              <a:t>efi</a:t>
            </a:r>
            <a:r>
              <a:rPr lang="en-US" sz="2600" dirty="0" smtClean="0"/>
              <a:t>-</a:t>
            </a:r>
          </a:p>
          <a:p>
            <a:pPr eaLnBrk="1" hangingPunct="1"/>
            <a:r>
              <a:rPr lang="en-US" sz="2600" dirty="0" err="1" smtClean="0"/>
              <a:t>cacia</a:t>
            </a:r>
            <a:r>
              <a:rPr lang="en-US" sz="2600" dirty="0" smtClean="0"/>
              <a:t>, </a:t>
            </a:r>
            <a:r>
              <a:rPr lang="en-US" sz="2600" dirty="0" err="1" smtClean="0"/>
              <a:t>gestión</a:t>
            </a:r>
            <a:r>
              <a:rPr lang="en-US" sz="2600" dirty="0" smtClean="0"/>
              <a:t>,</a:t>
            </a:r>
          </a:p>
          <a:p>
            <a:pPr eaLnBrk="1" hangingPunct="1"/>
            <a:r>
              <a:rPr lang="en-US" sz="2600" dirty="0" smtClean="0"/>
              <a:t>expertise</a:t>
            </a:r>
            <a:endParaRPr lang="en-US" sz="2600" dirty="0"/>
          </a:p>
        </p:txBody>
      </p:sp>
      <p:sp>
        <p:nvSpPr>
          <p:cNvPr id="45064" name="TextBox 10"/>
          <p:cNvSpPr txBox="1">
            <a:spLocks noChangeArrowheads="1"/>
          </p:cNvSpPr>
          <p:nvPr/>
        </p:nvSpPr>
        <p:spPr bwMode="auto">
          <a:xfrm>
            <a:off x="5386487" y="1669703"/>
            <a:ext cx="3096373" cy="1265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4291" tIns="32146" rIns="64291" bIns="32146">
            <a:spAutoFit/>
          </a:bodyPr>
          <a:lstStyle>
            <a:lvl1pPr eaLnBrk="0" hangingPunct="0">
              <a:defRPr sz="4000">
                <a:solidFill>
                  <a:srgbClr val="3F3F3F"/>
                </a:solidFill>
                <a:latin typeface="Palatino" charset="0"/>
                <a:ea typeface="ヒラギノ明朝 ProN W3" charset="0"/>
                <a:cs typeface="ヒラギノ明朝 ProN W3" charset="0"/>
                <a:sym typeface="Palatino" charset="0"/>
              </a:defRPr>
            </a:lvl1pPr>
            <a:lvl2pPr marL="742950" indent="-285750" eaLnBrk="0" hangingPunct="0">
              <a:defRPr sz="4000">
                <a:solidFill>
                  <a:srgbClr val="3F3F3F"/>
                </a:solidFill>
                <a:latin typeface="Palatino" charset="0"/>
                <a:ea typeface="ヒラギノ明朝 ProN W3" charset="0"/>
                <a:cs typeface="ヒラギノ明朝 ProN W3" charset="0"/>
                <a:sym typeface="Palatino" charset="0"/>
              </a:defRPr>
            </a:lvl2pPr>
            <a:lvl3pPr marL="1143000" indent="-228600" eaLnBrk="0" hangingPunct="0">
              <a:defRPr sz="4000">
                <a:solidFill>
                  <a:srgbClr val="3F3F3F"/>
                </a:solidFill>
                <a:latin typeface="Palatino" charset="0"/>
                <a:ea typeface="ヒラギノ明朝 ProN W3" charset="0"/>
                <a:cs typeface="ヒラギノ明朝 ProN W3" charset="0"/>
                <a:sym typeface="Palatino" charset="0"/>
              </a:defRPr>
            </a:lvl3pPr>
            <a:lvl4pPr marL="1600200" indent="-228600" eaLnBrk="0" hangingPunct="0">
              <a:defRPr sz="4000">
                <a:solidFill>
                  <a:srgbClr val="3F3F3F"/>
                </a:solidFill>
                <a:latin typeface="Palatino" charset="0"/>
                <a:ea typeface="ヒラギノ明朝 ProN W3" charset="0"/>
                <a:cs typeface="ヒラギノ明朝 ProN W3" charset="0"/>
                <a:sym typeface="Palatino" charset="0"/>
              </a:defRPr>
            </a:lvl4pPr>
            <a:lvl5pPr marL="2057400" indent="-228600" eaLnBrk="0" hangingPunct="0">
              <a:defRPr sz="4000">
                <a:solidFill>
                  <a:srgbClr val="3F3F3F"/>
                </a:solidFill>
                <a:latin typeface="Palatino" charset="0"/>
                <a:ea typeface="ヒラギノ明朝 ProN W3" charset="0"/>
                <a:cs typeface="ヒラギノ明朝 ProN W3" charset="0"/>
                <a:sym typeface="Palatino" charset="0"/>
              </a:defRPr>
            </a:lvl5pPr>
            <a:lvl6pPr marL="2514600" indent="-228600" algn="ctr" eaLnBrk="0" fontAlgn="base" hangingPunct="0">
              <a:spcBef>
                <a:spcPct val="0"/>
              </a:spcBef>
              <a:spcAft>
                <a:spcPct val="0"/>
              </a:spcAft>
              <a:defRPr sz="4000">
                <a:solidFill>
                  <a:srgbClr val="3F3F3F"/>
                </a:solidFill>
                <a:latin typeface="Palatino" charset="0"/>
                <a:ea typeface="ヒラギノ明朝 ProN W3" charset="0"/>
                <a:cs typeface="ヒラギノ明朝 ProN W3" charset="0"/>
                <a:sym typeface="Palatino" charset="0"/>
              </a:defRPr>
            </a:lvl6pPr>
            <a:lvl7pPr marL="2971800" indent="-228600" algn="ctr" eaLnBrk="0" fontAlgn="base" hangingPunct="0">
              <a:spcBef>
                <a:spcPct val="0"/>
              </a:spcBef>
              <a:spcAft>
                <a:spcPct val="0"/>
              </a:spcAft>
              <a:defRPr sz="4000">
                <a:solidFill>
                  <a:srgbClr val="3F3F3F"/>
                </a:solidFill>
                <a:latin typeface="Palatino" charset="0"/>
                <a:ea typeface="ヒラギノ明朝 ProN W3" charset="0"/>
                <a:cs typeface="ヒラギノ明朝 ProN W3" charset="0"/>
                <a:sym typeface="Palatino" charset="0"/>
              </a:defRPr>
            </a:lvl7pPr>
            <a:lvl8pPr marL="3429000" indent="-228600" algn="ctr" eaLnBrk="0" fontAlgn="base" hangingPunct="0">
              <a:spcBef>
                <a:spcPct val="0"/>
              </a:spcBef>
              <a:spcAft>
                <a:spcPct val="0"/>
              </a:spcAft>
              <a:defRPr sz="4000">
                <a:solidFill>
                  <a:srgbClr val="3F3F3F"/>
                </a:solidFill>
                <a:latin typeface="Palatino" charset="0"/>
                <a:ea typeface="ヒラギノ明朝 ProN W3" charset="0"/>
                <a:cs typeface="ヒラギノ明朝 ProN W3" charset="0"/>
                <a:sym typeface="Palatino" charset="0"/>
              </a:defRPr>
            </a:lvl8pPr>
            <a:lvl9pPr marL="3886200" indent="-228600" algn="ctr" eaLnBrk="0" fontAlgn="base" hangingPunct="0">
              <a:spcBef>
                <a:spcPct val="0"/>
              </a:spcBef>
              <a:spcAft>
                <a:spcPct val="0"/>
              </a:spcAft>
              <a:defRPr sz="4000">
                <a:solidFill>
                  <a:srgbClr val="3F3F3F"/>
                </a:solidFill>
                <a:latin typeface="Palatino" charset="0"/>
                <a:ea typeface="ヒラギノ明朝 ProN W3" charset="0"/>
                <a:cs typeface="ヒラギノ明朝 ProN W3" charset="0"/>
                <a:sym typeface="Palatino" charset="0"/>
              </a:defRPr>
            </a:lvl9pPr>
          </a:lstStyle>
          <a:p>
            <a:pPr eaLnBrk="1" hangingPunct="1"/>
            <a:r>
              <a:rPr lang="en-US" sz="2600" dirty="0" err="1" smtClean="0"/>
              <a:t>Participación</a:t>
            </a:r>
            <a:r>
              <a:rPr lang="en-US" sz="2600" dirty="0" smtClean="0"/>
              <a:t>, </a:t>
            </a:r>
            <a:r>
              <a:rPr lang="en-US" sz="2600" dirty="0" err="1" smtClean="0"/>
              <a:t>transparencia</a:t>
            </a:r>
            <a:r>
              <a:rPr lang="en-US" sz="2600" dirty="0" smtClean="0"/>
              <a:t>, </a:t>
            </a:r>
            <a:r>
              <a:rPr lang="en-US" sz="2600" dirty="0" err="1" smtClean="0"/>
              <a:t>democracia</a:t>
            </a:r>
            <a:endParaRPr lang="en-US" sz="2600" dirty="0"/>
          </a:p>
        </p:txBody>
      </p:sp>
      <p:sp>
        <p:nvSpPr>
          <p:cNvPr id="11" name="Title 2"/>
          <p:cNvSpPr>
            <a:spLocks noGrp="1"/>
          </p:cNvSpPr>
          <p:nvPr>
            <p:ph type="title"/>
          </p:nvPr>
        </p:nvSpPr>
        <p:spPr>
          <a:xfrm>
            <a:off x="381000" y="355847"/>
            <a:ext cx="8381260" cy="1054394"/>
          </a:xfrm>
        </p:spPr>
        <p:txBody>
          <a:bodyPr/>
          <a:lstStyle/>
          <a:p>
            <a:r>
              <a:rPr lang="en-US" dirty="0" err="1" smtClean="0"/>
              <a:t>ACcountability</a:t>
            </a:r>
            <a:endParaRPr lang="en-US" dirty="0"/>
          </a:p>
        </p:txBody>
      </p:sp>
    </p:spTree>
    <p:extLst>
      <p:ext uri="{BB962C8B-B14F-4D97-AF65-F5344CB8AC3E}">
        <p14:creationId xmlns:p14="http://schemas.microsoft.com/office/powerpoint/2010/main" val="8684651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ítulo 1"/>
          <p:cNvSpPr>
            <a:spLocks noGrp="1"/>
          </p:cNvSpPr>
          <p:nvPr>
            <p:ph type="title"/>
          </p:nvPr>
        </p:nvSpPr>
        <p:spPr/>
        <p:txBody>
          <a:bodyPr/>
          <a:lstStyle/>
          <a:p>
            <a:r>
              <a:rPr lang="es-ES_tradnl">
                <a:latin typeface="Garamond" charset="0"/>
                <a:ea typeface="ＭＳ Ｐゴシック" charset="0"/>
                <a:cs typeface="ＭＳ Ｐゴシック" charset="0"/>
              </a:rPr>
              <a:t>LAIP</a:t>
            </a:r>
          </a:p>
        </p:txBody>
      </p:sp>
      <p:sp>
        <p:nvSpPr>
          <p:cNvPr id="21506" name="Marcador de contenido 2"/>
          <p:cNvSpPr>
            <a:spLocks noGrp="1"/>
          </p:cNvSpPr>
          <p:nvPr>
            <p:ph idx="1"/>
          </p:nvPr>
        </p:nvSpPr>
        <p:spPr>
          <a:xfrm>
            <a:off x="685800" y="1676400"/>
            <a:ext cx="7772400" cy="4114800"/>
          </a:xfrm>
        </p:spPr>
        <p:txBody>
          <a:bodyPr/>
          <a:lstStyle/>
          <a:p>
            <a:r>
              <a:rPr lang="es-ES_tradnl">
                <a:latin typeface="Garamond" charset="0"/>
                <a:ea typeface="ＭＳ Ｐゴシック" charset="0"/>
                <a:cs typeface="ＭＳ Ｐゴシック" charset="0"/>
              </a:rPr>
              <a:t>El origen: Moción Parlamentaria.</a:t>
            </a:r>
          </a:p>
          <a:p>
            <a:r>
              <a:rPr lang="es-ES_tradnl">
                <a:latin typeface="Garamond" charset="0"/>
                <a:ea typeface="ＭＳ Ｐゴシック" charset="0"/>
                <a:cs typeface="ＭＳ Ｐゴシック" charset="0"/>
              </a:rPr>
              <a:t>La controversia: la mala implementación regulatoria.</a:t>
            </a:r>
          </a:p>
          <a:p>
            <a:r>
              <a:rPr lang="es-ES_tradnl">
                <a:latin typeface="Garamond" charset="0"/>
                <a:ea typeface="ＭＳ Ｐゴシック" charset="0"/>
                <a:cs typeface="ＭＳ Ｐゴシック" charset="0"/>
              </a:rPr>
              <a:t>El objetivo: Restringir la discrecionalidad administrativa y ampliar la transparencia.</a:t>
            </a:r>
          </a:p>
          <a:p>
            <a:r>
              <a:rPr lang="es-ES_tradnl">
                <a:latin typeface="Garamond" charset="0"/>
                <a:ea typeface="ＭＳ Ｐゴシック" charset="0"/>
                <a:cs typeface="ＭＳ Ｐゴシック" charset="0"/>
              </a:rPr>
              <a:t>La consecuencia: Una ley de objetivo único, acotando la discrecionalidad y estableciendo un órgano destinado a garantizar su aplicación.</a:t>
            </a:r>
          </a:p>
        </p:txBody>
      </p:sp>
      <p:sp>
        <p:nvSpPr>
          <p:cNvPr id="21507" name="Marcador de pie de página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s-ES_tradnl" sz="1200">
                <a:solidFill>
                  <a:srgbClr val="660000"/>
                </a:solidFill>
                <a:latin typeface="Garamond" charset="0"/>
              </a:rPr>
              <a:t>Prof.Luis Cordero V.</a:t>
            </a:r>
          </a:p>
        </p:txBody>
      </p:sp>
    </p:spTree>
    <p:extLst>
      <p:ext uri="{BB962C8B-B14F-4D97-AF65-F5344CB8AC3E}">
        <p14:creationId xmlns:p14="http://schemas.microsoft.com/office/powerpoint/2010/main" val="2694009838"/>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ítulo 1"/>
          <p:cNvSpPr>
            <a:spLocks noGrp="1"/>
          </p:cNvSpPr>
          <p:nvPr>
            <p:ph type="title"/>
          </p:nvPr>
        </p:nvSpPr>
        <p:spPr/>
        <p:txBody>
          <a:bodyPr/>
          <a:lstStyle/>
          <a:p>
            <a:r>
              <a:rPr lang="es-ES_tradnl">
                <a:latin typeface="Garamond" charset="0"/>
                <a:ea typeface="ＭＳ Ｐゴシック" charset="0"/>
                <a:cs typeface="ＭＳ Ｐゴシック" charset="0"/>
              </a:rPr>
              <a:t>LAIP</a:t>
            </a:r>
          </a:p>
        </p:txBody>
      </p:sp>
      <p:sp>
        <p:nvSpPr>
          <p:cNvPr id="22530" name="Marcador de contenido 2"/>
          <p:cNvSpPr>
            <a:spLocks noGrp="1"/>
          </p:cNvSpPr>
          <p:nvPr>
            <p:ph idx="1"/>
          </p:nvPr>
        </p:nvSpPr>
        <p:spPr>
          <a:xfrm>
            <a:off x="762000" y="1752600"/>
            <a:ext cx="7772400" cy="4114800"/>
          </a:xfrm>
        </p:spPr>
        <p:txBody>
          <a:bodyPr>
            <a:normAutofit fontScale="92500" lnSpcReduction="10000"/>
          </a:bodyPr>
          <a:lstStyle/>
          <a:p>
            <a:r>
              <a:rPr lang="es-ES_tradnl" sz="2800">
                <a:latin typeface="Garamond" charset="0"/>
                <a:ea typeface="ＭＳ Ｐゴシック" charset="0"/>
                <a:cs typeface="ＭＳ Ｐゴシック" charset="0"/>
              </a:rPr>
              <a:t>Ámbito de Aplicación: Ministerios, Intendencias, Gobernaciones, Gobiernos Regionales, Municipalidades, FFAA, Servicios Públicos.</a:t>
            </a:r>
          </a:p>
          <a:p>
            <a:r>
              <a:rPr lang="es-ES_tradnl" sz="2800">
                <a:latin typeface="Garamond" charset="0"/>
                <a:ea typeface="ＭＳ Ｐゴシック" charset="0"/>
                <a:cs typeface="ＭＳ Ｐゴシック" charset="0"/>
              </a:rPr>
              <a:t>Estatutos especiales en la Administración Activa: Empresas Públicas.</a:t>
            </a:r>
          </a:p>
          <a:p>
            <a:r>
              <a:rPr lang="es-ES_tradnl" sz="2800">
                <a:latin typeface="Garamond" charset="0"/>
                <a:ea typeface="ＭＳ Ｐゴシック" charset="0"/>
                <a:cs typeface="ＭＳ Ｐゴシック" charset="0"/>
              </a:rPr>
              <a:t>Estatutos especiales en la Administración independiente: Banco Central, Contraloría.</a:t>
            </a:r>
          </a:p>
          <a:p>
            <a:r>
              <a:rPr lang="es-ES_tradnl" sz="2800">
                <a:latin typeface="Garamond" charset="0"/>
                <a:ea typeface="ＭＳ Ｐゴシック" charset="0"/>
                <a:cs typeface="ＭＳ Ｐゴシック" charset="0"/>
              </a:rPr>
              <a:t>Estatutos Especiales: Congreso Nacional, Poder Judicial, Ministerio Público, Tribunal Constitucional, Justicia Electoral</a:t>
            </a:r>
          </a:p>
        </p:txBody>
      </p:sp>
      <p:sp>
        <p:nvSpPr>
          <p:cNvPr id="22531" name="Marcador de pie de página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s-ES_tradnl" sz="1200">
                <a:solidFill>
                  <a:srgbClr val="660000"/>
                </a:solidFill>
                <a:latin typeface="Garamond" charset="0"/>
              </a:rPr>
              <a:t>Prof.Luis Cordero V.</a:t>
            </a:r>
          </a:p>
        </p:txBody>
      </p:sp>
    </p:spTree>
    <p:extLst>
      <p:ext uri="{BB962C8B-B14F-4D97-AF65-F5344CB8AC3E}">
        <p14:creationId xmlns:p14="http://schemas.microsoft.com/office/powerpoint/2010/main" val="1232398863"/>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ítulo 1"/>
          <p:cNvSpPr>
            <a:spLocks noGrp="1"/>
          </p:cNvSpPr>
          <p:nvPr>
            <p:ph type="title"/>
          </p:nvPr>
        </p:nvSpPr>
        <p:spPr/>
        <p:txBody>
          <a:bodyPr/>
          <a:lstStyle/>
          <a:p>
            <a:r>
              <a:rPr lang="es-ES_tradnl">
                <a:latin typeface="Garamond" charset="0"/>
                <a:ea typeface="ＭＳ Ｐゴシック" charset="0"/>
                <a:cs typeface="ＭＳ Ｐゴシック" charset="0"/>
              </a:rPr>
              <a:t>LAIP</a:t>
            </a:r>
          </a:p>
        </p:txBody>
      </p:sp>
      <p:sp>
        <p:nvSpPr>
          <p:cNvPr id="23554" name="Marcador de contenido 2"/>
          <p:cNvSpPr>
            <a:spLocks noGrp="1"/>
          </p:cNvSpPr>
          <p:nvPr>
            <p:ph idx="1"/>
          </p:nvPr>
        </p:nvSpPr>
        <p:spPr>
          <a:xfrm>
            <a:off x="685800" y="1752600"/>
            <a:ext cx="7772400" cy="4114800"/>
          </a:xfrm>
        </p:spPr>
        <p:txBody>
          <a:bodyPr>
            <a:normAutofit fontScale="92500" lnSpcReduction="20000"/>
          </a:bodyPr>
          <a:lstStyle/>
          <a:p>
            <a:r>
              <a:rPr lang="es-ES_tradnl" sz="2600">
                <a:latin typeface="Garamond" charset="0"/>
                <a:ea typeface="ＭＳ Ｐゴシック" charset="0"/>
                <a:cs typeface="ＭＳ Ｐゴシック" charset="0"/>
              </a:rPr>
              <a:t>Principios. Importancia como reglas de interpretación.</a:t>
            </a:r>
          </a:p>
          <a:p>
            <a:pPr lvl="1"/>
            <a:r>
              <a:rPr lang="es-ES_tradnl" sz="2400">
                <a:latin typeface="Garamond" charset="0"/>
                <a:ea typeface="ＭＳ Ｐゴシック" charset="0"/>
              </a:rPr>
              <a:t>Relevancia.</a:t>
            </a:r>
          </a:p>
          <a:p>
            <a:pPr lvl="1"/>
            <a:r>
              <a:rPr lang="es-ES_tradnl" sz="2400">
                <a:latin typeface="Garamond" charset="0"/>
                <a:ea typeface="ＭＳ Ｐゴシック" charset="0"/>
              </a:rPr>
              <a:t>Libertad de información.</a:t>
            </a:r>
          </a:p>
          <a:p>
            <a:pPr lvl="1"/>
            <a:r>
              <a:rPr lang="es-ES_tradnl" sz="2400">
                <a:latin typeface="Garamond" charset="0"/>
                <a:ea typeface="ＭＳ Ｐゴシック" charset="0"/>
              </a:rPr>
              <a:t>Apertura o transparencia.</a:t>
            </a:r>
          </a:p>
          <a:p>
            <a:pPr lvl="1"/>
            <a:r>
              <a:rPr lang="es-ES_tradnl" sz="2400">
                <a:latin typeface="Garamond" charset="0"/>
                <a:ea typeface="ＭＳ Ｐゴシック" charset="0"/>
              </a:rPr>
              <a:t>Máxima divulgación.</a:t>
            </a:r>
          </a:p>
          <a:p>
            <a:pPr lvl="1"/>
            <a:r>
              <a:rPr lang="es-ES_tradnl" sz="2400">
                <a:latin typeface="Garamond" charset="0"/>
                <a:ea typeface="ＭＳ Ｐゴシック" charset="0"/>
              </a:rPr>
              <a:t>Facilitación.</a:t>
            </a:r>
          </a:p>
          <a:p>
            <a:pPr lvl="1"/>
            <a:r>
              <a:rPr lang="es-ES_tradnl" sz="2400">
                <a:latin typeface="Garamond" charset="0"/>
                <a:ea typeface="ＭＳ Ｐゴシック" charset="0"/>
              </a:rPr>
              <a:t>No discriminación.</a:t>
            </a:r>
          </a:p>
          <a:p>
            <a:pPr lvl="1"/>
            <a:r>
              <a:rPr lang="es-ES_tradnl" sz="2400">
                <a:latin typeface="Garamond" charset="0"/>
                <a:ea typeface="ＭＳ Ｐゴシック" charset="0"/>
              </a:rPr>
              <a:t>Oportunidad.</a:t>
            </a:r>
          </a:p>
          <a:p>
            <a:pPr lvl="1"/>
            <a:r>
              <a:rPr lang="es-ES_tradnl" sz="2400">
                <a:latin typeface="Garamond" charset="0"/>
                <a:ea typeface="ＭＳ Ｐゴシック" charset="0"/>
              </a:rPr>
              <a:t>Control.</a:t>
            </a:r>
          </a:p>
          <a:p>
            <a:pPr lvl="1"/>
            <a:r>
              <a:rPr lang="es-ES_tradnl" sz="2400">
                <a:latin typeface="Garamond" charset="0"/>
                <a:ea typeface="ＭＳ Ｐゴシック" charset="0"/>
              </a:rPr>
              <a:t>Responsabilidad.</a:t>
            </a:r>
          </a:p>
          <a:p>
            <a:pPr lvl="1"/>
            <a:r>
              <a:rPr lang="es-ES_tradnl" sz="2400">
                <a:latin typeface="Garamond" charset="0"/>
                <a:ea typeface="ＭＳ Ｐゴシック" charset="0"/>
              </a:rPr>
              <a:t>Gratuidad.</a:t>
            </a:r>
          </a:p>
        </p:txBody>
      </p:sp>
      <p:sp>
        <p:nvSpPr>
          <p:cNvPr id="23555" name="Marcador de pie de página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s-ES_tradnl" sz="1200">
                <a:solidFill>
                  <a:srgbClr val="660000"/>
                </a:solidFill>
                <a:latin typeface="Garamond" charset="0"/>
              </a:rPr>
              <a:t>Prof.Luis Cordero V.</a:t>
            </a:r>
          </a:p>
        </p:txBody>
      </p:sp>
    </p:spTree>
    <p:extLst>
      <p:ext uri="{BB962C8B-B14F-4D97-AF65-F5344CB8AC3E}">
        <p14:creationId xmlns:p14="http://schemas.microsoft.com/office/powerpoint/2010/main" val="253037441"/>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62000" y="355600"/>
            <a:ext cx="7772400" cy="1143000"/>
          </a:xfrm>
        </p:spPr>
        <p:txBody>
          <a:bodyPr>
            <a:normAutofit fontScale="90000"/>
          </a:bodyPr>
          <a:lstStyle/>
          <a:p>
            <a:pPr eaLnBrk="1" hangingPunct="1">
              <a:defRPr/>
            </a:pPr>
            <a:r>
              <a:rPr lang="es-ES_tradnl" sz="3600" dirty="0" smtClean="0"/>
              <a:t>Criterio del Legislador: el acto administrativo</a:t>
            </a:r>
          </a:p>
        </p:txBody>
      </p:sp>
      <p:sp>
        <p:nvSpPr>
          <p:cNvPr id="24578" name="Marcador de contenido 2"/>
          <p:cNvSpPr>
            <a:spLocks noGrp="1"/>
          </p:cNvSpPr>
          <p:nvPr>
            <p:ph idx="1"/>
          </p:nvPr>
        </p:nvSpPr>
        <p:spPr/>
        <p:txBody>
          <a:bodyPr/>
          <a:lstStyle/>
          <a:p>
            <a:pPr eaLnBrk="1" hangingPunct="1"/>
            <a:r>
              <a:rPr lang="es-ES_tradnl">
                <a:latin typeface="Garamond" charset="0"/>
                <a:ea typeface="ＭＳ Ｐゴシック" charset="0"/>
                <a:cs typeface="ＭＳ Ｐゴシック" charset="0"/>
              </a:rPr>
              <a:t>La LAIP está construida sobre el acto administrativo, como consecuencia, y en los procedimientos y documentos que acceden a él.</a:t>
            </a:r>
          </a:p>
        </p:txBody>
      </p:sp>
      <p:sp>
        <p:nvSpPr>
          <p:cNvPr id="24579" name="Marcador de pie de página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s-ES_tradnl" sz="1200">
                <a:solidFill>
                  <a:srgbClr val="660000"/>
                </a:solidFill>
                <a:latin typeface="Garamond" charset="0"/>
              </a:rPr>
              <a:t>Prof. Luis Cordero V.</a:t>
            </a:r>
          </a:p>
        </p:txBody>
      </p:sp>
      <p:sp>
        <p:nvSpPr>
          <p:cNvPr id="24580" name="Marcador de número de diapositiva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678A7826-8ABC-614C-BF9C-5DA49AEB3BC3}" type="slidenum">
              <a:rPr lang="es-ES_tradnl" sz="1400"/>
              <a:pPr/>
              <a:t>18</a:t>
            </a:fld>
            <a:endParaRPr lang="es-ES_tradnl" sz="1400"/>
          </a:p>
        </p:txBody>
      </p:sp>
      <p:pic>
        <p:nvPicPr>
          <p:cNvPr id="24581" name="Imagen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12346" y="2971800"/>
            <a:ext cx="7722054" cy="288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9903841"/>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ítulo 1"/>
          <p:cNvSpPr>
            <a:spLocks noGrp="1"/>
          </p:cNvSpPr>
          <p:nvPr>
            <p:ph type="title"/>
          </p:nvPr>
        </p:nvSpPr>
        <p:spPr/>
        <p:txBody>
          <a:bodyPr/>
          <a:lstStyle/>
          <a:p>
            <a:pPr eaLnBrk="1" hangingPunct="1"/>
            <a:r>
              <a:rPr lang="es-ES_tradnl">
                <a:latin typeface="Garamond" charset="0"/>
                <a:ea typeface="ＭＳ Ｐゴシック" charset="0"/>
                <a:cs typeface="ＭＳ Ｐゴシック" charset="0"/>
              </a:rPr>
              <a:t>Criterio del Legislador (…)</a:t>
            </a:r>
          </a:p>
        </p:txBody>
      </p:sp>
      <p:sp>
        <p:nvSpPr>
          <p:cNvPr id="25602" name="Marcador de contenido 2"/>
          <p:cNvSpPr>
            <a:spLocks noGrp="1"/>
          </p:cNvSpPr>
          <p:nvPr>
            <p:ph idx="1"/>
          </p:nvPr>
        </p:nvSpPr>
        <p:spPr/>
        <p:txBody>
          <a:bodyPr/>
          <a:lstStyle/>
          <a:p>
            <a:pPr eaLnBrk="1" hangingPunct="1"/>
            <a:r>
              <a:rPr lang="es-ES_tradnl">
                <a:latin typeface="Garamond" charset="0"/>
                <a:ea typeface="ＭＳ Ｐゴシック" charset="0"/>
                <a:cs typeface="ＭＳ Ｐゴシック" charset="0"/>
              </a:rPr>
              <a:t>La Historia Fidedigna de la LAIP, demuestra que el eje sobre el cual se construye para la Administración es el acto administrativo, y por lo tanto no es cualquier información.</a:t>
            </a:r>
          </a:p>
          <a:p>
            <a:pPr eaLnBrk="1" hangingPunct="1"/>
            <a:r>
              <a:rPr lang="es-ES_tradnl">
                <a:latin typeface="Garamond" charset="0"/>
                <a:ea typeface="ＭＳ Ｐゴシック" charset="0"/>
                <a:cs typeface="ＭＳ Ｐゴシック" charset="0"/>
              </a:rPr>
              <a:t>Intervenciones en sesión Nº 38, de 04 de octubre de 2005, así lo acreditan</a:t>
            </a:r>
          </a:p>
        </p:txBody>
      </p:sp>
      <p:sp>
        <p:nvSpPr>
          <p:cNvPr id="25603" name="Marcador de pie de página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s-ES_tradnl" sz="1200">
                <a:solidFill>
                  <a:srgbClr val="660000"/>
                </a:solidFill>
                <a:latin typeface="Garamond" charset="0"/>
              </a:rPr>
              <a:t>Prof. Luis Cordero V.</a:t>
            </a:r>
          </a:p>
        </p:txBody>
      </p:sp>
      <p:sp>
        <p:nvSpPr>
          <p:cNvPr id="25604" name="Marcador de número de diapositiva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52281C38-A830-544A-8965-3FE77B61F4F0}" type="slidenum">
              <a:rPr lang="es-ES_tradnl" sz="1400"/>
              <a:pPr/>
              <a:t>19</a:t>
            </a:fld>
            <a:endParaRPr lang="es-ES_tradnl" sz="1400"/>
          </a:p>
        </p:txBody>
      </p:sp>
    </p:spTree>
    <p:extLst>
      <p:ext uri="{BB962C8B-B14F-4D97-AF65-F5344CB8AC3E}">
        <p14:creationId xmlns:p14="http://schemas.microsoft.com/office/powerpoint/2010/main" val="2781465020"/>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Oval 2"/>
          <p:cNvSpPr>
            <a:spLocks/>
          </p:cNvSpPr>
          <p:nvPr/>
        </p:nvSpPr>
        <p:spPr bwMode="auto">
          <a:xfrm>
            <a:off x="2776017" y="3107531"/>
            <a:ext cx="3491508" cy="1759148"/>
          </a:xfrm>
          <a:prstGeom prst="ellipse">
            <a:avLst/>
          </a:prstGeom>
          <a:blipFill dpi="0" rotWithShape="0">
            <a:blip r:embed="rId2"/>
            <a:srcRect/>
            <a:tile tx="0" ty="0" sx="100000" sy="100000" flip="none" algn="tl"/>
          </a:blipFill>
          <a:ln w="25400">
            <a:solidFill>
              <a:srgbClr val="404040"/>
            </a:solidFill>
            <a:miter lim="800000"/>
            <a:headEnd/>
            <a:tailEnd/>
          </a:ln>
        </p:spPr>
        <p:txBody>
          <a:bodyPr lIns="0" tIns="0" rIns="0" bIns="0"/>
          <a:lstStyle/>
          <a:p>
            <a:endParaRPr lang="es-ES_tradnl"/>
          </a:p>
        </p:txBody>
      </p:sp>
      <p:sp>
        <p:nvSpPr>
          <p:cNvPr id="45058" name="Rectangle 3"/>
          <p:cNvSpPr>
            <a:spLocks/>
          </p:cNvSpPr>
          <p:nvPr/>
        </p:nvSpPr>
        <p:spPr bwMode="auto">
          <a:xfrm>
            <a:off x="3287688" y="3765202"/>
            <a:ext cx="240004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r>
              <a:rPr lang="en-US" sz="3000" dirty="0" err="1" smtClean="0">
                <a:solidFill>
                  <a:srgbClr val="FFFFFF"/>
                </a:solidFill>
                <a:ea typeface="ＭＳ Ｐゴシック" charset="0"/>
              </a:rPr>
              <a:t>Acción</a:t>
            </a:r>
            <a:r>
              <a:rPr lang="en-US" sz="3000" dirty="0" smtClean="0">
                <a:solidFill>
                  <a:srgbClr val="FFFFFF"/>
                </a:solidFill>
                <a:ea typeface="ＭＳ Ｐゴシック" charset="0"/>
              </a:rPr>
              <a:t> </a:t>
            </a:r>
            <a:r>
              <a:rPr lang="en-US" sz="3000" dirty="0" err="1" smtClean="0">
                <a:solidFill>
                  <a:srgbClr val="FFFFFF"/>
                </a:solidFill>
                <a:ea typeface="ＭＳ Ｐゴシック" charset="0"/>
              </a:rPr>
              <a:t>pública</a:t>
            </a:r>
            <a:endParaRPr lang="en-US" sz="3000" dirty="0">
              <a:solidFill>
                <a:srgbClr val="FFFFFF"/>
              </a:solidFill>
              <a:ea typeface="ＭＳ Ｐゴシック" charset="0"/>
            </a:endParaRPr>
          </a:p>
        </p:txBody>
      </p:sp>
      <p:sp>
        <p:nvSpPr>
          <p:cNvPr id="45059" name="AutoShape 4"/>
          <p:cNvSpPr>
            <a:spLocks/>
          </p:cNvSpPr>
          <p:nvPr/>
        </p:nvSpPr>
        <p:spPr bwMode="auto">
          <a:xfrm rot="1909167" flipH="1">
            <a:off x="1305272" y="2902322"/>
            <a:ext cx="1758033" cy="892969"/>
          </a:xfrm>
          <a:prstGeom prst="rightArrow">
            <a:avLst>
              <a:gd name="adj1" fmla="val 45546"/>
              <a:gd name="adj2" fmla="val 41462"/>
            </a:avLst>
          </a:prstGeom>
          <a:blipFill dpi="0" rotWithShape="0">
            <a:blip r:embed="rId2"/>
            <a:srcRect/>
            <a:tile tx="0" ty="0" sx="100000" sy="100000" flip="none" algn="tl"/>
          </a:blipFill>
          <a:ln w="25400">
            <a:solidFill>
              <a:srgbClr val="404040"/>
            </a:solidFill>
            <a:miter lim="800000"/>
            <a:headEnd/>
            <a:tailEnd/>
          </a:ln>
        </p:spPr>
        <p:txBody>
          <a:bodyPr lIns="0" tIns="0" rIns="0" bIns="0"/>
          <a:lstStyle/>
          <a:p>
            <a:endParaRPr lang="es-ES_tradnl"/>
          </a:p>
        </p:txBody>
      </p:sp>
      <p:sp>
        <p:nvSpPr>
          <p:cNvPr id="45060" name="AutoShape 5"/>
          <p:cNvSpPr>
            <a:spLocks/>
          </p:cNvSpPr>
          <p:nvPr/>
        </p:nvSpPr>
        <p:spPr bwMode="auto">
          <a:xfrm rot="-1399479">
            <a:off x="6046515" y="2859732"/>
            <a:ext cx="1994669" cy="892969"/>
          </a:xfrm>
          <a:prstGeom prst="rightArrow">
            <a:avLst>
              <a:gd name="adj1" fmla="val 43333"/>
              <a:gd name="adj2" fmla="val 46340"/>
            </a:avLst>
          </a:prstGeom>
          <a:blipFill dpi="0" rotWithShape="0">
            <a:blip r:embed="rId2"/>
            <a:srcRect/>
            <a:tile tx="0" ty="0" sx="100000" sy="100000" flip="none" algn="tl"/>
          </a:blipFill>
          <a:ln w="25400">
            <a:solidFill>
              <a:srgbClr val="404040"/>
            </a:solidFill>
            <a:miter lim="800000"/>
            <a:headEnd/>
            <a:tailEnd/>
          </a:ln>
        </p:spPr>
        <p:txBody>
          <a:bodyPr lIns="0" tIns="0" rIns="0" bIns="0"/>
          <a:lstStyle/>
          <a:p>
            <a:endParaRPr lang="es-ES_tradnl"/>
          </a:p>
        </p:txBody>
      </p:sp>
      <p:sp>
        <p:nvSpPr>
          <p:cNvPr id="45061" name="AutoShape 4"/>
          <p:cNvSpPr>
            <a:spLocks/>
          </p:cNvSpPr>
          <p:nvPr/>
        </p:nvSpPr>
        <p:spPr bwMode="auto">
          <a:xfrm rot="16200000" flipH="1">
            <a:off x="3691868" y="5119502"/>
            <a:ext cx="1438796" cy="892969"/>
          </a:xfrm>
          <a:prstGeom prst="rightArrow">
            <a:avLst>
              <a:gd name="adj1" fmla="val 45546"/>
              <a:gd name="adj2" fmla="val 41460"/>
            </a:avLst>
          </a:prstGeom>
          <a:blipFill dpi="0" rotWithShape="0">
            <a:blip r:embed="rId2"/>
            <a:srcRect/>
            <a:tile tx="0" ty="0" sx="100000" sy="100000" flip="none" algn="tl"/>
          </a:blipFill>
          <a:ln w="25400">
            <a:solidFill>
              <a:srgbClr val="404040"/>
            </a:solidFill>
            <a:miter lim="800000"/>
            <a:headEnd/>
            <a:tailEnd/>
          </a:ln>
        </p:spPr>
        <p:txBody>
          <a:bodyPr lIns="0" tIns="0" rIns="0" bIns="0"/>
          <a:lstStyle/>
          <a:p>
            <a:endParaRPr lang="es-ES_tradnl"/>
          </a:p>
        </p:txBody>
      </p:sp>
      <p:sp>
        <p:nvSpPr>
          <p:cNvPr id="45062" name="TextBox 1"/>
          <p:cNvSpPr txBox="1">
            <a:spLocks noChangeArrowheads="1"/>
          </p:cNvSpPr>
          <p:nvPr/>
        </p:nvSpPr>
        <p:spPr bwMode="auto">
          <a:xfrm>
            <a:off x="4875486" y="5732562"/>
            <a:ext cx="3300790" cy="865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4291" tIns="32146" rIns="64291" bIns="32146">
            <a:spAutoFit/>
          </a:bodyPr>
          <a:lstStyle>
            <a:lvl1pPr eaLnBrk="0" hangingPunct="0">
              <a:defRPr sz="4000">
                <a:solidFill>
                  <a:srgbClr val="3F3F3F"/>
                </a:solidFill>
                <a:latin typeface="Palatino" charset="0"/>
                <a:ea typeface="ヒラギノ明朝 ProN W3" charset="0"/>
                <a:cs typeface="ヒラギノ明朝 ProN W3" charset="0"/>
                <a:sym typeface="Palatino" charset="0"/>
              </a:defRPr>
            </a:lvl1pPr>
            <a:lvl2pPr marL="742950" indent="-285750" eaLnBrk="0" hangingPunct="0">
              <a:defRPr sz="4000">
                <a:solidFill>
                  <a:srgbClr val="3F3F3F"/>
                </a:solidFill>
                <a:latin typeface="Palatino" charset="0"/>
                <a:ea typeface="ヒラギノ明朝 ProN W3" charset="0"/>
                <a:cs typeface="ヒラギノ明朝 ProN W3" charset="0"/>
                <a:sym typeface="Palatino" charset="0"/>
              </a:defRPr>
            </a:lvl2pPr>
            <a:lvl3pPr marL="1143000" indent="-228600" eaLnBrk="0" hangingPunct="0">
              <a:defRPr sz="4000">
                <a:solidFill>
                  <a:srgbClr val="3F3F3F"/>
                </a:solidFill>
                <a:latin typeface="Palatino" charset="0"/>
                <a:ea typeface="ヒラギノ明朝 ProN W3" charset="0"/>
                <a:cs typeface="ヒラギノ明朝 ProN W3" charset="0"/>
                <a:sym typeface="Palatino" charset="0"/>
              </a:defRPr>
            </a:lvl3pPr>
            <a:lvl4pPr marL="1600200" indent="-228600" eaLnBrk="0" hangingPunct="0">
              <a:defRPr sz="4000">
                <a:solidFill>
                  <a:srgbClr val="3F3F3F"/>
                </a:solidFill>
                <a:latin typeface="Palatino" charset="0"/>
                <a:ea typeface="ヒラギノ明朝 ProN W3" charset="0"/>
                <a:cs typeface="ヒラギノ明朝 ProN W3" charset="0"/>
                <a:sym typeface="Palatino" charset="0"/>
              </a:defRPr>
            </a:lvl4pPr>
            <a:lvl5pPr marL="2057400" indent="-228600" eaLnBrk="0" hangingPunct="0">
              <a:defRPr sz="4000">
                <a:solidFill>
                  <a:srgbClr val="3F3F3F"/>
                </a:solidFill>
                <a:latin typeface="Palatino" charset="0"/>
                <a:ea typeface="ヒラギノ明朝 ProN W3" charset="0"/>
                <a:cs typeface="ヒラギノ明朝 ProN W3" charset="0"/>
                <a:sym typeface="Palatino" charset="0"/>
              </a:defRPr>
            </a:lvl5pPr>
            <a:lvl6pPr marL="2514600" indent="-228600" algn="ctr" eaLnBrk="0" fontAlgn="base" hangingPunct="0">
              <a:spcBef>
                <a:spcPct val="0"/>
              </a:spcBef>
              <a:spcAft>
                <a:spcPct val="0"/>
              </a:spcAft>
              <a:defRPr sz="4000">
                <a:solidFill>
                  <a:srgbClr val="3F3F3F"/>
                </a:solidFill>
                <a:latin typeface="Palatino" charset="0"/>
                <a:ea typeface="ヒラギノ明朝 ProN W3" charset="0"/>
                <a:cs typeface="ヒラギノ明朝 ProN W3" charset="0"/>
                <a:sym typeface="Palatino" charset="0"/>
              </a:defRPr>
            </a:lvl6pPr>
            <a:lvl7pPr marL="2971800" indent="-228600" algn="ctr" eaLnBrk="0" fontAlgn="base" hangingPunct="0">
              <a:spcBef>
                <a:spcPct val="0"/>
              </a:spcBef>
              <a:spcAft>
                <a:spcPct val="0"/>
              </a:spcAft>
              <a:defRPr sz="4000">
                <a:solidFill>
                  <a:srgbClr val="3F3F3F"/>
                </a:solidFill>
                <a:latin typeface="Palatino" charset="0"/>
                <a:ea typeface="ヒラギノ明朝 ProN W3" charset="0"/>
                <a:cs typeface="ヒラギノ明朝 ProN W3" charset="0"/>
                <a:sym typeface="Palatino" charset="0"/>
              </a:defRPr>
            </a:lvl7pPr>
            <a:lvl8pPr marL="3429000" indent="-228600" algn="ctr" eaLnBrk="0" fontAlgn="base" hangingPunct="0">
              <a:spcBef>
                <a:spcPct val="0"/>
              </a:spcBef>
              <a:spcAft>
                <a:spcPct val="0"/>
              </a:spcAft>
              <a:defRPr sz="4000">
                <a:solidFill>
                  <a:srgbClr val="3F3F3F"/>
                </a:solidFill>
                <a:latin typeface="Palatino" charset="0"/>
                <a:ea typeface="ヒラギノ明朝 ProN W3" charset="0"/>
                <a:cs typeface="ヒラギノ明朝 ProN W3" charset="0"/>
                <a:sym typeface="Palatino" charset="0"/>
              </a:defRPr>
            </a:lvl8pPr>
            <a:lvl9pPr marL="3886200" indent="-228600" algn="ctr" eaLnBrk="0" fontAlgn="base" hangingPunct="0">
              <a:spcBef>
                <a:spcPct val="0"/>
              </a:spcBef>
              <a:spcAft>
                <a:spcPct val="0"/>
              </a:spcAft>
              <a:defRPr sz="4000">
                <a:solidFill>
                  <a:srgbClr val="3F3F3F"/>
                </a:solidFill>
                <a:latin typeface="Palatino" charset="0"/>
                <a:ea typeface="ヒラギノ明朝 ProN W3" charset="0"/>
                <a:cs typeface="ヒラギノ明朝 ProN W3" charset="0"/>
                <a:sym typeface="Palatino" charset="0"/>
              </a:defRPr>
            </a:lvl9pPr>
          </a:lstStyle>
          <a:p>
            <a:pPr eaLnBrk="1" hangingPunct="1"/>
            <a:r>
              <a:rPr lang="en-US" sz="2600" dirty="0" err="1" smtClean="0"/>
              <a:t>Protección</a:t>
            </a:r>
            <a:r>
              <a:rPr lang="en-US" sz="2600" dirty="0" smtClean="0"/>
              <a:t> de</a:t>
            </a:r>
          </a:p>
          <a:p>
            <a:pPr eaLnBrk="1" hangingPunct="1"/>
            <a:r>
              <a:rPr lang="en-US" sz="2600" dirty="0" err="1" smtClean="0"/>
              <a:t>Derechos</a:t>
            </a:r>
            <a:r>
              <a:rPr lang="en-US" sz="2600" dirty="0" smtClean="0"/>
              <a:t> y </a:t>
            </a:r>
            <a:r>
              <a:rPr lang="en-US" sz="2600" dirty="0" err="1" smtClean="0"/>
              <a:t>libertades</a:t>
            </a:r>
            <a:endParaRPr lang="en-US" sz="2600" dirty="0"/>
          </a:p>
        </p:txBody>
      </p:sp>
      <p:sp>
        <p:nvSpPr>
          <p:cNvPr id="45063" name="TextBox 2"/>
          <p:cNvSpPr txBox="1">
            <a:spLocks noChangeArrowheads="1"/>
          </p:cNvSpPr>
          <p:nvPr/>
        </p:nvSpPr>
        <p:spPr bwMode="auto">
          <a:xfrm>
            <a:off x="177800" y="1548655"/>
            <a:ext cx="2387600" cy="1265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4291" tIns="32146" rIns="64291" bIns="32146">
            <a:spAutoFit/>
          </a:bodyPr>
          <a:lstStyle>
            <a:lvl1pPr eaLnBrk="0" hangingPunct="0">
              <a:defRPr sz="4000">
                <a:solidFill>
                  <a:srgbClr val="3F3F3F"/>
                </a:solidFill>
                <a:latin typeface="Palatino" charset="0"/>
                <a:ea typeface="ヒラギノ明朝 ProN W3" charset="0"/>
                <a:cs typeface="ヒラギノ明朝 ProN W3" charset="0"/>
                <a:sym typeface="Palatino" charset="0"/>
              </a:defRPr>
            </a:lvl1pPr>
            <a:lvl2pPr marL="742950" indent="-285750" eaLnBrk="0" hangingPunct="0">
              <a:defRPr sz="4000">
                <a:solidFill>
                  <a:srgbClr val="3F3F3F"/>
                </a:solidFill>
                <a:latin typeface="Palatino" charset="0"/>
                <a:ea typeface="ヒラギノ明朝 ProN W3" charset="0"/>
                <a:cs typeface="ヒラギノ明朝 ProN W3" charset="0"/>
                <a:sym typeface="Palatino" charset="0"/>
              </a:defRPr>
            </a:lvl2pPr>
            <a:lvl3pPr marL="1143000" indent="-228600" eaLnBrk="0" hangingPunct="0">
              <a:defRPr sz="4000">
                <a:solidFill>
                  <a:srgbClr val="3F3F3F"/>
                </a:solidFill>
                <a:latin typeface="Palatino" charset="0"/>
                <a:ea typeface="ヒラギノ明朝 ProN W3" charset="0"/>
                <a:cs typeface="ヒラギノ明朝 ProN W3" charset="0"/>
                <a:sym typeface="Palatino" charset="0"/>
              </a:defRPr>
            </a:lvl3pPr>
            <a:lvl4pPr marL="1600200" indent="-228600" eaLnBrk="0" hangingPunct="0">
              <a:defRPr sz="4000">
                <a:solidFill>
                  <a:srgbClr val="3F3F3F"/>
                </a:solidFill>
                <a:latin typeface="Palatino" charset="0"/>
                <a:ea typeface="ヒラギノ明朝 ProN W3" charset="0"/>
                <a:cs typeface="ヒラギノ明朝 ProN W3" charset="0"/>
                <a:sym typeface="Palatino" charset="0"/>
              </a:defRPr>
            </a:lvl4pPr>
            <a:lvl5pPr marL="2057400" indent="-228600" eaLnBrk="0" hangingPunct="0">
              <a:defRPr sz="4000">
                <a:solidFill>
                  <a:srgbClr val="3F3F3F"/>
                </a:solidFill>
                <a:latin typeface="Palatino" charset="0"/>
                <a:ea typeface="ヒラギノ明朝 ProN W3" charset="0"/>
                <a:cs typeface="ヒラギノ明朝 ProN W3" charset="0"/>
                <a:sym typeface="Palatino" charset="0"/>
              </a:defRPr>
            </a:lvl5pPr>
            <a:lvl6pPr marL="2514600" indent="-228600" algn="ctr" eaLnBrk="0" fontAlgn="base" hangingPunct="0">
              <a:spcBef>
                <a:spcPct val="0"/>
              </a:spcBef>
              <a:spcAft>
                <a:spcPct val="0"/>
              </a:spcAft>
              <a:defRPr sz="4000">
                <a:solidFill>
                  <a:srgbClr val="3F3F3F"/>
                </a:solidFill>
                <a:latin typeface="Palatino" charset="0"/>
                <a:ea typeface="ヒラギノ明朝 ProN W3" charset="0"/>
                <a:cs typeface="ヒラギノ明朝 ProN W3" charset="0"/>
                <a:sym typeface="Palatino" charset="0"/>
              </a:defRPr>
            </a:lvl6pPr>
            <a:lvl7pPr marL="2971800" indent="-228600" algn="ctr" eaLnBrk="0" fontAlgn="base" hangingPunct="0">
              <a:spcBef>
                <a:spcPct val="0"/>
              </a:spcBef>
              <a:spcAft>
                <a:spcPct val="0"/>
              </a:spcAft>
              <a:defRPr sz="4000">
                <a:solidFill>
                  <a:srgbClr val="3F3F3F"/>
                </a:solidFill>
                <a:latin typeface="Palatino" charset="0"/>
                <a:ea typeface="ヒラギノ明朝 ProN W3" charset="0"/>
                <a:cs typeface="ヒラギノ明朝 ProN W3" charset="0"/>
                <a:sym typeface="Palatino" charset="0"/>
              </a:defRPr>
            </a:lvl7pPr>
            <a:lvl8pPr marL="3429000" indent="-228600" algn="ctr" eaLnBrk="0" fontAlgn="base" hangingPunct="0">
              <a:spcBef>
                <a:spcPct val="0"/>
              </a:spcBef>
              <a:spcAft>
                <a:spcPct val="0"/>
              </a:spcAft>
              <a:defRPr sz="4000">
                <a:solidFill>
                  <a:srgbClr val="3F3F3F"/>
                </a:solidFill>
                <a:latin typeface="Palatino" charset="0"/>
                <a:ea typeface="ヒラギノ明朝 ProN W3" charset="0"/>
                <a:cs typeface="ヒラギノ明朝 ProN W3" charset="0"/>
                <a:sym typeface="Palatino" charset="0"/>
              </a:defRPr>
            </a:lvl8pPr>
            <a:lvl9pPr marL="3886200" indent="-228600" algn="ctr" eaLnBrk="0" fontAlgn="base" hangingPunct="0">
              <a:spcBef>
                <a:spcPct val="0"/>
              </a:spcBef>
              <a:spcAft>
                <a:spcPct val="0"/>
              </a:spcAft>
              <a:defRPr sz="4000">
                <a:solidFill>
                  <a:srgbClr val="3F3F3F"/>
                </a:solidFill>
                <a:latin typeface="Palatino" charset="0"/>
                <a:ea typeface="ヒラギノ明朝 ProN W3" charset="0"/>
                <a:cs typeface="ヒラギノ明朝 ProN W3" charset="0"/>
                <a:sym typeface="Palatino" charset="0"/>
              </a:defRPr>
            </a:lvl9pPr>
          </a:lstStyle>
          <a:p>
            <a:pPr eaLnBrk="1" hangingPunct="1"/>
            <a:r>
              <a:rPr lang="en-US" sz="2600" dirty="0" err="1" smtClean="0"/>
              <a:t>Resultado</a:t>
            </a:r>
            <a:r>
              <a:rPr lang="en-US" sz="2600" dirty="0" smtClean="0"/>
              <a:t>, </a:t>
            </a:r>
            <a:r>
              <a:rPr lang="en-US" sz="2600" dirty="0" err="1" smtClean="0"/>
              <a:t>efi</a:t>
            </a:r>
            <a:r>
              <a:rPr lang="en-US" sz="2600" dirty="0" smtClean="0"/>
              <a:t>-</a:t>
            </a:r>
          </a:p>
          <a:p>
            <a:pPr eaLnBrk="1" hangingPunct="1"/>
            <a:r>
              <a:rPr lang="en-US" sz="2600" dirty="0" err="1" smtClean="0"/>
              <a:t>cacia</a:t>
            </a:r>
            <a:r>
              <a:rPr lang="en-US" sz="2600" dirty="0" smtClean="0"/>
              <a:t>, </a:t>
            </a:r>
            <a:r>
              <a:rPr lang="en-US" sz="2600" dirty="0" err="1" smtClean="0"/>
              <a:t>gestión</a:t>
            </a:r>
            <a:r>
              <a:rPr lang="en-US" sz="2600" dirty="0" smtClean="0"/>
              <a:t>,</a:t>
            </a:r>
          </a:p>
          <a:p>
            <a:pPr eaLnBrk="1" hangingPunct="1"/>
            <a:r>
              <a:rPr lang="en-US" sz="2600" dirty="0" smtClean="0"/>
              <a:t>expertise</a:t>
            </a:r>
            <a:endParaRPr lang="en-US" sz="2600" dirty="0"/>
          </a:p>
        </p:txBody>
      </p:sp>
      <p:sp>
        <p:nvSpPr>
          <p:cNvPr id="45064" name="TextBox 10"/>
          <p:cNvSpPr txBox="1">
            <a:spLocks noChangeArrowheads="1"/>
          </p:cNvSpPr>
          <p:nvPr/>
        </p:nvSpPr>
        <p:spPr bwMode="auto">
          <a:xfrm>
            <a:off x="5386487" y="1669703"/>
            <a:ext cx="3096373" cy="1265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4291" tIns="32146" rIns="64291" bIns="32146">
            <a:spAutoFit/>
          </a:bodyPr>
          <a:lstStyle>
            <a:lvl1pPr eaLnBrk="0" hangingPunct="0">
              <a:defRPr sz="4000">
                <a:solidFill>
                  <a:srgbClr val="3F3F3F"/>
                </a:solidFill>
                <a:latin typeface="Palatino" charset="0"/>
                <a:ea typeface="ヒラギノ明朝 ProN W3" charset="0"/>
                <a:cs typeface="ヒラギノ明朝 ProN W3" charset="0"/>
                <a:sym typeface="Palatino" charset="0"/>
              </a:defRPr>
            </a:lvl1pPr>
            <a:lvl2pPr marL="742950" indent="-285750" eaLnBrk="0" hangingPunct="0">
              <a:defRPr sz="4000">
                <a:solidFill>
                  <a:srgbClr val="3F3F3F"/>
                </a:solidFill>
                <a:latin typeface="Palatino" charset="0"/>
                <a:ea typeface="ヒラギノ明朝 ProN W3" charset="0"/>
                <a:cs typeface="ヒラギノ明朝 ProN W3" charset="0"/>
                <a:sym typeface="Palatino" charset="0"/>
              </a:defRPr>
            </a:lvl2pPr>
            <a:lvl3pPr marL="1143000" indent="-228600" eaLnBrk="0" hangingPunct="0">
              <a:defRPr sz="4000">
                <a:solidFill>
                  <a:srgbClr val="3F3F3F"/>
                </a:solidFill>
                <a:latin typeface="Palatino" charset="0"/>
                <a:ea typeface="ヒラギノ明朝 ProN W3" charset="0"/>
                <a:cs typeface="ヒラギノ明朝 ProN W3" charset="0"/>
                <a:sym typeface="Palatino" charset="0"/>
              </a:defRPr>
            </a:lvl3pPr>
            <a:lvl4pPr marL="1600200" indent="-228600" eaLnBrk="0" hangingPunct="0">
              <a:defRPr sz="4000">
                <a:solidFill>
                  <a:srgbClr val="3F3F3F"/>
                </a:solidFill>
                <a:latin typeface="Palatino" charset="0"/>
                <a:ea typeface="ヒラギノ明朝 ProN W3" charset="0"/>
                <a:cs typeface="ヒラギノ明朝 ProN W3" charset="0"/>
                <a:sym typeface="Palatino" charset="0"/>
              </a:defRPr>
            </a:lvl4pPr>
            <a:lvl5pPr marL="2057400" indent="-228600" eaLnBrk="0" hangingPunct="0">
              <a:defRPr sz="4000">
                <a:solidFill>
                  <a:srgbClr val="3F3F3F"/>
                </a:solidFill>
                <a:latin typeface="Palatino" charset="0"/>
                <a:ea typeface="ヒラギノ明朝 ProN W3" charset="0"/>
                <a:cs typeface="ヒラギノ明朝 ProN W3" charset="0"/>
                <a:sym typeface="Palatino" charset="0"/>
              </a:defRPr>
            </a:lvl5pPr>
            <a:lvl6pPr marL="2514600" indent="-228600" algn="ctr" eaLnBrk="0" fontAlgn="base" hangingPunct="0">
              <a:spcBef>
                <a:spcPct val="0"/>
              </a:spcBef>
              <a:spcAft>
                <a:spcPct val="0"/>
              </a:spcAft>
              <a:defRPr sz="4000">
                <a:solidFill>
                  <a:srgbClr val="3F3F3F"/>
                </a:solidFill>
                <a:latin typeface="Palatino" charset="0"/>
                <a:ea typeface="ヒラギノ明朝 ProN W3" charset="0"/>
                <a:cs typeface="ヒラギノ明朝 ProN W3" charset="0"/>
                <a:sym typeface="Palatino" charset="0"/>
              </a:defRPr>
            </a:lvl6pPr>
            <a:lvl7pPr marL="2971800" indent="-228600" algn="ctr" eaLnBrk="0" fontAlgn="base" hangingPunct="0">
              <a:spcBef>
                <a:spcPct val="0"/>
              </a:spcBef>
              <a:spcAft>
                <a:spcPct val="0"/>
              </a:spcAft>
              <a:defRPr sz="4000">
                <a:solidFill>
                  <a:srgbClr val="3F3F3F"/>
                </a:solidFill>
                <a:latin typeface="Palatino" charset="0"/>
                <a:ea typeface="ヒラギノ明朝 ProN W3" charset="0"/>
                <a:cs typeface="ヒラギノ明朝 ProN W3" charset="0"/>
                <a:sym typeface="Palatino" charset="0"/>
              </a:defRPr>
            </a:lvl7pPr>
            <a:lvl8pPr marL="3429000" indent="-228600" algn="ctr" eaLnBrk="0" fontAlgn="base" hangingPunct="0">
              <a:spcBef>
                <a:spcPct val="0"/>
              </a:spcBef>
              <a:spcAft>
                <a:spcPct val="0"/>
              </a:spcAft>
              <a:defRPr sz="4000">
                <a:solidFill>
                  <a:srgbClr val="3F3F3F"/>
                </a:solidFill>
                <a:latin typeface="Palatino" charset="0"/>
                <a:ea typeface="ヒラギノ明朝 ProN W3" charset="0"/>
                <a:cs typeface="ヒラギノ明朝 ProN W3" charset="0"/>
                <a:sym typeface="Palatino" charset="0"/>
              </a:defRPr>
            </a:lvl8pPr>
            <a:lvl9pPr marL="3886200" indent="-228600" algn="ctr" eaLnBrk="0" fontAlgn="base" hangingPunct="0">
              <a:spcBef>
                <a:spcPct val="0"/>
              </a:spcBef>
              <a:spcAft>
                <a:spcPct val="0"/>
              </a:spcAft>
              <a:defRPr sz="4000">
                <a:solidFill>
                  <a:srgbClr val="3F3F3F"/>
                </a:solidFill>
                <a:latin typeface="Palatino" charset="0"/>
                <a:ea typeface="ヒラギノ明朝 ProN W3" charset="0"/>
                <a:cs typeface="ヒラギノ明朝 ProN W3" charset="0"/>
                <a:sym typeface="Palatino" charset="0"/>
              </a:defRPr>
            </a:lvl9pPr>
          </a:lstStyle>
          <a:p>
            <a:pPr eaLnBrk="1" hangingPunct="1"/>
            <a:r>
              <a:rPr lang="en-US" sz="2600" dirty="0" err="1" smtClean="0"/>
              <a:t>Participación</a:t>
            </a:r>
            <a:r>
              <a:rPr lang="en-US" sz="2600" dirty="0" smtClean="0"/>
              <a:t>, </a:t>
            </a:r>
            <a:r>
              <a:rPr lang="en-US" sz="2600" dirty="0" err="1" smtClean="0"/>
              <a:t>transparencia</a:t>
            </a:r>
            <a:r>
              <a:rPr lang="en-US" sz="2600" dirty="0" smtClean="0"/>
              <a:t>, </a:t>
            </a:r>
            <a:r>
              <a:rPr lang="en-US" sz="2600" dirty="0" err="1" smtClean="0"/>
              <a:t>democracia</a:t>
            </a:r>
            <a:endParaRPr lang="en-US" sz="2600" dirty="0"/>
          </a:p>
        </p:txBody>
      </p:sp>
      <p:sp>
        <p:nvSpPr>
          <p:cNvPr id="11" name="Title 2"/>
          <p:cNvSpPr>
            <a:spLocks noGrp="1"/>
          </p:cNvSpPr>
          <p:nvPr>
            <p:ph type="title"/>
          </p:nvPr>
        </p:nvSpPr>
        <p:spPr>
          <a:xfrm>
            <a:off x="381000" y="355847"/>
            <a:ext cx="8381260" cy="1054394"/>
          </a:xfrm>
        </p:spPr>
        <p:txBody>
          <a:bodyPr/>
          <a:lstStyle/>
          <a:p>
            <a:r>
              <a:rPr lang="en-US" dirty="0" err="1" smtClean="0"/>
              <a:t>ACcountability</a:t>
            </a:r>
            <a:endParaRPr lang="en-US" dirty="0"/>
          </a:p>
        </p:txBody>
      </p:sp>
    </p:spTree>
    <p:extLst>
      <p:ext uri="{BB962C8B-B14F-4D97-AF65-F5344CB8AC3E}">
        <p14:creationId xmlns:p14="http://schemas.microsoft.com/office/powerpoint/2010/main" val="16471493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ítulo 1"/>
          <p:cNvSpPr>
            <a:spLocks noGrp="1"/>
          </p:cNvSpPr>
          <p:nvPr>
            <p:ph type="title"/>
          </p:nvPr>
        </p:nvSpPr>
        <p:spPr/>
        <p:txBody>
          <a:bodyPr/>
          <a:lstStyle/>
          <a:p>
            <a:pPr eaLnBrk="1" hangingPunct="1"/>
            <a:r>
              <a:rPr lang="es-ES_tradnl">
                <a:latin typeface="Garamond" charset="0"/>
                <a:ea typeface="ＭＳ Ｐゴシック" charset="0"/>
                <a:cs typeface="ＭＳ Ｐゴシック" charset="0"/>
              </a:rPr>
              <a:t>Tesis de la Contraloría</a:t>
            </a:r>
          </a:p>
        </p:txBody>
      </p:sp>
      <p:sp>
        <p:nvSpPr>
          <p:cNvPr id="26626" name="Marcador de contenido 2"/>
          <p:cNvSpPr>
            <a:spLocks noGrp="1"/>
          </p:cNvSpPr>
          <p:nvPr>
            <p:ph idx="1"/>
          </p:nvPr>
        </p:nvSpPr>
        <p:spPr>
          <a:xfrm>
            <a:off x="685800" y="1676400"/>
            <a:ext cx="7772400" cy="4114800"/>
          </a:xfrm>
        </p:spPr>
        <p:txBody>
          <a:bodyPr>
            <a:normAutofit fontScale="92500" lnSpcReduction="20000"/>
          </a:bodyPr>
          <a:lstStyle/>
          <a:p>
            <a:pPr eaLnBrk="1" hangingPunct="1"/>
            <a:r>
              <a:rPr lang="es-ES_tradnl" sz="2800">
                <a:latin typeface="Garamond" charset="0"/>
                <a:ea typeface="ＭＳ Ｐゴシック" charset="0"/>
                <a:cs typeface="ＭＳ Ｐゴシック" charset="0"/>
              </a:rPr>
              <a:t>Para la CGR luego de la reforma constitucional y la LAIP se reafirma que el acto administrativo es el eje del acceso a la información.</a:t>
            </a:r>
          </a:p>
          <a:p>
            <a:pPr eaLnBrk="1" hangingPunct="1"/>
            <a:r>
              <a:rPr lang="es-ES_tradnl" sz="2800">
                <a:latin typeface="Garamond" charset="0"/>
                <a:ea typeface="ＭＳ Ｐゴシック" charset="0"/>
                <a:cs typeface="ＭＳ Ｐゴシック" charset="0"/>
              </a:rPr>
              <a:t>El derecho de acceso es para el acto y los documentos que le sirven de complemento directo y esencial.</a:t>
            </a:r>
          </a:p>
          <a:p>
            <a:pPr eaLnBrk="1" hangingPunct="1"/>
            <a:r>
              <a:rPr lang="es-ES_tradnl" sz="2800">
                <a:latin typeface="Garamond" charset="0"/>
                <a:ea typeface="ＭＳ Ｐゴシック" charset="0"/>
                <a:cs typeface="ＭＳ Ｐゴシック" charset="0"/>
              </a:rPr>
              <a:t>P.e. No hay derecho de acceso a los borradores de trabajo para un acto de dictaminación. (Tesis del Reglamento de la LAIP)</a:t>
            </a:r>
          </a:p>
          <a:p>
            <a:pPr eaLnBrk="1" hangingPunct="1"/>
            <a:r>
              <a:rPr lang="es-ES_tradnl" sz="2800">
                <a:latin typeface="Garamond" charset="0"/>
                <a:ea typeface="ＭＳ Ｐゴシック" charset="0"/>
                <a:cs typeface="ＭＳ Ｐゴシック" charset="0"/>
              </a:rPr>
              <a:t>Dictámenes Nros. 31.451, 22.500, de 2008 y 7.355 de 2007.</a:t>
            </a:r>
            <a:r>
              <a:rPr lang="es-ES_tradnl">
                <a:latin typeface="Garamond" charset="0"/>
                <a:ea typeface="ＭＳ Ｐゴシック" charset="0"/>
                <a:cs typeface="ＭＳ Ｐゴシック" charset="0"/>
              </a:rPr>
              <a:t> </a:t>
            </a:r>
          </a:p>
        </p:txBody>
      </p:sp>
      <p:sp>
        <p:nvSpPr>
          <p:cNvPr id="26627" name="Marcador de pie de página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s-ES_tradnl" sz="1200">
                <a:solidFill>
                  <a:srgbClr val="660000"/>
                </a:solidFill>
                <a:latin typeface="Garamond" charset="0"/>
              </a:rPr>
              <a:t>Prof. Luis Cordero V.</a:t>
            </a:r>
          </a:p>
        </p:txBody>
      </p:sp>
      <p:sp>
        <p:nvSpPr>
          <p:cNvPr id="26628" name="Marcador de número de diapositiva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D1B24D63-5525-7542-9D63-4CCB8F59C75A}" type="slidenum">
              <a:rPr lang="es-ES_tradnl" sz="1400"/>
              <a:pPr/>
              <a:t>20</a:t>
            </a:fld>
            <a:endParaRPr lang="es-ES_tradnl" sz="1400"/>
          </a:p>
        </p:txBody>
      </p:sp>
    </p:spTree>
    <p:extLst>
      <p:ext uri="{BB962C8B-B14F-4D97-AF65-F5344CB8AC3E}">
        <p14:creationId xmlns:p14="http://schemas.microsoft.com/office/powerpoint/2010/main" val="4005765283"/>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ítulo 1"/>
          <p:cNvSpPr>
            <a:spLocks noGrp="1"/>
          </p:cNvSpPr>
          <p:nvPr>
            <p:ph type="title"/>
          </p:nvPr>
        </p:nvSpPr>
        <p:spPr/>
        <p:txBody>
          <a:bodyPr>
            <a:normAutofit fontScale="90000"/>
          </a:bodyPr>
          <a:lstStyle/>
          <a:p>
            <a:pPr eaLnBrk="1" hangingPunct="1">
              <a:defRPr/>
            </a:pPr>
            <a:r>
              <a:rPr lang="es-ES_tradnl" sz="3600" smtClean="0"/>
              <a:t>Los alcances de los actos y documentos</a:t>
            </a:r>
          </a:p>
        </p:txBody>
      </p:sp>
      <p:sp>
        <p:nvSpPr>
          <p:cNvPr id="27650" name="Marcador de contenido 2"/>
          <p:cNvSpPr>
            <a:spLocks noGrp="1"/>
          </p:cNvSpPr>
          <p:nvPr>
            <p:ph idx="1"/>
          </p:nvPr>
        </p:nvSpPr>
        <p:spPr>
          <a:xfrm>
            <a:off x="685800" y="1676400"/>
            <a:ext cx="7772400" cy="4114800"/>
          </a:xfrm>
        </p:spPr>
        <p:txBody>
          <a:bodyPr/>
          <a:lstStyle/>
          <a:p>
            <a:pPr eaLnBrk="1" hangingPunct="1"/>
            <a:r>
              <a:rPr lang="es-ES_tradnl">
                <a:latin typeface="Garamond" charset="0"/>
                <a:ea typeface="ＭＳ Ｐゴシック" charset="0"/>
                <a:cs typeface="ＭＳ Ｐゴシック" charset="0"/>
              </a:rPr>
              <a:t>De la definición de sus contornos depende la discusión posterior y la aplicación de la LAIP</a:t>
            </a:r>
          </a:p>
          <a:p>
            <a:pPr eaLnBrk="1" hangingPunct="1"/>
            <a:r>
              <a:rPr lang="es-ES_tradnl">
                <a:latin typeface="Garamond" charset="0"/>
                <a:ea typeface="ＭＳ Ｐゴシック" charset="0"/>
                <a:cs typeface="ＭＳ Ｐゴシック" charset="0"/>
              </a:rPr>
              <a:t>El acto administrativo, tiene una larga historia pero una reciente regulación.</a:t>
            </a:r>
          </a:p>
          <a:p>
            <a:pPr eaLnBrk="1" hangingPunct="1"/>
            <a:r>
              <a:rPr lang="es-ES_tradnl">
                <a:latin typeface="Garamond" charset="0"/>
                <a:ea typeface="ＭＳ Ｐゴシック" charset="0"/>
                <a:cs typeface="ＭＳ Ｐゴシック" charset="0"/>
              </a:rPr>
              <a:t>Es esencial el contenido y redacción del art. 3º de la LBPA.</a:t>
            </a:r>
          </a:p>
          <a:p>
            <a:pPr lvl="1" eaLnBrk="1" hangingPunct="1"/>
            <a:r>
              <a:rPr lang="es-ES_tradnl" sz="2400">
                <a:latin typeface="Garamond" charset="0"/>
                <a:ea typeface="ＭＳ Ｐゴシック" charset="0"/>
              </a:rPr>
              <a:t>En sentido estricto. Declaración de voluntad potestativa.</a:t>
            </a:r>
          </a:p>
          <a:p>
            <a:pPr lvl="1" eaLnBrk="1" hangingPunct="1"/>
            <a:r>
              <a:rPr lang="es-ES_tradnl" sz="2400">
                <a:latin typeface="Garamond" charset="0"/>
                <a:ea typeface="ＭＳ Ｐゴシック" charset="0"/>
              </a:rPr>
              <a:t>En sentido amplio. Dictámenes, declaraciones de juicio, constancia o conocimiento.</a:t>
            </a:r>
          </a:p>
          <a:p>
            <a:pPr lvl="1" eaLnBrk="1" hangingPunct="1"/>
            <a:r>
              <a:rPr lang="es-ES_tradnl" sz="2400">
                <a:latin typeface="Garamond" charset="0"/>
                <a:ea typeface="ＭＳ Ｐゴシック" charset="0"/>
              </a:rPr>
              <a:t>Actos terminales y actos trámite.</a:t>
            </a:r>
          </a:p>
        </p:txBody>
      </p:sp>
      <p:sp>
        <p:nvSpPr>
          <p:cNvPr id="27651" name="Marcador de pie de página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s-ES_tradnl" sz="1200">
                <a:solidFill>
                  <a:srgbClr val="660000"/>
                </a:solidFill>
                <a:latin typeface="Garamond" charset="0"/>
              </a:rPr>
              <a:t>Prof. Luis Cordero V.</a:t>
            </a:r>
          </a:p>
        </p:txBody>
      </p:sp>
      <p:sp>
        <p:nvSpPr>
          <p:cNvPr id="27652" name="Marcador de número de diapositiva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2ADDD3F3-0930-5A4D-A43C-B149B8B1AD0F}" type="slidenum">
              <a:rPr lang="es-ES_tradnl" sz="1400"/>
              <a:pPr/>
              <a:t>21</a:t>
            </a:fld>
            <a:endParaRPr lang="es-ES_tradnl" sz="1400"/>
          </a:p>
        </p:txBody>
      </p:sp>
    </p:spTree>
    <p:extLst>
      <p:ext uri="{BB962C8B-B14F-4D97-AF65-F5344CB8AC3E}">
        <p14:creationId xmlns:p14="http://schemas.microsoft.com/office/powerpoint/2010/main" val="3670398466"/>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ítulo 1"/>
          <p:cNvSpPr>
            <a:spLocks noGrp="1"/>
          </p:cNvSpPr>
          <p:nvPr>
            <p:ph type="title"/>
          </p:nvPr>
        </p:nvSpPr>
        <p:spPr/>
        <p:txBody>
          <a:bodyPr/>
          <a:lstStyle/>
          <a:p>
            <a:r>
              <a:rPr lang="es-ES_tradnl">
                <a:latin typeface="Garamond" charset="0"/>
                <a:ea typeface="ＭＳ Ｐゴシック" charset="0"/>
                <a:cs typeface="ＭＳ Ｐゴシック" charset="0"/>
              </a:rPr>
              <a:t>Causales de denegación</a:t>
            </a:r>
          </a:p>
        </p:txBody>
      </p:sp>
      <p:sp>
        <p:nvSpPr>
          <p:cNvPr id="28674" name="Marcador de contenido 2"/>
          <p:cNvSpPr>
            <a:spLocks noGrp="1"/>
          </p:cNvSpPr>
          <p:nvPr>
            <p:ph idx="1"/>
          </p:nvPr>
        </p:nvSpPr>
        <p:spPr>
          <a:xfrm>
            <a:off x="685800" y="1828800"/>
            <a:ext cx="7772400" cy="4114800"/>
          </a:xfrm>
        </p:spPr>
        <p:txBody>
          <a:bodyPr>
            <a:normAutofit fontScale="92500" lnSpcReduction="10000"/>
          </a:bodyPr>
          <a:lstStyle/>
          <a:p>
            <a:r>
              <a:rPr lang="es-ES_tradnl" sz="2800">
                <a:latin typeface="Garamond" charset="0"/>
                <a:ea typeface="ＭＳ Ｐゴシック" charset="0"/>
                <a:cs typeface="ＭＳ Ｐゴシック" charset="0"/>
              </a:rPr>
              <a:t>Un debate abierto.</a:t>
            </a:r>
          </a:p>
          <a:p>
            <a:r>
              <a:rPr lang="es-ES_tradnl" sz="2800">
                <a:latin typeface="Garamond" charset="0"/>
                <a:ea typeface="ＭＳ Ｐゴシック" charset="0"/>
                <a:cs typeface="ＭＳ Ｐゴシック" charset="0"/>
              </a:rPr>
              <a:t>Lo que se autoriza es a denegar, algo que la Administración calificará como secreto o reservado.</a:t>
            </a:r>
          </a:p>
          <a:p>
            <a:pPr lvl="1"/>
            <a:r>
              <a:rPr lang="es-ES_tradnl" sz="2400">
                <a:latin typeface="Garamond" charset="0"/>
                <a:ea typeface="ＭＳ Ｐゴシック" charset="0"/>
              </a:rPr>
              <a:t>Afectación del cumplimiento de las labores del servicio (amplitud, restricciones y enunciados).</a:t>
            </a:r>
          </a:p>
          <a:p>
            <a:pPr lvl="1"/>
            <a:r>
              <a:rPr lang="es-ES_tradnl" sz="2400">
                <a:latin typeface="Garamond" charset="0"/>
                <a:ea typeface="ＭＳ Ｐゴシック" charset="0"/>
              </a:rPr>
              <a:t>Afectación de derechos de terceros.</a:t>
            </a:r>
          </a:p>
          <a:p>
            <a:pPr lvl="1"/>
            <a:r>
              <a:rPr lang="es-ES_tradnl" sz="2400">
                <a:latin typeface="Garamond" charset="0"/>
                <a:ea typeface="ＭＳ Ｐゴシック" charset="0"/>
              </a:rPr>
              <a:t>Seguridad nacional.</a:t>
            </a:r>
          </a:p>
          <a:p>
            <a:pPr lvl="1"/>
            <a:r>
              <a:rPr lang="es-ES_tradnl" sz="2400">
                <a:latin typeface="Garamond" charset="0"/>
                <a:ea typeface="ＭＳ Ｐゴシック" charset="0"/>
              </a:rPr>
              <a:t>Interés nacional (salud pública y relaciones internacionales e intereses comerciales o económicos del país).</a:t>
            </a:r>
          </a:p>
          <a:p>
            <a:pPr lvl="1"/>
            <a:r>
              <a:rPr lang="es-ES_tradnl" sz="2400">
                <a:latin typeface="Garamond" charset="0"/>
                <a:ea typeface="ＭＳ Ｐゴシック" charset="0"/>
              </a:rPr>
              <a:t>Cuando una LQC lo declare.</a:t>
            </a:r>
          </a:p>
        </p:txBody>
      </p:sp>
      <p:sp>
        <p:nvSpPr>
          <p:cNvPr id="28675" name="Marcador de pie de página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s-ES_tradnl" sz="1200">
                <a:solidFill>
                  <a:srgbClr val="660000"/>
                </a:solidFill>
                <a:latin typeface="Garamond" charset="0"/>
              </a:rPr>
              <a:t>Prof.Luis Cordero V.</a:t>
            </a:r>
          </a:p>
        </p:txBody>
      </p:sp>
    </p:spTree>
    <p:extLst>
      <p:ext uri="{BB962C8B-B14F-4D97-AF65-F5344CB8AC3E}">
        <p14:creationId xmlns:p14="http://schemas.microsoft.com/office/powerpoint/2010/main" val="2814868932"/>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ítulo 1"/>
          <p:cNvSpPr>
            <a:spLocks noGrp="1"/>
          </p:cNvSpPr>
          <p:nvPr>
            <p:ph type="title"/>
          </p:nvPr>
        </p:nvSpPr>
        <p:spPr/>
        <p:txBody>
          <a:bodyPr/>
          <a:lstStyle/>
          <a:p>
            <a:r>
              <a:rPr lang="es-ES_tradnl">
                <a:latin typeface="Garamond" charset="0"/>
                <a:ea typeface="ＭＳ Ｐゴシック" charset="0"/>
                <a:cs typeface="ＭＳ Ｐゴシック" charset="0"/>
              </a:rPr>
              <a:t>¿Cómo opera la declaración?</a:t>
            </a:r>
          </a:p>
        </p:txBody>
      </p:sp>
      <p:sp>
        <p:nvSpPr>
          <p:cNvPr id="29698" name="Marcador de contenido 2"/>
          <p:cNvSpPr>
            <a:spLocks noGrp="1"/>
          </p:cNvSpPr>
          <p:nvPr>
            <p:ph idx="1"/>
          </p:nvPr>
        </p:nvSpPr>
        <p:spPr>
          <a:xfrm>
            <a:off x="762000" y="1727200"/>
            <a:ext cx="7772400" cy="4114800"/>
          </a:xfrm>
        </p:spPr>
        <p:txBody>
          <a:bodyPr/>
          <a:lstStyle/>
          <a:p>
            <a:r>
              <a:rPr lang="es-ES_tradnl" dirty="0">
                <a:latin typeface="Garamond" charset="0"/>
                <a:ea typeface="ＭＳ Ｐゴシック" charset="0"/>
                <a:cs typeface="ＭＳ Ｐゴシック" charset="0"/>
              </a:rPr>
              <a:t>El criterio del legislador: declaración explícita.</a:t>
            </a:r>
          </a:p>
          <a:p>
            <a:pPr lvl="1"/>
            <a:r>
              <a:rPr lang="es-ES_tradnl" dirty="0">
                <a:latin typeface="Garamond" charset="0"/>
                <a:ea typeface="ＭＳ Ｐゴシック" charset="0"/>
              </a:rPr>
              <a:t>De nuevo la lógica del art. 5º: actos; documentos; fundamentos; procedimientos; otra información.</a:t>
            </a:r>
          </a:p>
          <a:p>
            <a:pPr lvl="1"/>
            <a:r>
              <a:rPr lang="es-ES_tradnl" dirty="0">
                <a:latin typeface="Garamond" charset="0"/>
                <a:ea typeface="ＭＳ Ｐゴシック" charset="0"/>
              </a:rPr>
              <a:t>Los principios refuerzan el criterio de declaración.</a:t>
            </a:r>
          </a:p>
          <a:p>
            <a:pPr lvl="2"/>
            <a:r>
              <a:rPr lang="es-ES_tradnl" dirty="0">
                <a:latin typeface="Garamond" charset="0"/>
                <a:ea typeface="ＭＳ Ｐゴシック" charset="0"/>
              </a:rPr>
              <a:t>Relevancia. (art. 11, a).</a:t>
            </a:r>
          </a:p>
          <a:p>
            <a:pPr lvl="2"/>
            <a:r>
              <a:rPr lang="es-ES_tradnl" dirty="0">
                <a:latin typeface="Garamond" charset="0"/>
                <a:ea typeface="ＭＳ Ｐゴシック" charset="0"/>
              </a:rPr>
              <a:t>Apertura o transparencia (art. 11, c).</a:t>
            </a:r>
          </a:p>
          <a:p>
            <a:pPr lvl="2"/>
            <a:r>
              <a:rPr lang="es-ES_tradnl" dirty="0">
                <a:latin typeface="Garamond" charset="0"/>
                <a:ea typeface="ＭＳ Ｐゴシック" charset="0"/>
              </a:rPr>
              <a:t>Máxima Divulgación (art., d).</a:t>
            </a:r>
          </a:p>
          <a:p>
            <a:pPr lvl="1"/>
            <a:r>
              <a:rPr lang="es-ES_tradnl" dirty="0">
                <a:latin typeface="Garamond" charset="0"/>
                <a:ea typeface="ＭＳ Ｐゴシック" charset="0"/>
              </a:rPr>
              <a:t>El at. 21, opera sobre la declaración expresa.</a:t>
            </a:r>
          </a:p>
          <a:p>
            <a:pPr lvl="2"/>
            <a:r>
              <a:rPr lang="es-ES_tradnl" dirty="0">
                <a:latin typeface="Garamond" charset="0"/>
                <a:ea typeface="ＭＳ Ｐゴシック" charset="0"/>
              </a:rPr>
              <a:t>Contexto de la discusión parlamentaria: enunciados, interpretación de la CPR y motivación. </a:t>
            </a:r>
          </a:p>
          <a:p>
            <a:pPr lvl="2"/>
            <a:endParaRPr lang="es-ES_tradnl" dirty="0">
              <a:latin typeface="Garamond" charset="0"/>
              <a:ea typeface="ＭＳ Ｐゴシック" charset="0"/>
            </a:endParaRPr>
          </a:p>
        </p:txBody>
      </p:sp>
      <p:sp>
        <p:nvSpPr>
          <p:cNvPr id="29699" name="Marcador de pie de página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s-ES_tradnl" sz="1200">
                <a:solidFill>
                  <a:srgbClr val="660000"/>
                </a:solidFill>
                <a:latin typeface="Garamond" charset="0"/>
              </a:rPr>
              <a:t>Prof. Luis Cordero V.</a:t>
            </a:r>
          </a:p>
        </p:txBody>
      </p:sp>
      <p:sp>
        <p:nvSpPr>
          <p:cNvPr id="29700" name="Marcador de número de diapositiva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A40DC0D4-6400-314F-92A4-10B475D1C8E5}" type="slidenum">
              <a:rPr lang="es-ES_tradnl" sz="1400"/>
              <a:pPr/>
              <a:t>23</a:t>
            </a:fld>
            <a:endParaRPr lang="es-ES_tradnl" sz="1400"/>
          </a:p>
        </p:txBody>
      </p:sp>
    </p:spTree>
    <p:extLst>
      <p:ext uri="{BB962C8B-B14F-4D97-AF65-F5344CB8AC3E}">
        <p14:creationId xmlns:p14="http://schemas.microsoft.com/office/powerpoint/2010/main" val="2496551561"/>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ítulo 1"/>
          <p:cNvSpPr>
            <a:spLocks noGrp="1"/>
          </p:cNvSpPr>
          <p:nvPr>
            <p:ph type="title"/>
          </p:nvPr>
        </p:nvSpPr>
        <p:spPr>
          <a:xfrm>
            <a:off x="685800" y="381000"/>
            <a:ext cx="7772400" cy="1143000"/>
          </a:xfrm>
        </p:spPr>
        <p:txBody>
          <a:bodyPr/>
          <a:lstStyle/>
          <a:p>
            <a:r>
              <a:rPr lang="es-ES_tradnl" dirty="0">
                <a:latin typeface="Garamond" charset="0"/>
                <a:ea typeface="ＭＳ Ｐゴシック" charset="0"/>
                <a:cs typeface="ＭＳ Ｐゴシック" charset="0"/>
              </a:rPr>
              <a:t>¿Cómo opera (…)?</a:t>
            </a:r>
          </a:p>
        </p:txBody>
      </p:sp>
      <p:sp>
        <p:nvSpPr>
          <p:cNvPr id="30722" name="Marcador de contenido 2"/>
          <p:cNvSpPr>
            <a:spLocks noGrp="1"/>
          </p:cNvSpPr>
          <p:nvPr>
            <p:ph idx="1"/>
          </p:nvPr>
        </p:nvSpPr>
        <p:spPr>
          <a:xfrm>
            <a:off x="863600" y="1727200"/>
            <a:ext cx="7943850" cy="1600200"/>
          </a:xfrm>
        </p:spPr>
        <p:txBody>
          <a:bodyPr>
            <a:normAutofit fontScale="85000" lnSpcReduction="20000"/>
          </a:bodyPr>
          <a:lstStyle/>
          <a:p>
            <a:r>
              <a:rPr lang="es-ES_tradnl" sz="2800" dirty="0">
                <a:latin typeface="Garamond" charset="0"/>
                <a:ea typeface="ＭＳ Ｐゴシック" charset="0"/>
                <a:cs typeface="ＭＳ Ｐゴシック" charset="0"/>
              </a:rPr>
              <a:t>La declaración del acto o reserva debe provenir de un acto de poder público. ¿Quiénes?</a:t>
            </a:r>
          </a:p>
          <a:p>
            <a:pPr lvl="1"/>
            <a:r>
              <a:rPr lang="es-ES_tradnl" sz="2400" dirty="0">
                <a:latin typeface="Garamond" charset="0"/>
                <a:ea typeface="ＭＳ Ｐゴシック" charset="0"/>
              </a:rPr>
              <a:t>El legislador explícitamente (LQC).</a:t>
            </a:r>
          </a:p>
          <a:p>
            <a:pPr lvl="1"/>
            <a:r>
              <a:rPr lang="es-ES_tradnl" sz="2400" dirty="0">
                <a:latin typeface="Garamond" charset="0"/>
                <a:ea typeface="ＭＳ Ｐゴシック" charset="0"/>
              </a:rPr>
              <a:t>La autoridad administrativa.</a:t>
            </a:r>
          </a:p>
          <a:p>
            <a:pPr lvl="2">
              <a:buFontTx/>
              <a:buNone/>
            </a:pPr>
            <a:r>
              <a:rPr lang="es-ES_tradnl" dirty="0">
                <a:latin typeface="Garamond" charset="0"/>
                <a:ea typeface="ＭＳ Ｐゴシック" charset="0"/>
              </a:rPr>
              <a:t> </a:t>
            </a:r>
          </a:p>
          <a:p>
            <a:pPr lvl="2"/>
            <a:endParaRPr lang="es-ES_tradnl" dirty="0">
              <a:latin typeface="Garamond" charset="0"/>
              <a:ea typeface="ＭＳ Ｐゴシック" charset="0"/>
            </a:endParaRPr>
          </a:p>
        </p:txBody>
      </p:sp>
      <p:sp>
        <p:nvSpPr>
          <p:cNvPr id="30723" name="Marcador de pie de página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s-ES_tradnl" sz="1200">
                <a:solidFill>
                  <a:srgbClr val="660000"/>
                </a:solidFill>
                <a:latin typeface="Garamond" charset="0"/>
              </a:rPr>
              <a:t>Prof. Luis Cordero V.</a:t>
            </a:r>
          </a:p>
        </p:txBody>
      </p:sp>
      <p:sp>
        <p:nvSpPr>
          <p:cNvPr id="30724" name="Marcador de número de diapositiva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E43BC7BE-E68F-4B4D-9738-E04962B89BD0}" type="slidenum">
              <a:rPr lang="es-ES_tradnl" sz="1400"/>
              <a:pPr/>
              <a:t>24</a:t>
            </a:fld>
            <a:endParaRPr lang="es-ES_tradnl" sz="1400"/>
          </a:p>
        </p:txBody>
      </p:sp>
      <p:pic>
        <p:nvPicPr>
          <p:cNvPr id="30725" name="Imagen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25051" y="3437508"/>
            <a:ext cx="5168900" cy="306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58887266"/>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ítulo 1"/>
          <p:cNvSpPr>
            <a:spLocks noGrp="1"/>
          </p:cNvSpPr>
          <p:nvPr>
            <p:ph type="title"/>
          </p:nvPr>
        </p:nvSpPr>
        <p:spPr/>
        <p:txBody>
          <a:bodyPr/>
          <a:lstStyle/>
          <a:p>
            <a:r>
              <a:rPr lang="es-ES_tradnl">
                <a:latin typeface="Garamond" charset="0"/>
                <a:ea typeface="ＭＳ Ｐゴシック" charset="0"/>
                <a:cs typeface="ＭＳ Ｐゴシック" charset="0"/>
              </a:rPr>
              <a:t>¿Cómo opera (…)?</a:t>
            </a:r>
          </a:p>
        </p:txBody>
      </p:sp>
      <p:sp>
        <p:nvSpPr>
          <p:cNvPr id="31746" name="Marcador de contenido 2"/>
          <p:cNvSpPr>
            <a:spLocks noGrp="1"/>
          </p:cNvSpPr>
          <p:nvPr>
            <p:ph idx="1"/>
          </p:nvPr>
        </p:nvSpPr>
        <p:spPr>
          <a:xfrm>
            <a:off x="914400" y="1778000"/>
            <a:ext cx="7943850" cy="2438400"/>
          </a:xfrm>
        </p:spPr>
        <p:txBody>
          <a:bodyPr>
            <a:normAutofit lnSpcReduction="10000"/>
          </a:bodyPr>
          <a:lstStyle/>
          <a:p>
            <a:r>
              <a:rPr lang="es-ES" dirty="0">
                <a:latin typeface="Garamond" charset="0"/>
                <a:ea typeface="ＭＳ Ｐゴシック" charset="0"/>
                <a:cs typeface="ＭＳ Ｐゴシック" charset="0"/>
              </a:rPr>
              <a:t>El acto administrativo que declara secreto o reservado a actos o documentos conforme a la ley no puede ser él mismo secreto o reservado. Siempre debe ser fundado y exponer los motivos legales por los cuales se declara el secreto o la reserva. </a:t>
            </a:r>
          </a:p>
          <a:p>
            <a:r>
              <a:rPr lang="es-ES_tradnl" dirty="0">
                <a:latin typeface="Garamond" charset="0"/>
                <a:ea typeface="ＭＳ Ｐゴシック" charset="0"/>
                <a:cs typeface="ＭＳ Ｐゴシック" charset="0"/>
              </a:rPr>
              <a:t>En estricto rigor, la ley no establece secreto o reserva de información en el art. 21, sino causales de denegación de información que no es lo mismo</a:t>
            </a:r>
          </a:p>
          <a:p>
            <a:pPr lvl="2">
              <a:buFontTx/>
              <a:buNone/>
            </a:pPr>
            <a:r>
              <a:rPr lang="es-ES_tradnl" dirty="0">
                <a:latin typeface="Garamond" charset="0"/>
                <a:ea typeface="ＭＳ Ｐゴシック" charset="0"/>
              </a:rPr>
              <a:t> </a:t>
            </a:r>
          </a:p>
          <a:p>
            <a:pPr lvl="2"/>
            <a:endParaRPr lang="es-ES_tradnl" dirty="0">
              <a:latin typeface="Garamond" charset="0"/>
              <a:ea typeface="ＭＳ Ｐゴシック" charset="0"/>
            </a:endParaRPr>
          </a:p>
        </p:txBody>
      </p:sp>
      <p:sp>
        <p:nvSpPr>
          <p:cNvPr id="31747" name="Marcador de pie de página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s-ES_tradnl" sz="1200">
                <a:solidFill>
                  <a:srgbClr val="660000"/>
                </a:solidFill>
                <a:latin typeface="Garamond" charset="0"/>
              </a:rPr>
              <a:t>Prof. Luis Cordero V.</a:t>
            </a:r>
          </a:p>
        </p:txBody>
      </p:sp>
      <p:sp>
        <p:nvSpPr>
          <p:cNvPr id="31748" name="Marcador de número de diapositiva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43A2C9D8-838F-6640-AB28-B599D297F7AE}" type="slidenum">
              <a:rPr lang="es-ES_tradnl" sz="1400"/>
              <a:pPr/>
              <a:t>25</a:t>
            </a:fld>
            <a:endParaRPr lang="es-ES_tradnl" sz="1400"/>
          </a:p>
        </p:txBody>
      </p:sp>
    </p:spTree>
    <p:extLst>
      <p:ext uri="{BB962C8B-B14F-4D97-AF65-F5344CB8AC3E}">
        <p14:creationId xmlns:p14="http://schemas.microsoft.com/office/powerpoint/2010/main" val="2127148370"/>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ítulo 1"/>
          <p:cNvSpPr>
            <a:spLocks noGrp="1"/>
          </p:cNvSpPr>
          <p:nvPr>
            <p:ph type="title"/>
          </p:nvPr>
        </p:nvSpPr>
        <p:spPr>
          <a:xfrm>
            <a:off x="685800" y="457200"/>
            <a:ext cx="7772400" cy="1143000"/>
          </a:xfrm>
        </p:spPr>
        <p:txBody>
          <a:bodyPr/>
          <a:lstStyle/>
          <a:p>
            <a:r>
              <a:rPr lang="es-ES_tradnl" dirty="0">
                <a:latin typeface="Garamond" charset="0"/>
                <a:ea typeface="ＭＳ Ｐゴシック" charset="0"/>
                <a:cs typeface="ＭＳ Ｐゴシック" charset="0"/>
              </a:rPr>
              <a:t>¿Secreto o reserva?</a:t>
            </a:r>
          </a:p>
        </p:txBody>
      </p:sp>
      <p:sp>
        <p:nvSpPr>
          <p:cNvPr id="32770" name="Marcador de contenido 2"/>
          <p:cNvSpPr>
            <a:spLocks noGrp="1"/>
          </p:cNvSpPr>
          <p:nvPr>
            <p:ph idx="1"/>
          </p:nvPr>
        </p:nvSpPr>
        <p:spPr>
          <a:xfrm>
            <a:off x="609600" y="1714500"/>
            <a:ext cx="8248650" cy="3992563"/>
          </a:xfrm>
        </p:spPr>
        <p:txBody>
          <a:bodyPr>
            <a:normAutofit lnSpcReduction="10000"/>
          </a:bodyPr>
          <a:lstStyle/>
          <a:p>
            <a:r>
              <a:rPr lang="es-ES_tradnl" sz="2400" dirty="0">
                <a:latin typeface="Garamond" charset="0"/>
                <a:ea typeface="ＭＳ Ｐゴシック" charset="0"/>
                <a:cs typeface="ＭＳ Ｐゴシック" charset="0"/>
              </a:rPr>
              <a:t>La LAIP no distingue entre secreto o reserva. Si lo hacía el DS Nº 26.</a:t>
            </a:r>
          </a:p>
          <a:p>
            <a:r>
              <a:rPr lang="es-ES_tradnl" sz="2400" dirty="0">
                <a:latin typeface="Garamond" charset="0"/>
                <a:ea typeface="ＭＳ Ｐゴシック" charset="0"/>
                <a:cs typeface="ＭＳ Ｐゴシック" charset="0"/>
              </a:rPr>
              <a:t>En rigor el secreto o reserva lo debe establecer la ley explícitamente.</a:t>
            </a:r>
          </a:p>
          <a:p>
            <a:pPr lvl="1"/>
            <a:r>
              <a:rPr lang="es-ES_tradnl" sz="2000" dirty="0">
                <a:latin typeface="Garamond" charset="0"/>
                <a:ea typeface="ＭＳ Ｐゴシック" charset="0"/>
              </a:rPr>
              <a:t>Lo que implica que es una restricción </a:t>
            </a:r>
            <a:r>
              <a:rPr lang="es-ES_tradnl" sz="2000" i="1" dirty="0">
                <a:latin typeface="Garamond" charset="0"/>
                <a:ea typeface="ＭＳ Ｐゴシック" charset="0"/>
              </a:rPr>
              <a:t>per se</a:t>
            </a:r>
            <a:r>
              <a:rPr lang="es-ES_tradnl" sz="2000" dirty="0">
                <a:latin typeface="Garamond" charset="0"/>
                <a:ea typeface="ＭＳ Ｐゴシック" charset="0"/>
              </a:rPr>
              <a:t>. (No hay poder de revisión sobre su contenido). </a:t>
            </a:r>
          </a:p>
          <a:p>
            <a:r>
              <a:rPr lang="es-ES_tradnl" sz="2400" dirty="0">
                <a:latin typeface="Garamond" charset="0"/>
                <a:ea typeface="ＭＳ Ｐゴシック" charset="0"/>
                <a:cs typeface="ＭＳ Ｐゴシック" charset="0"/>
              </a:rPr>
              <a:t>Las causales del art. 21 son de denegación de información, no de declaración de </a:t>
            </a:r>
            <a:r>
              <a:rPr lang="ja-JP" altLang="es-ES_tradnl" sz="2400" dirty="0">
                <a:latin typeface="Garamond" charset="0"/>
                <a:ea typeface="ＭＳ Ｐゴシック" charset="0"/>
                <a:cs typeface="ＭＳ Ｐゴシック" charset="0"/>
              </a:rPr>
              <a:t>“</a:t>
            </a:r>
            <a:r>
              <a:rPr lang="es-ES_tradnl" altLang="ja-JP" sz="2400" dirty="0">
                <a:latin typeface="Garamond" charset="0"/>
                <a:ea typeface="ＭＳ Ｐゴシック" charset="0"/>
                <a:cs typeface="ＭＳ Ｐゴシック" charset="0"/>
              </a:rPr>
              <a:t>secreto o reserva</a:t>
            </a:r>
            <a:r>
              <a:rPr lang="ja-JP" altLang="es-ES_tradnl" sz="2400" dirty="0">
                <a:latin typeface="Garamond" charset="0"/>
                <a:ea typeface="ＭＳ Ｐゴシック" charset="0"/>
                <a:cs typeface="ＭＳ Ｐゴシック" charset="0"/>
              </a:rPr>
              <a:t>”</a:t>
            </a:r>
            <a:r>
              <a:rPr lang="es-ES_tradnl" altLang="ja-JP" sz="2400" dirty="0">
                <a:latin typeface="Garamond" charset="0"/>
                <a:ea typeface="ＭＳ Ｐゴシック" charset="0"/>
                <a:cs typeface="ＭＳ Ｐゴシック" charset="0"/>
              </a:rPr>
              <a:t> de la información.</a:t>
            </a:r>
          </a:p>
          <a:p>
            <a:pPr lvl="1"/>
            <a:r>
              <a:rPr lang="es-ES_tradnl" sz="2000" dirty="0">
                <a:latin typeface="Garamond" charset="0"/>
                <a:ea typeface="ＭＳ Ｐゴシック" charset="0"/>
              </a:rPr>
              <a:t>Es una decisión del caso a caso (No hay restricción </a:t>
            </a:r>
            <a:r>
              <a:rPr lang="es-ES_tradnl" sz="2000" i="1" dirty="0">
                <a:latin typeface="Garamond" charset="0"/>
                <a:ea typeface="ＭＳ Ｐゴシック" charset="0"/>
              </a:rPr>
              <a:t>per se</a:t>
            </a:r>
            <a:r>
              <a:rPr lang="es-ES_tradnl" sz="2000" dirty="0">
                <a:latin typeface="Garamond" charset="0"/>
                <a:ea typeface="ＭＳ Ｐゴシック" charset="0"/>
              </a:rPr>
              <a:t>, es un estilo de </a:t>
            </a:r>
            <a:r>
              <a:rPr lang="ja-JP" altLang="es-ES_tradnl" sz="2000" dirty="0">
                <a:latin typeface="Garamond" charset="0"/>
                <a:ea typeface="ＭＳ Ｐゴシック" charset="0"/>
              </a:rPr>
              <a:t>“</a:t>
            </a:r>
            <a:r>
              <a:rPr lang="es-ES_tradnl" altLang="ja-JP" sz="2000" dirty="0">
                <a:latin typeface="Garamond" charset="0"/>
                <a:ea typeface="ＭＳ Ｐゴシック" charset="0"/>
              </a:rPr>
              <a:t>regla de razonabilidad</a:t>
            </a:r>
            <a:r>
              <a:rPr lang="ja-JP" altLang="es-ES_tradnl" sz="2000" dirty="0">
                <a:latin typeface="Garamond" charset="0"/>
                <a:ea typeface="ＭＳ Ｐゴシック" charset="0"/>
              </a:rPr>
              <a:t>”</a:t>
            </a:r>
            <a:r>
              <a:rPr lang="es-ES_tradnl" altLang="ja-JP" sz="2000" dirty="0">
                <a:latin typeface="Garamond" charset="0"/>
                <a:ea typeface="ＭＳ Ｐゴシック" charset="0"/>
              </a:rPr>
              <a:t>)</a:t>
            </a:r>
            <a:endParaRPr lang="es-ES_tradnl" sz="2000" dirty="0">
              <a:latin typeface="Garamond" charset="0"/>
              <a:ea typeface="ＭＳ Ｐゴシック" charset="0"/>
            </a:endParaRPr>
          </a:p>
        </p:txBody>
      </p:sp>
      <p:sp>
        <p:nvSpPr>
          <p:cNvPr id="32771" name="Marcador de pie de página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s-ES_tradnl" sz="1200">
                <a:solidFill>
                  <a:srgbClr val="660000"/>
                </a:solidFill>
                <a:latin typeface="Garamond" charset="0"/>
              </a:rPr>
              <a:t>Prof. Luis Cordero V.</a:t>
            </a:r>
          </a:p>
        </p:txBody>
      </p:sp>
      <p:sp>
        <p:nvSpPr>
          <p:cNvPr id="32772" name="Marcador de número de diapositiva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4F009F4C-6F38-2240-B928-18D650C83A96}" type="slidenum">
              <a:rPr lang="es-ES_tradnl" sz="1400"/>
              <a:pPr/>
              <a:t>26</a:t>
            </a:fld>
            <a:endParaRPr lang="es-ES_tradnl" sz="1400"/>
          </a:p>
        </p:txBody>
      </p:sp>
    </p:spTree>
    <p:extLst>
      <p:ext uri="{BB962C8B-B14F-4D97-AF65-F5344CB8AC3E}">
        <p14:creationId xmlns:p14="http://schemas.microsoft.com/office/powerpoint/2010/main" val="1866235598"/>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ítulo 1"/>
          <p:cNvSpPr>
            <a:spLocks noGrp="1"/>
          </p:cNvSpPr>
          <p:nvPr>
            <p:ph type="title"/>
          </p:nvPr>
        </p:nvSpPr>
        <p:spPr/>
        <p:txBody>
          <a:bodyPr/>
          <a:lstStyle/>
          <a:p>
            <a:r>
              <a:rPr lang="es-ES_tradnl">
                <a:latin typeface="Garamond" charset="0"/>
                <a:ea typeface="ＭＳ Ｐゴシック" charset="0"/>
                <a:cs typeface="ＭＳ Ｐゴシック" charset="0"/>
              </a:rPr>
              <a:t>¿Secreto o reserva …?</a:t>
            </a:r>
          </a:p>
        </p:txBody>
      </p:sp>
      <p:sp>
        <p:nvSpPr>
          <p:cNvPr id="33794" name="Marcador de contenido 2"/>
          <p:cNvSpPr>
            <a:spLocks noGrp="1"/>
          </p:cNvSpPr>
          <p:nvPr>
            <p:ph idx="1"/>
          </p:nvPr>
        </p:nvSpPr>
        <p:spPr>
          <a:xfrm>
            <a:off x="1219200" y="1600200"/>
            <a:ext cx="7639050" cy="3992563"/>
          </a:xfrm>
        </p:spPr>
        <p:txBody>
          <a:bodyPr/>
          <a:lstStyle/>
          <a:p>
            <a:r>
              <a:rPr lang="es-ES_tradnl">
                <a:latin typeface="Garamond" charset="0"/>
                <a:ea typeface="ＭＳ Ｐゴシック" charset="0"/>
                <a:cs typeface="ＭＳ Ｐゴシック" charset="0"/>
              </a:rPr>
              <a:t>Luego de la declaratoria expresa queda cubierta la información por la protección normativa.</a:t>
            </a:r>
          </a:p>
        </p:txBody>
      </p:sp>
      <p:sp>
        <p:nvSpPr>
          <p:cNvPr id="33795" name="Marcador de pie de página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s-ES_tradnl" sz="1200">
                <a:solidFill>
                  <a:srgbClr val="660000"/>
                </a:solidFill>
                <a:latin typeface="Garamond" charset="0"/>
              </a:rPr>
              <a:t>Prof. Luis Cordero V.</a:t>
            </a:r>
          </a:p>
        </p:txBody>
      </p:sp>
      <p:sp>
        <p:nvSpPr>
          <p:cNvPr id="33796" name="Marcador de número de diapositiva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DE70BBB5-FE07-CA4E-B290-DAAAB7B618EB}" type="slidenum">
              <a:rPr lang="es-ES_tradnl" sz="1400"/>
              <a:pPr/>
              <a:t>27</a:t>
            </a:fld>
            <a:endParaRPr lang="es-ES_tradnl" sz="1400"/>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2667000"/>
            <a:ext cx="5168900" cy="3678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ángulo 6"/>
          <p:cNvSpPr/>
          <p:nvPr/>
        </p:nvSpPr>
        <p:spPr>
          <a:xfrm>
            <a:off x="2590800" y="4851400"/>
            <a:ext cx="4648200" cy="1468438"/>
          </a:xfrm>
          <a:prstGeom prst="rect">
            <a:avLst/>
          </a:prstGeom>
          <a:noFill/>
          <a:ln w="38100" cap="flat" cmpd="sng" algn="ctr">
            <a:solidFill>
              <a:srgbClr val="FF0000"/>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_tradnl">
              <a:solidFill>
                <a:srgbClr val="FFFFFF"/>
              </a:solidFill>
            </a:endParaRPr>
          </a:p>
        </p:txBody>
      </p:sp>
      <p:sp>
        <p:nvSpPr>
          <p:cNvPr id="8" name="Rectángulo 7"/>
          <p:cNvSpPr/>
          <p:nvPr/>
        </p:nvSpPr>
        <p:spPr>
          <a:xfrm>
            <a:off x="2603500" y="3327400"/>
            <a:ext cx="4648200" cy="762000"/>
          </a:xfrm>
          <a:prstGeom prst="rect">
            <a:avLst/>
          </a:prstGeom>
          <a:noFill/>
          <a:ln w="28575" cap="flat" cmpd="sng" algn="ctr">
            <a:solidFill>
              <a:srgbClr val="FF0000"/>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_tradnl">
              <a:solidFill>
                <a:srgbClr val="FF0000"/>
              </a:solidFill>
            </a:endParaRPr>
          </a:p>
        </p:txBody>
      </p:sp>
    </p:spTree>
    <p:extLst>
      <p:ext uri="{BB962C8B-B14F-4D97-AF65-F5344CB8AC3E}">
        <p14:creationId xmlns:p14="http://schemas.microsoft.com/office/powerpoint/2010/main" val="808022400"/>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ítulo 1"/>
          <p:cNvSpPr>
            <a:spLocks noGrp="1"/>
          </p:cNvSpPr>
          <p:nvPr>
            <p:ph type="title"/>
          </p:nvPr>
        </p:nvSpPr>
        <p:spPr/>
        <p:txBody>
          <a:bodyPr/>
          <a:lstStyle/>
          <a:p>
            <a:r>
              <a:rPr lang="es-ES_tradnl">
                <a:latin typeface="Garamond" charset="0"/>
                <a:ea typeface="ＭＳ Ｐゴシック" charset="0"/>
                <a:cs typeface="ＭＳ Ｐゴシック" charset="0"/>
              </a:rPr>
              <a:t>La delimitación de interesados </a:t>
            </a:r>
          </a:p>
        </p:txBody>
      </p:sp>
      <p:sp>
        <p:nvSpPr>
          <p:cNvPr id="34818" name="Marcador de contenido 2"/>
          <p:cNvSpPr>
            <a:spLocks noGrp="1"/>
          </p:cNvSpPr>
          <p:nvPr>
            <p:ph idx="1"/>
          </p:nvPr>
        </p:nvSpPr>
        <p:spPr/>
        <p:txBody>
          <a:bodyPr/>
          <a:lstStyle/>
          <a:p>
            <a:r>
              <a:rPr lang="es-ES_tradnl" sz="2800" dirty="0">
                <a:latin typeface="Garamond" charset="0"/>
                <a:ea typeface="ＭＳ Ｐゴシック" charset="0"/>
                <a:cs typeface="ＭＳ Ｐゴシック" charset="0"/>
              </a:rPr>
              <a:t>Delimitación de interesados.</a:t>
            </a:r>
          </a:p>
          <a:p>
            <a:pPr lvl="1"/>
            <a:r>
              <a:rPr lang="es-ES_tradnl" sz="2400" dirty="0">
                <a:latin typeface="Garamond" charset="0"/>
                <a:ea typeface="ＭＳ Ｐゴシック" charset="0"/>
              </a:rPr>
              <a:t>El derecho de acceso de la LAIP, supone la dictación del acto (terminal o de trámite).</a:t>
            </a:r>
          </a:p>
          <a:p>
            <a:pPr lvl="1"/>
            <a:r>
              <a:rPr lang="es-ES_tradnl" sz="2400" dirty="0">
                <a:latin typeface="Garamond" charset="0"/>
                <a:ea typeface="ＭＳ Ｐゴシック" charset="0"/>
              </a:rPr>
              <a:t>Es necesario distinguir esa hipótesis del derecho a conocer del interesado en el procedimiento administrativo (art. 17, letra a) y 21 LBPA). </a:t>
            </a:r>
          </a:p>
          <a:p>
            <a:r>
              <a:rPr lang="es-ES_tradnl" sz="2800" dirty="0">
                <a:latin typeface="Garamond" charset="0"/>
                <a:ea typeface="ＭＳ Ｐゴシック" charset="0"/>
                <a:cs typeface="ＭＳ Ｐゴシック" charset="0"/>
              </a:rPr>
              <a:t>La distinción es relevante para la perfección del derecho de </a:t>
            </a:r>
            <a:r>
              <a:rPr lang="ja-JP" altLang="es-ES_tradnl" sz="2800" dirty="0">
                <a:latin typeface="Garamond" charset="0"/>
                <a:ea typeface="ＭＳ Ｐゴシック" charset="0"/>
                <a:cs typeface="ＭＳ Ｐゴシック" charset="0"/>
              </a:rPr>
              <a:t>“</a:t>
            </a:r>
            <a:r>
              <a:rPr lang="es-ES_tradnl" altLang="ja-JP" sz="2800" dirty="0">
                <a:latin typeface="Garamond" charset="0"/>
                <a:ea typeface="ＭＳ Ｐゴシック" charset="0"/>
                <a:cs typeface="ＭＳ Ｐゴシック" charset="0"/>
              </a:rPr>
              <a:t>acceso</a:t>
            </a:r>
            <a:r>
              <a:rPr lang="ja-JP" altLang="es-ES_tradnl" sz="2800" dirty="0">
                <a:latin typeface="Garamond" charset="0"/>
                <a:ea typeface="ＭＳ Ｐゴシック" charset="0"/>
                <a:cs typeface="ＭＳ Ｐゴシック" charset="0"/>
              </a:rPr>
              <a:t>”</a:t>
            </a:r>
            <a:r>
              <a:rPr lang="es-ES_tradnl" altLang="ja-JP" sz="2800" dirty="0">
                <a:latin typeface="Garamond" charset="0"/>
                <a:ea typeface="ＭＳ Ｐゴシック" charset="0"/>
                <a:cs typeface="ＭＳ Ｐゴシック" charset="0"/>
              </a:rPr>
              <a:t> o </a:t>
            </a:r>
            <a:r>
              <a:rPr lang="ja-JP" altLang="es-ES_tradnl" sz="2800" dirty="0">
                <a:latin typeface="Garamond" charset="0"/>
                <a:ea typeface="ＭＳ Ｐゴシック" charset="0"/>
                <a:cs typeface="ＭＳ Ｐゴシック" charset="0"/>
              </a:rPr>
              <a:t>“</a:t>
            </a:r>
            <a:r>
              <a:rPr lang="es-ES_tradnl" altLang="ja-JP" sz="2800" dirty="0">
                <a:latin typeface="Garamond" charset="0"/>
                <a:ea typeface="ＭＳ Ｐゴシック" charset="0"/>
                <a:cs typeface="ＭＳ Ｐゴシック" charset="0"/>
              </a:rPr>
              <a:t>a conocer</a:t>
            </a:r>
            <a:r>
              <a:rPr lang="ja-JP" altLang="es-ES_tradnl" sz="2800" dirty="0">
                <a:latin typeface="Garamond" charset="0"/>
                <a:ea typeface="ＭＳ Ｐゴシック" charset="0"/>
                <a:cs typeface="ＭＳ Ｐゴシック" charset="0"/>
              </a:rPr>
              <a:t>”</a:t>
            </a:r>
            <a:r>
              <a:rPr lang="es-ES_tradnl" altLang="ja-JP" sz="2800" dirty="0">
                <a:latin typeface="Garamond" charset="0"/>
                <a:ea typeface="ＭＳ Ｐゴシック" charset="0"/>
                <a:cs typeface="ＭＳ Ｐゴシック" charset="0"/>
              </a:rPr>
              <a:t>, pero no sobre el secreto o reserva de la información.</a:t>
            </a:r>
            <a:endParaRPr lang="es-ES_tradnl" sz="2800" dirty="0">
              <a:latin typeface="Garamond" charset="0"/>
              <a:ea typeface="ＭＳ Ｐゴシック" charset="0"/>
              <a:cs typeface="ＭＳ Ｐゴシック" charset="0"/>
            </a:endParaRPr>
          </a:p>
        </p:txBody>
      </p:sp>
      <p:sp>
        <p:nvSpPr>
          <p:cNvPr id="34819" name="Marcador de pie de página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s-ES_tradnl" sz="1200">
                <a:solidFill>
                  <a:srgbClr val="660000"/>
                </a:solidFill>
                <a:latin typeface="Garamond" charset="0"/>
              </a:rPr>
              <a:t>Prof. Luis Cordero V.</a:t>
            </a:r>
          </a:p>
        </p:txBody>
      </p:sp>
      <p:sp>
        <p:nvSpPr>
          <p:cNvPr id="34820" name="Marcador de número de diapositiva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9E3E3341-0EBE-3F4E-88BD-E6F3847B6115}" type="slidenum">
              <a:rPr lang="es-ES_tradnl" sz="1400"/>
              <a:pPr/>
              <a:t>28</a:t>
            </a:fld>
            <a:endParaRPr lang="es-ES_tradnl" sz="1400"/>
          </a:p>
        </p:txBody>
      </p:sp>
    </p:spTree>
    <p:extLst>
      <p:ext uri="{BB962C8B-B14F-4D97-AF65-F5344CB8AC3E}">
        <p14:creationId xmlns:p14="http://schemas.microsoft.com/office/powerpoint/2010/main" val="3851609797"/>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ítulo 1"/>
          <p:cNvSpPr>
            <a:spLocks noGrp="1"/>
          </p:cNvSpPr>
          <p:nvPr>
            <p:ph type="title"/>
          </p:nvPr>
        </p:nvSpPr>
        <p:spPr/>
        <p:txBody>
          <a:bodyPr/>
          <a:lstStyle/>
          <a:p>
            <a:r>
              <a:rPr lang="es-ES_tradnl">
                <a:latin typeface="Garamond" charset="0"/>
                <a:ea typeface="ＭＳ Ｐゴシック" charset="0"/>
                <a:cs typeface="ＭＳ Ｐゴシック" charset="0"/>
              </a:rPr>
              <a:t>… y el art. 21 Nº 1?</a:t>
            </a:r>
          </a:p>
        </p:txBody>
      </p:sp>
      <p:sp>
        <p:nvSpPr>
          <p:cNvPr id="35842" name="Marcador de contenido 2"/>
          <p:cNvSpPr>
            <a:spLocks noGrp="1"/>
          </p:cNvSpPr>
          <p:nvPr>
            <p:ph idx="1"/>
          </p:nvPr>
        </p:nvSpPr>
        <p:spPr>
          <a:xfrm>
            <a:off x="838200" y="1524000"/>
            <a:ext cx="8096250" cy="3992563"/>
          </a:xfrm>
        </p:spPr>
        <p:txBody>
          <a:bodyPr>
            <a:normAutofit lnSpcReduction="10000"/>
          </a:bodyPr>
          <a:lstStyle/>
          <a:p>
            <a:r>
              <a:rPr lang="ja-JP" altLang="es-ES_tradnl" sz="2400" dirty="0">
                <a:latin typeface="Garamond" charset="0"/>
                <a:ea typeface="ＭＳ Ｐゴシック" charset="0"/>
                <a:cs typeface="ＭＳ Ｐゴシック" charset="0"/>
              </a:rPr>
              <a:t>“</a:t>
            </a:r>
            <a:r>
              <a:rPr lang="es-ES_tradnl" altLang="ja-JP" sz="2400" dirty="0">
                <a:latin typeface="Garamond" charset="0"/>
                <a:ea typeface="ＭＳ Ｐゴシック" charset="0"/>
                <a:cs typeface="ＭＳ Ｐゴシック" charset="0"/>
              </a:rPr>
              <a:t>Afectar el debido cumplimiento</a:t>
            </a:r>
            <a:r>
              <a:rPr lang="ja-JP" altLang="es-ES_tradnl" sz="2400" dirty="0">
                <a:latin typeface="Garamond" charset="0"/>
                <a:ea typeface="ＭＳ Ｐゴシック" charset="0"/>
                <a:cs typeface="ＭＳ Ｐゴシック" charset="0"/>
              </a:rPr>
              <a:t>”</a:t>
            </a:r>
            <a:r>
              <a:rPr lang="es-ES_tradnl" altLang="ja-JP" sz="2400" dirty="0">
                <a:latin typeface="Garamond" charset="0"/>
                <a:ea typeface="ＭＳ Ｐゴシック" charset="0"/>
                <a:cs typeface="ＭＳ Ｐゴシック" charset="0"/>
              </a:rPr>
              <a:t>, exige un juicio de ponderación. (Regla de razonabilidad).</a:t>
            </a:r>
          </a:p>
          <a:p>
            <a:r>
              <a:rPr lang="es-ES_tradnl" sz="2400" dirty="0">
                <a:latin typeface="Garamond" charset="0"/>
                <a:ea typeface="ＭＳ Ｐゴシック" charset="0"/>
                <a:cs typeface="ＭＳ Ｐゴシック" charset="0"/>
              </a:rPr>
              <a:t>Legitima la denegación, pero no otorga estructuralmente la calidad de secreto o reservado, sino una vez dictado el acto que lo declara (art. 22. 5).</a:t>
            </a:r>
          </a:p>
          <a:p>
            <a:r>
              <a:rPr lang="es-ES_tradnl" sz="2400" dirty="0">
                <a:latin typeface="Garamond" charset="0"/>
                <a:ea typeface="ＭＳ Ｐゴシック" charset="0"/>
                <a:cs typeface="ＭＳ Ｐゴシック" charset="0"/>
              </a:rPr>
              <a:t>El art. 21 Nº 1, letra b), opera como una negativa transitoria. Son de acceso público luego de la dictación del acto.</a:t>
            </a:r>
          </a:p>
          <a:p>
            <a:r>
              <a:rPr lang="es-ES_tradnl" sz="2400" dirty="0">
                <a:latin typeface="Garamond" charset="0"/>
                <a:ea typeface="ＭＳ Ｐゴシック" charset="0"/>
                <a:cs typeface="ＭＳ Ｐゴシック" charset="0"/>
              </a:rPr>
              <a:t>Pero ojo, no aplica a los interesados en el procedimiento, para ellos hay derecho a conocer</a:t>
            </a:r>
            <a:r>
              <a:rPr lang="es-ES_tradnl" sz="2800" dirty="0">
                <a:latin typeface="Garamond" charset="0"/>
                <a:ea typeface="ＭＳ Ｐゴシック" charset="0"/>
                <a:cs typeface="ＭＳ Ｐゴシック" charset="0"/>
              </a:rPr>
              <a:t>.</a:t>
            </a:r>
          </a:p>
        </p:txBody>
      </p:sp>
      <p:sp>
        <p:nvSpPr>
          <p:cNvPr id="35843" name="Marcador de pie de página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s-ES_tradnl" sz="1200">
                <a:solidFill>
                  <a:srgbClr val="660000"/>
                </a:solidFill>
                <a:latin typeface="Garamond" charset="0"/>
              </a:rPr>
              <a:t>Prof. Luis Cordero V.</a:t>
            </a:r>
          </a:p>
        </p:txBody>
      </p:sp>
      <p:sp>
        <p:nvSpPr>
          <p:cNvPr id="35844" name="Marcador de número de diapositiva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2B3C9B1E-4110-354D-AE46-2D0707468F75}" type="slidenum">
              <a:rPr lang="es-ES_tradnl" sz="1400"/>
              <a:pPr/>
              <a:t>29</a:t>
            </a:fld>
            <a:endParaRPr lang="es-ES_tradnl" sz="1400"/>
          </a:p>
        </p:txBody>
      </p:sp>
    </p:spTree>
    <p:extLst>
      <p:ext uri="{BB962C8B-B14F-4D97-AF65-F5344CB8AC3E}">
        <p14:creationId xmlns:p14="http://schemas.microsoft.com/office/powerpoint/2010/main" val="1216070159"/>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endParaRPr lang="en-US" dirty="0"/>
          </a:p>
        </p:txBody>
      </p:sp>
      <p:sp>
        <p:nvSpPr>
          <p:cNvPr id="4" name="Title 3"/>
          <p:cNvSpPr>
            <a:spLocks noGrp="1"/>
          </p:cNvSpPr>
          <p:nvPr>
            <p:ph type="title"/>
          </p:nvPr>
        </p:nvSpPr>
        <p:spPr/>
        <p:txBody>
          <a:bodyPr/>
          <a:lstStyle/>
          <a:p>
            <a:r>
              <a:rPr lang="en-US" dirty="0" err="1" smtClean="0"/>
              <a:t>Participación</a:t>
            </a:r>
            <a:r>
              <a:rPr lang="en-US" dirty="0" smtClean="0"/>
              <a:t> y </a:t>
            </a:r>
            <a:r>
              <a:rPr lang="en-US" dirty="0" err="1" smtClean="0"/>
              <a:t>responsividad</a:t>
            </a:r>
            <a:endParaRPr lang="en-US" dirty="0"/>
          </a:p>
        </p:txBody>
      </p:sp>
    </p:spTree>
    <p:extLst>
      <p:ext uri="{BB962C8B-B14F-4D97-AF65-F5344CB8AC3E}">
        <p14:creationId xmlns:p14="http://schemas.microsoft.com/office/powerpoint/2010/main" val="2592812829"/>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ítulo 1"/>
          <p:cNvSpPr>
            <a:spLocks noGrp="1"/>
          </p:cNvSpPr>
          <p:nvPr>
            <p:ph type="title"/>
          </p:nvPr>
        </p:nvSpPr>
        <p:spPr/>
        <p:txBody>
          <a:bodyPr/>
          <a:lstStyle/>
          <a:p>
            <a:r>
              <a:rPr lang="es-ES_tradnl">
                <a:latin typeface="Garamond" charset="0"/>
                <a:ea typeface="ＭＳ Ｐゴシック" charset="0"/>
                <a:cs typeface="ＭＳ Ｐゴシック" charset="0"/>
              </a:rPr>
              <a:t>Naturaleza de los actos</a:t>
            </a:r>
          </a:p>
        </p:txBody>
      </p:sp>
      <p:sp>
        <p:nvSpPr>
          <p:cNvPr id="36866" name="Marcador de contenido 2"/>
          <p:cNvSpPr>
            <a:spLocks noGrp="1"/>
          </p:cNvSpPr>
          <p:nvPr>
            <p:ph idx="1"/>
          </p:nvPr>
        </p:nvSpPr>
        <p:spPr>
          <a:xfrm>
            <a:off x="685800" y="1676400"/>
            <a:ext cx="7772400" cy="4114800"/>
          </a:xfrm>
        </p:spPr>
        <p:txBody>
          <a:bodyPr>
            <a:normAutofit lnSpcReduction="10000"/>
          </a:bodyPr>
          <a:lstStyle/>
          <a:p>
            <a:r>
              <a:rPr lang="es-ES_tradnl" sz="2800" dirty="0">
                <a:latin typeface="Garamond" charset="0"/>
                <a:ea typeface="ＭＳ Ｐゴシック" charset="0"/>
                <a:cs typeface="ＭＳ Ｐゴシック" charset="0"/>
              </a:rPr>
              <a:t>Es necesario distinguir.</a:t>
            </a:r>
          </a:p>
          <a:p>
            <a:pPr lvl="1"/>
            <a:r>
              <a:rPr lang="es-ES_tradnl" sz="2400" dirty="0">
                <a:latin typeface="Garamond" charset="0"/>
                <a:ea typeface="ＭＳ Ｐゴシック" charset="0"/>
              </a:rPr>
              <a:t>Procedimientos administrativos simples.</a:t>
            </a:r>
          </a:p>
          <a:p>
            <a:pPr lvl="1"/>
            <a:r>
              <a:rPr lang="es-ES_tradnl" sz="2400" dirty="0">
                <a:latin typeface="Garamond" charset="0"/>
                <a:ea typeface="ＭＳ Ｐゴシック" charset="0"/>
              </a:rPr>
              <a:t>Procedimientos administrativos complejos o integrados (de relación con terceros).</a:t>
            </a:r>
          </a:p>
          <a:p>
            <a:pPr lvl="1"/>
            <a:r>
              <a:rPr lang="es-ES_tradnl" sz="2400" dirty="0">
                <a:latin typeface="Garamond" charset="0"/>
                <a:ea typeface="ＭＳ Ｐゴシック" charset="0"/>
              </a:rPr>
              <a:t>Distinguir cuando un organismos actúa con acto trámite y cuando con acto terminal.</a:t>
            </a:r>
          </a:p>
          <a:p>
            <a:r>
              <a:rPr lang="es-ES_tradnl" sz="2800" dirty="0">
                <a:latin typeface="Garamond" charset="0"/>
                <a:ea typeface="ＭＳ Ｐゴシック" charset="0"/>
                <a:cs typeface="ＭＳ Ｐゴシック" charset="0"/>
              </a:rPr>
              <a:t>Es necesario precisar normas legales y reglamentarias anteriores a la Reforma Constitucional (2005) para definir su validez, considerando e art. 1º T. de la LAIP</a:t>
            </a:r>
            <a:r>
              <a:rPr lang="es-ES_tradnl" dirty="0">
                <a:latin typeface="Garamond" charset="0"/>
                <a:ea typeface="ＭＳ Ｐゴシック" charset="0"/>
                <a:cs typeface="ＭＳ Ｐゴシック" charset="0"/>
              </a:rPr>
              <a:t>.</a:t>
            </a:r>
          </a:p>
        </p:txBody>
      </p:sp>
      <p:sp>
        <p:nvSpPr>
          <p:cNvPr id="36867" name="Marcador de pie de página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s-ES_tradnl" sz="1200">
                <a:solidFill>
                  <a:srgbClr val="660000"/>
                </a:solidFill>
                <a:latin typeface="Garamond" charset="0"/>
              </a:rPr>
              <a:t>Prof. Luis Cordero V.</a:t>
            </a:r>
          </a:p>
        </p:txBody>
      </p:sp>
      <p:sp>
        <p:nvSpPr>
          <p:cNvPr id="36868" name="Marcador de número de diapositiva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6EBDC07C-5166-B14B-BD50-5E3D477CB41E}" type="slidenum">
              <a:rPr lang="es-ES_tradnl" sz="1400"/>
              <a:pPr/>
              <a:t>30</a:t>
            </a:fld>
            <a:endParaRPr lang="es-ES_tradnl" sz="1400"/>
          </a:p>
        </p:txBody>
      </p:sp>
    </p:spTree>
    <p:extLst>
      <p:ext uri="{BB962C8B-B14F-4D97-AF65-F5344CB8AC3E}">
        <p14:creationId xmlns:p14="http://schemas.microsoft.com/office/powerpoint/2010/main" val="2948881945"/>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ítulo 1"/>
          <p:cNvSpPr>
            <a:spLocks noGrp="1"/>
          </p:cNvSpPr>
          <p:nvPr>
            <p:ph type="title"/>
          </p:nvPr>
        </p:nvSpPr>
        <p:spPr/>
        <p:txBody>
          <a:bodyPr/>
          <a:lstStyle/>
          <a:p>
            <a:r>
              <a:rPr lang="es-ES_tradnl" sz="3200">
                <a:latin typeface="Garamond" charset="0"/>
                <a:ea typeface="ＭＳ Ｐゴシック" charset="0"/>
                <a:cs typeface="ＭＳ Ｐゴシック" charset="0"/>
              </a:rPr>
              <a:t>Procedimiento de oposición de terceros</a:t>
            </a:r>
          </a:p>
        </p:txBody>
      </p:sp>
      <p:sp>
        <p:nvSpPr>
          <p:cNvPr id="37890" name="Marcador de contenido 2"/>
          <p:cNvSpPr>
            <a:spLocks noGrp="1"/>
          </p:cNvSpPr>
          <p:nvPr>
            <p:ph idx="1"/>
          </p:nvPr>
        </p:nvSpPr>
        <p:spPr>
          <a:xfrm>
            <a:off x="685800" y="1752600"/>
            <a:ext cx="7772400" cy="4114800"/>
          </a:xfrm>
        </p:spPr>
        <p:txBody>
          <a:bodyPr>
            <a:normAutofit fontScale="92500" lnSpcReduction="20000"/>
          </a:bodyPr>
          <a:lstStyle/>
          <a:p>
            <a:r>
              <a:rPr lang="es-ES_tradnl" sz="2800">
                <a:latin typeface="Garamond" charset="0"/>
                <a:ea typeface="ＭＳ Ｐゴシック" charset="0"/>
                <a:cs typeface="ＭＳ Ｐゴシック" charset="0"/>
              </a:rPr>
              <a:t>Tramitación general de la solicitud de acceso.</a:t>
            </a:r>
          </a:p>
          <a:p>
            <a:r>
              <a:rPr lang="es-ES_tradnl" sz="2800">
                <a:latin typeface="Garamond" charset="0"/>
                <a:ea typeface="ＭＳ Ｐゴシック" charset="0"/>
                <a:cs typeface="ＭＳ Ｐゴシック" charset="0"/>
              </a:rPr>
              <a:t>La obligación de entregar información, salvo la oposición de terceros (art. 20) está limitada a la afectación de un derecho de terceros, no a un mero interés.</a:t>
            </a:r>
          </a:p>
          <a:p>
            <a:r>
              <a:rPr lang="es-ES_tradnl" sz="2800">
                <a:latin typeface="Garamond" charset="0"/>
                <a:ea typeface="ＭＳ Ｐゴシック" charset="0"/>
                <a:cs typeface="ＭＳ Ｐゴシック" charset="0"/>
              </a:rPr>
              <a:t>La oposición es una garantía parcial, a favor de terceros, que opera en beneficio de la publicidad.</a:t>
            </a:r>
          </a:p>
          <a:p>
            <a:r>
              <a:rPr lang="es-ES_tradnl" sz="2800">
                <a:latin typeface="Garamond" charset="0"/>
                <a:ea typeface="ＭＳ Ｐゴシック" charset="0"/>
                <a:cs typeface="ＭＳ Ｐゴシック" charset="0"/>
              </a:rPr>
              <a:t>Hay que distinguir entre la oposición de terceros y el deber de tutela de oficio de la Administración.</a:t>
            </a:r>
          </a:p>
          <a:p>
            <a:pPr lvl="1"/>
            <a:r>
              <a:rPr lang="es-ES_tradnl" sz="2400">
                <a:latin typeface="Garamond" charset="0"/>
                <a:ea typeface="ＭＳ Ｐゴシック" charset="0"/>
              </a:rPr>
              <a:t>Ejm. Datos sensibles y propiedad industrial</a:t>
            </a:r>
          </a:p>
        </p:txBody>
      </p:sp>
      <p:sp>
        <p:nvSpPr>
          <p:cNvPr id="37891" name="Marcador de pie de página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s-ES_tradnl" sz="1200">
                <a:solidFill>
                  <a:srgbClr val="660000"/>
                </a:solidFill>
                <a:latin typeface="Garamond" charset="0"/>
              </a:rPr>
              <a:t>Prof. Luis Cordero V.</a:t>
            </a:r>
          </a:p>
        </p:txBody>
      </p:sp>
      <p:sp>
        <p:nvSpPr>
          <p:cNvPr id="37892" name="Marcador de número de diapositiva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2E88687C-8278-654B-B052-B0C1245E061A}" type="slidenum">
              <a:rPr lang="es-ES_tradnl" sz="1400"/>
              <a:pPr/>
              <a:t>31</a:t>
            </a:fld>
            <a:endParaRPr lang="es-ES_tradnl" sz="1400"/>
          </a:p>
        </p:txBody>
      </p:sp>
    </p:spTree>
    <p:extLst>
      <p:ext uri="{BB962C8B-B14F-4D97-AF65-F5344CB8AC3E}">
        <p14:creationId xmlns:p14="http://schemas.microsoft.com/office/powerpoint/2010/main" val="2494978710"/>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rcRect t="5466" b="5466"/>
          <a:stretch>
            <a:fillRect/>
          </a:stretch>
        </p:blipFill>
        <p:spPr/>
      </p:pic>
      <p:sp>
        <p:nvSpPr>
          <p:cNvPr id="3" name="Title 2"/>
          <p:cNvSpPr>
            <a:spLocks noGrp="1"/>
          </p:cNvSpPr>
          <p:nvPr>
            <p:ph type="title"/>
          </p:nvPr>
        </p:nvSpPr>
        <p:spPr/>
        <p:txBody>
          <a:bodyPr/>
          <a:lstStyle/>
          <a:p>
            <a:r>
              <a:rPr lang="en-US" dirty="0" err="1" smtClean="0"/>
              <a:t>Consejo</a:t>
            </a:r>
            <a:r>
              <a:rPr lang="en-US" dirty="0" smtClean="0"/>
              <a:t> </a:t>
            </a:r>
            <a:r>
              <a:rPr lang="en-US" dirty="0" err="1" smtClean="0"/>
              <a:t>para</a:t>
            </a:r>
            <a:r>
              <a:rPr lang="en-US" dirty="0" smtClean="0"/>
              <a:t> la </a:t>
            </a:r>
            <a:r>
              <a:rPr lang="en-US" dirty="0" err="1" smtClean="0"/>
              <a:t>transparencia</a:t>
            </a:r>
            <a:endParaRPr lang="en-US" dirty="0"/>
          </a:p>
        </p:txBody>
      </p:sp>
    </p:spTree>
    <p:extLst>
      <p:ext uri="{BB962C8B-B14F-4D97-AF65-F5344CB8AC3E}">
        <p14:creationId xmlns:p14="http://schemas.microsoft.com/office/powerpoint/2010/main" val="3389370799"/>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http://</a:t>
            </a:r>
            <a:r>
              <a:rPr lang="en-US" dirty="0" err="1"/>
              <a:t>www.justice.gov</a:t>
            </a:r>
            <a:r>
              <a:rPr lang="en-US" dirty="0"/>
              <a:t>/</a:t>
            </a:r>
            <a:r>
              <a:rPr lang="en-US" dirty="0" err="1"/>
              <a:t>oip</a:t>
            </a:r>
            <a:r>
              <a:rPr lang="en-US" dirty="0"/>
              <a:t>/foia_guide09.htm</a:t>
            </a:r>
          </a:p>
        </p:txBody>
      </p:sp>
      <p:sp>
        <p:nvSpPr>
          <p:cNvPr id="3" name="Title 2"/>
          <p:cNvSpPr>
            <a:spLocks noGrp="1"/>
          </p:cNvSpPr>
          <p:nvPr>
            <p:ph type="title"/>
          </p:nvPr>
        </p:nvSpPr>
        <p:spPr/>
        <p:txBody>
          <a:bodyPr/>
          <a:lstStyle/>
          <a:p>
            <a:r>
              <a:rPr lang="en-US" dirty="0" err="1" smtClean="0"/>
              <a:t>Lectura</a:t>
            </a:r>
            <a:r>
              <a:rPr lang="en-US" dirty="0" smtClean="0"/>
              <a:t> </a:t>
            </a:r>
            <a:r>
              <a:rPr lang="en-US" dirty="0" err="1" smtClean="0"/>
              <a:t>recomendada</a:t>
            </a:r>
            <a:endParaRPr lang="en-US" dirty="0"/>
          </a:p>
        </p:txBody>
      </p:sp>
    </p:spTree>
    <p:extLst>
      <p:ext uri="{BB962C8B-B14F-4D97-AF65-F5344CB8AC3E}">
        <p14:creationId xmlns:p14="http://schemas.microsoft.com/office/powerpoint/2010/main" val="404048701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200" dirty="0" smtClean="0"/>
              <a:t>“No </a:t>
            </a:r>
            <a:r>
              <a:rPr lang="en-US" sz="3200" dirty="0" err="1" smtClean="0"/>
              <a:t>decimos</a:t>
            </a:r>
            <a:r>
              <a:rPr lang="en-US" sz="3200" dirty="0" smtClean="0"/>
              <a:t> </a:t>
            </a:r>
            <a:r>
              <a:rPr lang="en-US" sz="3200" dirty="0" err="1" smtClean="0"/>
              <a:t>que</a:t>
            </a:r>
            <a:r>
              <a:rPr lang="en-US" sz="3200" dirty="0" smtClean="0"/>
              <a:t> un hombre </a:t>
            </a:r>
            <a:r>
              <a:rPr lang="en-US" sz="3200" dirty="0" err="1" smtClean="0"/>
              <a:t>que</a:t>
            </a:r>
            <a:r>
              <a:rPr lang="en-US" sz="3200" dirty="0" smtClean="0"/>
              <a:t> no </a:t>
            </a:r>
            <a:r>
              <a:rPr lang="en-US" sz="3200" dirty="0" err="1" smtClean="0"/>
              <a:t>participa</a:t>
            </a:r>
            <a:r>
              <a:rPr lang="en-US" sz="3200" dirty="0" smtClean="0"/>
              <a:t> en </a:t>
            </a:r>
            <a:r>
              <a:rPr lang="en-US" sz="3200" dirty="0" err="1" smtClean="0"/>
              <a:t>pol</a:t>
            </a:r>
            <a:r>
              <a:rPr lang="en-US" sz="3200" dirty="0" err="1" smtClean="0"/>
              <a:t>ítica</a:t>
            </a:r>
            <a:r>
              <a:rPr lang="en-US" sz="3200" dirty="0" smtClean="0"/>
              <a:t> </a:t>
            </a:r>
            <a:r>
              <a:rPr lang="en-US" sz="3200" dirty="0" err="1" smtClean="0"/>
              <a:t>es</a:t>
            </a:r>
            <a:r>
              <a:rPr lang="en-US" sz="3200" dirty="0" smtClean="0"/>
              <a:t> un hombre </a:t>
            </a:r>
            <a:r>
              <a:rPr lang="en-US" sz="3200" dirty="0" err="1" smtClean="0"/>
              <a:t>que</a:t>
            </a:r>
            <a:r>
              <a:rPr lang="en-US" sz="3200" dirty="0" smtClean="0"/>
              <a:t> </a:t>
            </a:r>
            <a:r>
              <a:rPr lang="en-US" sz="3200" dirty="0" err="1" smtClean="0"/>
              <a:t>sólo</a:t>
            </a:r>
            <a:r>
              <a:rPr lang="en-US" sz="3200" dirty="0" smtClean="0"/>
              <a:t> se </a:t>
            </a:r>
            <a:r>
              <a:rPr lang="en-US" sz="3200" dirty="0" err="1" smtClean="0"/>
              <a:t>preocupa</a:t>
            </a:r>
            <a:r>
              <a:rPr lang="en-US" sz="3200" dirty="0" smtClean="0"/>
              <a:t> de </a:t>
            </a:r>
            <a:r>
              <a:rPr lang="en-US" sz="3200" dirty="0" err="1" smtClean="0"/>
              <a:t>sus</a:t>
            </a:r>
            <a:r>
              <a:rPr lang="en-US" sz="3200" dirty="0" smtClean="0"/>
              <a:t> </a:t>
            </a:r>
            <a:r>
              <a:rPr lang="en-US" sz="3200" dirty="0" err="1" smtClean="0"/>
              <a:t>propios</a:t>
            </a:r>
            <a:r>
              <a:rPr lang="en-US" sz="3200" dirty="0" smtClean="0"/>
              <a:t> </a:t>
            </a:r>
            <a:r>
              <a:rPr lang="en-US" sz="3200" dirty="0" err="1" smtClean="0"/>
              <a:t>negocios</a:t>
            </a:r>
            <a:r>
              <a:rPr lang="en-US" sz="3200" dirty="0" smtClean="0"/>
              <a:t>. </a:t>
            </a:r>
            <a:r>
              <a:rPr lang="en-US" sz="3200" dirty="0" err="1" smtClean="0"/>
              <a:t>Decimos</a:t>
            </a:r>
            <a:r>
              <a:rPr lang="en-US" sz="3200" dirty="0" smtClean="0"/>
              <a:t> </a:t>
            </a:r>
            <a:r>
              <a:rPr lang="en-US" sz="3200" dirty="0" err="1" smtClean="0"/>
              <a:t>que</a:t>
            </a:r>
            <a:r>
              <a:rPr lang="en-US" sz="3200" dirty="0" smtClean="0"/>
              <a:t> </a:t>
            </a:r>
            <a:r>
              <a:rPr lang="en-US" sz="3200" dirty="0" err="1" smtClean="0"/>
              <a:t>ese</a:t>
            </a:r>
            <a:r>
              <a:rPr lang="en-US" sz="3200" dirty="0" smtClean="0"/>
              <a:t> </a:t>
            </a:r>
            <a:r>
              <a:rPr lang="en-US" sz="3200" dirty="0" err="1" smtClean="0"/>
              <a:t>es</a:t>
            </a:r>
            <a:r>
              <a:rPr lang="en-US" sz="3200" dirty="0" smtClean="0"/>
              <a:t> un hombre </a:t>
            </a:r>
            <a:r>
              <a:rPr lang="en-US" sz="3200" dirty="0" err="1" smtClean="0"/>
              <a:t>que</a:t>
            </a:r>
            <a:r>
              <a:rPr lang="en-US" sz="3200" dirty="0" smtClean="0"/>
              <a:t> no </a:t>
            </a:r>
            <a:r>
              <a:rPr lang="en-US" sz="3200" dirty="0" err="1" smtClean="0"/>
              <a:t>tiene</a:t>
            </a:r>
            <a:r>
              <a:rPr lang="en-US" sz="3200" dirty="0" smtClean="0"/>
              <a:t> </a:t>
            </a:r>
            <a:r>
              <a:rPr lang="en-US" sz="3200" dirty="0" err="1" smtClean="0"/>
              <a:t>negocios</a:t>
            </a:r>
            <a:r>
              <a:rPr lang="en-US" sz="3200" dirty="0" smtClean="0"/>
              <a:t> </a:t>
            </a:r>
            <a:r>
              <a:rPr lang="en-US" sz="3200" dirty="0" err="1" smtClean="0"/>
              <a:t>aquí</a:t>
            </a:r>
            <a:r>
              <a:rPr lang="en-US" sz="3200" dirty="0" smtClean="0"/>
              <a:t>”.</a:t>
            </a:r>
            <a:endParaRPr lang="en-US" sz="3200" dirty="0"/>
          </a:p>
        </p:txBody>
      </p:sp>
      <p:sp>
        <p:nvSpPr>
          <p:cNvPr id="3" name="Title 2"/>
          <p:cNvSpPr>
            <a:spLocks noGrp="1"/>
          </p:cNvSpPr>
          <p:nvPr>
            <p:ph type="title"/>
          </p:nvPr>
        </p:nvSpPr>
        <p:spPr/>
        <p:txBody>
          <a:bodyPr/>
          <a:lstStyle/>
          <a:p>
            <a:r>
              <a:rPr lang="en-US" dirty="0" smtClean="0"/>
              <a:t>Pericles</a:t>
            </a:r>
            <a:endParaRPr lang="en-US" dirty="0"/>
          </a:p>
        </p:txBody>
      </p:sp>
    </p:spTree>
    <p:extLst>
      <p:ext uri="{BB962C8B-B14F-4D97-AF65-F5344CB8AC3E}">
        <p14:creationId xmlns:p14="http://schemas.microsoft.com/office/powerpoint/2010/main" val="229255092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IDEAS GENERALES</a:t>
            </a:r>
            <a:endParaRPr lang="en-US" dirty="0"/>
          </a:p>
        </p:txBody>
      </p:sp>
      <p:sp>
        <p:nvSpPr>
          <p:cNvPr id="3" name="Content Placeholder 2"/>
          <p:cNvSpPr>
            <a:spLocks noGrp="1"/>
          </p:cNvSpPr>
          <p:nvPr>
            <p:ph idx="1"/>
          </p:nvPr>
        </p:nvSpPr>
        <p:spPr/>
        <p:txBody>
          <a:bodyPr>
            <a:normAutofit lnSpcReduction="10000"/>
          </a:bodyPr>
          <a:lstStyle/>
          <a:p>
            <a:r>
              <a:rPr lang="en-US" dirty="0" smtClean="0"/>
              <a:t>Benjamin Constant (1816)</a:t>
            </a:r>
          </a:p>
          <a:p>
            <a:pPr lvl="1"/>
            <a:r>
              <a:rPr lang="en-US" dirty="0" smtClean="0"/>
              <a:t>“The danger of modern liberty is that, absorbed in the enjoyment of our private independence, and in pursuit of our particular interests, we should surrender our right to share in political power too easily”</a:t>
            </a:r>
          </a:p>
          <a:p>
            <a:r>
              <a:rPr lang="en-US" dirty="0" smtClean="0"/>
              <a:t>Stephen </a:t>
            </a:r>
            <a:r>
              <a:rPr lang="en-US" dirty="0" err="1" smtClean="0"/>
              <a:t>Breyer</a:t>
            </a:r>
            <a:r>
              <a:rPr lang="en-US" dirty="0" smtClean="0"/>
              <a:t>, </a:t>
            </a:r>
            <a:r>
              <a:rPr lang="en-US" i="1" dirty="0" smtClean="0"/>
              <a:t>Active Liberty </a:t>
            </a:r>
            <a:r>
              <a:rPr lang="en-US" dirty="0" smtClean="0"/>
              <a:t>(2005)</a:t>
            </a:r>
          </a:p>
          <a:p>
            <a:pPr lvl="1"/>
            <a:r>
              <a:rPr lang="en-US" dirty="0" smtClean="0"/>
              <a:t>“[Liberty] means not only freedom from government coercion but also the freedom to participate in the government itself”.</a:t>
            </a:r>
          </a:p>
          <a:p>
            <a:pPr lvl="1"/>
            <a:r>
              <a:rPr lang="en-US" dirty="0" smtClean="0"/>
              <a:t>“[My thesis] finds in the Constitution’s democratic objective not simply restraint on judicial power or an ancient counterpart of more modern protection, </a:t>
            </a:r>
            <a:r>
              <a:rPr lang="en-US" b="1" dirty="0" smtClean="0"/>
              <a:t>but also a source of judicial authority and an interpretative aid to more effective protection of </a:t>
            </a:r>
            <a:r>
              <a:rPr lang="en-US" b="1" dirty="0" err="1" smtClean="0"/>
              <a:t>anciente</a:t>
            </a:r>
            <a:r>
              <a:rPr lang="en-US" b="1" dirty="0" smtClean="0"/>
              <a:t> and modern liberty alike… [I]</a:t>
            </a:r>
            <a:r>
              <a:rPr lang="en-US" b="1" dirty="0" err="1" smtClean="0"/>
              <a:t>ncreased</a:t>
            </a:r>
            <a:r>
              <a:rPr lang="en-US" b="1" dirty="0" smtClean="0"/>
              <a:t> </a:t>
            </a:r>
            <a:r>
              <a:rPr lang="en-US" b="1" dirty="0" err="1" smtClean="0"/>
              <a:t>empahses</a:t>
            </a:r>
            <a:r>
              <a:rPr lang="en-US" b="1" dirty="0" smtClean="0"/>
              <a:t> upon that [democratic] </a:t>
            </a:r>
            <a:r>
              <a:rPr lang="en-US" b="1" dirty="0" err="1" smtClean="0"/>
              <a:t>objetive</a:t>
            </a:r>
            <a:r>
              <a:rPr lang="en-US" b="1" dirty="0" smtClean="0"/>
              <a:t> by judges when they interpret a legal text will yield better law—law that helps a community of individuals democratically find practical solutions to important contemporary problems”. (p. 6). </a:t>
            </a:r>
            <a:r>
              <a:rPr lang="en-US" dirty="0" smtClean="0"/>
              <a:t> </a:t>
            </a:r>
            <a:endParaRPr lang="en-US" dirty="0"/>
          </a:p>
        </p:txBody>
      </p:sp>
    </p:spTree>
    <p:extLst>
      <p:ext uri="{BB962C8B-B14F-4D97-AF65-F5344CB8AC3E}">
        <p14:creationId xmlns:p14="http://schemas.microsoft.com/office/powerpoint/2010/main" val="1627056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err="1" smtClean="0"/>
              <a:t>Breyer</a:t>
            </a:r>
            <a:r>
              <a:rPr lang="en-US" dirty="0" smtClean="0"/>
              <a:t> (p. 102-103)</a:t>
            </a:r>
            <a:endParaRPr lang="en-US" dirty="0"/>
          </a:p>
          <a:p>
            <a:pPr lvl="1"/>
            <a:r>
              <a:rPr lang="en-US" dirty="0" smtClean="0"/>
              <a:t>“How can we reconcile democratic control of government with the technical nature of modern life?”</a:t>
            </a:r>
          </a:p>
          <a:p>
            <a:pPr lvl="1"/>
            <a:r>
              <a:rPr lang="en-US" dirty="0" smtClean="0"/>
              <a:t>“The former calls for decision-making by citizens or their elected representative, the latter for decision-making by administrator or experts. If we delegate too much decision-making authority to experts, administration and democracy conflict. We lose control”.</a:t>
            </a:r>
          </a:p>
          <a:p>
            <a:pPr lvl="1"/>
            <a:r>
              <a:rPr lang="en-US" dirty="0" smtClean="0"/>
              <a:t>“To reconcile democratically chosen ends with administrative expertise requires striking a balance—some delegation, but not too much. The right balance avoids conflict between democracy and administration”. </a:t>
            </a:r>
          </a:p>
          <a:p>
            <a:r>
              <a:rPr lang="en-US" dirty="0" smtClean="0"/>
              <a:t>Fung (p. 669)</a:t>
            </a:r>
          </a:p>
          <a:p>
            <a:pPr lvl="1"/>
            <a:r>
              <a:rPr lang="en-US" dirty="0" smtClean="0"/>
              <a:t>“The tension between expertise and popular voice in contemporary polities remains unresolved by students of politics, policy and administration”.</a:t>
            </a:r>
          </a:p>
          <a:p>
            <a:pPr lvl="1"/>
            <a:endParaRPr lang="en-US" dirty="0"/>
          </a:p>
        </p:txBody>
      </p:sp>
      <p:sp>
        <p:nvSpPr>
          <p:cNvPr id="3" name="Title 2"/>
          <p:cNvSpPr>
            <a:spLocks noGrp="1"/>
          </p:cNvSpPr>
          <p:nvPr>
            <p:ph type="title"/>
          </p:nvPr>
        </p:nvSpPr>
        <p:spPr/>
        <p:txBody>
          <a:bodyPr/>
          <a:lstStyle/>
          <a:p>
            <a:r>
              <a:rPr lang="en-US" dirty="0" err="1" smtClean="0"/>
              <a:t>Conflicto</a:t>
            </a:r>
            <a:r>
              <a:rPr lang="en-US" dirty="0" smtClean="0"/>
              <a:t> inter-accountability</a:t>
            </a:r>
            <a:endParaRPr lang="en-US" dirty="0"/>
          </a:p>
        </p:txBody>
      </p:sp>
    </p:spTree>
    <p:extLst>
      <p:ext uri="{BB962C8B-B14F-4D97-AF65-F5344CB8AC3E}">
        <p14:creationId xmlns:p14="http://schemas.microsoft.com/office/powerpoint/2010/main" val="240950858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Accountability </a:t>
            </a:r>
            <a:r>
              <a:rPr lang="en-US" dirty="0" err="1" smtClean="0"/>
              <a:t>democrática</a:t>
            </a:r>
            <a:endParaRPr lang="en-US" dirty="0" smtClean="0"/>
          </a:p>
          <a:p>
            <a:pPr lvl="1"/>
            <a:r>
              <a:rPr lang="en-US" dirty="0" err="1"/>
              <a:t>Artículo</a:t>
            </a:r>
            <a:r>
              <a:rPr lang="en-US" dirty="0"/>
              <a:t> 2º. </a:t>
            </a:r>
            <a:r>
              <a:rPr lang="en-US" dirty="0" err="1"/>
              <a:t>Es</a:t>
            </a:r>
            <a:r>
              <a:rPr lang="en-US" dirty="0"/>
              <a:t> </a:t>
            </a:r>
            <a:r>
              <a:rPr lang="en-US" dirty="0" err="1"/>
              <a:t>deber</a:t>
            </a:r>
            <a:r>
              <a:rPr lang="en-US" dirty="0"/>
              <a:t> del Estado </a:t>
            </a:r>
            <a:r>
              <a:rPr lang="en-US" dirty="0" err="1"/>
              <a:t>promover</a:t>
            </a:r>
            <a:r>
              <a:rPr lang="en-US" dirty="0"/>
              <a:t> y </a:t>
            </a:r>
            <a:r>
              <a:rPr lang="en-US" dirty="0" err="1"/>
              <a:t>apoyar</a:t>
            </a:r>
            <a:r>
              <a:rPr lang="en-US" dirty="0"/>
              <a:t> </a:t>
            </a:r>
            <a:r>
              <a:rPr lang="en-US" dirty="0" err="1"/>
              <a:t>las</a:t>
            </a:r>
            <a:r>
              <a:rPr lang="en-US" dirty="0"/>
              <a:t> </a:t>
            </a:r>
            <a:r>
              <a:rPr lang="en-US" dirty="0" err="1"/>
              <a:t>iniciativas</a:t>
            </a:r>
            <a:r>
              <a:rPr lang="en-US" dirty="0"/>
              <a:t> </a:t>
            </a:r>
            <a:r>
              <a:rPr lang="en-US" dirty="0" err="1" smtClean="0"/>
              <a:t>asociativas</a:t>
            </a:r>
            <a:r>
              <a:rPr lang="en-US" dirty="0" smtClean="0"/>
              <a:t> de </a:t>
            </a:r>
            <a:r>
              <a:rPr lang="en-US" dirty="0"/>
              <a:t>la </a:t>
            </a:r>
            <a:r>
              <a:rPr lang="en-US" dirty="0" err="1"/>
              <a:t>sociedad</a:t>
            </a:r>
            <a:r>
              <a:rPr lang="en-US" dirty="0"/>
              <a:t> civil.</a:t>
            </a:r>
          </a:p>
          <a:p>
            <a:pPr lvl="1"/>
            <a:r>
              <a:rPr lang="en-US" dirty="0"/>
              <a:t>Los </a:t>
            </a:r>
            <a:r>
              <a:rPr lang="en-US" dirty="0" err="1"/>
              <a:t>órganos</a:t>
            </a:r>
            <a:r>
              <a:rPr lang="en-US" dirty="0"/>
              <a:t> de la </a:t>
            </a:r>
            <a:r>
              <a:rPr lang="en-US" dirty="0" err="1"/>
              <a:t>Administración</a:t>
            </a:r>
            <a:r>
              <a:rPr lang="en-US" dirty="0"/>
              <a:t> del Estado </a:t>
            </a:r>
            <a:r>
              <a:rPr lang="en-US" dirty="0" err="1"/>
              <a:t>garantizarán</a:t>
            </a:r>
            <a:r>
              <a:rPr lang="en-US" dirty="0"/>
              <a:t> la plena </a:t>
            </a:r>
            <a:r>
              <a:rPr lang="en-US" dirty="0" err="1" smtClean="0"/>
              <a:t>autonomía</a:t>
            </a:r>
            <a:r>
              <a:rPr lang="en-US" dirty="0" smtClean="0"/>
              <a:t> de </a:t>
            </a:r>
            <a:r>
              <a:rPr lang="en-US" dirty="0" err="1"/>
              <a:t>las</a:t>
            </a:r>
            <a:r>
              <a:rPr lang="en-US" dirty="0"/>
              <a:t> </a:t>
            </a:r>
            <a:r>
              <a:rPr lang="en-US" dirty="0" err="1"/>
              <a:t>asociaciones</a:t>
            </a:r>
            <a:r>
              <a:rPr lang="en-US" dirty="0"/>
              <a:t> y no </a:t>
            </a:r>
            <a:r>
              <a:rPr lang="en-US" dirty="0" err="1"/>
              <a:t>podrán</a:t>
            </a:r>
            <a:r>
              <a:rPr lang="en-US" dirty="0"/>
              <a:t> </a:t>
            </a:r>
            <a:r>
              <a:rPr lang="en-US" dirty="0" err="1"/>
              <a:t>adoptar</a:t>
            </a:r>
            <a:r>
              <a:rPr lang="en-US" dirty="0"/>
              <a:t> </a:t>
            </a:r>
            <a:r>
              <a:rPr lang="en-US" dirty="0" err="1"/>
              <a:t>medidas</a:t>
            </a:r>
            <a:r>
              <a:rPr lang="en-US" dirty="0"/>
              <a:t> </a:t>
            </a:r>
            <a:r>
              <a:rPr lang="en-US" dirty="0" err="1"/>
              <a:t>que</a:t>
            </a:r>
            <a:r>
              <a:rPr lang="en-US" dirty="0"/>
              <a:t> </a:t>
            </a:r>
            <a:r>
              <a:rPr lang="en-US" dirty="0" err="1"/>
              <a:t>interfieran</a:t>
            </a:r>
            <a:r>
              <a:rPr lang="en-US" dirty="0"/>
              <a:t> en </a:t>
            </a:r>
            <a:r>
              <a:rPr lang="en-US" dirty="0" err="1"/>
              <a:t>su</a:t>
            </a:r>
            <a:r>
              <a:rPr lang="en-US" dirty="0"/>
              <a:t> </a:t>
            </a:r>
            <a:r>
              <a:rPr lang="en-US" dirty="0" err="1"/>
              <a:t>vida</a:t>
            </a:r>
            <a:r>
              <a:rPr lang="en-US" dirty="0"/>
              <a:t> </a:t>
            </a:r>
            <a:r>
              <a:rPr lang="en-US" dirty="0" err="1"/>
              <a:t>interna</a:t>
            </a:r>
            <a:r>
              <a:rPr lang="en-US" dirty="0"/>
              <a:t>.</a:t>
            </a:r>
          </a:p>
          <a:p>
            <a:pPr lvl="1"/>
            <a:r>
              <a:rPr lang="en-US" dirty="0"/>
              <a:t>El Estado, en </a:t>
            </a:r>
            <a:r>
              <a:rPr lang="en-US" dirty="0" err="1"/>
              <a:t>sus</a:t>
            </a:r>
            <a:r>
              <a:rPr lang="en-US" dirty="0"/>
              <a:t> </a:t>
            </a:r>
            <a:r>
              <a:rPr lang="en-US" dirty="0" err="1"/>
              <a:t>programas</a:t>
            </a:r>
            <a:r>
              <a:rPr lang="en-US" dirty="0"/>
              <a:t>, planes y </a:t>
            </a:r>
            <a:r>
              <a:rPr lang="en-US" dirty="0" err="1"/>
              <a:t>acciones</a:t>
            </a:r>
            <a:r>
              <a:rPr lang="en-US" dirty="0"/>
              <a:t>, </a:t>
            </a:r>
            <a:r>
              <a:rPr lang="en-US" dirty="0" err="1"/>
              <a:t>deberá</a:t>
            </a:r>
            <a:r>
              <a:rPr lang="en-US" dirty="0"/>
              <a:t> </a:t>
            </a:r>
            <a:r>
              <a:rPr lang="en-US" dirty="0" err="1"/>
              <a:t>contemplar</a:t>
            </a:r>
            <a:r>
              <a:rPr lang="en-US" dirty="0"/>
              <a:t> el </a:t>
            </a:r>
            <a:r>
              <a:rPr lang="en-US" dirty="0" err="1"/>
              <a:t>fomento</a:t>
            </a:r>
            <a:r>
              <a:rPr lang="en-US" dirty="0"/>
              <a:t> </a:t>
            </a:r>
            <a:r>
              <a:rPr lang="en-US" dirty="0" smtClean="0"/>
              <a:t>de </a:t>
            </a:r>
            <a:r>
              <a:rPr lang="en-US" dirty="0" err="1" smtClean="0"/>
              <a:t>las</a:t>
            </a:r>
            <a:r>
              <a:rPr lang="en-US" dirty="0" smtClean="0"/>
              <a:t> </a:t>
            </a:r>
            <a:r>
              <a:rPr lang="en-US" dirty="0" err="1"/>
              <a:t>asociaciones</a:t>
            </a:r>
            <a:r>
              <a:rPr lang="en-US" dirty="0"/>
              <a:t>, </a:t>
            </a:r>
            <a:r>
              <a:rPr lang="en-US" dirty="0" err="1"/>
              <a:t>garantizando</a:t>
            </a:r>
            <a:r>
              <a:rPr lang="en-US" dirty="0"/>
              <a:t> </a:t>
            </a:r>
            <a:r>
              <a:rPr lang="en-US" dirty="0" err="1"/>
              <a:t>criterios</a:t>
            </a:r>
            <a:r>
              <a:rPr lang="en-US" dirty="0"/>
              <a:t> </a:t>
            </a:r>
            <a:r>
              <a:rPr lang="en-US" dirty="0" err="1"/>
              <a:t>técnicos</a:t>
            </a:r>
            <a:r>
              <a:rPr lang="en-US" dirty="0"/>
              <a:t> </a:t>
            </a:r>
            <a:r>
              <a:rPr lang="en-US" dirty="0" err="1"/>
              <a:t>objetivos</a:t>
            </a:r>
            <a:r>
              <a:rPr lang="en-US" dirty="0"/>
              <a:t> y de plena </a:t>
            </a:r>
            <a:r>
              <a:rPr lang="en-US" dirty="0" err="1" smtClean="0"/>
              <a:t>transparencia</a:t>
            </a:r>
            <a:r>
              <a:rPr lang="en-US" dirty="0" smtClean="0"/>
              <a:t> en </a:t>
            </a:r>
            <a:r>
              <a:rPr lang="en-US" dirty="0"/>
              <a:t>los </a:t>
            </a:r>
            <a:r>
              <a:rPr lang="en-US" dirty="0" err="1"/>
              <a:t>procedimientos</a:t>
            </a:r>
            <a:r>
              <a:rPr lang="en-US" dirty="0"/>
              <a:t> de </a:t>
            </a:r>
            <a:r>
              <a:rPr lang="en-US" dirty="0" err="1"/>
              <a:t>asignación</a:t>
            </a:r>
            <a:r>
              <a:rPr lang="en-US" dirty="0"/>
              <a:t> de </a:t>
            </a:r>
            <a:r>
              <a:rPr lang="en-US" dirty="0" err="1"/>
              <a:t>recursos</a:t>
            </a:r>
            <a:r>
              <a:rPr lang="en-US" dirty="0" smtClean="0"/>
              <a:t>.</a:t>
            </a:r>
          </a:p>
          <a:p>
            <a:pPr lvl="1"/>
            <a:endParaRPr lang="en-US" dirty="0" smtClean="0"/>
          </a:p>
          <a:p>
            <a:pPr lvl="1"/>
            <a:r>
              <a:rPr lang="en-US" dirty="0" err="1"/>
              <a:t>Artículo</a:t>
            </a:r>
            <a:r>
              <a:rPr lang="en-US" dirty="0"/>
              <a:t> 15. Son </a:t>
            </a:r>
            <a:r>
              <a:rPr lang="en-US" dirty="0" err="1"/>
              <a:t>organizaciones</a:t>
            </a:r>
            <a:r>
              <a:rPr lang="en-US" dirty="0"/>
              <a:t> de </a:t>
            </a:r>
            <a:r>
              <a:rPr lang="en-US" dirty="0" err="1"/>
              <a:t>interés</a:t>
            </a:r>
            <a:r>
              <a:rPr lang="en-US" dirty="0"/>
              <a:t> </a:t>
            </a:r>
            <a:r>
              <a:rPr lang="en-US" dirty="0" err="1"/>
              <a:t>público</a:t>
            </a:r>
            <a:r>
              <a:rPr lang="en-US" dirty="0"/>
              <a:t>, </a:t>
            </a:r>
            <a:r>
              <a:rPr lang="en-US" dirty="0" err="1"/>
              <a:t>para</a:t>
            </a:r>
            <a:r>
              <a:rPr lang="en-US" dirty="0"/>
              <a:t> </a:t>
            </a:r>
            <a:r>
              <a:rPr lang="en-US" dirty="0" err="1"/>
              <a:t>efectos</a:t>
            </a:r>
            <a:r>
              <a:rPr lang="en-US" dirty="0"/>
              <a:t> de </a:t>
            </a:r>
            <a:r>
              <a:rPr lang="en-US" dirty="0" smtClean="0"/>
              <a:t>la </a:t>
            </a:r>
            <a:r>
              <a:rPr lang="en-US" dirty="0" err="1" smtClean="0"/>
              <a:t>presente</a:t>
            </a:r>
            <a:r>
              <a:rPr lang="en-US" dirty="0" smtClean="0"/>
              <a:t> </a:t>
            </a:r>
            <a:r>
              <a:rPr lang="en-US" dirty="0"/>
              <a:t>ley y los </a:t>
            </a:r>
            <a:r>
              <a:rPr lang="en-US" dirty="0" err="1"/>
              <a:t>demás</a:t>
            </a:r>
            <a:r>
              <a:rPr lang="en-US" dirty="0"/>
              <a:t> </a:t>
            </a:r>
            <a:r>
              <a:rPr lang="en-US" dirty="0" err="1"/>
              <a:t>que</a:t>
            </a:r>
            <a:r>
              <a:rPr lang="en-US" dirty="0"/>
              <a:t> </a:t>
            </a:r>
            <a:r>
              <a:rPr lang="en-US" dirty="0" err="1"/>
              <a:t>establezcan</a:t>
            </a:r>
            <a:r>
              <a:rPr lang="en-US" dirty="0"/>
              <a:t> </a:t>
            </a:r>
            <a:r>
              <a:rPr lang="en-US" dirty="0" err="1"/>
              <a:t>leyes</a:t>
            </a:r>
            <a:r>
              <a:rPr lang="en-US" dirty="0"/>
              <a:t> </a:t>
            </a:r>
            <a:r>
              <a:rPr lang="en-US" dirty="0" err="1"/>
              <a:t>especiales</a:t>
            </a:r>
            <a:r>
              <a:rPr lang="en-US" dirty="0"/>
              <a:t>, </a:t>
            </a:r>
            <a:r>
              <a:rPr lang="en-US" dirty="0" err="1"/>
              <a:t>aquellas</a:t>
            </a:r>
            <a:r>
              <a:rPr lang="en-US" dirty="0"/>
              <a:t> </a:t>
            </a:r>
            <a:r>
              <a:rPr lang="en-US" dirty="0" smtClean="0"/>
              <a:t>personas </a:t>
            </a:r>
            <a:r>
              <a:rPr lang="en-US" dirty="0" err="1" smtClean="0"/>
              <a:t>jurídicas</a:t>
            </a:r>
            <a:r>
              <a:rPr lang="en-US" dirty="0" smtClean="0"/>
              <a:t> </a:t>
            </a:r>
            <a:r>
              <a:rPr lang="en-US" dirty="0"/>
              <a:t>sin fines de </a:t>
            </a:r>
            <a:r>
              <a:rPr lang="en-US" dirty="0" err="1"/>
              <a:t>lucro</a:t>
            </a:r>
            <a:r>
              <a:rPr lang="en-US" dirty="0"/>
              <a:t> </a:t>
            </a:r>
            <a:r>
              <a:rPr lang="en-US" dirty="0" err="1"/>
              <a:t>cuya</a:t>
            </a:r>
            <a:r>
              <a:rPr lang="en-US" dirty="0"/>
              <a:t> </a:t>
            </a:r>
            <a:r>
              <a:rPr lang="en-US" dirty="0" err="1"/>
              <a:t>finalidad</a:t>
            </a:r>
            <a:r>
              <a:rPr lang="en-US" dirty="0"/>
              <a:t> </a:t>
            </a:r>
            <a:r>
              <a:rPr lang="en-US" dirty="0" err="1"/>
              <a:t>es</a:t>
            </a:r>
            <a:r>
              <a:rPr lang="en-US" dirty="0"/>
              <a:t> la </a:t>
            </a:r>
            <a:r>
              <a:rPr lang="en-US" dirty="0" err="1"/>
              <a:t>promoción</a:t>
            </a:r>
            <a:r>
              <a:rPr lang="en-US" dirty="0"/>
              <a:t> del </a:t>
            </a:r>
            <a:r>
              <a:rPr lang="en-US" dirty="0" err="1"/>
              <a:t>interés</a:t>
            </a:r>
            <a:r>
              <a:rPr lang="en-US" dirty="0"/>
              <a:t> general</a:t>
            </a:r>
            <a:r>
              <a:rPr lang="en-US" dirty="0" smtClean="0"/>
              <a:t>, en </a:t>
            </a:r>
            <a:r>
              <a:rPr lang="en-US" dirty="0" err="1"/>
              <a:t>materia</a:t>
            </a:r>
            <a:r>
              <a:rPr lang="en-US" dirty="0"/>
              <a:t> de </a:t>
            </a:r>
            <a:r>
              <a:rPr lang="en-US" dirty="0" err="1"/>
              <a:t>derechos</a:t>
            </a:r>
            <a:r>
              <a:rPr lang="en-US" dirty="0"/>
              <a:t> </a:t>
            </a:r>
            <a:r>
              <a:rPr lang="en-US" dirty="0" err="1"/>
              <a:t>ciudadanos</a:t>
            </a:r>
            <a:r>
              <a:rPr lang="en-US" dirty="0"/>
              <a:t>, </a:t>
            </a:r>
            <a:r>
              <a:rPr lang="en-US" dirty="0" err="1"/>
              <a:t>asistencia</a:t>
            </a:r>
            <a:r>
              <a:rPr lang="en-US" dirty="0"/>
              <a:t> social, </a:t>
            </a:r>
            <a:r>
              <a:rPr lang="en-US" dirty="0" err="1"/>
              <a:t>educación</a:t>
            </a:r>
            <a:r>
              <a:rPr lang="en-US" dirty="0"/>
              <a:t>, </a:t>
            </a:r>
            <a:r>
              <a:rPr lang="en-US" dirty="0" err="1"/>
              <a:t>salud</a:t>
            </a:r>
            <a:r>
              <a:rPr lang="en-US" dirty="0"/>
              <a:t>, </a:t>
            </a:r>
            <a:r>
              <a:rPr lang="en-US" dirty="0" err="1" smtClean="0"/>
              <a:t>medio</a:t>
            </a:r>
            <a:r>
              <a:rPr lang="en-US" dirty="0" smtClean="0"/>
              <a:t> </a:t>
            </a:r>
            <a:r>
              <a:rPr lang="en-US" dirty="0" err="1" smtClean="0"/>
              <a:t>ambiente</a:t>
            </a:r>
            <a:r>
              <a:rPr lang="en-US" dirty="0"/>
              <a:t>, o </a:t>
            </a:r>
            <a:r>
              <a:rPr lang="en-US" dirty="0" err="1"/>
              <a:t>cualquiera</a:t>
            </a:r>
            <a:r>
              <a:rPr lang="en-US" dirty="0"/>
              <a:t> </a:t>
            </a:r>
            <a:r>
              <a:rPr lang="en-US" dirty="0" err="1"/>
              <a:t>otra</a:t>
            </a:r>
            <a:r>
              <a:rPr lang="en-US" dirty="0"/>
              <a:t> de </a:t>
            </a:r>
            <a:r>
              <a:rPr lang="en-US" dirty="0" err="1"/>
              <a:t>bien</a:t>
            </a:r>
            <a:r>
              <a:rPr lang="en-US" dirty="0"/>
              <a:t> </a:t>
            </a:r>
            <a:r>
              <a:rPr lang="en-US" dirty="0" err="1"/>
              <a:t>común</a:t>
            </a:r>
            <a:r>
              <a:rPr lang="en-US" dirty="0"/>
              <a:t>, en especial </a:t>
            </a:r>
            <a:r>
              <a:rPr lang="en-US" dirty="0" err="1"/>
              <a:t>las</a:t>
            </a:r>
            <a:r>
              <a:rPr lang="en-US" dirty="0"/>
              <a:t> </a:t>
            </a:r>
            <a:r>
              <a:rPr lang="en-US" dirty="0" err="1"/>
              <a:t>que</a:t>
            </a:r>
            <a:r>
              <a:rPr lang="en-US" dirty="0"/>
              <a:t> </a:t>
            </a:r>
            <a:r>
              <a:rPr lang="en-US" dirty="0" err="1" smtClean="0"/>
              <a:t>recurran</a:t>
            </a:r>
            <a:r>
              <a:rPr lang="en-US" dirty="0" smtClean="0"/>
              <a:t> al </a:t>
            </a:r>
            <a:r>
              <a:rPr lang="en-US" dirty="0" err="1" smtClean="0"/>
              <a:t>voluntariado</a:t>
            </a:r>
            <a:r>
              <a:rPr lang="en-US" dirty="0"/>
              <a:t>, y </a:t>
            </a:r>
            <a:r>
              <a:rPr lang="en-US" dirty="0" err="1"/>
              <a:t>que</a:t>
            </a:r>
            <a:r>
              <a:rPr lang="en-US" dirty="0"/>
              <a:t> </a:t>
            </a:r>
            <a:r>
              <a:rPr lang="en-US" dirty="0" err="1"/>
              <a:t>estén</a:t>
            </a:r>
            <a:r>
              <a:rPr lang="en-US" dirty="0"/>
              <a:t> </a:t>
            </a:r>
            <a:r>
              <a:rPr lang="en-US" dirty="0" err="1"/>
              <a:t>inscritas</a:t>
            </a:r>
            <a:r>
              <a:rPr lang="en-US" dirty="0"/>
              <a:t> en el </a:t>
            </a:r>
            <a:r>
              <a:rPr lang="en-US" dirty="0" err="1"/>
              <a:t>Catastro</a:t>
            </a:r>
            <a:r>
              <a:rPr lang="en-US" dirty="0"/>
              <a:t> </a:t>
            </a:r>
            <a:r>
              <a:rPr lang="en-US" dirty="0" err="1"/>
              <a:t>que</a:t>
            </a:r>
            <a:r>
              <a:rPr lang="en-US" dirty="0"/>
              <a:t> </a:t>
            </a:r>
            <a:r>
              <a:rPr lang="en-US" dirty="0" err="1"/>
              <a:t>establece</a:t>
            </a:r>
            <a:r>
              <a:rPr lang="en-US" dirty="0"/>
              <a:t> el </a:t>
            </a:r>
            <a:r>
              <a:rPr lang="en-US" dirty="0" err="1" smtClean="0"/>
              <a:t>artículo</a:t>
            </a:r>
            <a:r>
              <a:rPr lang="en-US" dirty="0" smtClean="0"/>
              <a:t> </a:t>
            </a:r>
            <a:r>
              <a:rPr lang="en-US" dirty="0" err="1" smtClean="0"/>
              <a:t>siguiente</a:t>
            </a:r>
            <a:r>
              <a:rPr lang="en-US" dirty="0"/>
              <a:t>.</a:t>
            </a:r>
            <a:endParaRPr lang="en-US" dirty="0" smtClean="0"/>
          </a:p>
        </p:txBody>
      </p:sp>
      <p:sp>
        <p:nvSpPr>
          <p:cNvPr id="3" name="Title 2"/>
          <p:cNvSpPr>
            <a:spLocks noGrp="1"/>
          </p:cNvSpPr>
          <p:nvPr>
            <p:ph type="title"/>
          </p:nvPr>
        </p:nvSpPr>
        <p:spPr/>
        <p:txBody>
          <a:bodyPr/>
          <a:lstStyle/>
          <a:p>
            <a:r>
              <a:rPr lang="en-US" dirty="0" smtClean="0"/>
              <a:t>Ley 20.050</a:t>
            </a:r>
            <a:endParaRPr lang="en-US" dirty="0"/>
          </a:p>
        </p:txBody>
      </p:sp>
    </p:spTree>
    <p:extLst>
      <p:ext uri="{BB962C8B-B14F-4D97-AF65-F5344CB8AC3E}">
        <p14:creationId xmlns:p14="http://schemas.microsoft.com/office/powerpoint/2010/main" val="262598822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err="1" smtClean="0"/>
              <a:t>Artículo</a:t>
            </a:r>
            <a:r>
              <a:rPr lang="en-US" dirty="0" smtClean="0"/>
              <a:t> 3 </a:t>
            </a:r>
            <a:r>
              <a:rPr lang="en-US" dirty="0" err="1" smtClean="0"/>
              <a:t>inc.</a:t>
            </a:r>
            <a:r>
              <a:rPr lang="en-US" dirty="0" smtClean="0"/>
              <a:t> 2°:</a:t>
            </a:r>
          </a:p>
          <a:p>
            <a:pPr lvl="1"/>
            <a:r>
              <a:rPr lang="en-US" dirty="0"/>
              <a:t>La </a:t>
            </a:r>
            <a:r>
              <a:rPr lang="en-US" dirty="0" err="1"/>
              <a:t>Administración</a:t>
            </a:r>
            <a:r>
              <a:rPr lang="en-US" dirty="0"/>
              <a:t> del </a:t>
            </a:r>
            <a:r>
              <a:rPr lang="en-US" dirty="0" smtClean="0"/>
              <a:t>Estado </a:t>
            </a:r>
            <a:r>
              <a:rPr lang="en-US" dirty="0" err="1" smtClean="0"/>
              <a:t>deberá</a:t>
            </a:r>
            <a:r>
              <a:rPr lang="en-US" dirty="0" smtClean="0"/>
              <a:t> </a:t>
            </a:r>
            <a:r>
              <a:rPr lang="en-US" dirty="0" err="1"/>
              <a:t>observar</a:t>
            </a:r>
            <a:r>
              <a:rPr lang="en-US" dirty="0"/>
              <a:t> los </a:t>
            </a:r>
            <a:r>
              <a:rPr lang="en-US" dirty="0" err="1"/>
              <a:t>principios</a:t>
            </a:r>
            <a:r>
              <a:rPr lang="en-US" dirty="0"/>
              <a:t> </a:t>
            </a:r>
            <a:r>
              <a:rPr lang="en-US" dirty="0" smtClean="0"/>
              <a:t>de </a:t>
            </a:r>
            <a:r>
              <a:rPr lang="en-US" dirty="0" err="1" smtClean="0"/>
              <a:t>responsabilidad</a:t>
            </a:r>
            <a:r>
              <a:rPr lang="en-US" dirty="0"/>
              <a:t>, </a:t>
            </a:r>
            <a:r>
              <a:rPr lang="en-US" dirty="0" err="1"/>
              <a:t>eficiencia</a:t>
            </a:r>
            <a:r>
              <a:rPr lang="en-US" dirty="0"/>
              <a:t>, </a:t>
            </a:r>
            <a:r>
              <a:rPr lang="en-US" dirty="0" err="1"/>
              <a:t>eficacia</a:t>
            </a:r>
            <a:r>
              <a:rPr lang="en-US" dirty="0" smtClean="0"/>
              <a:t>, </a:t>
            </a:r>
            <a:r>
              <a:rPr lang="en-US" dirty="0" err="1" smtClean="0"/>
              <a:t>coordinación</a:t>
            </a:r>
            <a:r>
              <a:rPr lang="en-US" dirty="0"/>
              <a:t>, </a:t>
            </a:r>
            <a:r>
              <a:rPr lang="en-US" dirty="0" err="1"/>
              <a:t>impulsión</a:t>
            </a:r>
            <a:r>
              <a:rPr lang="en-US" dirty="0"/>
              <a:t> de </a:t>
            </a:r>
            <a:r>
              <a:rPr lang="en-US" dirty="0" err="1"/>
              <a:t>oficio</a:t>
            </a:r>
            <a:r>
              <a:rPr lang="en-US" dirty="0"/>
              <a:t> </a:t>
            </a:r>
            <a:r>
              <a:rPr lang="en-US" dirty="0" smtClean="0"/>
              <a:t>del </a:t>
            </a:r>
            <a:r>
              <a:rPr lang="en-US" dirty="0" err="1" smtClean="0"/>
              <a:t>procedimiento</a:t>
            </a:r>
            <a:r>
              <a:rPr lang="en-US" dirty="0"/>
              <a:t>, </a:t>
            </a:r>
            <a:r>
              <a:rPr lang="en-US" dirty="0" err="1"/>
              <a:t>impugnabilidad</a:t>
            </a:r>
            <a:r>
              <a:rPr lang="en-US" dirty="0"/>
              <a:t> de </a:t>
            </a:r>
            <a:r>
              <a:rPr lang="en-US" dirty="0" smtClean="0"/>
              <a:t>los </a:t>
            </a:r>
            <a:r>
              <a:rPr lang="en-US" dirty="0" err="1" smtClean="0"/>
              <a:t>actos</a:t>
            </a:r>
            <a:r>
              <a:rPr lang="en-US" dirty="0" smtClean="0"/>
              <a:t> </a:t>
            </a:r>
            <a:r>
              <a:rPr lang="en-US" dirty="0" err="1"/>
              <a:t>administrativos</a:t>
            </a:r>
            <a:r>
              <a:rPr lang="en-US" dirty="0"/>
              <a:t>, control</a:t>
            </a:r>
            <a:r>
              <a:rPr lang="en-US" dirty="0" smtClean="0"/>
              <a:t>, </a:t>
            </a:r>
            <a:r>
              <a:rPr lang="en-US" dirty="0" err="1" smtClean="0"/>
              <a:t>probidad</a:t>
            </a:r>
            <a:r>
              <a:rPr lang="en-US" dirty="0"/>
              <a:t>, </a:t>
            </a:r>
            <a:r>
              <a:rPr lang="en-US" dirty="0" err="1"/>
              <a:t>transparencia</a:t>
            </a:r>
            <a:r>
              <a:rPr lang="en-US" dirty="0"/>
              <a:t> y </a:t>
            </a:r>
            <a:r>
              <a:rPr lang="en-US" dirty="0" err="1" smtClean="0"/>
              <a:t>publicidad</a:t>
            </a:r>
            <a:r>
              <a:rPr lang="en-US" dirty="0" smtClean="0"/>
              <a:t> </a:t>
            </a:r>
            <a:r>
              <a:rPr lang="en-US" dirty="0" err="1" smtClean="0"/>
              <a:t>administrativas</a:t>
            </a:r>
            <a:r>
              <a:rPr lang="en-US" dirty="0"/>
              <a:t>, y </a:t>
            </a:r>
            <a:r>
              <a:rPr lang="en-US" b="1" i="1" dirty="0" err="1" smtClean="0"/>
              <a:t>participación</a:t>
            </a:r>
            <a:r>
              <a:rPr lang="en-US" b="1" i="1" dirty="0" smtClean="0"/>
              <a:t> </a:t>
            </a:r>
            <a:r>
              <a:rPr lang="en-US" b="1" i="1" dirty="0" err="1" smtClean="0"/>
              <a:t>ciudadana</a:t>
            </a:r>
            <a:r>
              <a:rPr lang="en-US" b="1" i="1" dirty="0" smtClean="0"/>
              <a:t> </a:t>
            </a:r>
            <a:r>
              <a:rPr lang="en-US" b="1" i="1" dirty="0"/>
              <a:t>en la </a:t>
            </a:r>
            <a:r>
              <a:rPr lang="en-US" b="1" i="1" dirty="0" err="1"/>
              <a:t>gestión</a:t>
            </a:r>
            <a:r>
              <a:rPr lang="en-US" b="1" i="1" dirty="0"/>
              <a:t> </a:t>
            </a:r>
            <a:r>
              <a:rPr lang="en-US" b="1" i="1" dirty="0" err="1" smtClean="0"/>
              <a:t>pública</a:t>
            </a:r>
            <a:r>
              <a:rPr lang="en-US" dirty="0"/>
              <a:t>,</a:t>
            </a:r>
            <a:r>
              <a:rPr lang="en-US" dirty="0" smtClean="0"/>
              <a:t> </a:t>
            </a:r>
            <a:r>
              <a:rPr lang="en-US" dirty="0"/>
              <a:t>y </a:t>
            </a:r>
            <a:r>
              <a:rPr lang="en-US" dirty="0" err="1"/>
              <a:t>garantizará</a:t>
            </a:r>
            <a:r>
              <a:rPr lang="en-US" dirty="0"/>
              <a:t> </a:t>
            </a:r>
            <a:r>
              <a:rPr lang="en-US" dirty="0" smtClean="0"/>
              <a:t>la </a:t>
            </a:r>
            <a:r>
              <a:rPr lang="en-US" dirty="0" err="1" smtClean="0"/>
              <a:t>debida</a:t>
            </a:r>
            <a:r>
              <a:rPr lang="en-US" dirty="0" smtClean="0"/>
              <a:t> </a:t>
            </a:r>
            <a:r>
              <a:rPr lang="en-US" dirty="0" err="1"/>
              <a:t>autonomía</a:t>
            </a:r>
            <a:r>
              <a:rPr lang="en-US" dirty="0"/>
              <a:t> de los </a:t>
            </a:r>
            <a:r>
              <a:rPr lang="en-US" dirty="0" err="1" smtClean="0"/>
              <a:t>grupos</a:t>
            </a:r>
            <a:r>
              <a:rPr lang="en-US" dirty="0" smtClean="0"/>
              <a:t> </a:t>
            </a:r>
            <a:r>
              <a:rPr lang="en-US" dirty="0" err="1" smtClean="0"/>
              <a:t>intermedios</a:t>
            </a:r>
            <a:r>
              <a:rPr lang="en-US" dirty="0" smtClean="0"/>
              <a:t> </a:t>
            </a:r>
            <a:r>
              <a:rPr lang="en-US" dirty="0"/>
              <a:t>de la </a:t>
            </a:r>
            <a:r>
              <a:rPr lang="en-US" dirty="0" err="1"/>
              <a:t>sociedad</a:t>
            </a:r>
            <a:r>
              <a:rPr lang="en-US" dirty="0"/>
              <a:t> </a:t>
            </a:r>
            <a:r>
              <a:rPr lang="en-US" dirty="0" err="1"/>
              <a:t>para</a:t>
            </a:r>
            <a:r>
              <a:rPr lang="en-US" dirty="0"/>
              <a:t> </a:t>
            </a:r>
            <a:r>
              <a:rPr lang="en-US" dirty="0" err="1" smtClean="0"/>
              <a:t>cumplir</a:t>
            </a:r>
            <a:r>
              <a:rPr lang="en-US" dirty="0" smtClean="0"/>
              <a:t> </a:t>
            </a:r>
            <a:r>
              <a:rPr lang="en-US" dirty="0" err="1" smtClean="0"/>
              <a:t>sus</a:t>
            </a:r>
            <a:r>
              <a:rPr lang="en-US" dirty="0" smtClean="0"/>
              <a:t> </a:t>
            </a:r>
            <a:r>
              <a:rPr lang="en-US" dirty="0" err="1"/>
              <a:t>propios</a:t>
            </a:r>
            <a:r>
              <a:rPr lang="en-US" dirty="0"/>
              <a:t> fines </a:t>
            </a:r>
            <a:r>
              <a:rPr lang="en-US" dirty="0" err="1"/>
              <a:t>específicos</a:t>
            </a:r>
            <a:r>
              <a:rPr lang="en-US" dirty="0" smtClean="0"/>
              <a:t>, </a:t>
            </a:r>
            <a:r>
              <a:rPr lang="en-US" dirty="0" err="1" smtClean="0"/>
              <a:t>respetando</a:t>
            </a:r>
            <a:r>
              <a:rPr lang="en-US" dirty="0" smtClean="0"/>
              <a:t> </a:t>
            </a:r>
            <a:r>
              <a:rPr lang="en-US" dirty="0"/>
              <a:t>el </a:t>
            </a:r>
            <a:r>
              <a:rPr lang="en-US" dirty="0" err="1"/>
              <a:t>derecho</a:t>
            </a:r>
            <a:r>
              <a:rPr lang="en-US" dirty="0"/>
              <a:t> de </a:t>
            </a:r>
            <a:r>
              <a:rPr lang="en-US" dirty="0" err="1"/>
              <a:t>las</a:t>
            </a:r>
            <a:r>
              <a:rPr lang="en-US" dirty="0"/>
              <a:t> </a:t>
            </a:r>
            <a:r>
              <a:rPr lang="en-US" dirty="0" smtClean="0"/>
              <a:t>personas </a:t>
            </a:r>
            <a:r>
              <a:rPr lang="en-US" dirty="0" err="1" smtClean="0"/>
              <a:t>para</a:t>
            </a:r>
            <a:r>
              <a:rPr lang="en-US" dirty="0" smtClean="0"/>
              <a:t> </a:t>
            </a:r>
            <a:r>
              <a:rPr lang="en-US" dirty="0" err="1"/>
              <a:t>realizar</a:t>
            </a:r>
            <a:r>
              <a:rPr lang="en-US" dirty="0"/>
              <a:t> </a:t>
            </a:r>
            <a:r>
              <a:rPr lang="en-US" dirty="0" err="1"/>
              <a:t>cualquier</a:t>
            </a:r>
            <a:r>
              <a:rPr lang="en-US" dirty="0"/>
              <a:t> </a:t>
            </a:r>
            <a:r>
              <a:rPr lang="en-US" dirty="0" err="1" smtClean="0"/>
              <a:t>actividad</a:t>
            </a:r>
            <a:r>
              <a:rPr lang="en-US" dirty="0" smtClean="0"/>
              <a:t> </a:t>
            </a:r>
            <a:r>
              <a:rPr lang="en-US" dirty="0" err="1" smtClean="0"/>
              <a:t>económica</a:t>
            </a:r>
            <a:r>
              <a:rPr lang="en-US" dirty="0" smtClean="0"/>
              <a:t> </a:t>
            </a:r>
            <a:r>
              <a:rPr lang="en-US" dirty="0"/>
              <a:t>en </a:t>
            </a:r>
            <a:r>
              <a:rPr lang="en-US" dirty="0" err="1"/>
              <a:t>conformidad</a:t>
            </a:r>
            <a:r>
              <a:rPr lang="en-US" dirty="0"/>
              <a:t> con </a:t>
            </a:r>
            <a:r>
              <a:rPr lang="en-US" dirty="0" smtClean="0"/>
              <a:t>la </a:t>
            </a:r>
            <a:r>
              <a:rPr lang="en-US" dirty="0" err="1" smtClean="0"/>
              <a:t>Constitución</a:t>
            </a:r>
            <a:r>
              <a:rPr lang="en-US" dirty="0" smtClean="0"/>
              <a:t> </a:t>
            </a:r>
            <a:r>
              <a:rPr lang="en-US" dirty="0" err="1"/>
              <a:t>Política</a:t>
            </a:r>
            <a:r>
              <a:rPr lang="en-US" dirty="0"/>
              <a:t> y </a:t>
            </a:r>
            <a:r>
              <a:rPr lang="en-US" dirty="0" err="1"/>
              <a:t>las</a:t>
            </a:r>
            <a:r>
              <a:rPr lang="en-US" dirty="0"/>
              <a:t> </a:t>
            </a:r>
            <a:r>
              <a:rPr lang="en-US" dirty="0" err="1"/>
              <a:t>leyes</a:t>
            </a:r>
            <a:r>
              <a:rPr lang="en-US" dirty="0"/>
              <a:t>.</a:t>
            </a:r>
          </a:p>
          <a:p>
            <a:pPr lvl="1"/>
            <a:endParaRPr lang="en-US" dirty="0"/>
          </a:p>
        </p:txBody>
      </p:sp>
      <p:sp>
        <p:nvSpPr>
          <p:cNvPr id="3" name="Title 2"/>
          <p:cNvSpPr>
            <a:spLocks noGrp="1"/>
          </p:cNvSpPr>
          <p:nvPr>
            <p:ph type="title"/>
          </p:nvPr>
        </p:nvSpPr>
        <p:spPr/>
        <p:txBody>
          <a:bodyPr/>
          <a:lstStyle/>
          <a:p>
            <a:r>
              <a:rPr lang="en-US" dirty="0" smtClean="0"/>
              <a:t>LOCBGAE</a:t>
            </a:r>
            <a:endParaRPr lang="en-US" dirty="0"/>
          </a:p>
        </p:txBody>
      </p:sp>
    </p:spTree>
    <p:extLst>
      <p:ext uri="{BB962C8B-B14F-4D97-AF65-F5344CB8AC3E}">
        <p14:creationId xmlns:p14="http://schemas.microsoft.com/office/powerpoint/2010/main" val="262792284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r>
              <a:rPr lang="en-US" dirty="0" err="1"/>
              <a:t>Artículo</a:t>
            </a:r>
            <a:r>
              <a:rPr lang="en-US" dirty="0"/>
              <a:t> 70.- </a:t>
            </a:r>
            <a:r>
              <a:rPr lang="en-US" dirty="0" err="1"/>
              <a:t>Cada</a:t>
            </a:r>
            <a:r>
              <a:rPr lang="en-US" dirty="0"/>
              <a:t> </a:t>
            </a:r>
            <a:r>
              <a:rPr lang="en-US" dirty="0" err="1"/>
              <a:t>órgano</a:t>
            </a:r>
            <a:r>
              <a:rPr lang="en-US" dirty="0"/>
              <a:t> de la </a:t>
            </a:r>
            <a:r>
              <a:rPr lang="en-US" dirty="0" err="1"/>
              <a:t>Administración</a:t>
            </a:r>
            <a:r>
              <a:rPr lang="en-US" dirty="0"/>
              <a:t> del Estado </a:t>
            </a:r>
            <a:r>
              <a:rPr lang="en-US" dirty="0" err="1"/>
              <a:t>deberá</a:t>
            </a:r>
            <a:r>
              <a:rPr lang="en-US" dirty="0"/>
              <a:t> </a:t>
            </a:r>
            <a:r>
              <a:rPr lang="en-US" dirty="0" err="1" smtClean="0"/>
              <a:t>establecer</a:t>
            </a:r>
            <a:r>
              <a:rPr lang="en-US" dirty="0" smtClean="0"/>
              <a:t> </a:t>
            </a:r>
            <a:r>
              <a:rPr lang="en-US" dirty="0" err="1" smtClean="0"/>
              <a:t>las</a:t>
            </a:r>
            <a:r>
              <a:rPr lang="en-US" dirty="0" smtClean="0"/>
              <a:t> </a:t>
            </a:r>
            <a:r>
              <a:rPr lang="en-US" dirty="0" err="1"/>
              <a:t>modalidades</a:t>
            </a:r>
            <a:r>
              <a:rPr lang="en-US" dirty="0"/>
              <a:t> </a:t>
            </a:r>
            <a:r>
              <a:rPr lang="en-US" dirty="0" err="1"/>
              <a:t>formales</a:t>
            </a:r>
            <a:r>
              <a:rPr lang="en-US" dirty="0"/>
              <a:t> y </a:t>
            </a:r>
            <a:r>
              <a:rPr lang="en-US" dirty="0" err="1"/>
              <a:t>específicas</a:t>
            </a:r>
            <a:r>
              <a:rPr lang="en-US" dirty="0"/>
              <a:t> de </a:t>
            </a:r>
            <a:r>
              <a:rPr lang="en-US" dirty="0" err="1"/>
              <a:t>participación</a:t>
            </a:r>
            <a:r>
              <a:rPr lang="en-US" dirty="0"/>
              <a:t> </a:t>
            </a:r>
            <a:r>
              <a:rPr lang="en-US" dirty="0" err="1"/>
              <a:t>que</a:t>
            </a:r>
            <a:r>
              <a:rPr lang="en-US" dirty="0"/>
              <a:t> </a:t>
            </a:r>
            <a:r>
              <a:rPr lang="en-US" dirty="0" err="1"/>
              <a:t>tendrán</a:t>
            </a:r>
            <a:r>
              <a:rPr lang="en-US" dirty="0"/>
              <a:t> </a:t>
            </a:r>
            <a:r>
              <a:rPr lang="en-US" dirty="0" err="1"/>
              <a:t>las</a:t>
            </a:r>
            <a:r>
              <a:rPr lang="en-US" dirty="0"/>
              <a:t> personas </a:t>
            </a:r>
            <a:r>
              <a:rPr lang="en-US" dirty="0" smtClean="0"/>
              <a:t>y </a:t>
            </a:r>
            <a:r>
              <a:rPr lang="en-US" dirty="0" err="1" smtClean="0"/>
              <a:t>organizaciones</a:t>
            </a:r>
            <a:r>
              <a:rPr lang="en-US" dirty="0" smtClean="0"/>
              <a:t> </a:t>
            </a:r>
            <a:r>
              <a:rPr lang="en-US" dirty="0"/>
              <a:t>en el </a:t>
            </a:r>
            <a:r>
              <a:rPr lang="en-US" dirty="0" err="1"/>
              <a:t>ámbito</a:t>
            </a:r>
            <a:r>
              <a:rPr lang="en-US" dirty="0"/>
              <a:t> de </a:t>
            </a:r>
            <a:r>
              <a:rPr lang="en-US" dirty="0" err="1"/>
              <a:t>su</a:t>
            </a:r>
            <a:r>
              <a:rPr lang="en-US" dirty="0"/>
              <a:t> </a:t>
            </a:r>
            <a:r>
              <a:rPr lang="en-US" dirty="0" err="1"/>
              <a:t>competencia</a:t>
            </a:r>
            <a:r>
              <a:rPr lang="en-US" dirty="0"/>
              <a:t>.</a:t>
            </a:r>
          </a:p>
          <a:p>
            <a:r>
              <a:rPr lang="en-US" dirty="0"/>
              <a:t>Las </a:t>
            </a:r>
            <a:r>
              <a:rPr lang="en-US" dirty="0" err="1"/>
              <a:t>modalidades</a:t>
            </a:r>
            <a:r>
              <a:rPr lang="en-US" dirty="0"/>
              <a:t> de </a:t>
            </a:r>
            <a:r>
              <a:rPr lang="en-US" dirty="0" err="1"/>
              <a:t>participación</a:t>
            </a:r>
            <a:r>
              <a:rPr lang="en-US" dirty="0"/>
              <a:t> </a:t>
            </a:r>
            <a:r>
              <a:rPr lang="en-US" dirty="0" err="1"/>
              <a:t>que</a:t>
            </a:r>
            <a:r>
              <a:rPr lang="en-US" dirty="0"/>
              <a:t> se </a:t>
            </a:r>
            <a:r>
              <a:rPr lang="en-US" dirty="0" err="1"/>
              <a:t>establezcan</a:t>
            </a:r>
            <a:r>
              <a:rPr lang="en-US" dirty="0"/>
              <a:t> </a:t>
            </a:r>
            <a:r>
              <a:rPr lang="en-US" dirty="0" err="1"/>
              <a:t>deberán</a:t>
            </a:r>
            <a:r>
              <a:rPr lang="en-US" dirty="0"/>
              <a:t> </a:t>
            </a:r>
            <a:r>
              <a:rPr lang="en-US" dirty="0" err="1" smtClean="0"/>
              <a:t>mantenerse</a:t>
            </a:r>
            <a:r>
              <a:rPr lang="en-US" dirty="0" smtClean="0"/>
              <a:t> </a:t>
            </a:r>
            <a:r>
              <a:rPr lang="en-US" dirty="0" err="1" smtClean="0"/>
              <a:t>actualizadas</a:t>
            </a:r>
            <a:r>
              <a:rPr lang="en-US" dirty="0" smtClean="0"/>
              <a:t> </a:t>
            </a:r>
            <a:r>
              <a:rPr lang="en-US" dirty="0"/>
              <a:t>y </a:t>
            </a:r>
            <a:r>
              <a:rPr lang="en-US" dirty="0" err="1"/>
              <a:t>publicarse</a:t>
            </a:r>
            <a:r>
              <a:rPr lang="en-US" dirty="0"/>
              <a:t> a </a:t>
            </a:r>
            <a:r>
              <a:rPr lang="en-US" dirty="0" err="1"/>
              <a:t>través</a:t>
            </a:r>
            <a:r>
              <a:rPr lang="en-US" dirty="0"/>
              <a:t> de </a:t>
            </a:r>
            <a:r>
              <a:rPr lang="en-US" dirty="0" err="1"/>
              <a:t>medios</a:t>
            </a:r>
            <a:r>
              <a:rPr lang="en-US" dirty="0"/>
              <a:t> </a:t>
            </a:r>
            <a:r>
              <a:rPr lang="en-US" dirty="0" err="1"/>
              <a:t>electrónicos</a:t>
            </a:r>
            <a:r>
              <a:rPr lang="en-US" dirty="0"/>
              <a:t> u </a:t>
            </a:r>
            <a:r>
              <a:rPr lang="en-US" dirty="0" err="1"/>
              <a:t>otros</a:t>
            </a:r>
            <a:r>
              <a:rPr lang="en-US" dirty="0"/>
              <a:t>.</a:t>
            </a:r>
          </a:p>
          <a:p>
            <a:endParaRPr lang="en-US" dirty="0" smtClean="0"/>
          </a:p>
          <a:p>
            <a:r>
              <a:rPr lang="en-US" dirty="0" err="1" smtClean="0"/>
              <a:t>Artículo</a:t>
            </a:r>
            <a:r>
              <a:rPr lang="en-US" dirty="0" smtClean="0"/>
              <a:t> </a:t>
            </a:r>
            <a:r>
              <a:rPr lang="en-US" dirty="0"/>
              <a:t>71.- Sin </a:t>
            </a:r>
            <a:r>
              <a:rPr lang="en-US" dirty="0" err="1"/>
              <a:t>perjuicio</a:t>
            </a:r>
            <a:r>
              <a:rPr lang="en-US" dirty="0"/>
              <a:t> de lo </a:t>
            </a:r>
            <a:r>
              <a:rPr lang="en-US" dirty="0" err="1"/>
              <a:t>establecido</a:t>
            </a:r>
            <a:r>
              <a:rPr lang="en-US" dirty="0"/>
              <a:t> en el </a:t>
            </a:r>
            <a:r>
              <a:rPr lang="en-US" dirty="0" err="1"/>
              <a:t>artículo</a:t>
            </a:r>
            <a:r>
              <a:rPr lang="en-US" dirty="0"/>
              <a:t> anterior, </a:t>
            </a:r>
            <a:r>
              <a:rPr lang="en-US" dirty="0" err="1" smtClean="0"/>
              <a:t>cada</a:t>
            </a:r>
            <a:r>
              <a:rPr lang="en-US" dirty="0" smtClean="0"/>
              <a:t> </a:t>
            </a:r>
            <a:r>
              <a:rPr lang="en-US" dirty="0" err="1" smtClean="0"/>
              <a:t>órgano</a:t>
            </a:r>
            <a:r>
              <a:rPr lang="en-US" dirty="0" smtClean="0"/>
              <a:t> </a:t>
            </a:r>
            <a:r>
              <a:rPr lang="en-US" dirty="0"/>
              <a:t>de la </a:t>
            </a:r>
            <a:r>
              <a:rPr lang="en-US" dirty="0" err="1"/>
              <a:t>Administración</a:t>
            </a:r>
            <a:r>
              <a:rPr lang="en-US" dirty="0"/>
              <a:t> del Estado </a:t>
            </a:r>
            <a:r>
              <a:rPr lang="en-US" dirty="0" err="1"/>
              <a:t>deberá</a:t>
            </a:r>
            <a:r>
              <a:rPr lang="en-US" dirty="0"/>
              <a:t> </a:t>
            </a:r>
            <a:r>
              <a:rPr lang="en-US" dirty="0" err="1"/>
              <a:t>poner</a:t>
            </a:r>
            <a:r>
              <a:rPr lang="en-US" dirty="0"/>
              <a:t> en </a:t>
            </a:r>
            <a:r>
              <a:rPr lang="en-US" dirty="0" err="1"/>
              <a:t>conocimiento</a:t>
            </a:r>
            <a:r>
              <a:rPr lang="en-US" dirty="0"/>
              <a:t> </a:t>
            </a:r>
            <a:r>
              <a:rPr lang="en-US" dirty="0" err="1" smtClean="0"/>
              <a:t>público</a:t>
            </a:r>
            <a:r>
              <a:rPr lang="en-US" dirty="0" smtClean="0"/>
              <a:t> </a:t>
            </a:r>
            <a:r>
              <a:rPr lang="en-US" dirty="0" err="1" smtClean="0"/>
              <a:t>información</a:t>
            </a:r>
            <a:r>
              <a:rPr lang="en-US" dirty="0" smtClean="0"/>
              <a:t> </a:t>
            </a:r>
            <a:r>
              <a:rPr lang="en-US" dirty="0" err="1"/>
              <a:t>relevante</a:t>
            </a:r>
            <a:r>
              <a:rPr lang="en-US" dirty="0"/>
              <a:t> </a:t>
            </a:r>
            <a:r>
              <a:rPr lang="en-US" dirty="0" err="1"/>
              <a:t>acerca</a:t>
            </a:r>
            <a:r>
              <a:rPr lang="en-US" dirty="0"/>
              <a:t> de </a:t>
            </a:r>
            <a:r>
              <a:rPr lang="en-US" dirty="0" err="1"/>
              <a:t>sus</a:t>
            </a:r>
            <a:r>
              <a:rPr lang="en-US" dirty="0"/>
              <a:t> </a:t>
            </a:r>
            <a:r>
              <a:rPr lang="en-US" dirty="0" err="1"/>
              <a:t>políticas</a:t>
            </a:r>
            <a:r>
              <a:rPr lang="en-US" dirty="0"/>
              <a:t>, planes, </a:t>
            </a:r>
            <a:r>
              <a:rPr lang="en-US" dirty="0" err="1"/>
              <a:t>programas</a:t>
            </a:r>
            <a:r>
              <a:rPr lang="en-US" dirty="0"/>
              <a:t>, </a:t>
            </a:r>
            <a:r>
              <a:rPr lang="en-US" dirty="0" err="1"/>
              <a:t>acciones</a:t>
            </a:r>
            <a:r>
              <a:rPr lang="en-US" dirty="0"/>
              <a:t> </a:t>
            </a:r>
            <a:r>
              <a:rPr lang="en-US" dirty="0" smtClean="0"/>
              <a:t>y </a:t>
            </a:r>
            <a:r>
              <a:rPr lang="en-US" dirty="0" err="1" smtClean="0"/>
              <a:t>presupuestos</a:t>
            </a:r>
            <a:r>
              <a:rPr lang="en-US" dirty="0"/>
              <a:t>, </a:t>
            </a:r>
            <a:r>
              <a:rPr lang="en-US" dirty="0" err="1"/>
              <a:t>asegurando</a:t>
            </a:r>
            <a:r>
              <a:rPr lang="en-US" dirty="0"/>
              <a:t> </a:t>
            </a:r>
            <a:r>
              <a:rPr lang="en-US" dirty="0" err="1"/>
              <a:t>que</a:t>
            </a:r>
            <a:r>
              <a:rPr lang="en-US" dirty="0"/>
              <a:t> </a:t>
            </a:r>
            <a:r>
              <a:rPr lang="en-US" dirty="0" err="1"/>
              <a:t>ésta</a:t>
            </a:r>
            <a:r>
              <a:rPr lang="en-US" dirty="0"/>
              <a:t> sea </a:t>
            </a:r>
            <a:r>
              <a:rPr lang="en-US" dirty="0" err="1"/>
              <a:t>oportuna</a:t>
            </a:r>
            <a:r>
              <a:rPr lang="en-US" dirty="0"/>
              <a:t>, </a:t>
            </a:r>
            <a:r>
              <a:rPr lang="en-US" dirty="0" err="1"/>
              <a:t>completa</a:t>
            </a:r>
            <a:r>
              <a:rPr lang="en-US" dirty="0"/>
              <a:t> y </a:t>
            </a:r>
            <a:r>
              <a:rPr lang="en-US" dirty="0" err="1"/>
              <a:t>ampliamente</a:t>
            </a:r>
            <a:r>
              <a:rPr lang="en-US" dirty="0"/>
              <a:t> </a:t>
            </a:r>
            <a:r>
              <a:rPr lang="en-US" dirty="0" err="1"/>
              <a:t>accesible</a:t>
            </a:r>
            <a:r>
              <a:rPr lang="en-US" dirty="0" smtClean="0"/>
              <a:t>. </a:t>
            </a:r>
            <a:r>
              <a:rPr lang="en-US" dirty="0" err="1" smtClean="0"/>
              <a:t>Dicha</a:t>
            </a:r>
            <a:r>
              <a:rPr lang="en-US" dirty="0" smtClean="0"/>
              <a:t> </a:t>
            </a:r>
            <a:r>
              <a:rPr lang="en-US" dirty="0" err="1"/>
              <a:t>información</a:t>
            </a:r>
            <a:r>
              <a:rPr lang="en-US" dirty="0"/>
              <a:t> se </a:t>
            </a:r>
            <a:r>
              <a:rPr lang="en-US" dirty="0" err="1"/>
              <a:t>publicará</a:t>
            </a:r>
            <a:r>
              <a:rPr lang="en-US" dirty="0"/>
              <a:t> en </a:t>
            </a:r>
            <a:r>
              <a:rPr lang="en-US" dirty="0" err="1"/>
              <a:t>medios</a:t>
            </a:r>
            <a:r>
              <a:rPr lang="en-US" dirty="0"/>
              <a:t> </a:t>
            </a:r>
            <a:r>
              <a:rPr lang="en-US" dirty="0" err="1"/>
              <a:t>electrónicos</a:t>
            </a:r>
            <a:r>
              <a:rPr lang="en-US" dirty="0"/>
              <a:t> u </a:t>
            </a:r>
            <a:r>
              <a:rPr lang="en-US" dirty="0" err="1"/>
              <a:t>otros</a:t>
            </a:r>
            <a:r>
              <a:rPr lang="en-US" dirty="0"/>
              <a:t>.</a:t>
            </a:r>
          </a:p>
          <a:p>
            <a:endParaRPr lang="en-US" dirty="0" smtClean="0"/>
          </a:p>
          <a:p>
            <a:r>
              <a:rPr lang="en-US" dirty="0" err="1" smtClean="0"/>
              <a:t>Artículo</a:t>
            </a:r>
            <a:r>
              <a:rPr lang="en-US" dirty="0" smtClean="0"/>
              <a:t> </a:t>
            </a:r>
            <a:r>
              <a:rPr lang="en-US" dirty="0"/>
              <a:t>72.- Los </a:t>
            </a:r>
            <a:r>
              <a:rPr lang="en-US" dirty="0" err="1"/>
              <a:t>órganos</a:t>
            </a:r>
            <a:r>
              <a:rPr lang="en-US" dirty="0"/>
              <a:t> de la </a:t>
            </a:r>
            <a:r>
              <a:rPr lang="en-US" dirty="0" err="1"/>
              <a:t>Administración</a:t>
            </a:r>
            <a:r>
              <a:rPr lang="en-US" dirty="0"/>
              <a:t> del Estado, </a:t>
            </a:r>
            <a:r>
              <a:rPr lang="en-US" dirty="0" err="1"/>
              <a:t>anualmente</a:t>
            </a:r>
            <a:r>
              <a:rPr lang="en-US" dirty="0"/>
              <a:t>, </a:t>
            </a:r>
            <a:r>
              <a:rPr lang="en-US" dirty="0" err="1" smtClean="0"/>
              <a:t>darán</a:t>
            </a:r>
            <a:r>
              <a:rPr lang="en-US" dirty="0" smtClean="0"/>
              <a:t> </a:t>
            </a:r>
            <a:r>
              <a:rPr lang="en-US" dirty="0" err="1" smtClean="0"/>
              <a:t>cuenta</a:t>
            </a:r>
            <a:r>
              <a:rPr lang="en-US" dirty="0" smtClean="0"/>
              <a:t> </a:t>
            </a:r>
            <a:r>
              <a:rPr lang="en-US" dirty="0" err="1"/>
              <a:t>pública</a:t>
            </a:r>
            <a:r>
              <a:rPr lang="en-US" dirty="0"/>
              <a:t> </a:t>
            </a:r>
            <a:r>
              <a:rPr lang="en-US" dirty="0" err="1"/>
              <a:t>participativa</a:t>
            </a:r>
            <a:r>
              <a:rPr lang="en-US" dirty="0"/>
              <a:t> a la </a:t>
            </a:r>
            <a:r>
              <a:rPr lang="en-US" dirty="0" err="1"/>
              <a:t>ciudadanía</a:t>
            </a:r>
            <a:r>
              <a:rPr lang="en-US" dirty="0"/>
              <a:t> de la </a:t>
            </a:r>
            <a:r>
              <a:rPr lang="en-US" dirty="0" err="1"/>
              <a:t>gestión</a:t>
            </a:r>
            <a:r>
              <a:rPr lang="en-US" dirty="0"/>
              <a:t> de </a:t>
            </a:r>
            <a:r>
              <a:rPr lang="en-US" dirty="0" err="1"/>
              <a:t>sus</a:t>
            </a:r>
            <a:r>
              <a:rPr lang="en-US" dirty="0"/>
              <a:t> </a:t>
            </a:r>
            <a:r>
              <a:rPr lang="en-US" dirty="0" err="1"/>
              <a:t>políticas</a:t>
            </a:r>
            <a:r>
              <a:rPr lang="en-US" dirty="0" smtClean="0"/>
              <a:t>, planes</a:t>
            </a:r>
            <a:r>
              <a:rPr lang="en-US" dirty="0"/>
              <a:t>, </a:t>
            </a:r>
            <a:r>
              <a:rPr lang="en-US" dirty="0" err="1"/>
              <a:t>programas</a:t>
            </a:r>
            <a:r>
              <a:rPr lang="en-US" dirty="0"/>
              <a:t>, </a:t>
            </a:r>
            <a:r>
              <a:rPr lang="en-US" dirty="0" err="1"/>
              <a:t>acciones</a:t>
            </a:r>
            <a:r>
              <a:rPr lang="en-US" dirty="0"/>
              <a:t> y de </a:t>
            </a:r>
            <a:r>
              <a:rPr lang="en-US" dirty="0" err="1"/>
              <a:t>su</a:t>
            </a:r>
            <a:r>
              <a:rPr lang="en-US" dirty="0"/>
              <a:t> </a:t>
            </a:r>
            <a:r>
              <a:rPr lang="en-US" dirty="0" err="1"/>
              <a:t>ejecución</a:t>
            </a:r>
            <a:r>
              <a:rPr lang="en-US" dirty="0"/>
              <a:t> </a:t>
            </a:r>
            <a:r>
              <a:rPr lang="en-US" dirty="0" err="1"/>
              <a:t>presupuestaria</a:t>
            </a:r>
            <a:r>
              <a:rPr lang="en-US" dirty="0"/>
              <a:t>. </a:t>
            </a:r>
            <a:r>
              <a:rPr lang="en-US" dirty="0" err="1"/>
              <a:t>Dicha</a:t>
            </a:r>
            <a:r>
              <a:rPr lang="en-US" dirty="0"/>
              <a:t> </a:t>
            </a:r>
            <a:r>
              <a:rPr lang="en-US" dirty="0" err="1"/>
              <a:t>cuenta</a:t>
            </a:r>
            <a:r>
              <a:rPr lang="en-US" dirty="0"/>
              <a:t> </a:t>
            </a:r>
            <a:r>
              <a:rPr lang="en-US" dirty="0" err="1" smtClean="0"/>
              <a:t>deberá</a:t>
            </a:r>
            <a:r>
              <a:rPr lang="en-US" dirty="0" smtClean="0"/>
              <a:t> </a:t>
            </a:r>
            <a:r>
              <a:rPr lang="en-US" dirty="0" err="1" smtClean="0"/>
              <a:t>desarrollarse</a:t>
            </a:r>
            <a:r>
              <a:rPr lang="en-US" dirty="0" smtClean="0"/>
              <a:t> </a:t>
            </a:r>
            <a:r>
              <a:rPr lang="en-US" dirty="0" err="1"/>
              <a:t>desconcentradamente</a:t>
            </a:r>
            <a:r>
              <a:rPr lang="en-US" dirty="0"/>
              <a:t>, en la forma y </a:t>
            </a:r>
            <a:r>
              <a:rPr lang="en-US" dirty="0" err="1"/>
              <a:t>plazos</a:t>
            </a:r>
            <a:r>
              <a:rPr lang="en-US" dirty="0"/>
              <a:t> </a:t>
            </a:r>
            <a:r>
              <a:rPr lang="en-US" dirty="0" err="1"/>
              <a:t>que</a:t>
            </a:r>
            <a:r>
              <a:rPr lang="en-US" dirty="0"/>
              <a:t> </a:t>
            </a:r>
            <a:r>
              <a:rPr lang="en-US" dirty="0" err="1"/>
              <a:t>fije</a:t>
            </a:r>
            <a:r>
              <a:rPr lang="en-US" dirty="0"/>
              <a:t> la </a:t>
            </a:r>
            <a:r>
              <a:rPr lang="en-US" dirty="0" err="1"/>
              <a:t>norma</a:t>
            </a:r>
            <a:r>
              <a:rPr lang="en-US" dirty="0"/>
              <a:t> </a:t>
            </a:r>
            <a:r>
              <a:rPr lang="en-US" dirty="0" err="1" smtClean="0"/>
              <a:t>establecida</a:t>
            </a:r>
            <a:r>
              <a:rPr lang="en-US" dirty="0" smtClean="0"/>
              <a:t> en </a:t>
            </a:r>
            <a:r>
              <a:rPr lang="en-US" dirty="0"/>
              <a:t>el </a:t>
            </a:r>
            <a:r>
              <a:rPr lang="en-US" dirty="0" err="1"/>
              <a:t>artículo</a:t>
            </a:r>
            <a:r>
              <a:rPr lang="en-US" dirty="0"/>
              <a:t> 70.</a:t>
            </a:r>
          </a:p>
          <a:p>
            <a:r>
              <a:rPr lang="en-US" dirty="0"/>
              <a:t>En el </a:t>
            </a:r>
            <a:r>
              <a:rPr lang="en-US" dirty="0" err="1"/>
              <a:t>evento</a:t>
            </a:r>
            <a:r>
              <a:rPr lang="en-US" dirty="0"/>
              <a:t> </a:t>
            </a:r>
            <a:r>
              <a:rPr lang="en-US" dirty="0" err="1"/>
              <a:t>que</a:t>
            </a:r>
            <a:r>
              <a:rPr lang="en-US" dirty="0"/>
              <a:t> a </a:t>
            </a:r>
            <a:r>
              <a:rPr lang="en-US" dirty="0" err="1"/>
              <a:t>dicha</a:t>
            </a:r>
            <a:r>
              <a:rPr lang="en-US" dirty="0"/>
              <a:t> </a:t>
            </a:r>
            <a:r>
              <a:rPr lang="en-US" dirty="0" err="1"/>
              <a:t>cuenta</a:t>
            </a:r>
            <a:r>
              <a:rPr lang="en-US" dirty="0"/>
              <a:t> se le </a:t>
            </a:r>
            <a:r>
              <a:rPr lang="en-US" dirty="0" err="1"/>
              <a:t>formulen</a:t>
            </a:r>
            <a:r>
              <a:rPr lang="en-US" dirty="0"/>
              <a:t> </a:t>
            </a:r>
            <a:r>
              <a:rPr lang="en-US" dirty="0" err="1"/>
              <a:t>observaciones</a:t>
            </a:r>
            <a:r>
              <a:rPr lang="en-US" dirty="0"/>
              <a:t>, </a:t>
            </a:r>
            <a:r>
              <a:rPr lang="en-US" dirty="0" err="1"/>
              <a:t>planteamientos</a:t>
            </a:r>
            <a:r>
              <a:rPr lang="en-US" dirty="0"/>
              <a:t> </a:t>
            </a:r>
            <a:r>
              <a:rPr lang="en-US" dirty="0" smtClean="0"/>
              <a:t>o </a:t>
            </a:r>
            <a:r>
              <a:rPr lang="en-US" dirty="0" err="1" smtClean="0"/>
              <a:t>consultas</a:t>
            </a:r>
            <a:r>
              <a:rPr lang="en-US" dirty="0"/>
              <a:t>, la </a:t>
            </a:r>
            <a:r>
              <a:rPr lang="en-US" dirty="0" err="1"/>
              <a:t>entidad</a:t>
            </a:r>
            <a:r>
              <a:rPr lang="en-US" dirty="0"/>
              <a:t> </a:t>
            </a:r>
            <a:r>
              <a:rPr lang="en-US" dirty="0" err="1"/>
              <a:t>respectiva</a:t>
            </a:r>
            <a:r>
              <a:rPr lang="en-US" dirty="0"/>
              <a:t> </a:t>
            </a:r>
            <a:r>
              <a:rPr lang="en-US" dirty="0" err="1"/>
              <a:t>deberá</a:t>
            </a:r>
            <a:r>
              <a:rPr lang="en-US" dirty="0"/>
              <a:t> </a:t>
            </a:r>
            <a:r>
              <a:rPr lang="en-US" dirty="0" err="1"/>
              <a:t>dar</a:t>
            </a:r>
            <a:r>
              <a:rPr lang="en-US" dirty="0"/>
              <a:t> </a:t>
            </a:r>
            <a:r>
              <a:rPr lang="en-US" dirty="0" err="1"/>
              <a:t>respuesta</a:t>
            </a:r>
            <a:r>
              <a:rPr lang="en-US" dirty="0"/>
              <a:t> </a:t>
            </a:r>
            <a:r>
              <a:rPr lang="en-US" dirty="0" err="1"/>
              <a:t>conforme</a:t>
            </a:r>
            <a:r>
              <a:rPr lang="en-US" dirty="0"/>
              <a:t> a la </a:t>
            </a:r>
            <a:r>
              <a:rPr lang="en-US" dirty="0" err="1"/>
              <a:t>norma</a:t>
            </a:r>
            <a:r>
              <a:rPr lang="en-US" dirty="0"/>
              <a:t> </a:t>
            </a:r>
            <a:r>
              <a:rPr lang="en-US" dirty="0" err="1" smtClean="0"/>
              <a:t>mencionada</a:t>
            </a:r>
            <a:r>
              <a:rPr lang="en-US" dirty="0" smtClean="0"/>
              <a:t> </a:t>
            </a:r>
            <a:r>
              <a:rPr lang="en-US" dirty="0" err="1" smtClean="0"/>
              <a:t>Anteriormente</a:t>
            </a:r>
            <a:r>
              <a:rPr lang="en-US" dirty="0" smtClean="0"/>
              <a:t>.</a:t>
            </a:r>
            <a:endParaRPr lang="en-US" dirty="0"/>
          </a:p>
        </p:txBody>
      </p:sp>
      <p:sp>
        <p:nvSpPr>
          <p:cNvPr id="3" name="Title 2"/>
          <p:cNvSpPr>
            <a:spLocks noGrp="1"/>
          </p:cNvSpPr>
          <p:nvPr>
            <p:ph type="title"/>
          </p:nvPr>
        </p:nvSpPr>
        <p:spPr/>
        <p:txBody>
          <a:bodyPr/>
          <a:lstStyle/>
          <a:p>
            <a:r>
              <a:rPr lang="en-US" dirty="0" smtClean="0"/>
              <a:t>LOCBGAE</a:t>
            </a:r>
            <a:endParaRPr lang="en-US" dirty="0"/>
          </a:p>
        </p:txBody>
      </p:sp>
    </p:spTree>
    <p:extLst>
      <p:ext uri="{BB962C8B-B14F-4D97-AF65-F5344CB8AC3E}">
        <p14:creationId xmlns:p14="http://schemas.microsoft.com/office/powerpoint/2010/main" val="2185591618"/>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Grid">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Grid.thmx</Template>
  <TotalTime>12005</TotalTime>
  <Words>2527</Words>
  <Application>Microsoft Macintosh PowerPoint</Application>
  <PresentationFormat>On-screen Show (4:3)</PresentationFormat>
  <Paragraphs>211</Paragraphs>
  <Slides>33</Slides>
  <Notes>1</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Grid</vt:lpstr>
      <vt:lpstr>Responsabilidad del Estado  Santiago Montt</vt:lpstr>
      <vt:lpstr>ACcountability</vt:lpstr>
      <vt:lpstr>Participación y responsividad</vt:lpstr>
      <vt:lpstr>Pericles</vt:lpstr>
      <vt:lpstr>IDEAS GENERALES</vt:lpstr>
      <vt:lpstr>Conflicto inter-accountability</vt:lpstr>
      <vt:lpstr>Ley 20.050</vt:lpstr>
      <vt:lpstr>LOCBGAE</vt:lpstr>
      <vt:lpstr>LOCBGAE</vt:lpstr>
      <vt:lpstr>LOCBGAE</vt:lpstr>
      <vt:lpstr>ACCESO A LA INFORMACÓN PÚBLICA</vt:lpstr>
      <vt:lpstr>Breve reseña de nuestra regulación</vt:lpstr>
      <vt:lpstr>La reforma constitucional de 2005</vt:lpstr>
      <vt:lpstr>ACcountability</vt:lpstr>
      <vt:lpstr>LAIP</vt:lpstr>
      <vt:lpstr>LAIP</vt:lpstr>
      <vt:lpstr>LAIP</vt:lpstr>
      <vt:lpstr>Criterio del Legislador: el acto administrativo</vt:lpstr>
      <vt:lpstr>Criterio del Legislador (…)</vt:lpstr>
      <vt:lpstr>Tesis de la Contraloría</vt:lpstr>
      <vt:lpstr>Los alcances de los actos y documentos</vt:lpstr>
      <vt:lpstr>Causales de denegación</vt:lpstr>
      <vt:lpstr>¿Cómo opera la declaración?</vt:lpstr>
      <vt:lpstr>¿Cómo opera (…)?</vt:lpstr>
      <vt:lpstr>¿Cómo opera (…)?</vt:lpstr>
      <vt:lpstr>¿Secreto o reserva?</vt:lpstr>
      <vt:lpstr>¿Secreto o reserva …?</vt:lpstr>
      <vt:lpstr>La delimitación de interesados </vt:lpstr>
      <vt:lpstr>… y el art. 21 Nº 1?</vt:lpstr>
      <vt:lpstr>Naturaleza de los actos</vt:lpstr>
      <vt:lpstr>Procedimiento de oposición de terceros</vt:lpstr>
      <vt:lpstr>Consejo para la transparencia</vt:lpstr>
      <vt:lpstr>Lectura recomendada</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Responsabilidad del Estado</dc:title>
  <dc:creator>Santiago Montt</dc:creator>
  <cp:lastModifiedBy>Santiago Montt</cp:lastModifiedBy>
  <cp:revision>85</cp:revision>
  <dcterms:created xsi:type="dcterms:W3CDTF">2011-03-11T03:06:20Z</dcterms:created>
  <dcterms:modified xsi:type="dcterms:W3CDTF">2011-03-30T21:25:04Z</dcterms:modified>
</cp:coreProperties>
</file>