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1"/>
  </p:sldMasterIdLst>
  <p:handoutMasterIdLst>
    <p:handoutMasterId r:id="rId59"/>
  </p:handoutMasterIdLst>
  <p:sldIdLst>
    <p:sldId id="256" r:id="rId2"/>
    <p:sldId id="343" r:id="rId3"/>
    <p:sldId id="277" r:id="rId4"/>
    <p:sldId id="279" r:id="rId5"/>
    <p:sldId id="291" r:id="rId6"/>
    <p:sldId id="278" r:id="rId7"/>
    <p:sldId id="293" r:id="rId8"/>
    <p:sldId id="294" r:id="rId9"/>
    <p:sldId id="295" r:id="rId10"/>
    <p:sldId id="283" r:id="rId11"/>
    <p:sldId id="288" r:id="rId12"/>
    <p:sldId id="289" r:id="rId13"/>
    <p:sldId id="297" r:id="rId14"/>
    <p:sldId id="298" r:id="rId15"/>
    <p:sldId id="299" r:id="rId16"/>
    <p:sldId id="300" r:id="rId17"/>
    <p:sldId id="335" r:id="rId18"/>
    <p:sldId id="301" r:id="rId19"/>
    <p:sldId id="302" r:id="rId20"/>
    <p:sldId id="303" r:id="rId21"/>
    <p:sldId id="304" r:id="rId22"/>
    <p:sldId id="305" r:id="rId23"/>
    <p:sldId id="306" r:id="rId24"/>
    <p:sldId id="307" r:id="rId25"/>
    <p:sldId id="309" r:id="rId26"/>
    <p:sldId id="344" r:id="rId27"/>
    <p:sldId id="345" r:id="rId28"/>
    <p:sldId id="310" r:id="rId29"/>
    <p:sldId id="311" r:id="rId30"/>
    <p:sldId id="313" r:id="rId31"/>
    <p:sldId id="314" r:id="rId32"/>
    <p:sldId id="315" r:id="rId33"/>
    <p:sldId id="316" r:id="rId34"/>
    <p:sldId id="317" r:id="rId35"/>
    <p:sldId id="318" r:id="rId36"/>
    <p:sldId id="319" r:id="rId37"/>
    <p:sldId id="320" r:id="rId38"/>
    <p:sldId id="321" r:id="rId39"/>
    <p:sldId id="322" r:id="rId40"/>
    <p:sldId id="323" r:id="rId41"/>
    <p:sldId id="324" r:id="rId42"/>
    <p:sldId id="325" r:id="rId43"/>
    <p:sldId id="326" r:id="rId44"/>
    <p:sldId id="327" r:id="rId45"/>
    <p:sldId id="328" r:id="rId46"/>
    <p:sldId id="329" r:id="rId47"/>
    <p:sldId id="330" r:id="rId48"/>
    <p:sldId id="331" r:id="rId49"/>
    <p:sldId id="332" r:id="rId50"/>
    <p:sldId id="333" r:id="rId51"/>
    <p:sldId id="336" r:id="rId52"/>
    <p:sldId id="337" r:id="rId53"/>
    <p:sldId id="338" r:id="rId54"/>
    <p:sldId id="341" r:id="rId55"/>
    <p:sldId id="346" r:id="rId56"/>
    <p:sldId id="347" r:id="rId57"/>
    <p:sldId id="348" r:id="rId5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1" autoAdjust="0"/>
    <p:restoredTop sz="99829" autoAdjust="0"/>
  </p:normalViewPr>
  <p:slideViewPr>
    <p:cSldViewPr snapToGrid="0" snapToObjects="1">
      <p:cViewPr>
        <p:scale>
          <a:sx n="100" d="100"/>
          <a:sy n="100" d="100"/>
        </p:scale>
        <p:origin x="-1104" y="-176"/>
      </p:cViewPr>
      <p:guideLst>
        <p:guide orient="horz" pos="2160"/>
        <p:guide pos="2880"/>
      </p:guideLst>
    </p:cSldViewPr>
  </p:slideViewPr>
  <p:outlineViewPr>
    <p:cViewPr>
      <p:scale>
        <a:sx n="33" d="100"/>
        <a:sy n="33" d="100"/>
      </p:scale>
      <p:origin x="0" y="308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handoutMaster" Target="handoutMasters/handout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E9867BE-1896-5D49-9329-2AE460699185}" type="datetimeFigureOut">
              <a:rPr lang="en-US" smtClean="0"/>
              <a:t>3/20/11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FC8DF6E-5F22-2445-B4C8-BCA0FD48DDAE}" type="slidenum">
              <a:rPr lang="en-US" smtClean="0"/>
              <a:t>‹#›</a:t>
            </a:fld>
            <a:endParaRPr lang="en-US"/>
          </a:p>
        </p:txBody>
      </p:sp>
    </p:spTree>
    <p:extLst>
      <p:ext uri="{BB962C8B-B14F-4D97-AF65-F5344CB8AC3E}">
        <p14:creationId xmlns:p14="http://schemas.microsoft.com/office/powerpoint/2010/main" val="30883451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1D2F1908-655A-B640-8617-3A18A38B1694}" type="datetimeFigureOut">
              <a:rPr lang="en-US" smtClean="0"/>
              <a:t>3/20/11</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_tradnl" noProof="0" dirty="0" err="1" smtClean="0"/>
              <a:t>Click</a:t>
            </a:r>
            <a:r>
              <a:rPr lang="es-ES_tradnl" noProof="0" dirty="0" smtClean="0"/>
              <a:t> </a:t>
            </a:r>
            <a:r>
              <a:rPr lang="es-ES_tradnl" noProof="0" dirty="0" err="1" smtClean="0"/>
              <a:t>to</a:t>
            </a:r>
            <a:r>
              <a:rPr lang="es-ES_tradnl" noProof="0" dirty="0" smtClean="0"/>
              <a:t> </a:t>
            </a:r>
            <a:r>
              <a:rPr lang="es-ES_tradnl" noProof="0" dirty="0" err="1" smtClean="0"/>
              <a:t>edit</a:t>
            </a:r>
            <a:r>
              <a:rPr lang="es-ES_tradnl" noProof="0" dirty="0" smtClean="0"/>
              <a:t> Master </a:t>
            </a:r>
            <a:r>
              <a:rPr lang="es-ES_tradnl" noProof="0" dirty="0" err="1" smtClean="0"/>
              <a:t>title</a:t>
            </a:r>
            <a:r>
              <a:rPr lang="es-ES_tradnl" noProof="0" dirty="0" smtClean="0"/>
              <a:t> </a:t>
            </a:r>
            <a:r>
              <a:rPr lang="es-ES_tradnl" noProof="0" dirty="0" err="1" smtClean="0"/>
              <a:t>style</a:t>
            </a:r>
            <a:endParaRPr lang="es-ES_tradnl" noProof="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1D2F1908-655A-B640-8617-3A18A38B1694}" type="datetimeFigureOut">
              <a:rPr lang="en-US" smtClean="0"/>
              <a:t>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DF43C0-794F-6645-9715-1FC131E9ED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_tradnl"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Date Placeholder 3"/>
          <p:cNvSpPr>
            <a:spLocks noGrp="1"/>
          </p:cNvSpPr>
          <p:nvPr>
            <p:ph type="dt" sz="half" idx="10"/>
          </p:nvPr>
        </p:nvSpPr>
        <p:spPr/>
        <p:txBody>
          <a:bodyPr/>
          <a:lstStyle/>
          <a:p>
            <a:fld id="{1D2F1908-655A-B640-8617-3A18A38B1694}" type="datetimeFigureOut">
              <a:rPr lang="en-US" smtClean="0"/>
              <a:t>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94DF43C0-794F-6645-9715-1FC131E9ED6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_tradnl" noProof="0" dirty="0" err="1" smtClean="0"/>
              <a:t>Click</a:t>
            </a:r>
            <a:r>
              <a:rPr lang="es-ES_tradnl" noProof="0" dirty="0" smtClean="0"/>
              <a:t> </a:t>
            </a:r>
            <a:r>
              <a:rPr lang="es-ES_tradnl" noProof="0" dirty="0" err="1" smtClean="0"/>
              <a:t>to</a:t>
            </a:r>
            <a:r>
              <a:rPr lang="es-ES_tradnl" noProof="0" dirty="0" smtClean="0"/>
              <a:t> </a:t>
            </a:r>
            <a:r>
              <a:rPr lang="es-ES_tradnl" noProof="0" dirty="0" err="1" smtClean="0"/>
              <a:t>edit</a:t>
            </a:r>
            <a:r>
              <a:rPr lang="es-ES_tradnl" noProof="0" dirty="0" smtClean="0"/>
              <a:t> Master </a:t>
            </a:r>
            <a:r>
              <a:rPr lang="es-ES_tradnl" noProof="0" dirty="0" err="1" smtClean="0"/>
              <a:t>text</a:t>
            </a:r>
            <a:r>
              <a:rPr lang="es-ES_tradnl" noProof="0" dirty="0" smtClean="0"/>
              <a:t> </a:t>
            </a:r>
            <a:r>
              <a:rPr lang="es-ES_tradnl" noProof="0" dirty="0" err="1" smtClean="0"/>
              <a:t>styles</a:t>
            </a:r>
            <a:endParaRPr lang="es-ES_tradnl" noProof="0" dirty="0" smtClean="0"/>
          </a:p>
          <a:p>
            <a:pPr lvl="1"/>
            <a:r>
              <a:rPr lang="es-ES_tradnl" noProof="0" dirty="0" err="1" smtClean="0"/>
              <a:t>Second</a:t>
            </a:r>
            <a:r>
              <a:rPr lang="es-ES_tradnl" noProof="0" dirty="0" smtClean="0"/>
              <a:t> </a:t>
            </a:r>
            <a:r>
              <a:rPr lang="es-ES_tradnl" noProof="0" dirty="0" err="1" smtClean="0"/>
              <a:t>level</a:t>
            </a:r>
            <a:endParaRPr lang="es-ES_tradnl" noProof="0" dirty="0" smtClean="0"/>
          </a:p>
          <a:p>
            <a:pPr lvl="2"/>
            <a:r>
              <a:rPr lang="es-ES_tradnl" noProof="0" dirty="0" err="1" smtClean="0"/>
              <a:t>Third</a:t>
            </a:r>
            <a:r>
              <a:rPr lang="es-ES_tradnl" noProof="0" dirty="0" smtClean="0"/>
              <a:t> </a:t>
            </a:r>
            <a:r>
              <a:rPr lang="es-ES_tradnl" noProof="0" dirty="0" err="1" smtClean="0"/>
              <a:t>level</a:t>
            </a:r>
            <a:endParaRPr lang="es-ES_tradnl" noProof="0" dirty="0" smtClean="0"/>
          </a:p>
          <a:p>
            <a:pPr lvl="3"/>
            <a:r>
              <a:rPr lang="es-ES_tradnl" noProof="0" dirty="0" err="1" smtClean="0"/>
              <a:t>Fourth</a:t>
            </a:r>
            <a:r>
              <a:rPr lang="es-ES_tradnl" noProof="0" dirty="0" smtClean="0"/>
              <a:t> </a:t>
            </a:r>
            <a:r>
              <a:rPr lang="es-ES_tradnl" noProof="0" dirty="0" err="1" smtClean="0"/>
              <a:t>level</a:t>
            </a:r>
            <a:endParaRPr lang="es-ES_tradnl" noProof="0" dirty="0" smtClean="0"/>
          </a:p>
          <a:p>
            <a:pPr lvl="4"/>
            <a:r>
              <a:rPr lang="es-ES_tradnl" noProof="0" dirty="0" err="1" smtClean="0"/>
              <a:t>Fifth</a:t>
            </a:r>
            <a:r>
              <a:rPr lang="es-ES_tradnl" noProof="0" dirty="0" smtClean="0"/>
              <a:t> </a:t>
            </a:r>
            <a:r>
              <a:rPr lang="es-ES_tradnl" noProof="0" dirty="0" err="1" smtClean="0"/>
              <a:t>level</a:t>
            </a:r>
            <a:endParaRPr lang="es-ES_tradnl" noProof="0" dirty="0"/>
          </a:p>
        </p:txBody>
      </p:sp>
      <p:sp>
        <p:nvSpPr>
          <p:cNvPr id="4" name="Date Placeholder 3"/>
          <p:cNvSpPr>
            <a:spLocks noGrp="1"/>
          </p:cNvSpPr>
          <p:nvPr>
            <p:ph type="dt" sz="half" idx="10"/>
          </p:nvPr>
        </p:nvSpPr>
        <p:spPr/>
        <p:txBody>
          <a:bodyPr/>
          <a:lstStyle/>
          <a:p>
            <a:fld id="{1D2F1908-655A-B640-8617-3A18A38B1694}" type="datetimeFigureOut">
              <a:rPr lang="en-US" smtClean="0"/>
              <a:t>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DF43C0-794F-6645-9715-1FC131E9ED69}" type="slidenum">
              <a:rPr lang="en-US" smtClean="0"/>
              <a:t>‹#›</a:t>
            </a:fld>
            <a:endParaRPr lang="en-US"/>
          </a:p>
        </p:txBody>
      </p:sp>
      <p:sp>
        <p:nvSpPr>
          <p:cNvPr id="7" name="Title 6"/>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1D2F1908-655A-B640-8617-3A18A38B1694}" type="datetimeFigureOut">
              <a:rPr lang="en-US" smtClean="0"/>
              <a:t>3/20/11</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94DF43C0-794F-6645-9715-1FC131E9ED69}"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_tradnl"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5" name="Date Placeholder 4"/>
          <p:cNvSpPr>
            <a:spLocks noGrp="1"/>
          </p:cNvSpPr>
          <p:nvPr>
            <p:ph type="dt" sz="half" idx="10"/>
          </p:nvPr>
        </p:nvSpPr>
        <p:spPr/>
        <p:txBody>
          <a:bodyPr/>
          <a:lstStyle/>
          <a:p>
            <a:fld id="{1D2F1908-655A-B640-8617-3A18A38B1694}" type="datetimeFigureOut">
              <a:rPr lang="en-US" smtClean="0"/>
              <a:t>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DF43C0-794F-6645-9715-1FC131E9ED69}" type="slidenum">
              <a:rPr lang="en-US" smtClean="0"/>
              <a:t>‹#›</a:t>
            </a:fld>
            <a:endParaRPr lang="en-US"/>
          </a:p>
        </p:txBody>
      </p:sp>
      <p:sp>
        <p:nvSpPr>
          <p:cNvPr id="8" name="Title 7"/>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7" name="Date Placeholder 6"/>
          <p:cNvSpPr>
            <a:spLocks noGrp="1"/>
          </p:cNvSpPr>
          <p:nvPr>
            <p:ph type="dt" sz="half" idx="10"/>
          </p:nvPr>
        </p:nvSpPr>
        <p:spPr/>
        <p:txBody>
          <a:bodyPr/>
          <a:lstStyle/>
          <a:p>
            <a:fld id="{1D2F1908-655A-B640-8617-3A18A38B1694}" type="datetimeFigureOut">
              <a:rPr lang="en-US" smtClean="0"/>
              <a:t>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DF43C0-794F-6645-9715-1FC131E9ED69}" type="slidenum">
              <a:rPr lang="en-US" smtClean="0"/>
              <a:t>‹#›</a:t>
            </a:fld>
            <a:endParaRPr lang="en-US"/>
          </a:p>
        </p:txBody>
      </p:sp>
      <p:sp>
        <p:nvSpPr>
          <p:cNvPr id="10" name="Title 9"/>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2F1908-655A-B640-8617-3A18A38B1694}" type="datetimeFigureOut">
              <a:rPr lang="en-US" smtClean="0"/>
              <a:t>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DF43C0-794F-6645-9715-1FC131E9ED69}" type="slidenum">
              <a:rPr lang="en-US" smtClean="0"/>
              <a:t>‹#›</a:t>
            </a:fld>
            <a:endParaRPr lang="en-US"/>
          </a:p>
        </p:txBody>
      </p:sp>
      <p:sp>
        <p:nvSpPr>
          <p:cNvPr id="6" name="Title 5"/>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D2F1908-655A-B640-8617-3A18A38B1694}" type="datetimeFigureOut">
              <a:rPr lang="en-US" smtClean="0"/>
              <a:t>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DF43C0-794F-6645-9715-1FC131E9ED6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1D2F1908-655A-B640-8617-3A18A38B1694}" type="datetimeFigureOut">
              <a:rPr lang="en-US" smtClean="0"/>
              <a:t>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_tradnl"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1D2F1908-655A-B640-8617-3A18A38B1694}" type="datetimeFigureOut">
              <a:rPr lang="en-US" smtClean="0"/>
              <a:t>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DF43C0-794F-6645-9715-1FC131E9ED69}"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_tradnl"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_tradnl"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1D2F1908-655A-B640-8617-3A18A38B1694}" type="datetimeFigureOut">
              <a:rPr lang="en-US" smtClean="0"/>
              <a:t>3/20/11</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94DF43C0-794F-6645-9715-1FC131E9ED6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ipres.cl/572/propertyvalue-2131.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ntraloria.cl/NewPortal2/portal2/appmanager/portalCGR/v3ESP?_nfpb=true&amp;_pageLabel=P18200239681286226265111"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uditoriainternadegobierno.c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Users/santiagomontt/Documents/REGCOM/Diplomado/2011/Responsabilidad%20del%20Estado/Materiales/Clase%204/PPT-Seebach.pp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4262760"/>
            <a:ext cx="1981200" cy="1828800"/>
          </a:xfrm>
        </p:spPr>
        <p:txBody>
          <a:bodyPr>
            <a:normAutofit/>
          </a:bodyPr>
          <a:lstStyle/>
          <a:p>
            <a:r>
              <a:rPr lang="en-US" sz="2200" dirty="0" err="1" smtClean="0"/>
              <a:t>Tercera</a:t>
            </a:r>
            <a:endParaRPr lang="en-US" sz="2200" dirty="0" smtClean="0"/>
          </a:p>
          <a:p>
            <a:r>
              <a:rPr lang="en-US" sz="2200" dirty="0" err="1" smtClean="0"/>
              <a:t>Semana</a:t>
            </a:r>
            <a:r>
              <a:rPr lang="en-US" sz="2200" dirty="0" smtClean="0"/>
              <a:t> </a:t>
            </a:r>
            <a:r>
              <a:rPr lang="en-US" sz="2200" dirty="0" smtClean="0"/>
              <a:t>– </a:t>
            </a:r>
          </a:p>
          <a:p>
            <a:r>
              <a:rPr lang="en-US" sz="2200" dirty="0" err="1" smtClean="0"/>
              <a:t>Clases</a:t>
            </a:r>
            <a:r>
              <a:rPr lang="en-US" sz="2200" dirty="0" smtClean="0"/>
              <a:t> </a:t>
            </a:r>
            <a:r>
              <a:rPr lang="en-US" sz="2200" dirty="0" smtClean="0"/>
              <a:t>5 </a:t>
            </a:r>
            <a:r>
              <a:rPr lang="en-US" sz="2200" dirty="0" smtClean="0"/>
              <a:t>y </a:t>
            </a:r>
            <a:r>
              <a:rPr lang="en-US" sz="2200" dirty="0" smtClean="0"/>
              <a:t>6</a:t>
            </a:r>
            <a:endParaRPr lang="en-US" sz="2200" dirty="0" smtClean="0"/>
          </a:p>
          <a:p>
            <a:endParaRPr lang="en-US" sz="2200" dirty="0"/>
          </a:p>
        </p:txBody>
      </p:sp>
      <p:sp>
        <p:nvSpPr>
          <p:cNvPr id="2" name="Title 1"/>
          <p:cNvSpPr>
            <a:spLocks noGrp="1"/>
          </p:cNvSpPr>
          <p:nvPr>
            <p:ph type="title"/>
          </p:nvPr>
        </p:nvSpPr>
        <p:spPr>
          <a:xfrm>
            <a:off x="457200" y="2438400"/>
            <a:ext cx="6324600" cy="2540000"/>
          </a:xfrm>
        </p:spPr>
        <p:txBody>
          <a:bodyPr/>
          <a:lstStyle/>
          <a:p>
            <a:r>
              <a:rPr lang="en-US" dirty="0" err="1" smtClean="0"/>
              <a:t>Responsabilidad</a:t>
            </a:r>
            <a:r>
              <a:rPr lang="en-US" dirty="0" smtClean="0"/>
              <a:t> del Estado</a:t>
            </a:r>
            <a:br>
              <a:rPr lang="en-US" dirty="0" smtClean="0"/>
            </a:br>
            <a:r>
              <a:rPr lang="en-US" dirty="0"/>
              <a:t/>
            </a:r>
            <a:br>
              <a:rPr lang="en-US" dirty="0"/>
            </a:br>
            <a:r>
              <a:rPr lang="en-US" sz="3400" cap="none" dirty="0" smtClean="0"/>
              <a:t>Santiago Montt</a:t>
            </a:r>
            <a:endParaRPr lang="en-US" sz="3400" cap="none" dirty="0"/>
          </a:p>
        </p:txBody>
      </p:sp>
    </p:spTree>
    <p:extLst>
      <p:ext uri="{BB962C8B-B14F-4D97-AF65-F5344CB8AC3E}">
        <p14:creationId xmlns:p14="http://schemas.microsoft.com/office/powerpoint/2010/main" val="5037473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Un </a:t>
            </a:r>
            <a:r>
              <a:rPr lang="en-US" dirty="0" err="1" smtClean="0"/>
              <a:t>Barniz</a:t>
            </a:r>
            <a:r>
              <a:rPr lang="en-US" smtClean="0"/>
              <a:t>…</a:t>
            </a:r>
            <a:endParaRPr lang="en-US" dirty="0"/>
          </a:p>
        </p:txBody>
      </p:sp>
      <p:sp>
        <p:nvSpPr>
          <p:cNvPr id="4" name="Title 3"/>
          <p:cNvSpPr>
            <a:spLocks noGrp="1"/>
          </p:cNvSpPr>
          <p:nvPr>
            <p:ph type="title"/>
          </p:nvPr>
        </p:nvSpPr>
        <p:spPr/>
        <p:txBody>
          <a:bodyPr/>
          <a:lstStyle/>
          <a:p>
            <a:r>
              <a:rPr lang="en-US" dirty="0" smtClean="0"/>
              <a:t>Control de </a:t>
            </a:r>
            <a:r>
              <a:rPr lang="en-US" dirty="0" err="1" smtClean="0"/>
              <a:t>gestion</a:t>
            </a:r>
            <a:r>
              <a:rPr lang="en-US" dirty="0" smtClean="0"/>
              <a:t> ex Post</a:t>
            </a:r>
            <a:endParaRPr lang="en-US" dirty="0"/>
          </a:p>
        </p:txBody>
      </p:sp>
    </p:spTree>
    <p:extLst>
      <p:ext uri="{BB962C8B-B14F-4D97-AF65-F5344CB8AC3E}">
        <p14:creationId xmlns:p14="http://schemas.microsoft.com/office/powerpoint/2010/main" val="372042304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Accountability </a:t>
            </a:r>
            <a:r>
              <a:rPr lang="en-US" dirty="0" err="1" smtClean="0"/>
              <a:t>por</a:t>
            </a:r>
            <a:r>
              <a:rPr lang="en-US" dirty="0" smtClean="0"/>
              <a:t> </a:t>
            </a:r>
            <a:r>
              <a:rPr lang="en-US" dirty="0" err="1" smtClean="0"/>
              <a:t>resultado</a:t>
            </a:r>
            <a:r>
              <a:rPr lang="en-US" dirty="0" smtClean="0"/>
              <a:t>/</a:t>
            </a:r>
            <a:r>
              <a:rPr lang="en-US" dirty="0" err="1" smtClean="0"/>
              <a:t>gestión</a:t>
            </a:r>
            <a:endParaRPr lang="en-US" dirty="0" smtClean="0"/>
          </a:p>
          <a:p>
            <a:pPr lvl="1"/>
            <a:r>
              <a:rPr lang="en-US" dirty="0" err="1" smtClean="0"/>
              <a:t>Indicadores</a:t>
            </a:r>
            <a:r>
              <a:rPr lang="en-US" dirty="0" smtClean="0"/>
              <a:t> de </a:t>
            </a:r>
            <a:r>
              <a:rPr lang="en-US" dirty="0" err="1" smtClean="0"/>
              <a:t>desempeño</a:t>
            </a:r>
            <a:endParaRPr lang="en-US" dirty="0" smtClean="0"/>
          </a:p>
          <a:p>
            <a:pPr lvl="1"/>
            <a:r>
              <a:rPr lang="en-US" dirty="0" err="1" smtClean="0"/>
              <a:t>Evaluación</a:t>
            </a:r>
            <a:r>
              <a:rPr lang="en-US" dirty="0" smtClean="0"/>
              <a:t> de </a:t>
            </a:r>
            <a:r>
              <a:rPr lang="en-US" dirty="0" err="1" smtClean="0"/>
              <a:t>programas</a:t>
            </a:r>
            <a:r>
              <a:rPr lang="en-US" dirty="0" smtClean="0"/>
              <a:t> e </a:t>
            </a:r>
            <a:r>
              <a:rPr lang="en-US" dirty="0" err="1" smtClean="0"/>
              <a:t>instituciones</a:t>
            </a:r>
            <a:endParaRPr lang="en-US" dirty="0" smtClean="0"/>
          </a:p>
          <a:p>
            <a:pPr lvl="2"/>
            <a:r>
              <a:rPr lang="en-US" dirty="0" err="1" smtClean="0"/>
              <a:t>Evaluación</a:t>
            </a:r>
            <a:r>
              <a:rPr lang="en-US" dirty="0" smtClean="0"/>
              <a:t> de </a:t>
            </a:r>
            <a:r>
              <a:rPr lang="en-US" dirty="0" err="1" smtClean="0"/>
              <a:t>programas</a:t>
            </a:r>
            <a:r>
              <a:rPr lang="en-US" dirty="0" smtClean="0"/>
              <a:t> </a:t>
            </a:r>
            <a:r>
              <a:rPr lang="en-US" dirty="0" err="1" smtClean="0"/>
              <a:t>gubernamentales</a:t>
            </a:r>
            <a:endParaRPr lang="en-US" dirty="0" smtClean="0"/>
          </a:p>
          <a:p>
            <a:pPr lvl="2"/>
            <a:r>
              <a:rPr lang="en-US" dirty="0" err="1" smtClean="0"/>
              <a:t>Evaluación</a:t>
            </a:r>
            <a:r>
              <a:rPr lang="en-US" dirty="0" smtClean="0"/>
              <a:t> de </a:t>
            </a:r>
            <a:r>
              <a:rPr lang="en-US" dirty="0" err="1" smtClean="0"/>
              <a:t>impacto</a:t>
            </a:r>
            <a:r>
              <a:rPr lang="en-US" dirty="0" smtClean="0"/>
              <a:t> de </a:t>
            </a:r>
            <a:r>
              <a:rPr lang="en-US" dirty="0" err="1" smtClean="0"/>
              <a:t>programas</a:t>
            </a:r>
            <a:endParaRPr lang="en-US" dirty="0" smtClean="0"/>
          </a:p>
          <a:p>
            <a:pPr lvl="2"/>
            <a:r>
              <a:rPr lang="en-US" dirty="0" err="1" smtClean="0"/>
              <a:t>Evaluación</a:t>
            </a:r>
            <a:r>
              <a:rPr lang="en-US" dirty="0" smtClean="0"/>
              <a:t> de </a:t>
            </a:r>
            <a:r>
              <a:rPr lang="en-US" dirty="0" err="1" smtClean="0"/>
              <a:t>programas</a:t>
            </a:r>
            <a:r>
              <a:rPr lang="en-US" dirty="0" smtClean="0"/>
              <a:t> </a:t>
            </a:r>
            <a:r>
              <a:rPr lang="en-US" dirty="0" err="1" smtClean="0"/>
              <a:t>nuevos</a:t>
            </a:r>
            <a:endParaRPr lang="en-US" dirty="0" smtClean="0"/>
          </a:p>
          <a:p>
            <a:pPr lvl="2"/>
            <a:r>
              <a:rPr lang="en-US" dirty="0" err="1" smtClean="0"/>
              <a:t>Evaluación</a:t>
            </a:r>
            <a:r>
              <a:rPr lang="en-US" dirty="0" smtClean="0"/>
              <a:t> </a:t>
            </a:r>
            <a:r>
              <a:rPr lang="en-US" dirty="0" err="1" smtClean="0"/>
              <a:t>comprensiva</a:t>
            </a:r>
            <a:r>
              <a:rPr lang="en-US" dirty="0" smtClean="0"/>
              <a:t> del </a:t>
            </a:r>
            <a:r>
              <a:rPr lang="en-US" dirty="0" err="1" smtClean="0"/>
              <a:t>gasto</a:t>
            </a:r>
            <a:endParaRPr lang="en-US" dirty="0" smtClean="0"/>
          </a:p>
          <a:p>
            <a:pPr lvl="1"/>
            <a:r>
              <a:rPr lang="en-US" dirty="0" smtClean="0"/>
              <a:t>Balance de </a:t>
            </a:r>
            <a:r>
              <a:rPr lang="en-US" dirty="0" err="1" smtClean="0"/>
              <a:t>gestión</a:t>
            </a:r>
            <a:r>
              <a:rPr lang="en-US" dirty="0" smtClean="0"/>
              <a:t> integral</a:t>
            </a:r>
          </a:p>
          <a:p>
            <a:pPr lvl="1"/>
            <a:r>
              <a:rPr lang="en-US" dirty="0" err="1"/>
              <a:t>Programa</a:t>
            </a:r>
            <a:r>
              <a:rPr lang="en-US" dirty="0"/>
              <a:t> de </a:t>
            </a:r>
            <a:r>
              <a:rPr lang="en-US" dirty="0" err="1"/>
              <a:t>mejoramiento</a:t>
            </a:r>
            <a:r>
              <a:rPr lang="en-US" dirty="0"/>
              <a:t> de </a:t>
            </a:r>
            <a:r>
              <a:rPr lang="en-US" dirty="0" err="1"/>
              <a:t>gestión</a:t>
            </a:r>
            <a:r>
              <a:rPr lang="en-US" dirty="0"/>
              <a:t>: 13 </a:t>
            </a:r>
            <a:r>
              <a:rPr lang="en-US" dirty="0" err="1" smtClean="0"/>
              <a:t>sistemas</a:t>
            </a:r>
            <a:r>
              <a:rPr lang="en-US" dirty="0" smtClean="0"/>
              <a:t> (</a:t>
            </a:r>
            <a:r>
              <a:rPr lang="en-US" dirty="0" err="1" smtClean="0"/>
              <a:t>asociado</a:t>
            </a:r>
            <a:r>
              <a:rPr lang="en-US" dirty="0" smtClean="0"/>
              <a:t> a </a:t>
            </a:r>
            <a:r>
              <a:rPr lang="en-US" dirty="0" err="1" smtClean="0"/>
              <a:t>remuneración</a:t>
            </a:r>
            <a:r>
              <a:rPr lang="en-US" dirty="0" smtClean="0"/>
              <a:t>)</a:t>
            </a:r>
          </a:p>
          <a:p>
            <a:pPr lvl="1"/>
            <a:r>
              <a:rPr lang="en-US" dirty="0" err="1" smtClean="0"/>
              <a:t>Metas</a:t>
            </a:r>
            <a:r>
              <a:rPr lang="en-US" dirty="0" smtClean="0"/>
              <a:t> de </a:t>
            </a:r>
            <a:r>
              <a:rPr lang="en-US" dirty="0" err="1" smtClean="0"/>
              <a:t>eficiencia</a:t>
            </a:r>
            <a:r>
              <a:rPr lang="en-US" dirty="0" smtClean="0"/>
              <a:t> </a:t>
            </a:r>
            <a:r>
              <a:rPr lang="en-US" dirty="0" err="1" smtClean="0"/>
              <a:t>institucional</a:t>
            </a:r>
            <a:r>
              <a:rPr lang="en-US" dirty="0" smtClean="0"/>
              <a:t> </a:t>
            </a:r>
            <a:r>
              <a:rPr lang="en-US" dirty="0"/>
              <a:t>(</a:t>
            </a:r>
            <a:r>
              <a:rPr lang="en-US" dirty="0" err="1"/>
              <a:t>asociado</a:t>
            </a:r>
            <a:r>
              <a:rPr lang="en-US" dirty="0"/>
              <a:t> a </a:t>
            </a:r>
            <a:r>
              <a:rPr lang="en-US" dirty="0" err="1"/>
              <a:t>remuneración</a:t>
            </a:r>
            <a:r>
              <a:rPr lang="en-US" dirty="0"/>
              <a:t>)</a:t>
            </a:r>
          </a:p>
          <a:p>
            <a:pPr lvl="1"/>
            <a:endParaRPr lang="en-US" dirty="0" smtClean="0"/>
          </a:p>
          <a:p>
            <a:r>
              <a:rPr lang="en-US" dirty="0" err="1" smtClean="0"/>
              <a:t>Ver</a:t>
            </a:r>
            <a:r>
              <a:rPr lang="en-US" dirty="0" smtClean="0"/>
              <a:t>: </a:t>
            </a:r>
            <a:r>
              <a:rPr lang="en-US" dirty="0" smtClean="0">
                <a:hlinkClick r:id="rId2"/>
              </a:rPr>
              <a:t>http</a:t>
            </a:r>
            <a:r>
              <a:rPr lang="en-US" dirty="0">
                <a:hlinkClick r:id="rId2"/>
              </a:rPr>
              <a:t>://www.dipres.cl/572/propertyvalue-2131.html</a:t>
            </a:r>
            <a:endParaRPr lang="en-US" dirty="0"/>
          </a:p>
          <a:p>
            <a:endParaRPr lang="en-US" dirty="0"/>
          </a:p>
        </p:txBody>
      </p:sp>
      <p:sp>
        <p:nvSpPr>
          <p:cNvPr id="3" name="Title 2"/>
          <p:cNvSpPr>
            <a:spLocks noGrp="1"/>
          </p:cNvSpPr>
          <p:nvPr>
            <p:ph type="title"/>
          </p:nvPr>
        </p:nvSpPr>
        <p:spPr/>
        <p:txBody>
          <a:bodyPr/>
          <a:lstStyle/>
          <a:p>
            <a:r>
              <a:rPr lang="en-US" dirty="0" smtClean="0"/>
              <a:t>DIPRES</a:t>
            </a:r>
            <a:endParaRPr lang="en-US" dirty="0"/>
          </a:p>
        </p:txBody>
      </p:sp>
    </p:spTree>
    <p:extLst>
      <p:ext uri="{BB962C8B-B14F-4D97-AF65-F5344CB8AC3E}">
        <p14:creationId xmlns:p14="http://schemas.microsoft.com/office/powerpoint/2010/main" val="199877925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Programa</a:t>
            </a:r>
            <a:r>
              <a:rPr lang="en-US" dirty="0" smtClean="0"/>
              <a:t> de </a:t>
            </a:r>
            <a:r>
              <a:rPr lang="en-US" dirty="0" err="1" smtClean="0"/>
              <a:t>mejoramiento</a:t>
            </a:r>
            <a:r>
              <a:rPr lang="en-US" dirty="0" smtClean="0"/>
              <a:t> de </a:t>
            </a:r>
            <a:r>
              <a:rPr lang="en-US" dirty="0" err="1" smtClean="0"/>
              <a:t>gestión</a:t>
            </a:r>
            <a:r>
              <a:rPr lang="en-US" dirty="0" smtClean="0"/>
              <a:t>: 13 </a:t>
            </a:r>
            <a:r>
              <a:rPr lang="en-US" dirty="0" err="1" smtClean="0"/>
              <a:t>sistemas</a:t>
            </a:r>
            <a:endParaRPr lang="en-US" dirty="0" smtClean="0"/>
          </a:p>
          <a:p>
            <a:pPr lvl="1"/>
            <a:endParaRPr lang="en-US" dirty="0"/>
          </a:p>
        </p:txBody>
      </p:sp>
      <p:sp>
        <p:nvSpPr>
          <p:cNvPr id="3" name="Title 2"/>
          <p:cNvSpPr>
            <a:spLocks noGrp="1"/>
          </p:cNvSpPr>
          <p:nvPr>
            <p:ph type="title"/>
          </p:nvPr>
        </p:nvSpPr>
        <p:spPr/>
        <p:txBody>
          <a:bodyPr/>
          <a:lstStyle/>
          <a:p>
            <a:r>
              <a:rPr lang="en-US" dirty="0" smtClean="0"/>
              <a:t>DIPRES</a:t>
            </a:r>
            <a:endParaRPr lang="en-US" dirty="0"/>
          </a:p>
        </p:txBody>
      </p:sp>
      <p:pic>
        <p:nvPicPr>
          <p:cNvPr id="4" name="Picture 3"/>
          <p:cNvPicPr>
            <a:picLocks noChangeAspect="1"/>
          </p:cNvPicPr>
          <p:nvPr/>
        </p:nvPicPr>
        <p:blipFill>
          <a:blip r:embed="rId2"/>
          <a:stretch>
            <a:fillRect/>
          </a:stretch>
        </p:blipFill>
        <p:spPr>
          <a:xfrm>
            <a:off x="1092199" y="2312184"/>
            <a:ext cx="6956969" cy="3814295"/>
          </a:xfrm>
          <a:prstGeom prst="rect">
            <a:avLst/>
          </a:prstGeom>
        </p:spPr>
      </p:pic>
    </p:spTree>
    <p:extLst>
      <p:ext uri="{BB962C8B-B14F-4D97-AF65-F5344CB8AC3E}">
        <p14:creationId xmlns:p14="http://schemas.microsoft.com/office/powerpoint/2010/main" val="143727100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b="1" dirty="0"/>
              <a:t>2.- </a:t>
            </a:r>
            <a:r>
              <a:rPr lang="en-US" b="1" dirty="0" err="1"/>
              <a:t>Función</a:t>
            </a:r>
            <a:r>
              <a:rPr lang="en-US" b="1" dirty="0"/>
              <a:t> de </a:t>
            </a:r>
            <a:r>
              <a:rPr lang="en-US" b="1" dirty="0" err="1" smtClean="0"/>
              <a:t>Auditoría</a:t>
            </a:r>
            <a:r>
              <a:rPr lang="en-US" b="1" dirty="0"/>
              <a:t> (</a:t>
            </a:r>
            <a:r>
              <a:rPr lang="en-US" b="1" dirty="0">
                <a:hlinkClick r:id="rId2"/>
              </a:rPr>
              <a:t>http://www.contraloria.cl/NewPortal2/portal2/appmanager/portalCGR/v3ESP?_nfpb=true&amp;_pageLabel=</a:t>
            </a:r>
            <a:r>
              <a:rPr lang="en-US" b="1" dirty="0" smtClean="0">
                <a:hlinkClick r:id="rId2"/>
              </a:rPr>
              <a:t>P18200239681286226265111</a:t>
            </a:r>
            <a:r>
              <a:rPr lang="en-US" b="1" dirty="0" smtClean="0"/>
              <a:t>) </a:t>
            </a:r>
            <a:endParaRPr lang="en-US" dirty="0"/>
          </a:p>
          <a:p>
            <a:pPr lvl="1"/>
            <a:r>
              <a:rPr lang="en-US" dirty="0"/>
              <a:t>A la </a:t>
            </a:r>
            <a:r>
              <a:rPr lang="en-US" dirty="0" err="1"/>
              <a:t>Contraloría</a:t>
            </a:r>
            <a:r>
              <a:rPr lang="en-US" dirty="0"/>
              <a:t> General le </a:t>
            </a:r>
            <a:r>
              <a:rPr lang="en-US" dirty="0" err="1"/>
              <a:t>corresponde</a:t>
            </a:r>
            <a:r>
              <a:rPr lang="en-US" dirty="0"/>
              <a:t> </a:t>
            </a:r>
            <a:r>
              <a:rPr lang="en-US" dirty="0" err="1"/>
              <a:t>además</a:t>
            </a:r>
            <a:r>
              <a:rPr lang="en-US" dirty="0"/>
              <a:t>, </a:t>
            </a:r>
            <a:r>
              <a:rPr lang="en-US" dirty="0" err="1"/>
              <a:t>efectuar</a:t>
            </a:r>
            <a:r>
              <a:rPr lang="en-US" dirty="0"/>
              <a:t> </a:t>
            </a:r>
            <a:r>
              <a:rPr lang="en-US" dirty="0" err="1"/>
              <a:t>auditorías</a:t>
            </a:r>
            <a:r>
              <a:rPr lang="en-US" dirty="0"/>
              <a:t> con el </a:t>
            </a:r>
            <a:r>
              <a:rPr lang="en-US" dirty="0" err="1"/>
              <a:t>objeto</a:t>
            </a:r>
            <a:r>
              <a:rPr lang="en-US" dirty="0"/>
              <a:t> de velar </a:t>
            </a:r>
            <a:r>
              <a:rPr lang="en-US" dirty="0" err="1"/>
              <a:t>por</a:t>
            </a:r>
            <a:r>
              <a:rPr lang="en-US" dirty="0"/>
              <a:t> el </a:t>
            </a:r>
            <a:r>
              <a:rPr lang="en-US" dirty="0" err="1"/>
              <a:t>cumplimiento</a:t>
            </a:r>
            <a:r>
              <a:rPr lang="en-US" dirty="0"/>
              <a:t> de </a:t>
            </a:r>
            <a:r>
              <a:rPr lang="en-US" dirty="0" err="1"/>
              <a:t>las</a:t>
            </a:r>
            <a:r>
              <a:rPr lang="en-US" dirty="0"/>
              <a:t> </a:t>
            </a:r>
            <a:r>
              <a:rPr lang="en-US" dirty="0" err="1"/>
              <a:t>normas</a:t>
            </a:r>
            <a:r>
              <a:rPr lang="en-US" dirty="0"/>
              <a:t> </a:t>
            </a:r>
            <a:r>
              <a:rPr lang="en-US" dirty="0" err="1"/>
              <a:t>jurídicas</a:t>
            </a:r>
            <a:r>
              <a:rPr lang="en-US" dirty="0"/>
              <a:t>, el </a:t>
            </a:r>
            <a:r>
              <a:rPr lang="en-US" dirty="0" err="1"/>
              <a:t>resguardo</a:t>
            </a:r>
            <a:r>
              <a:rPr lang="en-US" dirty="0"/>
              <a:t> del </a:t>
            </a:r>
            <a:r>
              <a:rPr lang="en-US" dirty="0" err="1"/>
              <a:t>patrimonio</a:t>
            </a:r>
            <a:r>
              <a:rPr lang="en-US" dirty="0"/>
              <a:t> </a:t>
            </a:r>
            <a:r>
              <a:rPr lang="en-US" dirty="0" err="1"/>
              <a:t>público</a:t>
            </a:r>
            <a:r>
              <a:rPr lang="en-US" dirty="0"/>
              <a:t> y </a:t>
            </a:r>
            <a:r>
              <a:rPr lang="en-US" dirty="0" err="1"/>
              <a:t>respeto</a:t>
            </a:r>
            <a:r>
              <a:rPr lang="en-US" dirty="0"/>
              <a:t> del principio de </a:t>
            </a:r>
            <a:r>
              <a:rPr lang="en-US" dirty="0" err="1"/>
              <a:t>probidad</a:t>
            </a:r>
            <a:r>
              <a:rPr lang="en-US" dirty="0"/>
              <a:t> </a:t>
            </a:r>
            <a:r>
              <a:rPr lang="en-US" dirty="0" err="1"/>
              <a:t>administrativa</a:t>
            </a:r>
            <a:r>
              <a:rPr lang="en-US" dirty="0"/>
              <a:t>. A </a:t>
            </a:r>
            <a:r>
              <a:rPr lang="en-US" dirty="0" err="1"/>
              <a:t>través</a:t>
            </a:r>
            <a:r>
              <a:rPr lang="en-US" dirty="0"/>
              <a:t> de </a:t>
            </a:r>
            <a:r>
              <a:rPr lang="en-US" dirty="0" err="1"/>
              <a:t>estas</a:t>
            </a:r>
            <a:r>
              <a:rPr lang="en-US" dirty="0"/>
              <a:t> </a:t>
            </a:r>
            <a:r>
              <a:rPr lang="en-US" dirty="0" err="1"/>
              <a:t>auditorías</a:t>
            </a:r>
            <a:r>
              <a:rPr lang="en-US" dirty="0"/>
              <a:t> se </a:t>
            </a:r>
            <a:r>
              <a:rPr lang="en-US" dirty="0" err="1"/>
              <a:t>evalúan</a:t>
            </a:r>
            <a:r>
              <a:rPr lang="en-US" dirty="0"/>
              <a:t> los </a:t>
            </a:r>
            <a:r>
              <a:rPr lang="en-US" dirty="0" err="1"/>
              <a:t>sistemas</a:t>
            </a:r>
            <a:r>
              <a:rPr lang="en-US" dirty="0"/>
              <a:t> de control </a:t>
            </a:r>
            <a:r>
              <a:rPr lang="en-US" dirty="0" err="1"/>
              <a:t>interno</a:t>
            </a:r>
            <a:r>
              <a:rPr lang="en-US" dirty="0"/>
              <a:t> de los </a:t>
            </a:r>
            <a:r>
              <a:rPr lang="en-US" dirty="0" err="1"/>
              <a:t>servicios</a:t>
            </a:r>
            <a:r>
              <a:rPr lang="en-US" dirty="0"/>
              <a:t> y </a:t>
            </a:r>
            <a:r>
              <a:rPr lang="en-US" dirty="0" err="1"/>
              <a:t>entidades</a:t>
            </a:r>
            <a:r>
              <a:rPr lang="en-US" dirty="0"/>
              <a:t>; se </a:t>
            </a:r>
            <a:r>
              <a:rPr lang="en-US" dirty="0" err="1"/>
              <a:t>fiscaliza</a:t>
            </a:r>
            <a:r>
              <a:rPr lang="en-US" dirty="0"/>
              <a:t> la </a:t>
            </a:r>
            <a:r>
              <a:rPr lang="en-US" dirty="0" err="1"/>
              <a:t>aplicación</a:t>
            </a:r>
            <a:r>
              <a:rPr lang="en-US" dirty="0"/>
              <a:t> de </a:t>
            </a:r>
            <a:r>
              <a:rPr lang="en-US" dirty="0" err="1"/>
              <a:t>las</a:t>
            </a:r>
            <a:r>
              <a:rPr lang="en-US" dirty="0"/>
              <a:t> </a:t>
            </a:r>
            <a:r>
              <a:rPr lang="en-US" dirty="0" err="1"/>
              <a:t>disposiciones</a:t>
            </a:r>
            <a:r>
              <a:rPr lang="en-US" dirty="0"/>
              <a:t> </a:t>
            </a:r>
            <a:r>
              <a:rPr lang="en-US" dirty="0" err="1"/>
              <a:t>relativas</a:t>
            </a:r>
            <a:r>
              <a:rPr lang="en-US" dirty="0"/>
              <a:t> a la </a:t>
            </a:r>
            <a:r>
              <a:rPr lang="en-US" dirty="0" err="1"/>
              <a:t>administración</a:t>
            </a:r>
            <a:r>
              <a:rPr lang="en-US" dirty="0"/>
              <a:t> </a:t>
            </a:r>
            <a:r>
              <a:rPr lang="en-US" dirty="0" err="1"/>
              <a:t>financiera</a:t>
            </a:r>
            <a:r>
              <a:rPr lang="en-US" dirty="0"/>
              <a:t> del Estado, </a:t>
            </a:r>
            <a:r>
              <a:rPr lang="en-US" dirty="0" err="1"/>
              <a:t>particularmente</a:t>
            </a:r>
            <a:r>
              <a:rPr lang="en-US" dirty="0"/>
              <a:t>, </a:t>
            </a:r>
            <a:r>
              <a:rPr lang="en-US" dirty="0" err="1"/>
              <a:t>las</a:t>
            </a:r>
            <a:r>
              <a:rPr lang="en-US" dirty="0"/>
              <a:t> </a:t>
            </a:r>
            <a:r>
              <a:rPr lang="en-US" dirty="0" err="1"/>
              <a:t>que</a:t>
            </a:r>
            <a:r>
              <a:rPr lang="en-US" dirty="0"/>
              <a:t> se </a:t>
            </a:r>
            <a:r>
              <a:rPr lang="en-US" dirty="0" err="1"/>
              <a:t>refieren</a:t>
            </a:r>
            <a:r>
              <a:rPr lang="en-US" dirty="0"/>
              <a:t> a la </a:t>
            </a:r>
            <a:r>
              <a:rPr lang="en-US" dirty="0" err="1"/>
              <a:t>ejecución</a:t>
            </a:r>
            <a:r>
              <a:rPr lang="en-US" dirty="0"/>
              <a:t> de los </a:t>
            </a:r>
            <a:r>
              <a:rPr lang="en-US" dirty="0" err="1"/>
              <a:t>estados</a:t>
            </a:r>
            <a:r>
              <a:rPr lang="en-US" dirty="0"/>
              <a:t> </a:t>
            </a:r>
            <a:r>
              <a:rPr lang="en-US" dirty="0" err="1"/>
              <a:t>financieros</a:t>
            </a:r>
            <a:r>
              <a:rPr lang="en-US" dirty="0"/>
              <a:t>; se </a:t>
            </a:r>
            <a:r>
              <a:rPr lang="en-US" dirty="0" err="1"/>
              <a:t>comprueba</a:t>
            </a:r>
            <a:r>
              <a:rPr lang="en-US" dirty="0"/>
              <a:t> la </a:t>
            </a:r>
            <a:r>
              <a:rPr lang="en-US" dirty="0" err="1"/>
              <a:t>veracidad</a:t>
            </a:r>
            <a:r>
              <a:rPr lang="en-US" dirty="0"/>
              <a:t> de la </a:t>
            </a:r>
            <a:r>
              <a:rPr lang="en-US" dirty="0" err="1"/>
              <a:t>documentación</a:t>
            </a:r>
            <a:r>
              <a:rPr lang="en-US" dirty="0"/>
              <a:t> </a:t>
            </a:r>
            <a:r>
              <a:rPr lang="en-US" dirty="0" err="1"/>
              <a:t>sustentatoria</a:t>
            </a:r>
            <a:r>
              <a:rPr lang="en-US" dirty="0"/>
              <a:t>;  </a:t>
            </a:r>
            <a:r>
              <a:rPr lang="en-US" dirty="0" err="1"/>
              <a:t>verifica</a:t>
            </a:r>
            <a:r>
              <a:rPr lang="en-US" dirty="0"/>
              <a:t> el </a:t>
            </a:r>
            <a:r>
              <a:rPr lang="en-US" dirty="0" err="1"/>
              <a:t>cumplimiento</a:t>
            </a:r>
            <a:r>
              <a:rPr lang="en-US" dirty="0"/>
              <a:t> de </a:t>
            </a:r>
            <a:r>
              <a:rPr lang="en-US" dirty="0" err="1"/>
              <a:t>las</a:t>
            </a:r>
            <a:r>
              <a:rPr lang="en-US" dirty="0"/>
              <a:t> </a:t>
            </a:r>
            <a:r>
              <a:rPr lang="en-US" dirty="0" err="1"/>
              <a:t>normas</a:t>
            </a:r>
            <a:r>
              <a:rPr lang="en-US" dirty="0"/>
              <a:t> </a:t>
            </a:r>
            <a:r>
              <a:rPr lang="en-US" dirty="0" err="1"/>
              <a:t>estatutarias</a:t>
            </a:r>
            <a:r>
              <a:rPr lang="en-US" dirty="0"/>
              <a:t> </a:t>
            </a:r>
            <a:r>
              <a:rPr lang="en-US" dirty="0" err="1"/>
              <a:t>aplicables</a:t>
            </a:r>
            <a:r>
              <a:rPr lang="en-US" dirty="0"/>
              <a:t> a los </a:t>
            </a:r>
            <a:r>
              <a:rPr lang="en-US" dirty="0" err="1"/>
              <a:t>funcionarios</a:t>
            </a:r>
            <a:r>
              <a:rPr lang="en-US" dirty="0"/>
              <a:t> y se </a:t>
            </a:r>
            <a:r>
              <a:rPr lang="en-US" dirty="0" err="1"/>
              <a:t>formulan</a:t>
            </a:r>
            <a:r>
              <a:rPr lang="en-US" dirty="0"/>
              <a:t> </a:t>
            </a:r>
            <a:r>
              <a:rPr lang="en-US" dirty="0" err="1"/>
              <a:t>las</a:t>
            </a:r>
            <a:r>
              <a:rPr lang="en-US" dirty="0"/>
              <a:t> </a:t>
            </a:r>
            <a:r>
              <a:rPr lang="en-US" dirty="0" err="1"/>
              <a:t>proposiciones</a:t>
            </a:r>
            <a:r>
              <a:rPr lang="en-US" dirty="0"/>
              <a:t> </a:t>
            </a:r>
            <a:r>
              <a:rPr lang="en-US" dirty="0" err="1"/>
              <a:t>que</a:t>
            </a:r>
            <a:r>
              <a:rPr lang="en-US" dirty="0"/>
              <a:t> </a:t>
            </a:r>
            <a:r>
              <a:rPr lang="en-US" dirty="0" err="1"/>
              <a:t>sean</a:t>
            </a:r>
            <a:r>
              <a:rPr lang="en-US" dirty="0"/>
              <a:t> </a:t>
            </a:r>
            <a:r>
              <a:rPr lang="en-US" dirty="0" err="1"/>
              <a:t>adecuadas</a:t>
            </a:r>
            <a:r>
              <a:rPr lang="en-US" dirty="0"/>
              <a:t> </a:t>
            </a:r>
            <a:r>
              <a:rPr lang="en-US" dirty="0" err="1"/>
              <a:t>para</a:t>
            </a:r>
            <a:r>
              <a:rPr lang="en-US" dirty="0"/>
              <a:t> </a:t>
            </a:r>
            <a:r>
              <a:rPr lang="en-US" dirty="0" err="1"/>
              <a:t>subsanar</a:t>
            </a:r>
            <a:r>
              <a:rPr lang="en-US" dirty="0"/>
              <a:t> los </a:t>
            </a:r>
            <a:r>
              <a:rPr lang="en-US" dirty="0" err="1"/>
              <a:t>vacíos</a:t>
            </a:r>
            <a:r>
              <a:rPr lang="en-US" dirty="0"/>
              <a:t> </a:t>
            </a:r>
            <a:r>
              <a:rPr lang="en-US" dirty="0" err="1"/>
              <a:t>que</a:t>
            </a:r>
            <a:r>
              <a:rPr lang="en-US" dirty="0"/>
              <a:t> </a:t>
            </a:r>
            <a:r>
              <a:rPr lang="en-US" dirty="0" err="1"/>
              <a:t>detecta</a:t>
            </a:r>
            <a:r>
              <a:rPr lang="en-US" dirty="0"/>
              <a:t>. </a:t>
            </a:r>
          </a:p>
          <a:p>
            <a:pPr lvl="1"/>
            <a:r>
              <a:rPr lang="en-US" dirty="0"/>
              <a:t>El </a:t>
            </a:r>
            <a:r>
              <a:rPr lang="en-US" dirty="0" err="1"/>
              <a:t>examen</a:t>
            </a:r>
            <a:r>
              <a:rPr lang="en-US" dirty="0"/>
              <a:t> de </a:t>
            </a:r>
            <a:r>
              <a:rPr lang="en-US" dirty="0" err="1"/>
              <a:t>cuentas</a:t>
            </a:r>
            <a:r>
              <a:rPr lang="en-US" dirty="0"/>
              <a:t>, </a:t>
            </a:r>
            <a:r>
              <a:rPr lang="en-US" dirty="0" err="1"/>
              <a:t>que</a:t>
            </a:r>
            <a:r>
              <a:rPr lang="en-US" dirty="0"/>
              <a:t> </a:t>
            </a:r>
            <a:r>
              <a:rPr lang="en-US" dirty="0" err="1"/>
              <a:t>constitucionalmente</a:t>
            </a:r>
            <a:r>
              <a:rPr lang="en-US" dirty="0"/>
              <a:t> le </a:t>
            </a:r>
            <a:r>
              <a:rPr lang="en-US" dirty="0" err="1"/>
              <a:t>corresponde</a:t>
            </a:r>
            <a:r>
              <a:rPr lang="en-US" dirty="0"/>
              <a:t> </a:t>
            </a:r>
            <a:r>
              <a:rPr lang="en-US" dirty="0" err="1"/>
              <a:t>realizar</a:t>
            </a:r>
            <a:r>
              <a:rPr lang="en-US" dirty="0"/>
              <a:t> en forma </a:t>
            </a:r>
            <a:r>
              <a:rPr lang="en-US" dirty="0" err="1"/>
              <a:t>privativa</a:t>
            </a:r>
            <a:r>
              <a:rPr lang="en-US" dirty="0"/>
              <a:t> a la </a:t>
            </a:r>
            <a:r>
              <a:rPr lang="en-US" dirty="0" err="1"/>
              <a:t>Contraloría</a:t>
            </a:r>
            <a:r>
              <a:rPr lang="en-US" dirty="0"/>
              <a:t> General, </a:t>
            </a:r>
            <a:r>
              <a:rPr lang="en-US" dirty="0" err="1"/>
              <a:t>queda</a:t>
            </a:r>
            <a:r>
              <a:rPr lang="en-US" dirty="0"/>
              <a:t> </a:t>
            </a:r>
            <a:r>
              <a:rPr lang="en-US" dirty="0" err="1"/>
              <a:t>inserto</a:t>
            </a:r>
            <a:r>
              <a:rPr lang="en-US" dirty="0"/>
              <a:t> </a:t>
            </a:r>
            <a:r>
              <a:rPr lang="en-US" dirty="0" err="1"/>
              <a:t>dentro</a:t>
            </a:r>
            <a:r>
              <a:rPr lang="en-US" dirty="0"/>
              <a:t> de </a:t>
            </a:r>
            <a:r>
              <a:rPr lang="en-US" dirty="0" err="1"/>
              <a:t>las</a:t>
            </a:r>
            <a:r>
              <a:rPr lang="en-US" dirty="0"/>
              <a:t> </a:t>
            </a:r>
            <a:r>
              <a:rPr lang="en-US" dirty="0" err="1"/>
              <a:t>auditorías</a:t>
            </a:r>
            <a:r>
              <a:rPr lang="en-US" dirty="0"/>
              <a:t>. </a:t>
            </a:r>
            <a:r>
              <a:rPr lang="en-US" dirty="0" err="1"/>
              <a:t>Asimismo</a:t>
            </a:r>
            <a:r>
              <a:rPr lang="en-US" dirty="0"/>
              <a:t>, la </a:t>
            </a:r>
            <a:r>
              <a:rPr lang="en-US" dirty="0" err="1"/>
              <a:t>Institución</a:t>
            </a:r>
            <a:r>
              <a:rPr lang="en-US" dirty="0"/>
              <a:t> </a:t>
            </a:r>
            <a:r>
              <a:rPr lang="en-US" dirty="0" err="1"/>
              <a:t>puede</a:t>
            </a:r>
            <a:r>
              <a:rPr lang="en-US" dirty="0"/>
              <a:t> </a:t>
            </a:r>
            <a:r>
              <a:rPr lang="en-US" dirty="0" err="1"/>
              <a:t>realizar</a:t>
            </a:r>
            <a:r>
              <a:rPr lang="en-US" dirty="0"/>
              <a:t> </a:t>
            </a:r>
            <a:r>
              <a:rPr lang="en-US" dirty="0" err="1"/>
              <a:t>visitas</a:t>
            </a:r>
            <a:r>
              <a:rPr lang="en-US" dirty="0"/>
              <a:t> </a:t>
            </a:r>
            <a:r>
              <a:rPr lang="en-US" dirty="0" err="1"/>
              <a:t>inspectivas</a:t>
            </a:r>
            <a:r>
              <a:rPr lang="en-US" dirty="0"/>
              <a:t> en los </a:t>
            </a:r>
            <a:r>
              <a:rPr lang="en-US" dirty="0" err="1"/>
              <a:t>servicios</a:t>
            </a:r>
            <a:r>
              <a:rPr lang="en-US" dirty="0"/>
              <a:t> </a:t>
            </a:r>
            <a:r>
              <a:rPr lang="en-US" dirty="0" err="1"/>
              <a:t>públicos</a:t>
            </a:r>
            <a:r>
              <a:rPr lang="en-US" dirty="0"/>
              <a:t> </a:t>
            </a:r>
            <a:r>
              <a:rPr lang="en-US" dirty="0" err="1"/>
              <a:t>que</a:t>
            </a:r>
            <a:r>
              <a:rPr lang="en-US" dirty="0"/>
              <a:t> </a:t>
            </a:r>
            <a:r>
              <a:rPr lang="en-US" dirty="0" err="1"/>
              <a:t>fiscaliza</a:t>
            </a:r>
            <a:r>
              <a:rPr lang="en-US" dirty="0"/>
              <a:t>, </a:t>
            </a:r>
            <a:r>
              <a:rPr lang="en-US" dirty="0" err="1"/>
              <a:t>atendiendo</a:t>
            </a:r>
            <a:r>
              <a:rPr lang="en-US" dirty="0"/>
              <a:t> </a:t>
            </a:r>
            <a:r>
              <a:rPr lang="en-US" dirty="0" err="1"/>
              <a:t>denuncias</a:t>
            </a:r>
            <a:r>
              <a:rPr lang="en-US" dirty="0"/>
              <a:t> </a:t>
            </a:r>
            <a:r>
              <a:rPr lang="en-US" dirty="0" err="1"/>
              <a:t>que</a:t>
            </a:r>
            <a:r>
              <a:rPr lang="en-US" dirty="0"/>
              <a:t> se le </a:t>
            </a:r>
            <a:r>
              <a:rPr lang="en-US" dirty="0" err="1"/>
              <a:t>formulen</a:t>
            </a:r>
            <a:r>
              <a:rPr lang="en-US" dirty="0"/>
              <a:t>, en </a:t>
            </a:r>
            <a:r>
              <a:rPr lang="en-US" dirty="0" err="1"/>
              <a:t>cuyo</a:t>
            </a:r>
            <a:r>
              <a:rPr lang="en-US" dirty="0"/>
              <a:t> </a:t>
            </a:r>
            <a:r>
              <a:rPr lang="en-US" dirty="0" err="1"/>
              <a:t>caso</a:t>
            </a:r>
            <a:r>
              <a:rPr lang="en-US" dirty="0"/>
              <a:t> </a:t>
            </a:r>
            <a:r>
              <a:rPr lang="en-US" dirty="0" err="1"/>
              <a:t>efectúa</a:t>
            </a:r>
            <a:r>
              <a:rPr lang="en-US" dirty="0"/>
              <a:t> </a:t>
            </a:r>
            <a:r>
              <a:rPr lang="en-US" dirty="0" err="1"/>
              <a:t>las</a:t>
            </a:r>
            <a:r>
              <a:rPr lang="en-US" dirty="0"/>
              <a:t> </a:t>
            </a:r>
            <a:r>
              <a:rPr lang="en-US" dirty="0" err="1"/>
              <a:t>indagaciones</a:t>
            </a:r>
            <a:r>
              <a:rPr lang="en-US" dirty="0"/>
              <a:t> </a:t>
            </a:r>
            <a:r>
              <a:rPr lang="en-US" dirty="0" err="1"/>
              <a:t>que</a:t>
            </a:r>
            <a:r>
              <a:rPr lang="en-US" dirty="0"/>
              <a:t> </a:t>
            </a:r>
            <a:r>
              <a:rPr lang="en-US" dirty="0" err="1"/>
              <a:t>procedan</a:t>
            </a:r>
            <a:r>
              <a:rPr lang="en-US" dirty="0"/>
              <a:t> y </a:t>
            </a:r>
            <a:r>
              <a:rPr lang="en-US" dirty="0" err="1"/>
              <a:t>emite</a:t>
            </a:r>
            <a:r>
              <a:rPr lang="en-US" dirty="0"/>
              <a:t> un </a:t>
            </a:r>
            <a:r>
              <a:rPr lang="en-US" dirty="0" err="1"/>
              <a:t>informe</a:t>
            </a:r>
            <a:r>
              <a:rPr lang="en-US" dirty="0"/>
              <a:t> </a:t>
            </a:r>
            <a:r>
              <a:rPr lang="en-US" dirty="0" err="1"/>
              <a:t>que</a:t>
            </a:r>
            <a:r>
              <a:rPr lang="en-US" dirty="0"/>
              <a:t> </a:t>
            </a:r>
            <a:r>
              <a:rPr lang="en-US" dirty="0" err="1"/>
              <a:t>es</a:t>
            </a:r>
            <a:r>
              <a:rPr lang="en-US" dirty="0"/>
              <a:t> </a:t>
            </a:r>
            <a:r>
              <a:rPr lang="en-US" dirty="0" err="1"/>
              <a:t>remitido</a:t>
            </a:r>
            <a:r>
              <a:rPr lang="en-US" dirty="0"/>
              <a:t> a la </a:t>
            </a:r>
            <a:r>
              <a:rPr lang="en-US" dirty="0" err="1"/>
              <a:t>autoridad</a:t>
            </a:r>
            <a:r>
              <a:rPr lang="en-US" dirty="0"/>
              <a:t> </a:t>
            </a:r>
            <a:r>
              <a:rPr lang="en-US" dirty="0" err="1"/>
              <a:t>respectiva</a:t>
            </a:r>
            <a:r>
              <a:rPr lang="en-US" dirty="0"/>
              <a:t>.</a:t>
            </a:r>
          </a:p>
          <a:p>
            <a:endParaRPr lang="en-US" dirty="0"/>
          </a:p>
        </p:txBody>
      </p:sp>
      <p:sp>
        <p:nvSpPr>
          <p:cNvPr id="3" name="Title 2"/>
          <p:cNvSpPr>
            <a:spLocks noGrp="1"/>
          </p:cNvSpPr>
          <p:nvPr>
            <p:ph type="title"/>
          </p:nvPr>
        </p:nvSpPr>
        <p:spPr/>
        <p:txBody>
          <a:bodyPr/>
          <a:lstStyle/>
          <a:p>
            <a:r>
              <a:rPr lang="en-US" dirty="0" smtClean="0"/>
              <a:t>CGR</a:t>
            </a:r>
            <a:endParaRPr lang="en-US" dirty="0"/>
          </a:p>
        </p:txBody>
      </p:sp>
    </p:spTree>
    <p:extLst>
      <p:ext uri="{BB962C8B-B14F-4D97-AF65-F5344CB8AC3E}">
        <p14:creationId xmlns:p14="http://schemas.microsoft.com/office/powerpoint/2010/main" val="154773446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err="1" smtClean="0"/>
              <a:t>Consejo</a:t>
            </a:r>
            <a:r>
              <a:rPr lang="en-US" dirty="0" smtClean="0"/>
              <a:t> de </a:t>
            </a:r>
            <a:r>
              <a:rPr lang="en-US" dirty="0" err="1" smtClean="0"/>
              <a:t>Auditoría</a:t>
            </a:r>
            <a:r>
              <a:rPr lang="en-US" dirty="0" smtClean="0"/>
              <a:t> Internal General del </a:t>
            </a:r>
            <a:r>
              <a:rPr lang="en-US" dirty="0" err="1" smtClean="0"/>
              <a:t>Gobierno</a:t>
            </a:r>
            <a:r>
              <a:rPr lang="en-US" dirty="0" smtClean="0"/>
              <a:t> (CAIGG)</a:t>
            </a:r>
          </a:p>
          <a:p>
            <a:pPr lvl="1"/>
            <a:r>
              <a:rPr lang="en-US" dirty="0">
                <a:hlinkClick r:id="rId2"/>
              </a:rPr>
              <a:t>http://www.auditoriainternadegobierno.cl</a:t>
            </a:r>
            <a:r>
              <a:rPr lang="en-US" dirty="0" smtClean="0">
                <a:hlinkClick r:id="rId2"/>
              </a:rPr>
              <a:t>/</a:t>
            </a:r>
            <a:endParaRPr lang="en-US" dirty="0" smtClean="0"/>
          </a:p>
          <a:p>
            <a:r>
              <a:rPr lang="en-US" dirty="0" err="1" smtClean="0"/>
              <a:t>Decreto</a:t>
            </a:r>
            <a:r>
              <a:rPr lang="en-US" dirty="0" smtClean="0"/>
              <a:t> </a:t>
            </a:r>
            <a:r>
              <a:rPr lang="en-US" dirty="0" err="1" smtClean="0"/>
              <a:t>Supremo</a:t>
            </a:r>
            <a:r>
              <a:rPr lang="en-US" dirty="0" smtClean="0"/>
              <a:t> N° 12 de 1997</a:t>
            </a:r>
          </a:p>
          <a:p>
            <a:r>
              <a:rPr lang="en-US" dirty="0" err="1" smtClean="0"/>
              <a:t>Sitio</a:t>
            </a:r>
            <a:r>
              <a:rPr lang="en-US" dirty="0" smtClean="0"/>
              <a:t> web:</a:t>
            </a:r>
          </a:p>
          <a:p>
            <a:pPr lvl="1"/>
            <a:r>
              <a:rPr lang="en-US" b="1" dirty="0" err="1" smtClean="0"/>
              <a:t>Misión</a:t>
            </a:r>
            <a:r>
              <a:rPr lang="en-US" b="1" dirty="0" smtClean="0"/>
              <a:t>:</a:t>
            </a:r>
          </a:p>
          <a:p>
            <a:pPr lvl="2"/>
            <a:r>
              <a:rPr lang="en-US" dirty="0" smtClean="0"/>
              <a:t>El </a:t>
            </a:r>
            <a:r>
              <a:rPr lang="en-US" dirty="0" err="1"/>
              <a:t>Consejo</a:t>
            </a:r>
            <a:r>
              <a:rPr lang="en-US" dirty="0"/>
              <a:t> de </a:t>
            </a:r>
            <a:r>
              <a:rPr lang="en-US" dirty="0" err="1"/>
              <a:t>Auditoría</a:t>
            </a:r>
            <a:r>
              <a:rPr lang="en-US" dirty="0"/>
              <a:t> </a:t>
            </a:r>
            <a:r>
              <a:rPr lang="en-US" dirty="0" err="1"/>
              <a:t>Interna</a:t>
            </a:r>
            <a:r>
              <a:rPr lang="en-US" dirty="0"/>
              <a:t> General de </a:t>
            </a:r>
            <a:r>
              <a:rPr lang="en-US" dirty="0" err="1"/>
              <a:t>Gobierno</a:t>
            </a:r>
            <a:r>
              <a:rPr lang="en-US" dirty="0"/>
              <a:t> </a:t>
            </a:r>
            <a:r>
              <a:rPr lang="en-US" dirty="0" err="1"/>
              <a:t>está</a:t>
            </a:r>
            <a:r>
              <a:rPr lang="en-US" dirty="0"/>
              <a:t> </a:t>
            </a:r>
            <a:r>
              <a:rPr lang="en-US" dirty="0" err="1"/>
              <a:t>llamado</a:t>
            </a:r>
            <a:r>
              <a:rPr lang="en-US" dirty="0"/>
              <a:t> a  </a:t>
            </a:r>
            <a:r>
              <a:rPr lang="en-US" dirty="0" err="1"/>
              <a:t>estimular</a:t>
            </a:r>
            <a:r>
              <a:rPr lang="en-US" dirty="0"/>
              <a:t> y </a:t>
            </a:r>
            <a:r>
              <a:rPr lang="en-US" dirty="0" err="1"/>
              <a:t>profundizar</a:t>
            </a:r>
            <a:r>
              <a:rPr lang="en-US" dirty="0"/>
              <a:t> el control de la </a:t>
            </a:r>
            <a:r>
              <a:rPr lang="en-US" dirty="0" err="1"/>
              <a:t>probidad</a:t>
            </a:r>
            <a:r>
              <a:rPr lang="en-US" dirty="0"/>
              <a:t> </a:t>
            </a:r>
            <a:r>
              <a:rPr lang="en-US" dirty="0" err="1"/>
              <a:t>pública</a:t>
            </a:r>
            <a:r>
              <a:rPr lang="en-US" dirty="0"/>
              <a:t>, </a:t>
            </a:r>
            <a:r>
              <a:rPr lang="en-US" dirty="0" err="1"/>
              <a:t>mediante</a:t>
            </a:r>
            <a:r>
              <a:rPr lang="en-US" dirty="0"/>
              <a:t> </a:t>
            </a:r>
            <a:r>
              <a:rPr lang="en-US" dirty="0" err="1"/>
              <a:t>estrategias</a:t>
            </a:r>
            <a:r>
              <a:rPr lang="en-US" dirty="0"/>
              <a:t> y </a:t>
            </a:r>
            <a:r>
              <a:rPr lang="en-US" dirty="0" err="1"/>
              <a:t>metodologías</a:t>
            </a:r>
            <a:r>
              <a:rPr lang="en-US" dirty="0"/>
              <a:t> de </a:t>
            </a:r>
            <a:r>
              <a:rPr lang="en-US" dirty="0" err="1"/>
              <a:t>carácter</a:t>
            </a:r>
            <a:r>
              <a:rPr lang="en-US" dirty="0"/>
              <a:t> </a:t>
            </a:r>
            <a:r>
              <a:rPr lang="en-US" dirty="0" err="1"/>
              <a:t>preventivo</a:t>
            </a:r>
            <a:r>
              <a:rPr lang="en-US" dirty="0"/>
              <a:t> y  </a:t>
            </a:r>
            <a:r>
              <a:rPr lang="en-US" dirty="0" err="1"/>
              <a:t>observando</a:t>
            </a:r>
            <a:r>
              <a:rPr lang="en-US" dirty="0"/>
              <a:t> </a:t>
            </a:r>
            <a:r>
              <a:rPr lang="en-US" dirty="0" err="1"/>
              <a:t>las</a:t>
            </a:r>
            <a:r>
              <a:rPr lang="en-US" dirty="0"/>
              <a:t> </a:t>
            </a:r>
            <a:r>
              <a:rPr lang="en-US" dirty="0" err="1"/>
              <a:t>normas</a:t>
            </a:r>
            <a:r>
              <a:rPr lang="en-US" dirty="0"/>
              <a:t> </a:t>
            </a:r>
            <a:r>
              <a:rPr lang="en-US" dirty="0" err="1"/>
              <a:t>propias</a:t>
            </a:r>
            <a:r>
              <a:rPr lang="en-US" dirty="0"/>
              <a:t> de la  </a:t>
            </a:r>
            <a:r>
              <a:rPr lang="en-US" dirty="0" err="1"/>
              <a:t>disciplina</a:t>
            </a:r>
            <a:r>
              <a:rPr lang="en-US" dirty="0"/>
              <a:t> de </a:t>
            </a:r>
            <a:r>
              <a:rPr lang="en-US" dirty="0" err="1"/>
              <a:t>auditoría</a:t>
            </a:r>
            <a:r>
              <a:rPr lang="en-US" dirty="0"/>
              <a:t> </a:t>
            </a:r>
            <a:r>
              <a:rPr lang="en-US" dirty="0" err="1"/>
              <a:t>interna</a:t>
            </a:r>
            <a:r>
              <a:rPr lang="en-US" dirty="0"/>
              <a:t>. De </a:t>
            </a:r>
            <a:r>
              <a:rPr lang="en-US" dirty="0" err="1"/>
              <a:t>esta</a:t>
            </a:r>
            <a:r>
              <a:rPr lang="en-US" dirty="0"/>
              <a:t> forma, </a:t>
            </a:r>
            <a:r>
              <a:rPr lang="en-US" dirty="0" err="1"/>
              <a:t>brinda</a:t>
            </a:r>
            <a:r>
              <a:rPr lang="en-US" dirty="0"/>
              <a:t> </a:t>
            </a:r>
            <a:r>
              <a:rPr lang="en-US" dirty="0" err="1"/>
              <a:t>apoyo</a:t>
            </a:r>
            <a:r>
              <a:rPr lang="en-US" dirty="0"/>
              <a:t> y </a:t>
            </a:r>
            <a:r>
              <a:rPr lang="en-US" dirty="0" err="1"/>
              <a:t>asistencia</a:t>
            </a:r>
            <a:r>
              <a:rPr lang="en-US" dirty="0"/>
              <a:t> </a:t>
            </a:r>
            <a:r>
              <a:rPr lang="en-US" dirty="0" err="1"/>
              <a:t>técnica</a:t>
            </a:r>
            <a:r>
              <a:rPr lang="en-US" dirty="0"/>
              <a:t>  a </a:t>
            </a:r>
            <a:r>
              <a:rPr lang="en-US" dirty="0" err="1"/>
              <a:t>las</a:t>
            </a:r>
            <a:r>
              <a:rPr lang="en-US" dirty="0"/>
              <a:t> </a:t>
            </a:r>
            <a:r>
              <a:rPr lang="en-US" dirty="0" err="1"/>
              <a:t>Unidades</a:t>
            </a:r>
            <a:r>
              <a:rPr lang="en-US" dirty="0"/>
              <a:t> de </a:t>
            </a:r>
            <a:r>
              <a:rPr lang="en-US" dirty="0" err="1"/>
              <a:t>Auditoría</a:t>
            </a:r>
            <a:r>
              <a:rPr lang="en-US" dirty="0"/>
              <a:t>, </a:t>
            </a:r>
            <a:r>
              <a:rPr lang="en-US" dirty="0" err="1"/>
              <a:t>auditores</a:t>
            </a:r>
            <a:r>
              <a:rPr lang="en-US" dirty="0"/>
              <a:t> </a:t>
            </a:r>
            <a:r>
              <a:rPr lang="en-US" dirty="0" err="1"/>
              <a:t>ministeriales</a:t>
            </a:r>
            <a:r>
              <a:rPr lang="en-US" dirty="0"/>
              <a:t>, </a:t>
            </a:r>
            <a:r>
              <a:rPr lang="en-US" dirty="0" err="1"/>
              <a:t>regionales</a:t>
            </a:r>
            <a:r>
              <a:rPr lang="en-US" dirty="0"/>
              <a:t> e </a:t>
            </a:r>
            <a:r>
              <a:rPr lang="en-US" dirty="0" err="1"/>
              <a:t>internos</a:t>
            </a:r>
            <a:r>
              <a:rPr lang="en-US" dirty="0"/>
              <a:t> de </a:t>
            </a:r>
            <a:r>
              <a:rPr lang="en-US" dirty="0" err="1"/>
              <a:t>ministerios</a:t>
            </a:r>
            <a:r>
              <a:rPr lang="en-US" dirty="0"/>
              <a:t>, </a:t>
            </a:r>
            <a:r>
              <a:rPr lang="en-US" dirty="0" err="1"/>
              <a:t>servicios</a:t>
            </a:r>
            <a:r>
              <a:rPr lang="en-US" dirty="0"/>
              <a:t> y </a:t>
            </a:r>
            <a:r>
              <a:rPr lang="en-US" dirty="0" err="1"/>
              <a:t>empresas</a:t>
            </a:r>
            <a:r>
              <a:rPr lang="en-US" dirty="0"/>
              <a:t> del Estado, con el fin de </a:t>
            </a:r>
            <a:r>
              <a:rPr lang="en-US" dirty="0" err="1"/>
              <a:t>propender</a:t>
            </a:r>
            <a:r>
              <a:rPr lang="en-US" dirty="0"/>
              <a:t> al </a:t>
            </a:r>
            <a:r>
              <a:rPr lang="en-US" dirty="0" err="1"/>
              <a:t>uso</a:t>
            </a:r>
            <a:r>
              <a:rPr lang="en-US" dirty="0"/>
              <a:t> </a:t>
            </a:r>
            <a:r>
              <a:rPr lang="en-US" dirty="0" err="1"/>
              <a:t>eficiente</a:t>
            </a:r>
            <a:r>
              <a:rPr lang="en-US" dirty="0"/>
              <a:t> y </a:t>
            </a:r>
            <a:r>
              <a:rPr lang="en-US" dirty="0" err="1"/>
              <a:t>eficaz</a:t>
            </a:r>
            <a:r>
              <a:rPr lang="en-US" dirty="0"/>
              <a:t> de los </a:t>
            </a:r>
            <a:r>
              <a:rPr lang="en-US" dirty="0" err="1"/>
              <a:t>recursos</a:t>
            </a:r>
            <a:r>
              <a:rPr lang="en-US" dirty="0"/>
              <a:t> </a:t>
            </a:r>
            <a:r>
              <a:rPr lang="en-US" dirty="0" err="1"/>
              <a:t>públicos</a:t>
            </a:r>
            <a:r>
              <a:rPr lang="en-US" dirty="0"/>
              <a:t>, </a:t>
            </a:r>
            <a:r>
              <a:rPr lang="en-US" dirty="0" err="1"/>
              <a:t>manteniendo</a:t>
            </a:r>
            <a:r>
              <a:rPr lang="en-US" dirty="0"/>
              <a:t> la </a:t>
            </a:r>
            <a:r>
              <a:rPr lang="en-US" dirty="0" err="1"/>
              <a:t>integridad</a:t>
            </a:r>
            <a:r>
              <a:rPr lang="en-US" dirty="0"/>
              <a:t> del </a:t>
            </a:r>
            <a:r>
              <a:rPr lang="en-US" dirty="0" err="1"/>
              <a:t>patrimonio</a:t>
            </a:r>
            <a:r>
              <a:rPr lang="en-US" dirty="0"/>
              <a:t> fiscal.</a:t>
            </a:r>
          </a:p>
          <a:p>
            <a:pPr lvl="1"/>
            <a:r>
              <a:rPr lang="en-US" b="1" dirty="0" err="1" smtClean="0"/>
              <a:t>Visión</a:t>
            </a:r>
            <a:endParaRPr lang="en-US" b="1" dirty="0" smtClean="0"/>
          </a:p>
          <a:p>
            <a:pPr lvl="2"/>
            <a:r>
              <a:rPr lang="en-US" dirty="0" smtClean="0"/>
              <a:t>El </a:t>
            </a:r>
            <a:r>
              <a:rPr lang="en-US" dirty="0" err="1"/>
              <a:t>Consejo</a:t>
            </a:r>
            <a:r>
              <a:rPr lang="en-US" dirty="0"/>
              <a:t> de </a:t>
            </a:r>
            <a:r>
              <a:rPr lang="en-US" dirty="0" err="1"/>
              <a:t>Auditoría</a:t>
            </a:r>
            <a:r>
              <a:rPr lang="en-US" dirty="0"/>
              <a:t> </a:t>
            </a:r>
            <a:r>
              <a:rPr lang="en-US" dirty="0" err="1"/>
              <a:t>tiene</a:t>
            </a:r>
            <a:r>
              <a:rPr lang="en-US" dirty="0"/>
              <a:t> el </a:t>
            </a:r>
            <a:r>
              <a:rPr lang="en-US" dirty="0" err="1"/>
              <a:t>compromiso</a:t>
            </a:r>
            <a:r>
              <a:rPr lang="en-US" dirty="0"/>
              <a:t> de </a:t>
            </a:r>
            <a:r>
              <a:rPr lang="en-US" dirty="0" err="1"/>
              <a:t>brindar</a:t>
            </a:r>
            <a:r>
              <a:rPr lang="en-US" dirty="0"/>
              <a:t> </a:t>
            </a:r>
            <a:r>
              <a:rPr lang="en-US" dirty="0" err="1"/>
              <a:t>asesoría</a:t>
            </a:r>
            <a:r>
              <a:rPr lang="en-US" dirty="0"/>
              <a:t> y </a:t>
            </a:r>
            <a:r>
              <a:rPr lang="en-US" dirty="0" err="1"/>
              <a:t>apoyo</a:t>
            </a:r>
            <a:r>
              <a:rPr lang="en-US" dirty="0"/>
              <a:t> </a:t>
            </a:r>
            <a:r>
              <a:rPr lang="en-US" dirty="0" err="1"/>
              <a:t>técnico</a:t>
            </a:r>
            <a:r>
              <a:rPr lang="en-US" dirty="0"/>
              <a:t> al </a:t>
            </a:r>
            <a:r>
              <a:rPr lang="en-US" dirty="0" err="1"/>
              <a:t>Sistema</a:t>
            </a:r>
            <a:r>
              <a:rPr lang="en-US" dirty="0"/>
              <a:t> de </a:t>
            </a:r>
            <a:r>
              <a:rPr lang="en-US" dirty="0" err="1"/>
              <a:t>Auditoría</a:t>
            </a:r>
            <a:r>
              <a:rPr lang="en-US" dirty="0"/>
              <a:t> </a:t>
            </a:r>
            <a:r>
              <a:rPr lang="en-US" dirty="0" err="1"/>
              <a:t>Interna</a:t>
            </a:r>
            <a:r>
              <a:rPr lang="en-US" dirty="0"/>
              <a:t>, </a:t>
            </a:r>
            <a:r>
              <a:rPr lang="en-US" dirty="0" err="1"/>
              <a:t>constituido</a:t>
            </a:r>
            <a:r>
              <a:rPr lang="en-US" dirty="0"/>
              <a:t>, </a:t>
            </a:r>
            <a:r>
              <a:rPr lang="en-US" dirty="0" err="1"/>
              <a:t>organizado</a:t>
            </a:r>
            <a:r>
              <a:rPr lang="en-US" dirty="0"/>
              <a:t> y </a:t>
            </a:r>
            <a:r>
              <a:rPr lang="en-US" dirty="0" err="1"/>
              <a:t>desarrollado</a:t>
            </a:r>
            <a:r>
              <a:rPr lang="en-US" dirty="0"/>
              <a:t>  a </a:t>
            </a:r>
            <a:r>
              <a:rPr lang="en-US" dirty="0" err="1"/>
              <a:t>impulso</a:t>
            </a:r>
            <a:r>
              <a:rPr lang="en-US" dirty="0"/>
              <a:t> del </a:t>
            </a:r>
            <a:r>
              <a:rPr lang="en-US" dirty="0" err="1"/>
              <a:t>Poder</a:t>
            </a:r>
            <a:r>
              <a:rPr lang="en-US" dirty="0"/>
              <a:t> </a:t>
            </a:r>
            <a:r>
              <a:rPr lang="en-US" dirty="0" err="1" smtClean="0"/>
              <a:t>Ejecutivo</a:t>
            </a:r>
            <a:r>
              <a:rPr lang="en-US" dirty="0" smtClean="0"/>
              <a:t>.</a:t>
            </a:r>
          </a:p>
          <a:p>
            <a:pPr lvl="2"/>
            <a:r>
              <a:rPr lang="en-US" dirty="0" smtClean="0"/>
              <a:t>La </a:t>
            </a:r>
            <a:r>
              <a:rPr lang="en-US" dirty="0" err="1"/>
              <a:t>visión</a:t>
            </a:r>
            <a:r>
              <a:rPr lang="en-US" dirty="0"/>
              <a:t> </a:t>
            </a:r>
            <a:r>
              <a:rPr lang="en-US" dirty="0" err="1"/>
              <a:t>institucional</a:t>
            </a:r>
            <a:r>
              <a:rPr lang="en-US" dirty="0"/>
              <a:t>  del </a:t>
            </a:r>
            <a:r>
              <a:rPr lang="en-US" dirty="0" err="1"/>
              <a:t>Consejo</a:t>
            </a:r>
            <a:r>
              <a:rPr lang="en-US" dirty="0"/>
              <a:t> de Auditoria </a:t>
            </a:r>
            <a:r>
              <a:rPr lang="en-US" dirty="0" err="1"/>
              <a:t>considera</a:t>
            </a:r>
            <a:r>
              <a:rPr lang="en-US" dirty="0"/>
              <a:t> </a:t>
            </a:r>
            <a:r>
              <a:rPr lang="en-US" dirty="0" err="1"/>
              <a:t>como</a:t>
            </a:r>
            <a:r>
              <a:rPr lang="en-US" dirty="0"/>
              <a:t> bases </a:t>
            </a:r>
            <a:r>
              <a:rPr lang="en-US" dirty="0" err="1"/>
              <a:t>fundamentales</a:t>
            </a:r>
            <a:r>
              <a:rPr lang="en-US" dirty="0"/>
              <a:t>  de </a:t>
            </a:r>
            <a:r>
              <a:rPr lang="en-US" dirty="0" err="1"/>
              <a:t>su</a:t>
            </a:r>
            <a:r>
              <a:rPr lang="en-US" dirty="0"/>
              <a:t> labor el </a:t>
            </a:r>
            <a:r>
              <a:rPr lang="en-US" dirty="0" err="1"/>
              <a:t>desarrollo</a:t>
            </a:r>
            <a:r>
              <a:rPr lang="en-US" dirty="0"/>
              <a:t> de </a:t>
            </a:r>
            <a:r>
              <a:rPr lang="en-US" dirty="0" err="1"/>
              <a:t>prácticas</a:t>
            </a:r>
            <a:r>
              <a:rPr lang="en-US" dirty="0"/>
              <a:t>  </a:t>
            </a:r>
            <a:r>
              <a:rPr lang="en-US" dirty="0" err="1"/>
              <a:t>institucionales</a:t>
            </a:r>
            <a:r>
              <a:rPr lang="en-US" dirty="0"/>
              <a:t>  </a:t>
            </a:r>
            <a:r>
              <a:rPr lang="en-US" dirty="0" err="1"/>
              <a:t>que</a:t>
            </a:r>
            <a:r>
              <a:rPr lang="en-US" dirty="0"/>
              <a:t> se </a:t>
            </a:r>
            <a:r>
              <a:rPr lang="en-US" dirty="0" err="1"/>
              <a:t>asientan</a:t>
            </a:r>
            <a:r>
              <a:rPr lang="en-US" dirty="0"/>
              <a:t> </a:t>
            </a:r>
            <a:r>
              <a:rPr lang="en-US" dirty="0" err="1"/>
              <a:t>sobre</a:t>
            </a:r>
            <a:r>
              <a:rPr lang="en-US" dirty="0"/>
              <a:t> la base  de los </a:t>
            </a:r>
            <a:r>
              <a:rPr lang="en-US" dirty="0" err="1"/>
              <a:t>principios</a:t>
            </a:r>
            <a:r>
              <a:rPr lang="en-US" dirty="0"/>
              <a:t> de </a:t>
            </a:r>
            <a:r>
              <a:rPr lang="en-US" dirty="0" err="1"/>
              <a:t>eficiencia</a:t>
            </a:r>
            <a:r>
              <a:rPr lang="en-US" dirty="0"/>
              <a:t>, </a:t>
            </a:r>
            <a:r>
              <a:rPr lang="en-US" dirty="0" err="1"/>
              <a:t>eficacia</a:t>
            </a:r>
            <a:r>
              <a:rPr lang="en-US" dirty="0"/>
              <a:t> y </a:t>
            </a:r>
            <a:r>
              <a:rPr lang="en-US" dirty="0" err="1"/>
              <a:t>oportunidad</a:t>
            </a:r>
            <a:r>
              <a:rPr lang="en-US" dirty="0"/>
              <a:t>, con un alto </a:t>
            </a:r>
            <a:r>
              <a:rPr lang="en-US" dirty="0" err="1"/>
              <a:t>estándar</a:t>
            </a:r>
            <a:r>
              <a:rPr lang="en-US" dirty="0"/>
              <a:t> de </a:t>
            </a:r>
            <a:r>
              <a:rPr lang="en-US" dirty="0" err="1"/>
              <a:t>gestión</a:t>
            </a:r>
            <a:r>
              <a:rPr lang="en-US" dirty="0"/>
              <a:t> </a:t>
            </a:r>
            <a:r>
              <a:rPr lang="en-US" dirty="0" err="1"/>
              <a:t>profesional</a:t>
            </a:r>
            <a:r>
              <a:rPr lang="en-US" dirty="0"/>
              <a:t>  y </a:t>
            </a:r>
            <a:r>
              <a:rPr lang="en-US" dirty="0" err="1"/>
              <a:t>desarrollando</a:t>
            </a:r>
            <a:r>
              <a:rPr lang="en-US" dirty="0"/>
              <a:t>  </a:t>
            </a:r>
            <a:r>
              <a:rPr lang="en-US" dirty="0" err="1"/>
              <a:t>herramientas</a:t>
            </a:r>
            <a:r>
              <a:rPr lang="en-US" dirty="0"/>
              <a:t>  </a:t>
            </a:r>
            <a:r>
              <a:rPr lang="en-US" dirty="0" err="1"/>
              <a:t>tecnológicas</a:t>
            </a:r>
            <a:r>
              <a:rPr lang="en-US" dirty="0"/>
              <a:t>  </a:t>
            </a:r>
            <a:r>
              <a:rPr lang="en-US" dirty="0" err="1"/>
              <a:t>que</a:t>
            </a:r>
            <a:r>
              <a:rPr lang="en-US" dirty="0"/>
              <a:t> </a:t>
            </a:r>
            <a:r>
              <a:rPr lang="en-US" dirty="0" err="1"/>
              <a:t>sirvan</a:t>
            </a:r>
            <a:r>
              <a:rPr lang="en-US" dirty="0"/>
              <a:t> de </a:t>
            </a:r>
            <a:r>
              <a:rPr lang="en-US" dirty="0" err="1"/>
              <a:t>apoyo</a:t>
            </a:r>
            <a:r>
              <a:rPr lang="en-US" dirty="0"/>
              <a:t> en la </a:t>
            </a:r>
            <a:r>
              <a:rPr lang="en-US" dirty="0" err="1"/>
              <a:t>gestión</a:t>
            </a:r>
            <a:r>
              <a:rPr lang="en-US" dirty="0"/>
              <a:t> de los </a:t>
            </a:r>
            <a:r>
              <a:rPr lang="en-US" dirty="0" err="1"/>
              <a:t>servicios</a:t>
            </a:r>
            <a:r>
              <a:rPr lang="en-US" dirty="0"/>
              <a:t> </a:t>
            </a:r>
            <a:r>
              <a:rPr lang="en-US" dirty="0" err="1"/>
              <a:t>públicos</a:t>
            </a:r>
            <a:r>
              <a:rPr lang="en-US" dirty="0"/>
              <a:t>.</a:t>
            </a:r>
          </a:p>
          <a:p>
            <a:endParaRPr lang="en-US" dirty="0"/>
          </a:p>
        </p:txBody>
      </p:sp>
      <p:sp>
        <p:nvSpPr>
          <p:cNvPr id="3" name="Title 2"/>
          <p:cNvSpPr>
            <a:spLocks noGrp="1"/>
          </p:cNvSpPr>
          <p:nvPr>
            <p:ph type="title"/>
          </p:nvPr>
        </p:nvSpPr>
        <p:spPr/>
        <p:txBody>
          <a:bodyPr/>
          <a:lstStyle/>
          <a:p>
            <a:r>
              <a:rPr lang="en-US" dirty="0" smtClean="0"/>
              <a:t>CAIGG</a:t>
            </a:r>
            <a:endParaRPr lang="en-US" dirty="0"/>
          </a:p>
        </p:txBody>
      </p:sp>
    </p:spTree>
    <p:extLst>
      <p:ext uri="{BB962C8B-B14F-4D97-AF65-F5344CB8AC3E}">
        <p14:creationId xmlns:p14="http://schemas.microsoft.com/office/powerpoint/2010/main" val="50200594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Un </a:t>
            </a:r>
            <a:r>
              <a:rPr lang="en-US" dirty="0" err="1" smtClean="0"/>
              <a:t>barniz</a:t>
            </a:r>
            <a:r>
              <a:rPr lang="en-US" dirty="0" smtClean="0"/>
              <a:t>…</a:t>
            </a:r>
            <a:endParaRPr lang="en-US" dirty="0"/>
          </a:p>
        </p:txBody>
      </p:sp>
      <p:sp>
        <p:nvSpPr>
          <p:cNvPr id="4" name="Title 3"/>
          <p:cNvSpPr>
            <a:spLocks noGrp="1"/>
          </p:cNvSpPr>
          <p:nvPr>
            <p:ph type="title"/>
          </p:nvPr>
        </p:nvSpPr>
        <p:spPr/>
        <p:txBody>
          <a:bodyPr/>
          <a:lstStyle/>
          <a:p>
            <a:r>
              <a:rPr lang="en-US" dirty="0" smtClean="0"/>
              <a:t>Accountability </a:t>
            </a:r>
            <a:r>
              <a:rPr lang="en-US" dirty="0" err="1" smtClean="0"/>
              <a:t>democratica</a:t>
            </a:r>
            <a:endParaRPr lang="en-US" dirty="0"/>
          </a:p>
        </p:txBody>
      </p:sp>
    </p:spTree>
    <p:extLst>
      <p:ext uri="{BB962C8B-B14F-4D97-AF65-F5344CB8AC3E}">
        <p14:creationId xmlns:p14="http://schemas.microsoft.com/office/powerpoint/2010/main" val="325532217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Puntos</a:t>
            </a:r>
            <a:r>
              <a:rPr lang="en-US" dirty="0" smtClean="0"/>
              <a:t> </a:t>
            </a:r>
            <a:r>
              <a:rPr lang="en-US" dirty="0" err="1" smtClean="0"/>
              <a:t>que</a:t>
            </a:r>
            <a:r>
              <a:rPr lang="en-US" dirty="0" smtClean="0"/>
              <a:t> </a:t>
            </a:r>
            <a:r>
              <a:rPr lang="en-US" dirty="0" err="1" smtClean="0"/>
              <a:t>vamos</a:t>
            </a:r>
            <a:r>
              <a:rPr lang="en-US" dirty="0" smtClean="0"/>
              <a:t> a </a:t>
            </a:r>
            <a:r>
              <a:rPr lang="en-US" dirty="0" err="1" smtClean="0"/>
              <a:t>revisar</a:t>
            </a:r>
            <a:r>
              <a:rPr lang="en-US" dirty="0" smtClean="0"/>
              <a:t> </a:t>
            </a:r>
            <a:r>
              <a:rPr lang="en-US" dirty="0" err="1" smtClean="0"/>
              <a:t>bajo</a:t>
            </a:r>
            <a:r>
              <a:rPr lang="en-US" dirty="0" smtClean="0"/>
              <a:t> el </a:t>
            </a:r>
            <a:r>
              <a:rPr lang="en-US" dirty="0" err="1" smtClean="0"/>
              <a:t>concepto</a:t>
            </a:r>
            <a:r>
              <a:rPr lang="en-US" dirty="0" smtClean="0"/>
              <a:t> de </a:t>
            </a:r>
            <a:r>
              <a:rPr lang="en-US" i="1" dirty="0" smtClean="0"/>
              <a:t>accountability </a:t>
            </a:r>
            <a:r>
              <a:rPr lang="en-US" i="1" dirty="0" err="1" smtClean="0"/>
              <a:t>democr</a:t>
            </a:r>
            <a:r>
              <a:rPr lang="en-US" i="1" dirty="0" err="1" smtClean="0"/>
              <a:t>ática</a:t>
            </a:r>
            <a:r>
              <a:rPr lang="en-US" dirty="0" smtClean="0"/>
              <a:t>:</a:t>
            </a:r>
            <a:endParaRPr lang="en-US" dirty="0" smtClean="0"/>
          </a:p>
          <a:p>
            <a:pPr lvl="1"/>
            <a:r>
              <a:rPr lang="en-US" dirty="0" err="1" smtClean="0"/>
              <a:t>T</a:t>
            </a:r>
            <a:r>
              <a:rPr lang="en-US" dirty="0" err="1" smtClean="0"/>
              <a:t>eoría</a:t>
            </a:r>
            <a:r>
              <a:rPr lang="en-US" dirty="0" smtClean="0"/>
              <a:t> de </a:t>
            </a:r>
            <a:r>
              <a:rPr lang="en-US" dirty="0" err="1" smtClean="0"/>
              <a:t>las</a:t>
            </a:r>
            <a:r>
              <a:rPr lang="en-US" dirty="0" smtClean="0"/>
              <a:t> </a:t>
            </a:r>
            <a:r>
              <a:rPr lang="en-US" dirty="0" err="1" smtClean="0"/>
              <a:t>regulaciones</a:t>
            </a:r>
            <a:endParaRPr lang="en-US" dirty="0" smtClean="0"/>
          </a:p>
          <a:p>
            <a:pPr lvl="1"/>
            <a:r>
              <a:rPr lang="en-US" dirty="0" err="1" smtClean="0"/>
              <a:t>Participación</a:t>
            </a:r>
            <a:r>
              <a:rPr lang="en-US" dirty="0" smtClean="0"/>
              <a:t> y </a:t>
            </a:r>
            <a:r>
              <a:rPr lang="en-US" dirty="0" err="1" smtClean="0"/>
              <a:t>responsividad</a:t>
            </a:r>
            <a:endParaRPr lang="en-US" dirty="0" smtClean="0"/>
          </a:p>
          <a:p>
            <a:pPr lvl="1"/>
            <a:r>
              <a:rPr lang="en-US" dirty="0" smtClean="0"/>
              <a:t>Control </a:t>
            </a:r>
            <a:r>
              <a:rPr lang="en-US" dirty="0" err="1" smtClean="0"/>
              <a:t>político</a:t>
            </a:r>
            <a:r>
              <a:rPr lang="en-US" dirty="0" smtClean="0"/>
              <a:t> </a:t>
            </a:r>
          </a:p>
          <a:p>
            <a:pPr lvl="2"/>
            <a:r>
              <a:rPr lang="en-US" dirty="0" err="1" smtClean="0"/>
              <a:t>Congreso</a:t>
            </a:r>
            <a:r>
              <a:rPr lang="en-US" dirty="0" smtClean="0"/>
              <a:t> y </a:t>
            </a:r>
            <a:r>
              <a:rPr lang="en-US" dirty="0" err="1" smtClean="0"/>
              <a:t>Administración</a:t>
            </a:r>
            <a:endParaRPr lang="en-US" dirty="0" smtClean="0"/>
          </a:p>
          <a:p>
            <a:pPr lvl="1"/>
            <a:r>
              <a:rPr lang="en-US" dirty="0" err="1" smtClean="0"/>
              <a:t>Transparencia</a:t>
            </a:r>
            <a:endParaRPr lang="en-US" dirty="0"/>
          </a:p>
          <a:p>
            <a:pPr lvl="2"/>
            <a:r>
              <a:rPr lang="en-US" dirty="0" err="1" smtClean="0"/>
              <a:t>Probidad</a:t>
            </a:r>
            <a:endParaRPr lang="en-US" dirty="0" smtClean="0"/>
          </a:p>
          <a:p>
            <a:pPr lvl="2"/>
            <a:r>
              <a:rPr lang="en-US" dirty="0" err="1" smtClean="0"/>
              <a:t>Consejo</a:t>
            </a:r>
            <a:r>
              <a:rPr lang="en-US" dirty="0" smtClean="0"/>
              <a:t> </a:t>
            </a:r>
            <a:r>
              <a:rPr lang="en-US" dirty="0" err="1" smtClean="0"/>
              <a:t>para</a:t>
            </a:r>
            <a:r>
              <a:rPr lang="en-US" dirty="0" smtClean="0"/>
              <a:t> la </a:t>
            </a:r>
            <a:r>
              <a:rPr lang="en-US" dirty="0" err="1" smtClean="0"/>
              <a:t>Transparencia</a:t>
            </a:r>
            <a:endParaRPr lang="en-US" dirty="0" smtClean="0"/>
          </a:p>
        </p:txBody>
      </p:sp>
      <p:sp>
        <p:nvSpPr>
          <p:cNvPr id="3" name="Title 2"/>
          <p:cNvSpPr>
            <a:spLocks noGrp="1"/>
          </p:cNvSpPr>
          <p:nvPr>
            <p:ph type="title"/>
          </p:nvPr>
        </p:nvSpPr>
        <p:spPr/>
        <p:txBody>
          <a:bodyPr/>
          <a:lstStyle/>
          <a:p>
            <a:r>
              <a:rPr lang="en-US" dirty="0" err="1" smtClean="0"/>
              <a:t>Temas</a:t>
            </a:r>
            <a:r>
              <a:rPr lang="en-US" dirty="0" smtClean="0"/>
              <a:t> a </a:t>
            </a:r>
            <a:r>
              <a:rPr lang="en-US" dirty="0" err="1" smtClean="0"/>
              <a:t>incluir</a:t>
            </a:r>
            <a:endParaRPr lang="en-US" dirty="0"/>
          </a:p>
        </p:txBody>
      </p:sp>
    </p:spTree>
    <p:extLst>
      <p:ext uri="{BB962C8B-B14F-4D97-AF65-F5344CB8AC3E}">
        <p14:creationId xmlns:p14="http://schemas.microsoft.com/office/powerpoint/2010/main" val="422996469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rmAutofit/>
          </a:bodyPr>
          <a:lstStyle/>
          <a:p>
            <a:r>
              <a:rPr lang="en-US" sz="1600" dirty="0" err="1" smtClean="0"/>
              <a:t>Introducci</a:t>
            </a:r>
            <a:r>
              <a:rPr lang="en-US" sz="1600" dirty="0" err="1" smtClean="0"/>
              <a:t>ón</a:t>
            </a:r>
            <a:endParaRPr lang="en-US" sz="1600" dirty="0"/>
          </a:p>
        </p:txBody>
      </p:sp>
      <p:sp>
        <p:nvSpPr>
          <p:cNvPr id="4" name="Title 3"/>
          <p:cNvSpPr>
            <a:spLocks noGrp="1"/>
          </p:cNvSpPr>
          <p:nvPr>
            <p:ph type="title"/>
          </p:nvPr>
        </p:nvSpPr>
        <p:spPr/>
        <p:txBody>
          <a:bodyPr/>
          <a:lstStyle/>
          <a:p>
            <a:r>
              <a:rPr lang="en-US" dirty="0" smtClean="0"/>
              <a:t>TEORIA de </a:t>
            </a:r>
            <a:r>
              <a:rPr lang="en-US" dirty="0" err="1" smtClean="0"/>
              <a:t>las</a:t>
            </a:r>
            <a:r>
              <a:rPr lang="en-US" dirty="0" smtClean="0"/>
              <a:t> </a:t>
            </a:r>
            <a:r>
              <a:rPr lang="en-US" dirty="0" err="1" smtClean="0"/>
              <a:t>regulaciones</a:t>
            </a:r>
            <a:endParaRPr lang="en-US" dirty="0"/>
          </a:p>
        </p:txBody>
      </p:sp>
    </p:spTree>
    <p:extLst>
      <p:ext uri="{BB962C8B-B14F-4D97-AF65-F5344CB8AC3E}">
        <p14:creationId xmlns:p14="http://schemas.microsoft.com/office/powerpoint/2010/main" val="152024767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Introducción</a:t>
            </a:r>
            <a:r>
              <a:rPr lang="en-US" dirty="0" smtClean="0"/>
              <a:t> a la </a:t>
            </a:r>
            <a:r>
              <a:rPr lang="en-US" dirty="0" err="1" smtClean="0"/>
              <a:t>teoría</a:t>
            </a:r>
            <a:r>
              <a:rPr lang="en-US" dirty="0" smtClean="0"/>
              <a:t> de la </a:t>
            </a:r>
            <a:r>
              <a:rPr lang="en-US" dirty="0" err="1" smtClean="0"/>
              <a:t>regulación</a:t>
            </a:r>
            <a:endParaRPr lang="en-US" dirty="0"/>
          </a:p>
        </p:txBody>
      </p:sp>
      <p:sp>
        <p:nvSpPr>
          <p:cNvPr id="3" name="Content Placeholder 2"/>
          <p:cNvSpPr>
            <a:spLocks noGrp="1"/>
          </p:cNvSpPr>
          <p:nvPr>
            <p:ph idx="1"/>
          </p:nvPr>
        </p:nvSpPr>
        <p:spPr/>
        <p:txBody>
          <a:bodyPr>
            <a:normAutofit/>
          </a:bodyPr>
          <a:lstStyle/>
          <a:p>
            <a:r>
              <a:rPr lang="en-US" sz="2400" dirty="0" smtClean="0"/>
              <a:t>¿</a:t>
            </a:r>
            <a:r>
              <a:rPr lang="en-US" sz="2400" dirty="0" err="1" smtClean="0"/>
              <a:t>Qué</a:t>
            </a:r>
            <a:r>
              <a:rPr lang="en-US" sz="2400" dirty="0" smtClean="0"/>
              <a:t> </a:t>
            </a:r>
            <a:r>
              <a:rPr lang="en-US" sz="2400" dirty="0" err="1" smtClean="0"/>
              <a:t>es</a:t>
            </a:r>
            <a:r>
              <a:rPr lang="en-US" sz="2400" dirty="0" smtClean="0"/>
              <a:t>?</a:t>
            </a:r>
          </a:p>
          <a:p>
            <a:pPr lvl="1"/>
            <a:r>
              <a:rPr lang="en-US" sz="2000" dirty="0" smtClean="0"/>
              <a:t>Se </a:t>
            </a:r>
            <a:r>
              <a:rPr lang="en-US" sz="2000" dirty="0" err="1" smtClean="0"/>
              <a:t>trata</a:t>
            </a:r>
            <a:r>
              <a:rPr lang="en-US" sz="2000" dirty="0" smtClean="0"/>
              <a:t> de </a:t>
            </a:r>
            <a:r>
              <a:rPr lang="en-US" sz="2000" dirty="0" err="1" smtClean="0"/>
              <a:t>una</a:t>
            </a:r>
            <a:r>
              <a:rPr lang="en-US" sz="2000" dirty="0" smtClean="0"/>
              <a:t> </a:t>
            </a:r>
            <a:r>
              <a:rPr lang="en-US" sz="2000" dirty="0" err="1" smtClean="0"/>
              <a:t>empresa</a:t>
            </a:r>
            <a:r>
              <a:rPr lang="en-US" sz="2000" dirty="0" smtClean="0"/>
              <a:t> </a:t>
            </a:r>
            <a:r>
              <a:rPr lang="en-US" sz="2000" dirty="0" err="1" smtClean="0"/>
              <a:t>científica</a:t>
            </a:r>
            <a:r>
              <a:rPr lang="en-US" sz="2000" dirty="0" smtClean="0"/>
              <a:t>, </a:t>
            </a:r>
            <a:r>
              <a:rPr lang="en-US" sz="2000" dirty="0" err="1" smtClean="0"/>
              <a:t>que</a:t>
            </a:r>
            <a:r>
              <a:rPr lang="en-US" sz="2000" dirty="0" smtClean="0"/>
              <a:t> </a:t>
            </a:r>
            <a:r>
              <a:rPr lang="en-US" sz="2000" dirty="0" err="1" smtClean="0"/>
              <a:t>busca</a:t>
            </a:r>
            <a:r>
              <a:rPr lang="en-US" sz="2000" dirty="0" smtClean="0"/>
              <a:t> responder </a:t>
            </a:r>
            <a:r>
              <a:rPr lang="en-US" sz="2000" dirty="0" err="1" smtClean="0"/>
              <a:t>las</a:t>
            </a:r>
            <a:r>
              <a:rPr lang="en-US" sz="2000" dirty="0" smtClean="0"/>
              <a:t> </a:t>
            </a:r>
            <a:r>
              <a:rPr lang="en-US" sz="2000" dirty="0" err="1" smtClean="0"/>
              <a:t>siguientes</a:t>
            </a:r>
            <a:r>
              <a:rPr lang="en-US" sz="2000" dirty="0" smtClean="0"/>
              <a:t> </a:t>
            </a:r>
            <a:r>
              <a:rPr lang="en-US" sz="2000" dirty="0" err="1" smtClean="0"/>
              <a:t>preguntas</a:t>
            </a:r>
            <a:r>
              <a:rPr lang="en-US" sz="2000" dirty="0" smtClean="0"/>
              <a:t>: ¿</a:t>
            </a:r>
            <a:r>
              <a:rPr lang="en-US" sz="2000" dirty="0" err="1" smtClean="0"/>
              <a:t>Por</a:t>
            </a:r>
            <a:r>
              <a:rPr lang="en-US" sz="2000" dirty="0" smtClean="0"/>
              <a:t> </a:t>
            </a:r>
            <a:r>
              <a:rPr lang="en-US" sz="2000" dirty="0" err="1" smtClean="0"/>
              <a:t>qué</a:t>
            </a:r>
            <a:r>
              <a:rPr lang="en-US" sz="2000" dirty="0" smtClean="0"/>
              <a:t> se dicta la </a:t>
            </a:r>
            <a:r>
              <a:rPr lang="en-US" sz="2000" dirty="0" err="1" smtClean="0"/>
              <a:t>regulación</a:t>
            </a:r>
            <a:r>
              <a:rPr lang="en-US" sz="2000" dirty="0" smtClean="0"/>
              <a:t>? ¿</a:t>
            </a:r>
            <a:r>
              <a:rPr lang="en-US" sz="2000" dirty="0" err="1" smtClean="0"/>
              <a:t>Cómo</a:t>
            </a:r>
            <a:r>
              <a:rPr lang="en-US" sz="2000" dirty="0" smtClean="0"/>
              <a:t> y </a:t>
            </a:r>
            <a:r>
              <a:rPr lang="en-US" sz="2000" dirty="0" err="1" smtClean="0"/>
              <a:t>por</a:t>
            </a:r>
            <a:r>
              <a:rPr lang="en-US" sz="2000" dirty="0" smtClean="0"/>
              <a:t> </a:t>
            </a:r>
            <a:r>
              <a:rPr lang="en-US" sz="2000" dirty="0" err="1" smtClean="0"/>
              <a:t>qué</a:t>
            </a:r>
            <a:r>
              <a:rPr lang="en-US" sz="2000" dirty="0" smtClean="0"/>
              <a:t> se </a:t>
            </a:r>
            <a:r>
              <a:rPr lang="en-US" sz="2000" dirty="0" err="1" smtClean="0"/>
              <a:t>legisla</a:t>
            </a:r>
            <a:r>
              <a:rPr lang="en-US" sz="2000" dirty="0" smtClean="0"/>
              <a:t>?</a:t>
            </a:r>
            <a:endParaRPr lang="en-US" sz="2000" dirty="0" smtClean="0"/>
          </a:p>
          <a:p>
            <a:pPr lvl="1"/>
            <a:r>
              <a:rPr lang="en-US" sz="2000" dirty="0" smtClean="0"/>
              <a:t>La </a:t>
            </a:r>
            <a:r>
              <a:rPr lang="en-US" sz="2000" dirty="0" err="1" smtClean="0"/>
              <a:t>respuesta</a:t>
            </a:r>
            <a:r>
              <a:rPr lang="en-US" sz="2000" dirty="0" smtClean="0"/>
              <a:t> </a:t>
            </a:r>
            <a:r>
              <a:rPr lang="en-US" sz="2000" dirty="0" err="1" smtClean="0"/>
              <a:t>requiere</a:t>
            </a:r>
            <a:r>
              <a:rPr lang="en-US" sz="2000" dirty="0" smtClean="0"/>
              <a:t> del </a:t>
            </a:r>
            <a:r>
              <a:rPr lang="en-US" sz="2000" dirty="0" err="1" smtClean="0"/>
              <a:t>análisis</a:t>
            </a:r>
            <a:r>
              <a:rPr lang="en-US" sz="2000" dirty="0" smtClean="0"/>
              <a:t> de </a:t>
            </a:r>
            <a:r>
              <a:rPr lang="en-US" sz="2000" dirty="0" err="1" smtClean="0"/>
              <a:t>varias</a:t>
            </a:r>
            <a:r>
              <a:rPr lang="en-US" sz="2000" dirty="0" smtClean="0"/>
              <a:t> </a:t>
            </a:r>
            <a:r>
              <a:rPr lang="en-US" sz="2000" dirty="0" err="1" smtClean="0"/>
              <a:t>disciplinas</a:t>
            </a:r>
            <a:r>
              <a:rPr lang="en-US" sz="2000" dirty="0" smtClean="0"/>
              <a:t>: </a:t>
            </a:r>
            <a:r>
              <a:rPr lang="en-US" sz="2000" dirty="0" err="1" smtClean="0"/>
              <a:t>economía</a:t>
            </a:r>
            <a:r>
              <a:rPr lang="en-US" sz="2000" dirty="0" smtClean="0"/>
              <a:t>, </a:t>
            </a:r>
            <a:r>
              <a:rPr lang="en-US" sz="2000" dirty="0" err="1" smtClean="0"/>
              <a:t>ciencia</a:t>
            </a:r>
            <a:r>
              <a:rPr lang="en-US" sz="2000" dirty="0" smtClean="0"/>
              <a:t> </a:t>
            </a:r>
            <a:r>
              <a:rPr lang="en-US" sz="2000" dirty="0" err="1" smtClean="0"/>
              <a:t>política</a:t>
            </a:r>
            <a:r>
              <a:rPr lang="en-US" sz="2000" dirty="0" smtClean="0"/>
              <a:t>, </a:t>
            </a:r>
            <a:r>
              <a:rPr lang="en-US" sz="2000" dirty="0" err="1" smtClean="0"/>
              <a:t>sociología</a:t>
            </a:r>
            <a:r>
              <a:rPr lang="en-US" sz="2000" dirty="0" smtClean="0"/>
              <a:t>, etc.</a:t>
            </a:r>
          </a:p>
          <a:p>
            <a:r>
              <a:rPr lang="en-US" sz="2400" dirty="0" err="1" smtClean="0"/>
              <a:t>Distinguir</a:t>
            </a:r>
            <a:endParaRPr lang="en-US" sz="2400" dirty="0" smtClean="0"/>
          </a:p>
          <a:p>
            <a:pPr lvl="1"/>
            <a:r>
              <a:rPr lang="en-US" sz="2000" dirty="0" smtClean="0"/>
              <a:t>La </a:t>
            </a:r>
            <a:r>
              <a:rPr lang="en-US" sz="2000" dirty="0" err="1" smtClean="0"/>
              <a:t>dimensión</a:t>
            </a:r>
            <a:r>
              <a:rPr lang="en-US" sz="2000" dirty="0" smtClean="0"/>
              <a:t> </a:t>
            </a:r>
            <a:r>
              <a:rPr lang="en-US" sz="2000" dirty="0" err="1" smtClean="0"/>
              <a:t>positiva</a:t>
            </a:r>
            <a:r>
              <a:rPr lang="en-US" sz="2000" dirty="0" smtClean="0"/>
              <a:t> (</a:t>
            </a:r>
            <a:r>
              <a:rPr lang="en-US" sz="2000" dirty="0" err="1" smtClean="0"/>
              <a:t>explicar</a:t>
            </a:r>
            <a:r>
              <a:rPr lang="en-US" sz="2000" dirty="0" smtClean="0"/>
              <a:t> lo </a:t>
            </a:r>
            <a:r>
              <a:rPr lang="en-US" sz="2000" dirty="0" err="1" smtClean="0"/>
              <a:t>que</a:t>
            </a:r>
            <a:r>
              <a:rPr lang="en-US" sz="2000" dirty="0" smtClean="0"/>
              <a:t> </a:t>
            </a:r>
            <a:r>
              <a:rPr lang="en-US" sz="2000" dirty="0" err="1" smtClean="0"/>
              <a:t>fue</a:t>
            </a:r>
            <a:r>
              <a:rPr lang="en-US" sz="2000" dirty="0" smtClean="0"/>
              <a:t>)</a:t>
            </a:r>
          </a:p>
          <a:p>
            <a:pPr lvl="2"/>
            <a:r>
              <a:rPr lang="en-US" sz="1800" dirty="0" err="1" smtClean="0"/>
              <a:t>Ambito</a:t>
            </a:r>
            <a:r>
              <a:rPr lang="en-US" sz="1800" dirty="0" smtClean="0"/>
              <a:t> de la </a:t>
            </a:r>
            <a:r>
              <a:rPr lang="en-US" sz="1800" dirty="0" err="1" smtClean="0"/>
              <a:t>teoría</a:t>
            </a:r>
            <a:r>
              <a:rPr lang="en-US" sz="1800" dirty="0" smtClean="0"/>
              <a:t> de la </a:t>
            </a:r>
            <a:r>
              <a:rPr lang="en-US" sz="1800" dirty="0" err="1" smtClean="0"/>
              <a:t>regulación</a:t>
            </a:r>
            <a:endParaRPr lang="en-US" sz="1800" dirty="0" smtClean="0"/>
          </a:p>
          <a:p>
            <a:pPr lvl="1"/>
            <a:r>
              <a:rPr lang="en-US" sz="2000" dirty="0" smtClean="0"/>
              <a:t>La </a:t>
            </a:r>
            <a:r>
              <a:rPr lang="en-US" sz="2000" dirty="0" err="1" smtClean="0"/>
              <a:t>dimensión</a:t>
            </a:r>
            <a:r>
              <a:rPr lang="en-US" sz="2000" dirty="0" smtClean="0"/>
              <a:t> </a:t>
            </a:r>
            <a:r>
              <a:rPr lang="en-US" sz="2000" dirty="0" err="1" smtClean="0"/>
              <a:t>normativa</a:t>
            </a:r>
            <a:r>
              <a:rPr lang="en-US" sz="2000" dirty="0" smtClean="0"/>
              <a:t> (</a:t>
            </a:r>
            <a:r>
              <a:rPr lang="en-US" sz="2000" dirty="0" err="1" smtClean="0"/>
              <a:t>establecer</a:t>
            </a:r>
            <a:r>
              <a:rPr lang="en-US" sz="2000" dirty="0" smtClean="0"/>
              <a:t> el </a:t>
            </a:r>
            <a:r>
              <a:rPr lang="en-US" sz="2000" dirty="0" err="1" smtClean="0"/>
              <a:t>deber</a:t>
            </a:r>
            <a:r>
              <a:rPr lang="en-US" sz="2000" dirty="0" smtClean="0"/>
              <a:t> ser)</a:t>
            </a:r>
            <a:endParaRPr lang="en-US" sz="2000" dirty="0"/>
          </a:p>
        </p:txBody>
      </p:sp>
    </p:spTree>
    <p:extLst>
      <p:ext uri="{BB962C8B-B14F-4D97-AF65-F5344CB8AC3E}">
        <p14:creationId xmlns:p14="http://schemas.microsoft.com/office/powerpoint/2010/main" val="210052525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Tres</a:t>
            </a:r>
            <a:r>
              <a:rPr lang="en-US" dirty="0" smtClean="0"/>
              <a:t> </a:t>
            </a:r>
            <a:r>
              <a:rPr lang="en-US" dirty="0" err="1" smtClean="0"/>
              <a:t>teorías</a:t>
            </a:r>
            <a:r>
              <a:rPr lang="en-US" dirty="0" smtClean="0"/>
              <a:t> </a:t>
            </a:r>
            <a:r>
              <a:rPr lang="en-US" dirty="0" err="1" smtClean="0"/>
              <a:t>explicativas</a:t>
            </a:r>
            <a:endParaRPr lang="en-US" dirty="0"/>
          </a:p>
        </p:txBody>
      </p:sp>
      <p:sp>
        <p:nvSpPr>
          <p:cNvPr id="3" name="Content Placeholder 2"/>
          <p:cNvSpPr>
            <a:spLocks noGrp="1"/>
          </p:cNvSpPr>
          <p:nvPr>
            <p:ph idx="1"/>
          </p:nvPr>
        </p:nvSpPr>
        <p:spPr/>
        <p:txBody>
          <a:bodyPr>
            <a:normAutofit/>
          </a:bodyPr>
          <a:lstStyle/>
          <a:p>
            <a:r>
              <a:rPr lang="en-US" sz="2800" dirty="0" err="1" smtClean="0"/>
              <a:t>Teoría</a:t>
            </a:r>
            <a:r>
              <a:rPr lang="en-US" sz="2800" dirty="0" smtClean="0"/>
              <a:t> del </a:t>
            </a:r>
            <a:r>
              <a:rPr lang="en-US" sz="2800" dirty="0" err="1" smtClean="0"/>
              <a:t>interés</a:t>
            </a:r>
            <a:r>
              <a:rPr lang="en-US" sz="2800" dirty="0" smtClean="0"/>
              <a:t> </a:t>
            </a:r>
            <a:r>
              <a:rPr lang="en-US" sz="2800" dirty="0" err="1" smtClean="0"/>
              <a:t>público</a:t>
            </a:r>
            <a:endParaRPr lang="en-US" sz="2800" dirty="0" smtClean="0"/>
          </a:p>
          <a:p>
            <a:pPr lvl="1"/>
            <a:r>
              <a:rPr lang="en-US" sz="2400" dirty="0" smtClean="0"/>
              <a:t>La </a:t>
            </a:r>
            <a:r>
              <a:rPr lang="en-US" sz="2400" dirty="0" err="1" smtClean="0"/>
              <a:t>regulación</a:t>
            </a:r>
            <a:r>
              <a:rPr lang="en-US" sz="2400" dirty="0" smtClean="0"/>
              <a:t> se dicta en </a:t>
            </a:r>
            <a:r>
              <a:rPr lang="en-US" sz="2400" dirty="0" err="1" smtClean="0"/>
              <a:t>función</a:t>
            </a:r>
            <a:r>
              <a:rPr lang="en-US" sz="2400" dirty="0" smtClean="0"/>
              <a:t> del </a:t>
            </a:r>
            <a:r>
              <a:rPr lang="en-US" sz="2400" dirty="0" err="1" smtClean="0"/>
              <a:t>interés</a:t>
            </a:r>
            <a:r>
              <a:rPr lang="en-US" sz="2400" dirty="0" smtClean="0"/>
              <a:t> </a:t>
            </a:r>
            <a:r>
              <a:rPr lang="en-US" sz="2400" dirty="0" err="1" smtClean="0"/>
              <a:t>público</a:t>
            </a:r>
            <a:endParaRPr lang="en-US" sz="2400" dirty="0" smtClean="0"/>
          </a:p>
          <a:p>
            <a:r>
              <a:rPr lang="en-US" sz="2800" dirty="0" err="1" smtClean="0"/>
              <a:t>Teoría</a:t>
            </a:r>
            <a:r>
              <a:rPr lang="en-US" sz="2800" dirty="0" smtClean="0"/>
              <a:t> del </a:t>
            </a:r>
            <a:r>
              <a:rPr lang="en-US" sz="2800" dirty="0" err="1" smtClean="0"/>
              <a:t>interés</a:t>
            </a:r>
            <a:r>
              <a:rPr lang="en-US" sz="2800" dirty="0" smtClean="0"/>
              <a:t> </a:t>
            </a:r>
            <a:r>
              <a:rPr lang="en-US" sz="2800" dirty="0" err="1" smtClean="0"/>
              <a:t>privado</a:t>
            </a:r>
            <a:endParaRPr lang="en-US" sz="2800" dirty="0" smtClean="0"/>
          </a:p>
          <a:p>
            <a:pPr lvl="1"/>
            <a:r>
              <a:rPr lang="en-US" sz="2400" dirty="0" smtClean="0"/>
              <a:t>La </a:t>
            </a:r>
            <a:r>
              <a:rPr lang="en-US" sz="2400" dirty="0" err="1" smtClean="0"/>
              <a:t>regulación</a:t>
            </a:r>
            <a:r>
              <a:rPr lang="en-US" sz="2400" dirty="0" smtClean="0"/>
              <a:t> se dicta en </a:t>
            </a:r>
            <a:r>
              <a:rPr lang="en-US" sz="2400" dirty="0" err="1" smtClean="0"/>
              <a:t>función</a:t>
            </a:r>
            <a:r>
              <a:rPr lang="en-US" sz="2400" dirty="0" smtClean="0"/>
              <a:t> del </a:t>
            </a:r>
            <a:r>
              <a:rPr lang="en-US" sz="2400" dirty="0" err="1" smtClean="0"/>
              <a:t>interés</a:t>
            </a:r>
            <a:r>
              <a:rPr lang="en-US" sz="2400" dirty="0" smtClean="0"/>
              <a:t> </a:t>
            </a:r>
            <a:r>
              <a:rPr lang="en-US" sz="2400" dirty="0" err="1" smtClean="0"/>
              <a:t>privado</a:t>
            </a:r>
            <a:endParaRPr lang="en-US" sz="2400" dirty="0" smtClean="0"/>
          </a:p>
          <a:p>
            <a:r>
              <a:rPr lang="en-US" sz="2800" dirty="0" err="1" smtClean="0"/>
              <a:t>Teorías</a:t>
            </a:r>
            <a:r>
              <a:rPr lang="en-US" sz="2800" dirty="0" smtClean="0"/>
              <a:t> </a:t>
            </a:r>
            <a:r>
              <a:rPr lang="en-US" sz="2800" dirty="0" err="1" smtClean="0"/>
              <a:t>institucionalistas</a:t>
            </a:r>
            <a:endParaRPr lang="en-US" sz="2800" dirty="0"/>
          </a:p>
        </p:txBody>
      </p:sp>
    </p:spTree>
    <p:extLst>
      <p:ext uri="{BB962C8B-B14F-4D97-AF65-F5344CB8AC3E}">
        <p14:creationId xmlns:p14="http://schemas.microsoft.com/office/powerpoint/2010/main" val="334880178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Oval 2"/>
          <p:cNvSpPr>
            <a:spLocks/>
          </p:cNvSpPr>
          <p:nvPr/>
        </p:nvSpPr>
        <p:spPr bwMode="auto">
          <a:xfrm>
            <a:off x="2776017" y="3107531"/>
            <a:ext cx="3491508" cy="1759148"/>
          </a:xfrm>
          <a:prstGeom prst="ellipse">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58" name="Rectangle 3"/>
          <p:cNvSpPr>
            <a:spLocks/>
          </p:cNvSpPr>
          <p:nvPr/>
        </p:nvSpPr>
        <p:spPr bwMode="auto">
          <a:xfrm>
            <a:off x="3287688" y="3765202"/>
            <a:ext cx="2400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sz="3000" dirty="0" err="1" smtClean="0">
                <a:solidFill>
                  <a:srgbClr val="FFFFFF"/>
                </a:solidFill>
                <a:ea typeface="ＭＳ Ｐゴシック" charset="0"/>
              </a:rPr>
              <a:t>Acción</a:t>
            </a:r>
            <a:r>
              <a:rPr lang="en-US" sz="3000" dirty="0" smtClean="0">
                <a:solidFill>
                  <a:srgbClr val="FFFFFF"/>
                </a:solidFill>
                <a:ea typeface="ＭＳ Ｐゴシック" charset="0"/>
              </a:rPr>
              <a:t> </a:t>
            </a:r>
            <a:r>
              <a:rPr lang="en-US" sz="3000" dirty="0" err="1" smtClean="0">
                <a:solidFill>
                  <a:srgbClr val="FFFFFF"/>
                </a:solidFill>
                <a:ea typeface="ＭＳ Ｐゴシック" charset="0"/>
              </a:rPr>
              <a:t>pública</a:t>
            </a:r>
            <a:endParaRPr lang="en-US" sz="3000" dirty="0">
              <a:solidFill>
                <a:srgbClr val="FFFFFF"/>
              </a:solidFill>
              <a:ea typeface="ＭＳ Ｐゴシック" charset="0"/>
            </a:endParaRPr>
          </a:p>
        </p:txBody>
      </p:sp>
      <p:sp>
        <p:nvSpPr>
          <p:cNvPr id="45059" name="AutoShape 4"/>
          <p:cNvSpPr>
            <a:spLocks/>
          </p:cNvSpPr>
          <p:nvPr/>
        </p:nvSpPr>
        <p:spPr bwMode="auto">
          <a:xfrm rot="1909167" flipH="1">
            <a:off x="1305272" y="2902322"/>
            <a:ext cx="1758033" cy="892969"/>
          </a:xfrm>
          <a:prstGeom prst="rightArrow">
            <a:avLst>
              <a:gd name="adj1" fmla="val 45546"/>
              <a:gd name="adj2" fmla="val 41462"/>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0" name="AutoShape 5"/>
          <p:cNvSpPr>
            <a:spLocks/>
          </p:cNvSpPr>
          <p:nvPr/>
        </p:nvSpPr>
        <p:spPr bwMode="auto">
          <a:xfrm rot="-1399479">
            <a:off x="6046515" y="2859732"/>
            <a:ext cx="1994669" cy="892969"/>
          </a:xfrm>
          <a:prstGeom prst="rightArrow">
            <a:avLst>
              <a:gd name="adj1" fmla="val 43333"/>
              <a:gd name="adj2" fmla="val 46340"/>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1" name="AutoShape 4"/>
          <p:cNvSpPr>
            <a:spLocks/>
          </p:cNvSpPr>
          <p:nvPr/>
        </p:nvSpPr>
        <p:spPr bwMode="auto">
          <a:xfrm rot="16200000" flipH="1">
            <a:off x="3691868" y="5119502"/>
            <a:ext cx="1438796" cy="892969"/>
          </a:xfrm>
          <a:prstGeom prst="rightArrow">
            <a:avLst>
              <a:gd name="adj1" fmla="val 45546"/>
              <a:gd name="adj2" fmla="val 41460"/>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2" name="TextBox 1"/>
          <p:cNvSpPr txBox="1">
            <a:spLocks noChangeArrowheads="1"/>
          </p:cNvSpPr>
          <p:nvPr/>
        </p:nvSpPr>
        <p:spPr bwMode="auto">
          <a:xfrm>
            <a:off x="4875486" y="5732562"/>
            <a:ext cx="3300790" cy="865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Protección</a:t>
            </a:r>
            <a:r>
              <a:rPr lang="en-US" sz="2600" dirty="0" smtClean="0"/>
              <a:t> de</a:t>
            </a:r>
          </a:p>
          <a:p>
            <a:pPr eaLnBrk="1" hangingPunct="1"/>
            <a:r>
              <a:rPr lang="en-US" sz="2600" dirty="0" err="1" smtClean="0"/>
              <a:t>Derechos</a:t>
            </a:r>
            <a:r>
              <a:rPr lang="en-US" sz="2600" dirty="0" smtClean="0"/>
              <a:t> y </a:t>
            </a:r>
            <a:r>
              <a:rPr lang="en-US" sz="2600" dirty="0" err="1" smtClean="0"/>
              <a:t>libertades</a:t>
            </a:r>
            <a:endParaRPr lang="en-US" sz="2600" dirty="0"/>
          </a:p>
        </p:txBody>
      </p:sp>
      <p:sp>
        <p:nvSpPr>
          <p:cNvPr id="45063" name="TextBox 2"/>
          <p:cNvSpPr txBox="1">
            <a:spLocks noChangeArrowheads="1"/>
          </p:cNvSpPr>
          <p:nvPr/>
        </p:nvSpPr>
        <p:spPr bwMode="auto">
          <a:xfrm>
            <a:off x="177800" y="1548655"/>
            <a:ext cx="2387600" cy="1265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Resultado</a:t>
            </a:r>
            <a:r>
              <a:rPr lang="en-US" sz="2600" dirty="0" smtClean="0"/>
              <a:t>, </a:t>
            </a:r>
            <a:r>
              <a:rPr lang="en-US" sz="2600" dirty="0" err="1" smtClean="0"/>
              <a:t>efi</a:t>
            </a:r>
            <a:r>
              <a:rPr lang="en-US" sz="2600" dirty="0" smtClean="0"/>
              <a:t>-</a:t>
            </a:r>
          </a:p>
          <a:p>
            <a:pPr eaLnBrk="1" hangingPunct="1"/>
            <a:r>
              <a:rPr lang="en-US" sz="2600" dirty="0" err="1" smtClean="0"/>
              <a:t>cacia</a:t>
            </a:r>
            <a:r>
              <a:rPr lang="en-US" sz="2600" dirty="0" smtClean="0"/>
              <a:t>, </a:t>
            </a:r>
            <a:r>
              <a:rPr lang="en-US" sz="2600" dirty="0" err="1" smtClean="0"/>
              <a:t>gestión</a:t>
            </a:r>
            <a:r>
              <a:rPr lang="en-US" sz="2600" dirty="0" smtClean="0"/>
              <a:t>,</a:t>
            </a:r>
          </a:p>
          <a:p>
            <a:pPr eaLnBrk="1" hangingPunct="1"/>
            <a:r>
              <a:rPr lang="en-US" sz="2600" dirty="0" smtClean="0"/>
              <a:t>expertise</a:t>
            </a:r>
            <a:endParaRPr lang="en-US" sz="2600" dirty="0"/>
          </a:p>
        </p:txBody>
      </p:sp>
      <p:sp>
        <p:nvSpPr>
          <p:cNvPr id="45064" name="TextBox 10"/>
          <p:cNvSpPr txBox="1">
            <a:spLocks noChangeArrowheads="1"/>
          </p:cNvSpPr>
          <p:nvPr/>
        </p:nvSpPr>
        <p:spPr bwMode="auto">
          <a:xfrm>
            <a:off x="5386487" y="1669703"/>
            <a:ext cx="3096373" cy="1265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Participación</a:t>
            </a:r>
            <a:r>
              <a:rPr lang="en-US" sz="2600" dirty="0" smtClean="0"/>
              <a:t>, </a:t>
            </a:r>
            <a:r>
              <a:rPr lang="en-US" sz="2600" dirty="0" err="1" smtClean="0"/>
              <a:t>transparencia</a:t>
            </a:r>
            <a:r>
              <a:rPr lang="en-US" sz="2600" dirty="0" smtClean="0"/>
              <a:t>, </a:t>
            </a:r>
            <a:r>
              <a:rPr lang="en-US" sz="2600" dirty="0" err="1" smtClean="0"/>
              <a:t>democracia</a:t>
            </a:r>
            <a:endParaRPr lang="en-US" sz="2600" dirty="0"/>
          </a:p>
        </p:txBody>
      </p:sp>
      <p:sp>
        <p:nvSpPr>
          <p:cNvPr id="11" name="Title 2"/>
          <p:cNvSpPr>
            <a:spLocks noGrp="1"/>
          </p:cNvSpPr>
          <p:nvPr>
            <p:ph type="title"/>
          </p:nvPr>
        </p:nvSpPr>
        <p:spPr>
          <a:xfrm>
            <a:off x="381000" y="355847"/>
            <a:ext cx="8381260" cy="1054394"/>
          </a:xfrm>
        </p:spPr>
        <p:txBody>
          <a:bodyPr/>
          <a:lstStyle/>
          <a:p>
            <a:r>
              <a:rPr lang="en-US" dirty="0" err="1" smtClean="0"/>
              <a:t>ACcountability</a:t>
            </a:r>
            <a:endParaRPr lang="en-US" dirty="0"/>
          </a:p>
        </p:txBody>
      </p:sp>
    </p:spTree>
    <p:extLst>
      <p:ext uri="{BB962C8B-B14F-4D97-AF65-F5344CB8AC3E}">
        <p14:creationId xmlns:p14="http://schemas.microsoft.com/office/powerpoint/2010/main" val="1647149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teoría</a:t>
            </a:r>
            <a:r>
              <a:rPr lang="en-US" dirty="0" smtClean="0"/>
              <a:t> del </a:t>
            </a:r>
            <a:r>
              <a:rPr lang="en-US" dirty="0" err="1" smtClean="0"/>
              <a:t>interés</a:t>
            </a:r>
            <a:r>
              <a:rPr lang="en-US" dirty="0" smtClean="0"/>
              <a:t> </a:t>
            </a:r>
            <a:r>
              <a:rPr lang="en-US" dirty="0" err="1" smtClean="0"/>
              <a:t>público</a:t>
            </a:r>
            <a:endParaRPr lang="en-US" dirty="0"/>
          </a:p>
        </p:txBody>
      </p:sp>
      <p:sp>
        <p:nvSpPr>
          <p:cNvPr id="3" name="Content Placeholder 2"/>
          <p:cNvSpPr>
            <a:spLocks noGrp="1"/>
          </p:cNvSpPr>
          <p:nvPr>
            <p:ph idx="1"/>
          </p:nvPr>
        </p:nvSpPr>
        <p:spPr/>
        <p:txBody>
          <a:bodyPr>
            <a:normAutofit/>
          </a:bodyPr>
          <a:lstStyle/>
          <a:p>
            <a:r>
              <a:rPr lang="en-US" sz="2800" dirty="0" err="1" smtClean="0"/>
              <a:t>Teor</a:t>
            </a:r>
            <a:r>
              <a:rPr lang="en-US" sz="2800" dirty="0" err="1" smtClean="0"/>
              <a:t>ía</a:t>
            </a:r>
            <a:r>
              <a:rPr lang="en-US" sz="2800" dirty="0" smtClean="0"/>
              <a:t> del </a:t>
            </a:r>
            <a:r>
              <a:rPr lang="en-US" sz="2800" dirty="0" err="1" smtClean="0"/>
              <a:t>interés</a:t>
            </a:r>
            <a:r>
              <a:rPr lang="en-US" sz="2800" dirty="0" smtClean="0"/>
              <a:t> </a:t>
            </a:r>
            <a:r>
              <a:rPr lang="en-US" sz="2800" dirty="0" err="1" smtClean="0"/>
              <a:t>público</a:t>
            </a:r>
            <a:endParaRPr lang="en-US" sz="2800" dirty="0" smtClean="0"/>
          </a:p>
          <a:p>
            <a:pPr lvl="1"/>
            <a:r>
              <a:rPr lang="en-US" sz="2400" dirty="0" err="1" smtClean="0"/>
              <a:t>Regulación</a:t>
            </a:r>
            <a:r>
              <a:rPr lang="en-US" sz="2400" dirty="0" smtClean="0"/>
              <a:t> </a:t>
            </a:r>
            <a:r>
              <a:rPr lang="en-US" sz="2400" dirty="0" err="1" smtClean="0"/>
              <a:t>como</a:t>
            </a:r>
            <a:r>
              <a:rPr lang="en-US" sz="2400" dirty="0" smtClean="0"/>
              <a:t> </a:t>
            </a:r>
            <a:r>
              <a:rPr lang="en-US" sz="2400" dirty="0" err="1" smtClean="0"/>
              <a:t>reacción</a:t>
            </a:r>
            <a:r>
              <a:rPr lang="en-US" sz="2400" dirty="0" smtClean="0"/>
              <a:t> a </a:t>
            </a:r>
            <a:r>
              <a:rPr lang="en-US" sz="2400" dirty="0" err="1" smtClean="0"/>
              <a:t>las</a:t>
            </a:r>
            <a:r>
              <a:rPr lang="en-US" sz="2400" dirty="0" smtClean="0"/>
              <a:t> </a:t>
            </a:r>
            <a:r>
              <a:rPr lang="en-US" sz="2400" dirty="0" err="1" smtClean="0"/>
              <a:t>fallas</a:t>
            </a:r>
            <a:r>
              <a:rPr lang="en-US" sz="2400" dirty="0" smtClean="0"/>
              <a:t> de </a:t>
            </a:r>
            <a:r>
              <a:rPr lang="en-US" sz="2400" dirty="0" err="1" smtClean="0"/>
              <a:t>mercado</a:t>
            </a:r>
            <a:r>
              <a:rPr lang="en-US" sz="2400" dirty="0" smtClean="0"/>
              <a:t>, </a:t>
            </a:r>
            <a:r>
              <a:rPr lang="en-US" sz="2400" dirty="0" err="1" smtClean="0"/>
              <a:t>fallas</a:t>
            </a:r>
            <a:r>
              <a:rPr lang="en-US" sz="2400" dirty="0" smtClean="0"/>
              <a:t> </a:t>
            </a:r>
            <a:r>
              <a:rPr lang="en-US" sz="2400" dirty="0" err="1" smtClean="0"/>
              <a:t>sociales</a:t>
            </a:r>
            <a:r>
              <a:rPr lang="en-US" sz="2400" dirty="0" smtClean="0"/>
              <a:t>, </a:t>
            </a:r>
            <a:r>
              <a:rPr lang="en-US" sz="2400" dirty="0" err="1" smtClean="0"/>
              <a:t>fallas</a:t>
            </a:r>
            <a:r>
              <a:rPr lang="en-US" sz="2400" dirty="0" smtClean="0"/>
              <a:t> </a:t>
            </a:r>
            <a:r>
              <a:rPr lang="en-US" sz="2400" dirty="0" err="1" smtClean="0"/>
              <a:t>individuales</a:t>
            </a:r>
            <a:r>
              <a:rPr lang="en-US" sz="2400" dirty="0" smtClean="0"/>
              <a:t>.</a:t>
            </a:r>
          </a:p>
          <a:p>
            <a:r>
              <a:rPr lang="en-US" sz="2800" dirty="0" err="1" smtClean="0"/>
              <a:t>Pero</a:t>
            </a:r>
            <a:r>
              <a:rPr lang="en-US" sz="2800" dirty="0" smtClean="0"/>
              <a:t> en “</a:t>
            </a:r>
            <a:r>
              <a:rPr lang="en-US" sz="2800" dirty="0" err="1" smtClean="0"/>
              <a:t>modo</a:t>
            </a:r>
            <a:r>
              <a:rPr lang="en-US" sz="2800" dirty="0" smtClean="0"/>
              <a:t> </a:t>
            </a:r>
            <a:r>
              <a:rPr lang="en-US" sz="2800" dirty="0" err="1" smtClean="0"/>
              <a:t>positivo</a:t>
            </a:r>
            <a:r>
              <a:rPr lang="en-US" sz="2800" dirty="0" smtClean="0"/>
              <a:t>” (no </a:t>
            </a:r>
            <a:r>
              <a:rPr lang="en-US" sz="2800" dirty="0" err="1" smtClean="0"/>
              <a:t>normativo</a:t>
            </a:r>
            <a:r>
              <a:rPr lang="en-US" sz="2800" dirty="0" smtClean="0"/>
              <a:t>)</a:t>
            </a:r>
          </a:p>
          <a:p>
            <a:pPr lvl="1"/>
            <a:r>
              <a:rPr lang="en-US" sz="2400" dirty="0" smtClean="0"/>
              <a:t>“Las </a:t>
            </a:r>
            <a:r>
              <a:rPr lang="en-US" sz="2400" dirty="0" err="1" smtClean="0"/>
              <a:t>regulaciones</a:t>
            </a:r>
            <a:r>
              <a:rPr lang="en-US" sz="2400" dirty="0" smtClean="0"/>
              <a:t> del </a:t>
            </a:r>
            <a:r>
              <a:rPr lang="en-US" sz="2400" dirty="0" err="1" smtClean="0"/>
              <a:t>Derecho</a:t>
            </a:r>
            <a:r>
              <a:rPr lang="en-US" sz="2400" dirty="0" smtClean="0"/>
              <a:t> </a:t>
            </a:r>
            <a:r>
              <a:rPr lang="en-US" sz="2400" dirty="0" err="1" smtClean="0"/>
              <a:t>chileno</a:t>
            </a:r>
            <a:r>
              <a:rPr lang="en-US" sz="2400" dirty="0" smtClean="0"/>
              <a:t> se </a:t>
            </a:r>
            <a:r>
              <a:rPr lang="en-US" sz="2400" dirty="0" err="1" smtClean="0"/>
              <a:t>explican</a:t>
            </a:r>
            <a:r>
              <a:rPr lang="en-US" sz="2400" dirty="0" smtClean="0"/>
              <a:t> en </a:t>
            </a:r>
            <a:r>
              <a:rPr lang="en-US" sz="2400" dirty="0" err="1" smtClean="0"/>
              <a:t>función</a:t>
            </a:r>
            <a:r>
              <a:rPr lang="en-US" sz="2400" dirty="0" smtClean="0"/>
              <a:t> del </a:t>
            </a:r>
            <a:r>
              <a:rPr lang="en-US" sz="2400" dirty="0" err="1" smtClean="0"/>
              <a:t>interés</a:t>
            </a:r>
            <a:r>
              <a:rPr lang="en-US" sz="2400" dirty="0" smtClean="0"/>
              <a:t> </a:t>
            </a:r>
            <a:r>
              <a:rPr lang="en-US" sz="2400" dirty="0" err="1" smtClean="0"/>
              <a:t>público</a:t>
            </a:r>
            <a:r>
              <a:rPr lang="en-US" sz="2400" dirty="0" smtClean="0"/>
              <a:t>”.</a:t>
            </a:r>
            <a:endParaRPr lang="en-US" sz="2400" dirty="0"/>
          </a:p>
        </p:txBody>
      </p:sp>
    </p:spTree>
    <p:extLst>
      <p:ext uri="{BB962C8B-B14F-4D97-AF65-F5344CB8AC3E}">
        <p14:creationId xmlns:p14="http://schemas.microsoft.com/office/powerpoint/2010/main" val="94384724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Teoría</a:t>
            </a:r>
            <a:r>
              <a:rPr lang="en-US" dirty="0" smtClean="0"/>
              <a:t> del </a:t>
            </a:r>
            <a:r>
              <a:rPr lang="en-US" dirty="0" err="1" smtClean="0"/>
              <a:t>interés</a:t>
            </a:r>
            <a:r>
              <a:rPr lang="en-US" dirty="0" smtClean="0"/>
              <a:t> </a:t>
            </a:r>
            <a:r>
              <a:rPr lang="en-US" dirty="0" err="1" smtClean="0"/>
              <a:t>privado</a:t>
            </a:r>
            <a:endParaRPr lang="en-US" dirty="0"/>
          </a:p>
        </p:txBody>
      </p:sp>
      <p:sp>
        <p:nvSpPr>
          <p:cNvPr id="3" name="Content Placeholder 2"/>
          <p:cNvSpPr>
            <a:spLocks noGrp="1"/>
          </p:cNvSpPr>
          <p:nvPr>
            <p:ph idx="1"/>
          </p:nvPr>
        </p:nvSpPr>
        <p:spPr/>
        <p:txBody>
          <a:bodyPr>
            <a:normAutofit/>
          </a:bodyPr>
          <a:lstStyle/>
          <a:p>
            <a:r>
              <a:rPr lang="en-US" sz="2800" dirty="0" err="1" smtClean="0"/>
              <a:t>Visión</a:t>
            </a:r>
            <a:r>
              <a:rPr lang="en-US" sz="2800" dirty="0" smtClean="0"/>
              <a:t> </a:t>
            </a:r>
            <a:r>
              <a:rPr lang="en-US" sz="2800" dirty="0" err="1" smtClean="0"/>
              <a:t>pesimista</a:t>
            </a:r>
            <a:r>
              <a:rPr lang="en-US" sz="2800" dirty="0" smtClean="0"/>
              <a:t> </a:t>
            </a:r>
            <a:r>
              <a:rPr lang="en-US" sz="2800" dirty="0" err="1" smtClean="0"/>
              <a:t>o</a:t>
            </a:r>
            <a:r>
              <a:rPr lang="en-US" sz="2800" dirty="0" smtClean="0"/>
              <a:t> </a:t>
            </a:r>
            <a:r>
              <a:rPr lang="en-US" sz="2800" dirty="0" err="1" smtClean="0"/>
              <a:t>cínica</a:t>
            </a:r>
            <a:r>
              <a:rPr lang="en-US" sz="2800" dirty="0" smtClean="0"/>
              <a:t> de la </a:t>
            </a:r>
            <a:r>
              <a:rPr lang="en-US" sz="2800" dirty="0" err="1" smtClean="0"/>
              <a:t>política</a:t>
            </a:r>
            <a:endParaRPr lang="en-US" sz="2800" dirty="0" smtClean="0"/>
          </a:p>
          <a:p>
            <a:pPr lvl="1"/>
            <a:r>
              <a:rPr lang="en-US" sz="2400" dirty="0" smtClean="0"/>
              <a:t>Mercado de </a:t>
            </a:r>
            <a:r>
              <a:rPr lang="en-US" sz="2400" dirty="0" err="1" smtClean="0"/>
              <a:t>intercambio</a:t>
            </a:r>
            <a:endParaRPr lang="en-US" sz="2400" dirty="0" smtClean="0"/>
          </a:p>
          <a:p>
            <a:pPr lvl="1"/>
            <a:r>
              <a:rPr lang="en-US" sz="2400" dirty="0" err="1" smtClean="0"/>
              <a:t>Políticos</a:t>
            </a:r>
            <a:r>
              <a:rPr lang="en-US" sz="2400" dirty="0" smtClean="0"/>
              <a:t> </a:t>
            </a:r>
            <a:r>
              <a:rPr lang="en-US" sz="2400" dirty="0" err="1" smtClean="0"/>
              <a:t>ofrecen</a:t>
            </a:r>
            <a:r>
              <a:rPr lang="en-US" sz="2400" dirty="0" smtClean="0"/>
              <a:t> </a:t>
            </a:r>
            <a:r>
              <a:rPr lang="en-US" sz="2400" dirty="0" err="1" smtClean="0"/>
              <a:t>rentas</a:t>
            </a:r>
            <a:r>
              <a:rPr lang="en-US" sz="2400" dirty="0" smtClean="0"/>
              <a:t> </a:t>
            </a:r>
            <a:r>
              <a:rPr lang="en-US" sz="2400" dirty="0" err="1" smtClean="0"/>
              <a:t>económicas</a:t>
            </a:r>
            <a:r>
              <a:rPr lang="en-US" sz="2400" dirty="0" smtClean="0"/>
              <a:t> a </a:t>
            </a:r>
            <a:r>
              <a:rPr lang="en-US" sz="2400" dirty="0" err="1" smtClean="0"/>
              <a:t>cambio</a:t>
            </a:r>
            <a:r>
              <a:rPr lang="en-US" sz="2400" dirty="0" smtClean="0"/>
              <a:t> de </a:t>
            </a:r>
            <a:r>
              <a:rPr lang="en-US" sz="2400" dirty="0" err="1" smtClean="0"/>
              <a:t>recursos</a:t>
            </a:r>
            <a:r>
              <a:rPr lang="en-US" sz="2400" dirty="0" smtClean="0"/>
              <a:t> </a:t>
            </a:r>
            <a:r>
              <a:rPr lang="en-US" sz="2400" dirty="0" err="1" smtClean="0"/>
              <a:t>que</a:t>
            </a:r>
            <a:r>
              <a:rPr lang="en-US" sz="2400" dirty="0" smtClean="0"/>
              <a:t> les </a:t>
            </a:r>
            <a:r>
              <a:rPr lang="en-US" sz="2400" dirty="0" err="1" smtClean="0"/>
              <a:t>aseguren</a:t>
            </a:r>
            <a:r>
              <a:rPr lang="en-US" sz="2400" dirty="0" smtClean="0"/>
              <a:t> </a:t>
            </a:r>
            <a:r>
              <a:rPr lang="en-US" sz="2400" dirty="0" err="1" smtClean="0"/>
              <a:t>ganar</a:t>
            </a:r>
            <a:r>
              <a:rPr lang="en-US" sz="2400" dirty="0" smtClean="0"/>
              <a:t> </a:t>
            </a:r>
            <a:r>
              <a:rPr lang="en-US" sz="2400" dirty="0" err="1" smtClean="0"/>
              <a:t>las</a:t>
            </a:r>
            <a:r>
              <a:rPr lang="en-US" sz="2400" dirty="0" smtClean="0"/>
              <a:t> </a:t>
            </a:r>
            <a:r>
              <a:rPr lang="en-US" sz="2400" dirty="0" err="1" smtClean="0"/>
              <a:t>siguientes</a:t>
            </a:r>
            <a:r>
              <a:rPr lang="en-US" sz="2400" dirty="0" smtClean="0"/>
              <a:t> </a:t>
            </a:r>
            <a:r>
              <a:rPr lang="en-US" sz="2400" dirty="0" err="1" smtClean="0"/>
              <a:t>elecciones</a:t>
            </a:r>
            <a:endParaRPr lang="en-US" sz="2400" dirty="0" smtClean="0"/>
          </a:p>
          <a:p>
            <a:pPr lvl="1"/>
            <a:r>
              <a:rPr lang="en-US" sz="2400" dirty="0" err="1" smtClean="0"/>
              <a:t>Distintos</a:t>
            </a:r>
            <a:r>
              <a:rPr lang="en-US" sz="2400" dirty="0" smtClean="0"/>
              <a:t> </a:t>
            </a:r>
            <a:r>
              <a:rPr lang="en-US" sz="2400" dirty="0" err="1" smtClean="0"/>
              <a:t>grupos</a:t>
            </a:r>
            <a:r>
              <a:rPr lang="en-US" sz="2400" dirty="0" smtClean="0"/>
              <a:t> de </a:t>
            </a:r>
            <a:r>
              <a:rPr lang="en-US" sz="2400" dirty="0" err="1" smtClean="0"/>
              <a:t>interés</a:t>
            </a:r>
            <a:r>
              <a:rPr lang="en-US" sz="2400" dirty="0" smtClean="0"/>
              <a:t> </a:t>
            </a:r>
            <a:r>
              <a:rPr lang="en-US" sz="2400" dirty="0" err="1" smtClean="0"/>
              <a:t>compiten</a:t>
            </a:r>
            <a:r>
              <a:rPr lang="en-US" sz="2400" dirty="0" smtClean="0"/>
              <a:t> entre </a:t>
            </a:r>
            <a:r>
              <a:rPr lang="en-US" sz="2400" dirty="0" err="1" smtClean="0"/>
              <a:t>sí</a:t>
            </a:r>
            <a:r>
              <a:rPr lang="en-US" sz="2400" dirty="0" smtClean="0"/>
              <a:t>, </a:t>
            </a:r>
            <a:r>
              <a:rPr lang="en-US" sz="2400" dirty="0" err="1" smtClean="0"/>
              <a:t>invirtiendo</a:t>
            </a:r>
            <a:r>
              <a:rPr lang="en-US" sz="2400" dirty="0" smtClean="0"/>
              <a:t> </a:t>
            </a:r>
            <a:r>
              <a:rPr lang="en-US" sz="2400" dirty="0" err="1" smtClean="0"/>
              <a:t>energía</a:t>
            </a:r>
            <a:r>
              <a:rPr lang="en-US" sz="2400" dirty="0" smtClean="0"/>
              <a:t> </a:t>
            </a:r>
            <a:r>
              <a:rPr lang="en-US" sz="2400" dirty="0" err="1" smtClean="0"/>
              <a:t>y</a:t>
            </a:r>
            <a:r>
              <a:rPr lang="en-US" sz="2400" dirty="0" smtClean="0"/>
              <a:t> </a:t>
            </a:r>
            <a:r>
              <a:rPr lang="en-US" sz="2400" dirty="0" err="1" smtClean="0"/>
              <a:t>recursos</a:t>
            </a:r>
            <a:r>
              <a:rPr lang="en-US" sz="2400" dirty="0" smtClean="0"/>
              <a:t>, </a:t>
            </a:r>
            <a:r>
              <a:rPr lang="en-US" sz="2400" dirty="0" err="1" smtClean="0"/>
              <a:t>por</a:t>
            </a:r>
            <a:r>
              <a:rPr lang="en-US" sz="2400" dirty="0" smtClean="0"/>
              <a:t> </a:t>
            </a:r>
            <a:r>
              <a:rPr lang="en-US" sz="2400" dirty="0" err="1" smtClean="0"/>
              <a:t>capturar</a:t>
            </a:r>
            <a:r>
              <a:rPr lang="en-US" sz="2400" dirty="0" smtClean="0"/>
              <a:t> </a:t>
            </a:r>
            <a:r>
              <a:rPr lang="en-US" sz="2400" dirty="0" err="1" smtClean="0"/>
              <a:t>dichas</a:t>
            </a:r>
            <a:r>
              <a:rPr lang="en-US" sz="2400" dirty="0" smtClean="0"/>
              <a:t> </a:t>
            </a:r>
            <a:r>
              <a:rPr lang="en-US" sz="2400" dirty="0" err="1" smtClean="0"/>
              <a:t>rentas</a:t>
            </a:r>
            <a:endParaRPr lang="en-US" sz="2400" dirty="0" smtClean="0"/>
          </a:p>
          <a:p>
            <a:pPr lvl="1"/>
            <a:r>
              <a:rPr lang="en-US" sz="2400" dirty="0" smtClean="0"/>
              <a:t>No hay </a:t>
            </a:r>
            <a:r>
              <a:rPr lang="en-US" sz="2400" dirty="0" err="1" smtClean="0"/>
              <a:t>una</a:t>
            </a:r>
            <a:r>
              <a:rPr lang="en-US" sz="2400" dirty="0" smtClean="0"/>
              <a:t> </a:t>
            </a:r>
            <a:r>
              <a:rPr lang="en-US" sz="2400" dirty="0" err="1" smtClean="0"/>
              <a:t>concepción</a:t>
            </a:r>
            <a:r>
              <a:rPr lang="en-US" sz="2400" dirty="0" smtClean="0"/>
              <a:t> </a:t>
            </a:r>
            <a:r>
              <a:rPr lang="en-US" sz="2400" dirty="0" err="1" smtClean="0"/>
              <a:t>sólida</a:t>
            </a:r>
            <a:r>
              <a:rPr lang="en-US" sz="2400" dirty="0" smtClean="0"/>
              <a:t> del </a:t>
            </a:r>
            <a:r>
              <a:rPr lang="en-US" sz="2400" dirty="0" err="1" smtClean="0"/>
              <a:t>interés</a:t>
            </a:r>
            <a:r>
              <a:rPr lang="en-US" sz="2400" dirty="0" smtClean="0"/>
              <a:t> </a:t>
            </a:r>
            <a:r>
              <a:rPr lang="en-US" sz="2400" dirty="0" err="1" smtClean="0"/>
              <a:t>público</a:t>
            </a:r>
            <a:endParaRPr lang="en-US" sz="2400" dirty="0"/>
          </a:p>
        </p:txBody>
      </p:sp>
    </p:spTree>
    <p:extLst>
      <p:ext uri="{BB962C8B-B14F-4D97-AF65-F5344CB8AC3E}">
        <p14:creationId xmlns:p14="http://schemas.microsoft.com/office/powerpoint/2010/main" val="420346320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Choice (1) </a:t>
            </a:r>
            <a:endParaRPr lang="en-US" dirty="0"/>
          </a:p>
        </p:txBody>
      </p:sp>
      <p:sp>
        <p:nvSpPr>
          <p:cNvPr id="3" name="Content Placeholder 2"/>
          <p:cNvSpPr>
            <a:spLocks noGrp="1"/>
          </p:cNvSpPr>
          <p:nvPr>
            <p:ph idx="1"/>
          </p:nvPr>
        </p:nvSpPr>
        <p:spPr/>
        <p:txBody>
          <a:bodyPr>
            <a:normAutofit/>
          </a:bodyPr>
          <a:lstStyle/>
          <a:p>
            <a:r>
              <a:rPr lang="en-US" dirty="0" err="1" smtClean="0"/>
              <a:t>También</a:t>
            </a:r>
            <a:r>
              <a:rPr lang="en-US" dirty="0" smtClean="0"/>
              <a:t> </a:t>
            </a:r>
            <a:r>
              <a:rPr lang="en-US" dirty="0" err="1" smtClean="0"/>
              <a:t>llamada</a:t>
            </a:r>
            <a:r>
              <a:rPr lang="en-US" dirty="0" smtClean="0"/>
              <a:t> </a:t>
            </a:r>
            <a:r>
              <a:rPr lang="en-US" dirty="0" err="1" smtClean="0"/>
              <a:t>Escuela</a:t>
            </a:r>
            <a:r>
              <a:rPr lang="en-US" dirty="0" smtClean="0"/>
              <a:t> de Virginia</a:t>
            </a:r>
          </a:p>
          <a:p>
            <a:pPr lvl="1"/>
            <a:r>
              <a:rPr lang="en-US" dirty="0" err="1" smtClean="0"/>
              <a:t>Escuela</a:t>
            </a:r>
            <a:r>
              <a:rPr lang="en-US" dirty="0" smtClean="0"/>
              <a:t> de Chicago </a:t>
            </a:r>
            <a:r>
              <a:rPr lang="en-US" dirty="0" err="1" smtClean="0"/>
              <a:t>estuvo</a:t>
            </a:r>
            <a:r>
              <a:rPr lang="en-US" dirty="0" smtClean="0"/>
              <a:t> </a:t>
            </a:r>
            <a:r>
              <a:rPr lang="en-US" dirty="0" err="1" smtClean="0"/>
              <a:t>siempre</a:t>
            </a:r>
            <a:r>
              <a:rPr lang="en-US" dirty="0" smtClean="0"/>
              <a:t> </a:t>
            </a:r>
            <a:r>
              <a:rPr lang="en-US" dirty="0" err="1" smtClean="0"/>
              <a:t>muy</a:t>
            </a:r>
            <a:r>
              <a:rPr lang="en-US" dirty="0" smtClean="0"/>
              <a:t> </a:t>
            </a:r>
            <a:r>
              <a:rPr lang="en-US" dirty="0" err="1" smtClean="0"/>
              <a:t>enfocada</a:t>
            </a:r>
            <a:r>
              <a:rPr lang="en-US" dirty="0" smtClean="0"/>
              <a:t> en el </a:t>
            </a:r>
            <a:r>
              <a:rPr lang="en-US" dirty="0" err="1" smtClean="0"/>
              <a:t>derecho</a:t>
            </a:r>
            <a:r>
              <a:rPr lang="en-US" dirty="0" smtClean="0"/>
              <a:t> </a:t>
            </a:r>
            <a:r>
              <a:rPr lang="en-US" dirty="0" err="1" smtClean="0"/>
              <a:t>privado</a:t>
            </a:r>
            <a:endParaRPr lang="en-US" dirty="0" smtClean="0"/>
          </a:p>
          <a:p>
            <a:pPr lvl="1"/>
            <a:r>
              <a:rPr lang="en-US" dirty="0" smtClean="0"/>
              <a:t>“Public choice theory is defined as the economic analysis of nonmarket decision making—a body of theory that treats individual decision makers as participants in a complex interactions that generates political outcomes”.</a:t>
            </a:r>
          </a:p>
          <a:p>
            <a:pPr lvl="1"/>
            <a:r>
              <a:rPr lang="en-US" i="1" dirty="0" smtClean="0"/>
              <a:t>Homo </a:t>
            </a:r>
            <a:r>
              <a:rPr lang="en-US" i="1" dirty="0" err="1" smtClean="0"/>
              <a:t>economicus</a:t>
            </a:r>
            <a:endParaRPr lang="en-US" dirty="0" smtClean="0"/>
          </a:p>
          <a:p>
            <a:pPr lvl="2"/>
            <a:r>
              <a:rPr lang="en-US" dirty="0" smtClean="0"/>
              <a:t>El </a:t>
            </a:r>
            <a:r>
              <a:rPr lang="en-US" dirty="0" err="1" smtClean="0"/>
              <a:t>supuesto</a:t>
            </a:r>
            <a:r>
              <a:rPr lang="en-US" dirty="0" smtClean="0"/>
              <a:t> </a:t>
            </a:r>
            <a:r>
              <a:rPr lang="en-US" dirty="0" err="1" smtClean="0"/>
              <a:t>metodológico</a:t>
            </a:r>
            <a:r>
              <a:rPr lang="en-US" dirty="0" smtClean="0"/>
              <a:t> </a:t>
            </a:r>
            <a:r>
              <a:rPr lang="en-US" dirty="0" err="1" smtClean="0"/>
              <a:t>es</a:t>
            </a:r>
            <a:r>
              <a:rPr lang="en-US" dirty="0" smtClean="0"/>
              <a:t> </a:t>
            </a:r>
            <a:r>
              <a:rPr lang="en-US" dirty="0" err="1" smtClean="0"/>
              <a:t>que</a:t>
            </a:r>
            <a:r>
              <a:rPr lang="en-US" dirty="0" smtClean="0"/>
              <a:t> los </a:t>
            </a:r>
            <a:r>
              <a:rPr lang="en-US" dirty="0" err="1" smtClean="0"/>
              <a:t>políticos</a:t>
            </a:r>
            <a:r>
              <a:rPr lang="en-US" dirty="0" smtClean="0"/>
              <a:t> </a:t>
            </a:r>
            <a:r>
              <a:rPr lang="en-US" dirty="0" err="1" smtClean="0"/>
              <a:t>y</a:t>
            </a:r>
            <a:r>
              <a:rPr lang="en-US" dirty="0" smtClean="0"/>
              <a:t> </a:t>
            </a:r>
            <a:r>
              <a:rPr lang="en-US" dirty="0" err="1" smtClean="0"/>
              <a:t>reguladores</a:t>
            </a:r>
            <a:r>
              <a:rPr lang="en-US" dirty="0" smtClean="0"/>
              <a:t> </a:t>
            </a:r>
            <a:r>
              <a:rPr lang="en-US" dirty="0" err="1" smtClean="0"/>
              <a:t>también</a:t>
            </a:r>
            <a:r>
              <a:rPr lang="en-US" dirty="0" smtClean="0"/>
              <a:t> </a:t>
            </a:r>
            <a:r>
              <a:rPr lang="en-US" dirty="0" err="1" smtClean="0"/>
              <a:t>están</a:t>
            </a:r>
            <a:r>
              <a:rPr lang="en-US" dirty="0" smtClean="0"/>
              <a:t> en el </a:t>
            </a:r>
            <a:r>
              <a:rPr lang="en-US" dirty="0" err="1" smtClean="0"/>
              <a:t>negocio</a:t>
            </a:r>
            <a:r>
              <a:rPr lang="en-US" dirty="0" smtClean="0"/>
              <a:t> de </a:t>
            </a:r>
            <a:r>
              <a:rPr lang="en-US" dirty="0" err="1" smtClean="0"/>
              <a:t>maximizar</a:t>
            </a:r>
            <a:r>
              <a:rPr lang="en-US" dirty="0" smtClean="0"/>
              <a:t> </a:t>
            </a:r>
            <a:r>
              <a:rPr lang="en-US" dirty="0" err="1" smtClean="0"/>
              <a:t>su</a:t>
            </a:r>
            <a:r>
              <a:rPr lang="en-US" dirty="0" smtClean="0"/>
              <a:t> </a:t>
            </a:r>
            <a:r>
              <a:rPr lang="en-US" dirty="0" err="1" smtClean="0"/>
              <a:t>bienestar</a:t>
            </a:r>
            <a:r>
              <a:rPr lang="en-US" dirty="0" smtClean="0"/>
              <a:t>, lo </a:t>
            </a:r>
            <a:r>
              <a:rPr lang="en-US" dirty="0" err="1" smtClean="0"/>
              <a:t>que</a:t>
            </a:r>
            <a:r>
              <a:rPr lang="en-US" dirty="0" smtClean="0"/>
              <a:t> </a:t>
            </a:r>
            <a:r>
              <a:rPr lang="en-US" dirty="0" err="1" smtClean="0"/>
              <a:t>permite</a:t>
            </a:r>
            <a:r>
              <a:rPr lang="en-US" dirty="0" smtClean="0"/>
              <a:t> </a:t>
            </a:r>
            <a:r>
              <a:rPr lang="en-US" dirty="0" err="1" smtClean="0"/>
              <a:t>importar</a:t>
            </a:r>
            <a:r>
              <a:rPr lang="en-US" dirty="0" smtClean="0"/>
              <a:t> el arsenal </a:t>
            </a:r>
            <a:r>
              <a:rPr lang="en-US" dirty="0" err="1" smtClean="0"/>
              <a:t>microeconómico</a:t>
            </a:r>
            <a:r>
              <a:rPr lang="en-US" dirty="0" smtClean="0"/>
              <a:t> al </a:t>
            </a:r>
            <a:r>
              <a:rPr lang="en-US" dirty="0" err="1" smtClean="0"/>
              <a:t>mundo</a:t>
            </a:r>
            <a:r>
              <a:rPr lang="en-US" dirty="0" smtClean="0"/>
              <a:t> de la </a:t>
            </a:r>
            <a:r>
              <a:rPr lang="en-US" dirty="0" err="1" smtClean="0"/>
              <a:t>política</a:t>
            </a:r>
            <a:r>
              <a:rPr lang="en-US" dirty="0" smtClean="0"/>
              <a:t> </a:t>
            </a:r>
            <a:r>
              <a:rPr lang="en-US" dirty="0" err="1" smtClean="0"/>
              <a:t>y</a:t>
            </a:r>
            <a:r>
              <a:rPr lang="en-US" dirty="0" smtClean="0"/>
              <a:t> la </a:t>
            </a:r>
            <a:r>
              <a:rPr lang="en-US" dirty="0" err="1" smtClean="0"/>
              <a:t>regulación</a:t>
            </a:r>
            <a:endParaRPr lang="en-US" dirty="0" smtClean="0"/>
          </a:p>
          <a:p>
            <a:pPr lvl="2"/>
            <a:r>
              <a:rPr lang="en-US" dirty="0" smtClean="0"/>
              <a:t>Los </a:t>
            </a:r>
            <a:r>
              <a:rPr lang="en-US" dirty="0" err="1" smtClean="0"/>
              <a:t>políticos</a:t>
            </a:r>
            <a:r>
              <a:rPr lang="en-US" dirty="0" smtClean="0"/>
              <a:t> no </a:t>
            </a:r>
            <a:r>
              <a:rPr lang="en-US" dirty="0" err="1" smtClean="0"/>
              <a:t>maximizan</a:t>
            </a:r>
            <a:r>
              <a:rPr lang="en-US" dirty="0" smtClean="0"/>
              <a:t> el </a:t>
            </a:r>
            <a:r>
              <a:rPr lang="en-US" dirty="0" err="1" smtClean="0"/>
              <a:t>bien</a:t>
            </a:r>
            <a:r>
              <a:rPr lang="en-US" dirty="0" smtClean="0"/>
              <a:t> </a:t>
            </a:r>
            <a:r>
              <a:rPr lang="en-US" dirty="0" err="1" smtClean="0"/>
              <a:t>común</a:t>
            </a:r>
            <a:r>
              <a:rPr lang="en-US" dirty="0" smtClean="0"/>
              <a:t>, </a:t>
            </a:r>
            <a:r>
              <a:rPr lang="en-US" dirty="0" err="1" smtClean="0"/>
              <a:t>sino</a:t>
            </a:r>
            <a:r>
              <a:rPr lang="en-US" dirty="0" smtClean="0"/>
              <a:t> </a:t>
            </a:r>
            <a:r>
              <a:rPr lang="en-US" dirty="0" err="1" smtClean="0"/>
              <a:t>su</a:t>
            </a:r>
            <a:r>
              <a:rPr lang="en-US" dirty="0" smtClean="0"/>
              <a:t> </a:t>
            </a:r>
            <a:r>
              <a:rPr lang="en-US" dirty="0" err="1" smtClean="0"/>
              <a:t>bienestar</a:t>
            </a:r>
            <a:r>
              <a:rPr lang="en-US" dirty="0" smtClean="0"/>
              <a:t> individual</a:t>
            </a:r>
            <a:endParaRPr lang="en-US" dirty="0"/>
          </a:p>
        </p:txBody>
      </p:sp>
    </p:spTree>
    <p:extLst>
      <p:ext uri="{BB962C8B-B14F-4D97-AF65-F5344CB8AC3E}">
        <p14:creationId xmlns:p14="http://schemas.microsoft.com/office/powerpoint/2010/main" val="398908841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Choice (2)</a:t>
            </a:r>
            <a:endParaRPr lang="en-US" dirty="0"/>
          </a:p>
        </p:txBody>
      </p:sp>
      <p:sp>
        <p:nvSpPr>
          <p:cNvPr id="3" name="Content Placeholder 2"/>
          <p:cNvSpPr>
            <a:spLocks noGrp="1"/>
          </p:cNvSpPr>
          <p:nvPr>
            <p:ph idx="1"/>
          </p:nvPr>
        </p:nvSpPr>
        <p:spPr/>
        <p:txBody>
          <a:bodyPr>
            <a:normAutofit/>
          </a:bodyPr>
          <a:lstStyle/>
          <a:p>
            <a:r>
              <a:rPr lang="en-US" dirty="0" smtClean="0"/>
              <a:t>James Buchanan</a:t>
            </a:r>
          </a:p>
          <a:p>
            <a:pPr lvl="1"/>
            <a:r>
              <a:rPr lang="en-US" dirty="0" smtClean="0"/>
              <a:t>“The critically important bridge between the behavior of persons who act in the marketplace and the behavior of persons who act in political process must be analyzed. The ‘theory of public choice’ can be interpreted as the construction of such a bridge. The approach requires only the simple assumption that the same individuals act in both relationships. Political decisions are not handed down from on high by omniscient beings who cannot err. Individuals behave in market interactions, in political-government interactions, in cooperative-nongovernmental interactions, and in other arrangements”. </a:t>
            </a:r>
            <a:endParaRPr lang="en-US" dirty="0"/>
          </a:p>
        </p:txBody>
      </p:sp>
    </p:spTree>
    <p:extLst>
      <p:ext uri="{BB962C8B-B14F-4D97-AF65-F5344CB8AC3E}">
        <p14:creationId xmlns:p14="http://schemas.microsoft.com/office/powerpoint/2010/main" val="282389839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Problemas</a:t>
            </a:r>
            <a:r>
              <a:rPr lang="en-US" dirty="0" smtClean="0"/>
              <a:t> de </a:t>
            </a:r>
            <a:r>
              <a:rPr lang="en-US" dirty="0" err="1" smtClean="0"/>
              <a:t>acción</a:t>
            </a:r>
            <a:r>
              <a:rPr lang="en-US" dirty="0" smtClean="0"/>
              <a:t> </a:t>
            </a:r>
            <a:r>
              <a:rPr lang="en-US" dirty="0" err="1" smtClean="0"/>
              <a:t>colectiva</a:t>
            </a:r>
            <a:endParaRPr lang="en-US" dirty="0"/>
          </a:p>
        </p:txBody>
      </p:sp>
      <p:sp>
        <p:nvSpPr>
          <p:cNvPr id="3" name="Content Placeholder 2"/>
          <p:cNvSpPr>
            <a:spLocks noGrp="1"/>
          </p:cNvSpPr>
          <p:nvPr>
            <p:ph idx="1"/>
          </p:nvPr>
        </p:nvSpPr>
        <p:spPr/>
        <p:txBody>
          <a:bodyPr>
            <a:normAutofit/>
          </a:bodyPr>
          <a:lstStyle/>
          <a:p>
            <a:r>
              <a:rPr lang="en-US" dirty="0" err="1" smtClean="0"/>
              <a:t>Todo</a:t>
            </a:r>
            <a:r>
              <a:rPr lang="en-US" dirty="0" smtClean="0"/>
              <a:t> </a:t>
            </a:r>
            <a:r>
              <a:rPr lang="en-US" dirty="0" err="1" smtClean="0"/>
              <a:t>empieza</a:t>
            </a:r>
            <a:r>
              <a:rPr lang="en-US" dirty="0" smtClean="0"/>
              <a:t> con los </a:t>
            </a:r>
            <a:r>
              <a:rPr lang="en-US" dirty="0" err="1" smtClean="0"/>
              <a:t>problemas</a:t>
            </a:r>
            <a:r>
              <a:rPr lang="en-US" dirty="0" smtClean="0"/>
              <a:t> de </a:t>
            </a:r>
            <a:r>
              <a:rPr lang="en-US" dirty="0" err="1" smtClean="0"/>
              <a:t>acción</a:t>
            </a:r>
            <a:r>
              <a:rPr lang="en-US" dirty="0" smtClean="0"/>
              <a:t> </a:t>
            </a:r>
            <a:r>
              <a:rPr lang="en-US" dirty="0" err="1" smtClean="0"/>
              <a:t>colectiva</a:t>
            </a:r>
            <a:r>
              <a:rPr lang="en-US" dirty="0" smtClean="0"/>
              <a:t> </a:t>
            </a:r>
            <a:r>
              <a:rPr lang="en-US" dirty="0" err="1" smtClean="0"/>
              <a:t>que</a:t>
            </a:r>
            <a:r>
              <a:rPr lang="en-US" dirty="0" smtClean="0"/>
              <a:t> </a:t>
            </a:r>
            <a:r>
              <a:rPr lang="en-US" dirty="0" err="1" smtClean="0"/>
              <a:t>existen</a:t>
            </a:r>
            <a:r>
              <a:rPr lang="en-US" dirty="0" smtClean="0"/>
              <a:t> </a:t>
            </a:r>
            <a:r>
              <a:rPr lang="en-US" dirty="0" err="1" smtClean="0"/>
              <a:t>como</a:t>
            </a:r>
            <a:r>
              <a:rPr lang="en-US" dirty="0" smtClean="0"/>
              <a:t> </a:t>
            </a:r>
            <a:r>
              <a:rPr lang="en-US" dirty="0" err="1" smtClean="0"/>
              <a:t>consecuencia</a:t>
            </a:r>
            <a:r>
              <a:rPr lang="en-US" dirty="0" smtClean="0"/>
              <a:t> de los </a:t>
            </a:r>
            <a:r>
              <a:rPr lang="en-US" dirty="0" err="1" smtClean="0"/>
              <a:t>daños/beneficios</a:t>
            </a:r>
            <a:r>
              <a:rPr lang="en-US" dirty="0" smtClean="0"/>
              <a:t> </a:t>
            </a:r>
            <a:r>
              <a:rPr lang="en-US" dirty="0" err="1" smtClean="0"/>
              <a:t>que</a:t>
            </a:r>
            <a:r>
              <a:rPr lang="en-US" dirty="0" smtClean="0"/>
              <a:t> </a:t>
            </a:r>
            <a:r>
              <a:rPr lang="en-US" dirty="0" err="1" smtClean="0"/>
              <a:t>resultan</a:t>
            </a:r>
            <a:r>
              <a:rPr lang="en-US" dirty="0" smtClean="0"/>
              <a:t> de la </a:t>
            </a:r>
            <a:r>
              <a:rPr lang="en-US" dirty="0" err="1" smtClean="0"/>
              <a:t>acción</a:t>
            </a:r>
            <a:r>
              <a:rPr lang="en-US" dirty="0" smtClean="0"/>
              <a:t> </a:t>
            </a:r>
            <a:r>
              <a:rPr lang="en-US" dirty="0" err="1" smtClean="0"/>
              <a:t>pública</a:t>
            </a:r>
            <a:endParaRPr lang="en-US" dirty="0" smtClean="0"/>
          </a:p>
          <a:p>
            <a:r>
              <a:rPr lang="en-US" dirty="0" smtClean="0"/>
              <a:t>La </a:t>
            </a:r>
            <a:r>
              <a:rPr lang="en-US" dirty="0" err="1" smtClean="0"/>
              <a:t>única</a:t>
            </a:r>
            <a:r>
              <a:rPr lang="en-US" dirty="0" smtClean="0"/>
              <a:t> </a:t>
            </a:r>
            <a:r>
              <a:rPr lang="en-US" dirty="0" err="1" smtClean="0"/>
              <a:t>regla</a:t>
            </a:r>
            <a:r>
              <a:rPr lang="en-US" dirty="0" smtClean="0"/>
              <a:t> </a:t>
            </a:r>
            <a:r>
              <a:rPr lang="en-US" dirty="0" err="1" smtClean="0"/>
              <a:t>que</a:t>
            </a:r>
            <a:r>
              <a:rPr lang="en-US" dirty="0" smtClean="0"/>
              <a:t> </a:t>
            </a:r>
            <a:r>
              <a:rPr lang="en-US" dirty="0" err="1" smtClean="0"/>
              <a:t>asegura</a:t>
            </a:r>
            <a:r>
              <a:rPr lang="en-US" dirty="0" smtClean="0"/>
              <a:t> </a:t>
            </a:r>
            <a:r>
              <a:rPr lang="en-US" dirty="0" err="1" smtClean="0"/>
              <a:t>que</a:t>
            </a:r>
            <a:r>
              <a:rPr lang="en-US" dirty="0" smtClean="0"/>
              <a:t> </a:t>
            </a:r>
            <a:r>
              <a:rPr lang="en-US" dirty="0" err="1" smtClean="0"/>
              <a:t>nadie</a:t>
            </a:r>
            <a:r>
              <a:rPr lang="en-US" dirty="0" smtClean="0"/>
              <a:t> </a:t>
            </a:r>
            <a:r>
              <a:rPr lang="en-US" dirty="0" err="1" smtClean="0"/>
              <a:t>pierda</a:t>
            </a:r>
            <a:r>
              <a:rPr lang="en-US" dirty="0" smtClean="0"/>
              <a:t> </a:t>
            </a:r>
            <a:r>
              <a:rPr lang="en-US" dirty="0" err="1" smtClean="0"/>
              <a:t>es</a:t>
            </a:r>
            <a:r>
              <a:rPr lang="en-US" dirty="0" smtClean="0"/>
              <a:t> la de </a:t>
            </a:r>
            <a:r>
              <a:rPr lang="en-US" dirty="0" err="1" smtClean="0"/>
              <a:t>unanimidad</a:t>
            </a:r>
            <a:r>
              <a:rPr lang="en-US" dirty="0" smtClean="0"/>
              <a:t>, </a:t>
            </a:r>
            <a:r>
              <a:rPr lang="en-US" dirty="0" err="1" smtClean="0"/>
              <a:t>pero</a:t>
            </a:r>
            <a:r>
              <a:rPr lang="en-US" dirty="0" smtClean="0"/>
              <a:t> </a:t>
            </a:r>
            <a:r>
              <a:rPr lang="en-US" dirty="0" err="1" smtClean="0"/>
              <a:t>esa</a:t>
            </a:r>
            <a:r>
              <a:rPr lang="en-US" dirty="0" smtClean="0"/>
              <a:t> </a:t>
            </a:r>
            <a:r>
              <a:rPr lang="en-US" dirty="0" err="1" smtClean="0"/>
              <a:t>regla</a:t>
            </a:r>
            <a:r>
              <a:rPr lang="en-US" dirty="0" smtClean="0"/>
              <a:t> </a:t>
            </a:r>
            <a:r>
              <a:rPr lang="en-US" dirty="0" err="1" smtClean="0"/>
              <a:t>es</a:t>
            </a:r>
            <a:r>
              <a:rPr lang="en-US" dirty="0" smtClean="0"/>
              <a:t> </a:t>
            </a:r>
            <a:r>
              <a:rPr lang="en-US" dirty="0" err="1" smtClean="0"/>
              <a:t>muy</a:t>
            </a:r>
            <a:r>
              <a:rPr lang="en-US" dirty="0" smtClean="0"/>
              <a:t> </a:t>
            </a:r>
            <a:r>
              <a:rPr lang="en-US" dirty="0" err="1" smtClean="0"/>
              <a:t>cara</a:t>
            </a:r>
            <a:endParaRPr lang="en-US" dirty="0" smtClean="0"/>
          </a:p>
          <a:p>
            <a:pPr lvl="1"/>
            <a:r>
              <a:rPr lang="en-US" dirty="0" err="1" smtClean="0"/>
              <a:t>Costos</a:t>
            </a:r>
            <a:r>
              <a:rPr lang="en-US" dirty="0" smtClean="0"/>
              <a:t> de </a:t>
            </a:r>
            <a:r>
              <a:rPr lang="en-US" dirty="0" err="1" smtClean="0"/>
              <a:t>negociación</a:t>
            </a:r>
            <a:endParaRPr lang="en-US" dirty="0" smtClean="0"/>
          </a:p>
          <a:p>
            <a:pPr lvl="1"/>
            <a:r>
              <a:rPr lang="en-US" dirty="0" err="1" smtClean="0"/>
              <a:t>Problema</a:t>
            </a:r>
            <a:r>
              <a:rPr lang="en-US" dirty="0" smtClean="0"/>
              <a:t> del </a:t>
            </a:r>
            <a:r>
              <a:rPr lang="en-US" i="1" dirty="0" smtClean="0"/>
              <a:t>hold out</a:t>
            </a:r>
            <a:endParaRPr lang="en-US" dirty="0" smtClean="0"/>
          </a:p>
          <a:p>
            <a:r>
              <a:rPr lang="en-US" dirty="0" err="1" smtClean="0"/>
              <a:t>Todo</a:t>
            </a:r>
            <a:r>
              <a:rPr lang="en-US" dirty="0" smtClean="0"/>
              <a:t> </a:t>
            </a:r>
            <a:r>
              <a:rPr lang="en-US" dirty="0" err="1" smtClean="0"/>
              <a:t>mecanismo</a:t>
            </a:r>
            <a:r>
              <a:rPr lang="en-US" dirty="0" smtClean="0"/>
              <a:t> de </a:t>
            </a:r>
            <a:r>
              <a:rPr lang="en-US" dirty="0" err="1" smtClean="0"/>
              <a:t>decisión</a:t>
            </a:r>
            <a:r>
              <a:rPr lang="en-US" dirty="0" smtClean="0"/>
              <a:t> </a:t>
            </a:r>
            <a:r>
              <a:rPr lang="en-US" dirty="0" err="1" smtClean="0"/>
              <a:t>colectiva</a:t>
            </a:r>
            <a:r>
              <a:rPr lang="en-US" dirty="0" smtClean="0"/>
              <a:t> </a:t>
            </a:r>
            <a:r>
              <a:rPr lang="en-US" dirty="0" err="1" smtClean="0"/>
              <a:t>distinto</a:t>
            </a:r>
            <a:r>
              <a:rPr lang="en-US" dirty="0" smtClean="0"/>
              <a:t> al de </a:t>
            </a:r>
            <a:r>
              <a:rPr lang="en-US" dirty="0" err="1" smtClean="0"/>
              <a:t>unanimidad</a:t>
            </a:r>
            <a:r>
              <a:rPr lang="en-US" dirty="0" smtClean="0"/>
              <a:t> </a:t>
            </a:r>
            <a:r>
              <a:rPr lang="en-US" dirty="0" err="1" smtClean="0"/>
              <a:t>tiene</a:t>
            </a:r>
            <a:r>
              <a:rPr lang="en-US" dirty="0" smtClean="0"/>
              <a:t> dos </a:t>
            </a:r>
            <a:r>
              <a:rPr lang="en-US" dirty="0" err="1" smtClean="0"/>
              <a:t>tipos</a:t>
            </a:r>
            <a:r>
              <a:rPr lang="en-US" dirty="0" smtClean="0"/>
              <a:t> de </a:t>
            </a:r>
            <a:r>
              <a:rPr lang="en-US" dirty="0" err="1" smtClean="0"/>
              <a:t>costos</a:t>
            </a:r>
            <a:r>
              <a:rPr lang="en-US" dirty="0" smtClean="0"/>
              <a:t>:</a:t>
            </a:r>
          </a:p>
          <a:p>
            <a:pPr lvl="1"/>
            <a:r>
              <a:rPr lang="en-US" dirty="0" smtClean="0"/>
              <a:t>Los </a:t>
            </a:r>
            <a:r>
              <a:rPr lang="en-US" dirty="0" err="1" smtClean="0"/>
              <a:t>costos</a:t>
            </a:r>
            <a:r>
              <a:rPr lang="en-US" dirty="0" smtClean="0"/>
              <a:t> </a:t>
            </a:r>
            <a:r>
              <a:rPr lang="en-US" dirty="0" err="1" smtClean="0"/>
              <a:t>externos</a:t>
            </a:r>
            <a:r>
              <a:rPr lang="en-US" dirty="0" smtClean="0"/>
              <a:t>, </a:t>
            </a:r>
            <a:r>
              <a:rPr lang="en-US" dirty="0" err="1" smtClean="0"/>
              <a:t>que</a:t>
            </a:r>
            <a:r>
              <a:rPr lang="en-US" dirty="0" smtClean="0"/>
              <a:t> son los </a:t>
            </a:r>
            <a:r>
              <a:rPr lang="en-US" dirty="0" err="1" smtClean="0"/>
              <a:t>costos</a:t>
            </a:r>
            <a:r>
              <a:rPr lang="en-US" dirty="0" smtClean="0"/>
              <a:t> </a:t>
            </a:r>
            <a:r>
              <a:rPr lang="en-US" dirty="0" err="1" smtClean="0"/>
              <a:t>que</a:t>
            </a:r>
            <a:r>
              <a:rPr lang="en-US" dirty="0" smtClean="0"/>
              <a:t> pagan </a:t>
            </a:r>
            <a:r>
              <a:rPr lang="en-US" dirty="0" err="1" smtClean="0"/>
              <a:t>las</a:t>
            </a:r>
            <a:r>
              <a:rPr lang="en-US" dirty="0" smtClean="0"/>
              <a:t> </a:t>
            </a:r>
            <a:r>
              <a:rPr lang="en-US" dirty="0" err="1" smtClean="0"/>
              <a:t>minorías</a:t>
            </a:r>
            <a:r>
              <a:rPr lang="en-US" dirty="0" smtClean="0"/>
              <a:t> </a:t>
            </a:r>
            <a:r>
              <a:rPr lang="en-US" dirty="0" err="1" smtClean="0"/>
              <a:t>que</a:t>
            </a:r>
            <a:r>
              <a:rPr lang="en-US" dirty="0" smtClean="0"/>
              <a:t> </a:t>
            </a:r>
            <a:r>
              <a:rPr lang="en-US" dirty="0" err="1" smtClean="0"/>
              <a:t>desaprueban</a:t>
            </a:r>
            <a:r>
              <a:rPr lang="en-US" dirty="0" smtClean="0"/>
              <a:t> </a:t>
            </a:r>
            <a:r>
              <a:rPr lang="en-US" dirty="0" err="1" smtClean="0"/>
              <a:t>las</a:t>
            </a:r>
            <a:r>
              <a:rPr lang="en-US" dirty="0" smtClean="0"/>
              <a:t> </a:t>
            </a:r>
            <a:r>
              <a:rPr lang="en-US" dirty="0" err="1" smtClean="0"/>
              <a:t>decisiones</a:t>
            </a:r>
            <a:endParaRPr lang="en-US" dirty="0" smtClean="0"/>
          </a:p>
          <a:p>
            <a:pPr lvl="1"/>
            <a:r>
              <a:rPr lang="en-US" dirty="0" smtClean="0"/>
              <a:t>Los </a:t>
            </a:r>
            <a:r>
              <a:rPr lang="en-US" dirty="0" err="1" smtClean="0"/>
              <a:t>costos</a:t>
            </a:r>
            <a:r>
              <a:rPr lang="en-US" dirty="0" smtClean="0"/>
              <a:t> </a:t>
            </a:r>
            <a:r>
              <a:rPr lang="en-US" dirty="0" err="1" smtClean="0"/>
              <a:t>propios</a:t>
            </a:r>
            <a:r>
              <a:rPr lang="en-US" dirty="0" smtClean="0"/>
              <a:t> del </a:t>
            </a:r>
            <a:r>
              <a:rPr lang="en-US" dirty="0" err="1" smtClean="0"/>
              <a:t>sistema</a:t>
            </a:r>
            <a:r>
              <a:rPr lang="en-US" dirty="0" smtClean="0"/>
              <a:t> de </a:t>
            </a:r>
            <a:r>
              <a:rPr lang="en-US" dirty="0" err="1" smtClean="0"/>
              <a:t>decisión</a:t>
            </a:r>
            <a:r>
              <a:rPr lang="en-US" dirty="0" smtClean="0"/>
              <a:t> (</a:t>
            </a:r>
            <a:r>
              <a:rPr lang="en-US" dirty="0" err="1" smtClean="0"/>
              <a:t>costos</a:t>
            </a:r>
            <a:r>
              <a:rPr lang="en-US" dirty="0" smtClean="0"/>
              <a:t> de </a:t>
            </a:r>
            <a:r>
              <a:rPr lang="en-US" dirty="0" err="1" smtClean="0"/>
              <a:t>negociación</a:t>
            </a:r>
            <a:r>
              <a:rPr lang="en-US" dirty="0" smtClean="0"/>
              <a:t>).</a:t>
            </a:r>
          </a:p>
        </p:txBody>
      </p:sp>
    </p:spTree>
    <p:extLst>
      <p:ext uri="{BB962C8B-B14F-4D97-AF65-F5344CB8AC3E}">
        <p14:creationId xmlns:p14="http://schemas.microsoft.com/office/powerpoint/2010/main" val="213425767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Taxonomía</a:t>
            </a:r>
            <a:r>
              <a:rPr lang="en-US" dirty="0" smtClean="0"/>
              <a:t> de la </a:t>
            </a:r>
            <a:r>
              <a:rPr lang="en-US" dirty="0" err="1" smtClean="0"/>
              <a:t>demanda</a:t>
            </a:r>
            <a:r>
              <a:rPr lang="en-US" dirty="0" smtClean="0"/>
              <a:t> </a:t>
            </a:r>
            <a:r>
              <a:rPr lang="en-US" dirty="0" err="1" smtClean="0"/>
              <a:t>por</a:t>
            </a:r>
            <a:r>
              <a:rPr lang="en-US" dirty="0" smtClean="0"/>
              <a:t> </a:t>
            </a:r>
            <a:r>
              <a:rPr lang="en-US" dirty="0" err="1" smtClean="0"/>
              <a:t>regulación</a:t>
            </a:r>
            <a:endParaRPr lang="en-US" dirty="0"/>
          </a:p>
        </p:txBody>
      </p:sp>
      <p:graphicFrame>
        <p:nvGraphicFramePr>
          <p:cNvPr id="4" name="Content Placeholder 3"/>
          <p:cNvGraphicFramePr>
            <a:graphicFrameLocks noGrp="1"/>
          </p:cNvGraphicFramePr>
          <p:nvPr>
            <p:ph idx="1"/>
          </p:nvPr>
        </p:nvGraphicFramePr>
        <p:xfrm>
          <a:off x="533400" y="1929700"/>
          <a:ext cx="8229600" cy="4318700"/>
        </p:xfrm>
        <a:graphic>
          <a:graphicData uri="http://schemas.openxmlformats.org/drawingml/2006/table">
            <a:tbl>
              <a:tblPr firstRow="1" bandRow="1">
                <a:tableStyleId>{5940675A-B579-460E-94D1-54222C63F5DA}</a:tableStyleId>
              </a:tblPr>
              <a:tblGrid>
                <a:gridCol w="1295400"/>
                <a:gridCol w="1524000"/>
                <a:gridCol w="2590800"/>
                <a:gridCol w="2819400"/>
              </a:tblGrid>
              <a:tr h="294290">
                <a:tc rowSpan="2" gridSpan="2">
                  <a:txBody>
                    <a:bodyPr/>
                    <a:lstStyle/>
                    <a:p>
                      <a:endParaRPr lang="en-US" sz="1500" dirty="0"/>
                    </a:p>
                  </a:txBody>
                  <a:tcPr/>
                </a:tc>
                <a:tc rowSpan="2" hMerge="1">
                  <a:txBody>
                    <a:bodyPr/>
                    <a:lstStyle/>
                    <a:p>
                      <a:endParaRPr lang="en-US"/>
                    </a:p>
                  </a:txBody>
                  <a:tcPr/>
                </a:tc>
                <a:tc gridSpan="2">
                  <a:txBody>
                    <a:bodyPr/>
                    <a:lstStyle/>
                    <a:p>
                      <a:r>
                        <a:rPr lang="en-US" sz="1500" b="1" dirty="0" err="1" smtClean="0"/>
                        <a:t>Costos</a:t>
                      </a:r>
                      <a:endParaRPr lang="en-US" sz="1500" b="1" dirty="0"/>
                    </a:p>
                  </a:txBody>
                  <a:tcPr/>
                </a:tc>
                <a:tc hMerge="1">
                  <a:txBody>
                    <a:bodyPr/>
                    <a:lstStyle/>
                    <a:p>
                      <a:endParaRPr lang="en-US" dirty="0"/>
                    </a:p>
                  </a:txBody>
                  <a:tcPr/>
                </a:tc>
              </a:tr>
              <a:tr h="294290">
                <a:tc gridSpan="2" vMerge="1">
                  <a:txBody>
                    <a:bodyPr/>
                    <a:lstStyle/>
                    <a:p>
                      <a:endParaRPr lang="en-US" dirty="0"/>
                    </a:p>
                  </a:txBody>
                  <a:tcPr/>
                </a:tc>
                <a:tc hMerge="1" vMerge="1">
                  <a:txBody>
                    <a:bodyPr/>
                    <a:lstStyle/>
                    <a:p>
                      <a:endParaRPr lang="en-US" dirty="0"/>
                    </a:p>
                  </a:txBody>
                  <a:tcPr/>
                </a:tc>
                <a:tc>
                  <a:txBody>
                    <a:bodyPr/>
                    <a:lstStyle/>
                    <a:p>
                      <a:r>
                        <a:rPr lang="en-US" sz="1500" dirty="0" err="1" smtClean="0"/>
                        <a:t>Distribuidos</a:t>
                      </a:r>
                      <a:endParaRPr lang="en-US" sz="1500" dirty="0"/>
                    </a:p>
                  </a:txBody>
                  <a:tcPr/>
                </a:tc>
                <a:tc>
                  <a:txBody>
                    <a:bodyPr/>
                    <a:lstStyle/>
                    <a:p>
                      <a:r>
                        <a:rPr lang="en-US" sz="1500" dirty="0" err="1" smtClean="0"/>
                        <a:t>Concentrados</a:t>
                      </a:r>
                      <a:endParaRPr lang="en-US" sz="1500" dirty="0"/>
                    </a:p>
                  </a:txBody>
                  <a:tcPr/>
                </a:tc>
              </a:tr>
              <a:tr h="1839310">
                <a:tc rowSpan="2">
                  <a:txBody>
                    <a:bodyPr/>
                    <a:lstStyle/>
                    <a:p>
                      <a:r>
                        <a:rPr lang="en-US" sz="1500" b="1" dirty="0" err="1" smtClean="0"/>
                        <a:t>Beneficios</a:t>
                      </a:r>
                      <a:endParaRPr lang="en-US" sz="1500" b="1" dirty="0"/>
                    </a:p>
                  </a:txBody>
                  <a:tcPr/>
                </a:tc>
                <a:tc>
                  <a:txBody>
                    <a:bodyPr/>
                    <a:lstStyle/>
                    <a:p>
                      <a:r>
                        <a:rPr lang="en-US" sz="1500" dirty="0" err="1" smtClean="0"/>
                        <a:t>Distribuidos</a:t>
                      </a:r>
                      <a:endParaRPr lang="en-US" sz="1500" dirty="0"/>
                    </a:p>
                  </a:txBody>
                  <a:tcPr/>
                </a:tc>
                <a:tc>
                  <a:txBody>
                    <a:bodyPr/>
                    <a:lstStyle/>
                    <a:p>
                      <a:r>
                        <a:rPr lang="en-US" sz="1500" dirty="0" smtClean="0"/>
                        <a:t>Dado </a:t>
                      </a:r>
                      <a:r>
                        <a:rPr lang="en-US" sz="1500" dirty="0" err="1" smtClean="0"/>
                        <a:t>que</a:t>
                      </a:r>
                      <a:r>
                        <a:rPr lang="en-US" sz="1500" dirty="0" smtClean="0"/>
                        <a:t> no hay </a:t>
                      </a:r>
                      <a:r>
                        <a:rPr lang="en-US" sz="1500" dirty="0" err="1" smtClean="0"/>
                        <a:t>presión</a:t>
                      </a:r>
                      <a:r>
                        <a:rPr lang="en-US" sz="1500" dirty="0" smtClean="0"/>
                        <a:t> de </a:t>
                      </a:r>
                      <a:r>
                        <a:rPr lang="en-US" sz="1500" dirty="0" err="1" smtClean="0"/>
                        <a:t>ningún</a:t>
                      </a:r>
                      <a:r>
                        <a:rPr lang="en-US" sz="1500" dirty="0" smtClean="0"/>
                        <a:t> </a:t>
                      </a:r>
                      <a:r>
                        <a:rPr lang="en-US" sz="1500" dirty="0" err="1" smtClean="0"/>
                        <a:t>grupo</a:t>
                      </a:r>
                      <a:r>
                        <a:rPr lang="en-US" sz="1500" baseline="0" dirty="0" smtClean="0"/>
                        <a:t> </a:t>
                      </a:r>
                      <a:r>
                        <a:rPr lang="en-US" sz="1500" baseline="0" dirty="0" err="1" smtClean="0"/>
                        <a:t>organizado</a:t>
                      </a:r>
                      <a:r>
                        <a:rPr lang="en-US" sz="1500" baseline="0" dirty="0" smtClean="0"/>
                        <a:t>, el </a:t>
                      </a:r>
                      <a:r>
                        <a:rPr lang="en-US" sz="1500" baseline="0" dirty="0" err="1" smtClean="0"/>
                        <a:t>regulador</a:t>
                      </a:r>
                      <a:r>
                        <a:rPr lang="en-US" sz="1500" baseline="0" dirty="0" smtClean="0"/>
                        <a:t> no </a:t>
                      </a:r>
                      <a:r>
                        <a:rPr lang="en-US" sz="1500" baseline="0" dirty="0" err="1" smtClean="0"/>
                        <a:t>favorecerá</a:t>
                      </a:r>
                      <a:r>
                        <a:rPr lang="en-US" sz="1500" baseline="0" dirty="0" smtClean="0"/>
                        <a:t> </a:t>
                      </a:r>
                      <a:r>
                        <a:rPr lang="en-US" sz="1500" baseline="0" dirty="0" err="1" smtClean="0"/>
                        <a:t>ningún</a:t>
                      </a:r>
                      <a:r>
                        <a:rPr lang="en-US" sz="1500" baseline="0" dirty="0" smtClean="0"/>
                        <a:t> </a:t>
                      </a:r>
                      <a:r>
                        <a:rPr lang="en-US" sz="1500" baseline="0" dirty="0" err="1" smtClean="0"/>
                        <a:t>cambio</a:t>
                      </a:r>
                      <a:r>
                        <a:rPr lang="en-US" sz="1500" baseline="0" dirty="0" smtClean="0"/>
                        <a:t> </a:t>
                      </a:r>
                      <a:r>
                        <a:rPr lang="en-US" sz="1500" baseline="0" dirty="0" err="1" smtClean="0"/>
                        <a:t>o</a:t>
                      </a:r>
                      <a:r>
                        <a:rPr lang="en-US" sz="1500" baseline="0" dirty="0" smtClean="0"/>
                        <a:t> </a:t>
                      </a:r>
                      <a:r>
                        <a:rPr lang="en-US" sz="1500" baseline="0" dirty="0" err="1" smtClean="0"/>
                        <a:t>una</a:t>
                      </a:r>
                      <a:r>
                        <a:rPr lang="en-US" sz="1500" baseline="0" dirty="0" smtClean="0"/>
                        <a:t> </a:t>
                      </a:r>
                      <a:r>
                        <a:rPr lang="en-US" sz="1500" baseline="0" dirty="0" err="1" smtClean="0"/>
                        <a:t>mera</a:t>
                      </a:r>
                      <a:r>
                        <a:rPr lang="en-US" sz="1500" baseline="0" dirty="0" smtClean="0"/>
                        <a:t> </a:t>
                      </a:r>
                      <a:r>
                        <a:rPr lang="en-US" sz="1500" baseline="0" dirty="0" err="1" smtClean="0"/>
                        <a:t>acción</a:t>
                      </a:r>
                      <a:r>
                        <a:rPr lang="en-US" sz="1500" baseline="0" dirty="0" smtClean="0"/>
                        <a:t> </a:t>
                      </a:r>
                      <a:r>
                        <a:rPr lang="en-US" sz="1500" baseline="0" dirty="0" err="1" smtClean="0"/>
                        <a:t>simbólica</a:t>
                      </a:r>
                      <a:endParaRPr lang="en-US" sz="1500" dirty="0"/>
                    </a:p>
                  </a:txBody>
                  <a:tcPr/>
                </a:tc>
                <a:tc>
                  <a:txBody>
                    <a:bodyPr/>
                    <a:lstStyle/>
                    <a:p>
                      <a:r>
                        <a:rPr lang="en-US" sz="1500" i="0" dirty="0" smtClean="0"/>
                        <a:t>Dado</a:t>
                      </a:r>
                      <a:r>
                        <a:rPr lang="en-US" sz="1500" i="0" baseline="0" dirty="0" smtClean="0"/>
                        <a:t> </a:t>
                      </a:r>
                      <a:r>
                        <a:rPr lang="en-US" sz="1500" i="0" baseline="0" dirty="0" err="1" smtClean="0"/>
                        <a:t>que</a:t>
                      </a:r>
                      <a:r>
                        <a:rPr lang="en-US" sz="1500" i="0" baseline="0" dirty="0" smtClean="0"/>
                        <a:t> hay </a:t>
                      </a:r>
                      <a:r>
                        <a:rPr lang="en-US" sz="1500" i="0" baseline="0" dirty="0" err="1" smtClean="0"/>
                        <a:t>oposición</a:t>
                      </a:r>
                      <a:r>
                        <a:rPr lang="en-US" sz="1500" i="0" baseline="0" dirty="0" smtClean="0"/>
                        <a:t> de </a:t>
                      </a:r>
                      <a:r>
                        <a:rPr lang="en-US" sz="1500" i="0" baseline="0" dirty="0" err="1" smtClean="0"/>
                        <a:t>grupos</a:t>
                      </a:r>
                      <a:r>
                        <a:rPr lang="en-US" sz="1500" i="0" baseline="0" dirty="0" smtClean="0"/>
                        <a:t> </a:t>
                      </a:r>
                      <a:r>
                        <a:rPr lang="en-US" sz="1500" i="0" baseline="0" dirty="0" err="1" smtClean="0"/>
                        <a:t>organizadores</a:t>
                      </a:r>
                      <a:r>
                        <a:rPr lang="en-US" sz="1500" i="0" baseline="0" dirty="0" smtClean="0"/>
                        <a:t>, </a:t>
                      </a:r>
                      <a:r>
                        <a:rPr lang="en-US" sz="1500" i="0" baseline="0" dirty="0" err="1" smtClean="0"/>
                        <a:t>es</a:t>
                      </a:r>
                      <a:r>
                        <a:rPr lang="en-US" sz="1500" i="0" baseline="0" dirty="0" smtClean="0"/>
                        <a:t> </a:t>
                      </a:r>
                      <a:r>
                        <a:rPr lang="en-US" sz="1500" i="0" baseline="0" dirty="0" err="1" smtClean="0"/>
                        <a:t>posible</a:t>
                      </a:r>
                      <a:r>
                        <a:rPr lang="en-US" sz="1500" i="0" baseline="0" dirty="0" smtClean="0"/>
                        <a:t> </a:t>
                      </a:r>
                      <a:r>
                        <a:rPr lang="en-US" sz="1500" i="0" baseline="0" dirty="0" err="1" smtClean="0"/>
                        <a:t>que</a:t>
                      </a:r>
                      <a:r>
                        <a:rPr lang="en-US" sz="1500" i="0" baseline="0" dirty="0" smtClean="0"/>
                        <a:t> no </a:t>
                      </a:r>
                      <a:r>
                        <a:rPr lang="en-US" sz="1500" i="0" baseline="0" dirty="0" err="1" smtClean="0"/>
                        <a:t>haya</a:t>
                      </a:r>
                      <a:r>
                        <a:rPr lang="en-US" sz="1500" i="0" baseline="0" dirty="0" smtClean="0"/>
                        <a:t> </a:t>
                      </a:r>
                      <a:r>
                        <a:rPr lang="en-US" sz="1500" i="0" baseline="0" dirty="0" err="1" smtClean="0"/>
                        <a:t>cambio</a:t>
                      </a:r>
                      <a:r>
                        <a:rPr lang="en-US" sz="1500" i="0" baseline="0" dirty="0" smtClean="0"/>
                        <a:t> </a:t>
                      </a:r>
                      <a:r>
                        <a:rPr lang="en-US" sz="1500" i="0" baseline="0" dirty="0" err="1" smtClean="0"/>
                        <a:t>regulatorio</a:t>
                      </a:r>
                      <a:r>
                        <a:rPr lang="en-US" sz="1500" i="0" baseline="0" dirty="0" smtClean="0"/>
                        <a:t> , la </a:t>
                      </a:r>
                      <a:r>
                        <a:rPr lang="en-US" sz="1500" i="0" baseline="0" dirty="0" err="1" smtClean="0"/>
                        <a:t>regulación</a:t>
                      </a:r>
                      <a:r>
                        <a:rPr lang="en-US" sz="1500" i="0" baseline="0" dirty="0" smtClean="0"/>
                        <a:t> sea </a:t>
                      </a:r>
                      <a:r>
                        <a:rPr lang="en-US" sz="1500" i="0" baseline="0" dirty="0" err="1" smtClean="0"/>
                        <a:t>ambigua</a:t>
                      </a:r>
                      <a:r>
                        <a:rPr lang="en-US" sz="1500" i="0" baseline="0" dirty="0" smtClean="0"/>
                        <a:t> </a:t>
                      </a:r>
                      <a:r>
                        <a:rPr lang="en-US" sz="1500" i="0" baseline="0" dirty="0" err="1" smtClean="0"/>
                        <a:t>o</a:t>
                      </a:r>
                      <a:r>
                        <a:rPr lang="en-US" sz="1500" i="0" baseline="0" dirty="0" smtClean="0"/>
                        <a:t> </a:t>
                      </a:r>
                      <a:r>
                        <a:rPr lang="en-US" sz="1500" i="0" baseline="0" dirty="0" err="1" smtClean="0"/>
                        <a:t>haya</a:t>
                      </a:r>
                      <a:r>
                        <a:rPr lang="en-US" sz="1500" i="0" baseline="0" dirty="0" smtClean="0"/>
                        <a:t> un </a:t>
                      </a:r>
                      <a:r>
                        <a:rPr lang="en-US" sz="1500" i="1" baseline="0" dirty="0" smtClean="0"/>
                        <a:t>regulatory </a:t>
                      </a:r>
                      <a:r>
                        <a:rPr lang="en-US" sz="1500" i="0" baseline="0" dirty="0" smtClean="0"/>
                        <a:t>lottery a </a:t>
                      </a:r>
                      <a:r>
                        <a:rPr lang="en-US" sz="1500" i="0" baseline="0" dirty="0" err="1" smtClean="0"/>
                        <a:t>nivel</a:t>
                      </a:r>
                      <a:r>
                        <a:rPr lang="en-US" sz="1500" i="0" baseline="0" dirty="0" smtClean="0"/>
                        <a:t> del </a:t>
                      </a:r>
                      <a:r>
                        <a:rPr lang="en-US" sz="1500" i="0" baseline="0" dirty="0" err="1" smtClean="0"/>
                        <a:t>legislador</a:t>
                      </a:r>
                      <a:r>
                        <a:rPr lang="en-US" sz="1500" i="0" baseline="0" dirty="0" smtClean="0"/>
                        <a:t>. </a:t>
                      </a:r>
                      <a:endParaRPr lang="en-US" sz="1500" i="0" dirty="0"/>
                    </a:p>
                  </a:txBody>
                  <a:tcPr/>
                </a:tc>
              </a:tr>
              <a:tr h="1839310">
                <a:tc vMerge="1">
                  <a:txBody>
                    <a:bodyPr/>
                    <a:lstStyle/>
                    <a:p>
                      <a:endParaRPr lang="en-US" dirty="0"/>
                    </a:p>
                  </a:txBody>
                  <a:tcPr/>
                </a:tc>
                <a:tc>
                  <a:txBody>
                    <a:bodyPr/>
                    <a:lstStyle/>
                    <a:p>
                      <a:r>
                        <a:rPr lang="en-US" sz="1500" dirty="0" err="1" smtClean="0"/>
                        <a:t>Concentrados</a:t>
                      </a:r>
                      <a:endParaRPr lang="en-US" sz="1500" dirty="0"/>
                    </a:p>
                  </a:txBody>
                  <a:tcPr/>
                </a:tc>
                <a:tc>
                  <a:txBody>
                    <a:bodyPr/>
                    <a:lstStyle/>
                    <a:p>
                      <a:r>
                        <a:rPr lang="en-US" sz="1500" dirty="0" smtClean="0"/>
                        <a:t>Dado</a:t>
                      </a:r>
                      <a:r>
                        <a:rPr lang="en-US" sz="1500" baseline="0" dirty="0" smtClean="0"/>
                        <a:t> </a:t>
                      </a:r>
                      <a:r>
                        <a:rPr lang="en-US" sz="1500" baseline="0" dirty="0" err="1" smtClean="0"/>
                        <a:t>que</a:t>
                      </a:r>
                      <a:r>
                        <a:rPr lang="en-US" sz="1500" baseline="0" dirty="0" smtClean="0"/>
                        <a:t> los </a:t>
                      </a:r>
                      <a:r>
                        <a:rPr lang="en-US" sz="1500" baseline="0" dirty="0" err="1" smtClean="0"/>
                        <a:t>costos</a:t>
                      </a:r>
                      <a:r>
                        <a:rPr lang="en-US" sz="1500" baseline="0" dirty="0" smtClean="0"/>
                        <a:t> </a:t>
                      </a:r>
                      <a:r>
                        <a:rPr lang="en-US" sz="1500" baseline="0" dirty="0" err="1" smtClean="0"/>
                        <a:t>pueden</a:t>
                      </a:r>
                      <a:r>
                        <a:rPr lang="en-US" sz="1500" baseline="0" dirty="0" smtClean="0"/>
                        <a:t> ser </a:t>
                      </a:r>
                      <a:r>
                        <a:rPr lang="en-US" sz="1500" baseline="0" dirty="0" err="1" smtClean="0"/>
                        <a:t>asignados</a:t>
                      </a:r>
                      <a:r>
                        <a:rPr lang="en-US" sz="1500" baseline="0" dirty="0" smtClean="0"/>
                        <a:t> al un </a:t>
                      </a:r>
                      <a:r>
                        <a:rPr lang="en-US" sz="1500" baseline="0" dirty="0" err="1" smtClean="0"/>
                        <a:t>público</a:t>
                      </a:r>
                      <a:r>
                        <a:rPr lang="en-US" sz="1500" baseline="0" dirty="0" smtClean="0"/>
                        <a:t> </a:t>
                      </a:r>
                      <a:r>
                        <a:rPr lang="en-US" sz="1500" baseline="0" dirty="0" err="1" smtClean="0"/>
                        <a:t>desinformado</a:t>
                      </a:r>
                      <a:r>
                        <a:rPr lang="en-US" sz="1500" baseline="0" dirty="0" smtClean="0"/>
                        <a:t>, el </a:t>
                      </a:r>
                      <a:r>
                        <a:rPr lang="en-US" sz="1500" baseline="0" dirty="0" err="1" smtClean="0"/>
                        <a:t>regulador</a:t>
                      </a:r>
                      <a:r>
                        <a:rPr lang="en-US" sz="1500" baseline="0" dirty="0" smtClean="0"/>
                        <a:t> </a:t>
                      </a:r>
                      <a:r>
                        <a:rPr lang="en-US" sz="1500" baseline="0" dirty="0" err="1" smtClean="0"/>
                        <a:t>otorgará</a:t>
                      </a:r>
                      <a:r>
                        <a:rPr lang="en-US" sz="1500" baseline="0" dirty="0" smtClean="0"/>
                        <a:t> </a:t>
                      </a:r>
                      <a:r>
                        <a:rPr lang="en-US" sz="1500" baseline="0" dirty="0" err="1" smtClean="0"/>
                        <a:t>subsidios</a:t>
                      </a:r>
                      <a:r>
                        <a:rPr lang="en-US" sz="1500" baseline="0" dirty="0" smtClean="0"/>
                        <a:t> </a:t>
                      </a:r>
                      <a:r>
                        <a:rPr lang="en-US" sz="1500" baseline="0" dirty="0" err="1" smtClean="0"/>
                        <a:t>o</a:t>
                      </a:r>
                      <a:r>
                        <a:rPr lang="en-US" sz="1500" baseline="0" dirty="0" smtClean="0"/>
                        <a:t> </a:t>
                      </a:r>
                      <a:r>
                        <a:rPr lang="en-US" sz="1500" baseline="0" dirty="0" err="1" smtClean="0"/>
                        <a:t>rentas</a:t>
                      </a:r>
                      <a:r>
                        <a:rPr lang="en-US" sz="1500" baseline="0" dirty="0" smtClean="0"/>
                        <a:t> a los </a:t>
                      </a:r>
                      <a:r>
                        <a:rPr lang="en-US" sz="1500" baseline="0" dirty="0" err="1" smtClean="0"/>
                        <a:t>grupos</a:t>
                      </a:r>
                      <a:r>
                        <a:rPr lang="en-US" sz="1500" baseline="0" dirty="0" smtClean="0"/>
                        <a:t> de </a:t>
                      </a:r>
                      <a:r>
                        <a:rPr lang="en-US" sz="1500" baseline="0" dirty="0" err="1" smtClean="0"/>
                        <a:t>beneficiorios</a:t>
                      </a:r>
                      <a:endParaRPr lang="en-US" sz="1500" dirty="0"/>
                    </a:p>
                  </a:txBody>
                  <a:tcPr/>
                </a:tc>
                <a:tc>
                  <a:txBody>
                    <a:bodyPr/>
                    <a:lstStyle/>
                    <a:p>
                      <a:r>
                        <a:rPr lang="en-US" sz="1500" dirty="0" smtClean="0"/>
                        <a:t>Dado </a:t>
                      </a:r>
                      <a:r>
                        <a:rPr lang="en-US" sz="1500" dirty="0" err="1" smtClean="0"/>
                        <a:t>que</a:t>
                      </a:r>
                      <a:r>
                        <a:rPr lang="en-US" sz="1500" dirty="0" smtClean="0"/>
                        <a:t> los </a:t>
                      </a:r>
                      <a:r>
                        <a:rPr lang="en-US" sz="1500" dirty="0" err="1" smtClean="0"/>
                        <a:t>grupos</a:t>
                      </a:r>
                      <a:r>
                        <a:rPr lang="en-US" sz="1500" dirty="0" smtClean="0"/>
                        <a:t> </a:t>
                      </a:r>
                      <a:r>
                        <a:rPr lang="en-US" sz="1500" dirty="0" err="1" smtClean="0"/>
                        <a:t>afectados</a:t>
                      </a:r>
                      <a:r>
                        <a:rPr lang="en-US" sz="1500" dirty="0" smtClean="0"/>
                        <a:t> </a:t>
                      </a:r>
                      <a:r>
                        <a:rPr lang="en-US" sz="1500" dirty="0" err="1" smtClean="0"/>
                        <a:t>pelearán</a:t>
                      </a:r>
                      <a:r>
                        <a:rPr lang="en-US" sz="1500" dirty="0" smtClean="0"/>
                        <a:t> </a:t>
                      </a:r>
                      <a:r>
                        <a:rPr lang="en-US" sz="1500" dirty="0" err="1" smtClean="0"/>
                        <a:t>fuertemente</a:t>
                      </a:r>
                      <a:r>
                        <a:rPr lang="en-US" sz="1500" baseline="0" dirty="0" smtClean="0"/>
                        <a:t> con los </a:t>
                      </a:r>
                      <a:r>
                        <a:rPr lang="en-US" sz="1500" baseline="0" dirty="0" err="1" smtClean="0"/>
                        <a:t>grupos</a:t>
                      </a:r>
                      <a:r>
                        <a:rPr lang="en-US" sz="1500" baseline="0" dirty="0" smtClean="0"/>
                        <a:t> </a:t>
                      </a:r>
                      <a:r>
                        <a:rPr lang="en-US" sz="1500" baseline="0" dirty="0" err="1" smtClean="0"/>
                        <a:t>beneficiarios</a:t>
                      </a:r>
                      <a:r>
                        <a:rPr lang="en-US" sz="1500" baseline="0" dirty="0" smtClean="0"/>
                        <a:t>, no </a:t>
                      </a:r>
                      <a:r>
                        <a:rPr lang="en-US" sz="1500" baseline="0" dirty="0" err="1" smtClean="0"/>
                        <a:t>es</a:t>
                      </a:r>
                      <a:r>
                        <a:rPr lang="en-US" sz="1500" baseline="0" dirty="0" smtClean="0"/>
                        <a:t> </a:t>
                      </a:r>
                      <a:r>
                        <a:rPr lang="en-US" sz="1500" baseline="0" dirty="0" err="1" smtClean="0"/>
                        <a:t>claro</a:t>
                      </a:r>
                      <a:r>
                        <a:rPr lang="en-US" sz="1500" baseline="0" dirty="0" smtClean="0"/>
                        <a:t> </a:t>
                      </a:r>
                      <a:r>
                        <a:rPr lang="en-US" sz="1500" baseline="0" dirty="0" err="1" smtClean="0"/>
                        <a:t>que</a:t>
                      </a:r>
                      <a:r>
                        <a:rPr lang="en-US" sz="1500" baseline="0" dirty="0" smtClean="0"/>
                        <a:t> </a:t>
                      </a:r>
                      <a:r>
                        <a:rPr lang="en-US" sz="1500" baseline="0" dirty="0" err="1" smtClean="0"/>
                        <a:t>ocurrirá</a:t>
                      </a:r>
                      <a:r>
                        <a:rPr lang="en-US" sz="1500" baseline="0" dirty="0" smtClean="0"/>
                        <a:t>. </a:t>
                      </a:r>
                      <a:r>
                        <a:rPr lang="en-US" sz="1500" baseline="0" dirty="0" err="1" smtClean="0"/>
                        <a:t>Puede</a:t>
                      </a:r>
                      <a:r>
                        <a:rPr lang="en-US" sz="1500" baseline="0" dirty="0" smtClean="0"/>
                        <a:t> no </a:t>
                      </a:r>
                      <a:r>
                        <a:rPr lang="en-US" sz="1500" baseline="0" dirty="0" err="1" smtClean="0"/>
                        <a:t>existir</a:t>
                      </a:r>
                      <a:r>
                        <a:rPr lang="en-US" sz="1500" baseline="0" dirty="0" smtClean="0"/>
                        <a:t> </a:t>
                      </a:r>
                      <a:r>
                        <a:rPr lang="en-US" sz="1500" baseline="0" dirty="0" err="1" smtClean="0"/>
                        <a:t>regulación</a:t>
                      </a:r>
                      <a:r>
                        <a:rPr lang="en-US" sz="1500" baseline="0" dirty="0" smtClean="0"/>
                        <a:t>, </a:t>
                      </a:r>
                      <a:r>
                        <a:rPr lang="en-US" sz="1500" baseline="0" dirty="0" err="1" smtClean="0"/>
                        <a:t>o</a:t>
                      </a:r>
                      <a:r>
                        <a:rPr lang="en-US" sz="1500" baseline="0" dirty="0" smtClean="0"/>
                        <a:t> </a:t>
                      </a:r>
                      <a:r>
                        <a:rPr lang="en-US" sz="1500" baseline="0" dirty="0" err="1" smtClean="0"/>
                        <a:t>existir</a:t>
                      </a:r>
                      <a:r>
                        <a:rPr lang="en-US" sz="1500" baseline="0" dirty="0" smtClean="0"/>
                        <a:t> un </a:t>
                      </a:r>
                      <a:r>
                        <a:rPr lang="en-US" sz="1500" i="1" baseline="0" dirty="0" smtClean="0"/>
                        <a:t>regulatory lottery </a:t>
                      </a:r>
                      <a:r>
                        <a:rPr lang="en-US" sz="1500" i="0" baseline="0" dirty="0" smtClean="0"/>
                        <a:t>a </a:t>
                      </a:r>
                      <a:r>
                        <a:rPr lang="en-US" sz="1500" i="0" baseline="0" dirty="0" err="1" smtClean="0"/>
                        <a:t>nivel</a:t>
                      </a:r>
                      <a:r>
                        <a:rPr lang="en-US" sz="1500" i="0" baseline="0" dirty="0" smtClean="0"/>
                        <a:t> del </a:t>
                      </a:r>
                      <a:r>
                        <a:rPr lang="en-US" sz="1500" i="0" baseline="0" dirty="0" err="1" smtClean="0"/>
                        <a:t>legislador</a:t>
                      </a:r>
                      <a:r>
                        <a:rPr lang="en-US" sz="1500" i="0" baseline="0" dirty="0" smtClean="0"/>
                        <a:t>.</a:t>
                      </a:r>
                      <a:endParaRPr lang="en-US" sz="1500" i="0" dirty="0"/>
                    </a:p>
                  </a:txBody>
                  <a:tcPr/>
                </a:tc>
              </a:tr>
            </a:tbl>
          </a:graphicData>
        </a:graphic>
      </p:graphicFrame>
    </p:spTree>
    <p:extLst>
      <p:ext uri="{BB962C8B-B14F-4D97-AF65-F5344CB8AC3E}">
        <p14:creationId xmlns:p14="http://schemas.microsoft.com/office/powerpoint/2010/main" val="34971659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s-ES_tradnl" dirty="0" smtClean="0"/>
              <a:t>Cuatro dificultades o d</a:t>
            </a:r>
            <a:r>
              <a:rPr lang="es-ES_tradnl" dirty="0" smtClean="0"/>
              <a:t>éficits democráticos que impiden que las instituciones conformadas sobre la base de elecciones sean “responsivas”:</a:t>
            </a:r>
          </a:p>
          <a:p>
            <a:pPr lvl="1"/>
            <a:r>
              <a:rPr lang="es-ES_tradnl" dirty="0" smtClean="0"/>
              <a:t>1. Los ciudadanos pueden tener preferencias poco claras o poco estables (D1)</a:t>
            </a:r>
          </a:p>
          <a:p>
            <a:pPr lvl="1"/>
            <a:r>
              <a:rPr lang="es-ES_tradnl" dirty="0" smtClean="0"/>
              <a:t>2. Los mecanismos electorales proveen solo señales gruesas a los políticos respecto a sus preferencias (D2) </a:t>
            </a:r>
          </a:p>
          <a:p>
            <a:pPr lvl="1"/>
            <a:r>
              <a:rPr lang="es-ES_tradnl" dirty="0" smtClean="0"/>
              <a:t>3. En ausencia de relaciones continuas, los políticos pueden desatender a sus electores. Los mecanismos electorales son muy débiles (D3).</a:t>
            </a:r>
          </a:p>
          <a:p>
            <a:pPr lvl="1"/>
            <a:r>
              <a:rPr lang="es-ES_tradnl" dirty="0" smtClean="0"/>
              <a:t>4. Los intereses de los políticos y los administradores pueden diferir de los de los ciudadanos: elecciones no competitivas, intereses especiales, resultados difíciles de monitorear y evaluar (D4)</a:t>
            </a:r>
          </a:p>
          <a:p>
            <a:r>
              <a:rPr lang="es-ES_tradnl" dirty="0" smtClean="0"/>
              <a:t>FUNG: cómo utilizar la participación y deliberación para reparar estos déficits</a:t>
            </a:r>
          </a:p>
          <a:p>
            <a:pPr lvl="1"/>
            <a:endParaRPr lang="es-ES_tradnl" dirty="0"/>
          </a:p>
        </p:txBody>
      </p:sp>
      <p:sp>
        <p:nvSpPr>
          <p:cNvPr id="3" name="Title 2"/>
          <p:cNvSpPr>
            <a:spLocks noGrp="1"/>
          </p:cNvSpPr>
          <p:nvPr>
            <p:ph type="title"/>
          </p:nvPr>
        </p:nvSpPr>
        <p:spPr/>
        <p:txBody>
          <a:bodyPr/>
          <a:lstStyle/>
          <a:p>
            <a:r>
              <a:rPr lang="en-US" dirty="0" smtClean="0"/>
              <a:t>FUNG</a:t>
            </a:r>
            <a:endParaRPr lang="en-US" dirty="0"/>
          </a:p>
        </p:txBody>
      </p:sp>
    </p:spTree>
    <p:extLst>
      <p:ext uri="{BB962C8B-B14F-4D97-AF65-F5344CB8AC3E}">
        <p14:creationId xmlns:p14="http://schemas.microsoft.com/office/powerpoint/2010/main" val="162148066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FUNG</a:t>
            </a:r>
            <a:endParaRPr lang="en-US" dirty="0"/>
          </a:p>
        </p:txBody>
      </p:sp>
      <p:pic>
        <p:nvPicPr>
          <p:cNvPr id="4" name="Picture 3"/>
          <p:cNvPicPr>
            <a:picLocks noChangeAspect="1"/>
          </p:cNvPicPr>
          <p:nvPr/>
        </p:nvPicPr>
        <p:blipFill>
          <a:blip r:embed="rId2"/>
          <a:stretch>
            <a:fillRect/>
          </a:stretch>
        </p:blipFill>
        <p:spPr>
          <a:xfrm>
            <a:off x="612545" y="2717800"/>
            <a:ext cx="7909155" cy="1231900"/>
          </a:xfrm>
          <a:prstGeom prst="rect">
            <a:avLst/>
          </a:prstGeom>
        </p:spPr>
      </p:pic>
    </p:spTree>
    <p:extLst>
      <p:ext uri="{BB962C8B-B14F-4D97-AF65-F5344CB8AC3E}">
        <p14:creationId xmlns:p14="http://schemas.microsoft.com/office/powerpoint/2010/main" val="150793191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Resumen</a:t>
            </a:r>
            <a:r>
              <a:rPr lang="en-US" dirty="0" smtClean="0"/>
              <a:t> paper Levine &amp; </a:t>
            </a:r>
            <a:r>
              <a:rPr lang="en-US" dirty="0" err="1" smtClean="0"/>
              <a:t>Forrence</a:t>
            </a:r>
            <a:endParaRPr lang="en-US" dirty="0"/>
          </a:p>
        </p:txBody>
      </p:sp>
      <p:sp>
        <p:nvSpPr>
          <p:cNvPr id="3" name="Content Placeholder 2"/>
          <p:cNvSpPr>
            <a:spLocks noGrp="1"/>
          </p:cNvSpPr>
          <p:nvPr>
            <p:ph idx="1"/>
          </p:nvPr>
        </p:nvSpPr>
        <p:spPr/>
        <p:txBody>
          <a:bodyPr/>
          <a:lstStyle/>
          <a:p>
            <a:pPr>
              <a:buNone/>
            </a:pPr>
            <a:r>
              <a:rPr lang="en-US" dirty="0" smtClean="0"/>
              <a:t>“Regulatory Capture, Public Interest, and the Public Agenda: Toward a Synthesis”</a:t>
            </a:r>
          </a:p>
        </p:txBody>
      </p:sp>
    </p:spTree>
    <p:extLst>
      <p:ext uri="{BB962C8B-B14F-4D97-AF65-F5344CB8AC3E}">
        <p14:creationId xmlns:p14="http://schemas.microsoft.com/office/powerpoint/2010/main" val="41345278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Introducción</a:t>
            </a:r>
            <a:endParaRPr lang="en-US" dirty="0"/>
          </a:p>
        </p:txBody>
      </p:sp>
      <p:sp>
        <p:nvSpPr>
          <p:cNvPr id="3" name="Content Placeholder 2"/>
          <p:cNvSpPr>
            <a:spLocks noGrp="1"/>
          </p:cNvSpPr>
          <p:nvPr>
            <p:ph idx="1"/>
          </p:nvPr>
        </p:nvSpPr>
        <p:spPr/>
        <p:txBody>
          <a:bodyPr>
            <a:normAutofit/>
          </a:bodyPr>
          <a:lstStyle/>
          <a:p>
            <a:r>
              <a:rPr lang="en-US" dirty="0" smtClean="0"/>
              <a:t>Durante los </a:t>
            </a:r>
            <a:r>
              <a:rPr lang="en-US" dirty="0" err="1" smtClean="0"/>
              <a:t>últimos</a:t>
            </a:r>
            <a:r>
              <a:rPr lang="en-US" dirty="0" smtClean="0"/>
              <a:t> </a:t>
            </a:r>
            <a:r>
              <a:rPr lang="en-US" dirty="0" err="1" smtClean="0"/>
              <a:t>años</a:t>
            </a:r>
            <a:r>
              <a:rPr lang="en-US" dirty="0" smtClean="0"/>
              <a:t> ha </a:t>
            </a:r>
            <a:r>
              <a:rPr lang="en-US" dirty="0" err="1" smtClean="0"/>
              <a:t>primado</a:t>
            </a:r>
            <a:r>
              <a:rPr lang="en-US" dirty="0" smtClean="0"/>
              <a:t> la </a:t>
            </a:r>
            <a:r>
              <a:rPr lang="en-US" dirty="0" err="1" smtClean="0"/>
              <a:t>teoría</a:t>
            </a:r>
            <a:r>
              <a:rPr lang="en-US" dirty="0" smtClean="0"/>
              <a:t> de la </a:t>
            </a:r>
            <a:r>
              <a:rPr lang="en-US" dirty="0" err="1" smtClean="0"/>
              <a:t>captura</a:t>
            </a:r>
            <a:endParaRPr lang="en-US" dirty="0" smtClean="0"/>
          </a:p>
          <a:p>
            <a:r>
              <a:rPr lang="en-US" dirty="0" smtClean="0"/>
              <a:t>¿</a:t>
            </a:r>
            <a:r>
              <a:rPr lang="en-US" dirty="0" err="1" smtClean="0"/>
              <a:t>Qué</a:t>
            </a:r>
            <a:r>
              <a:rPr lang="en-US" dirty="0" smtClean="0"/>
              <a:t> </a:t>
            </a:r>
            <a:r>
              <a:rPr lang="en-US" dirty="0" err="1" smtClean="0"/>
              <a:t>motiva</a:t>
            </a:r>
            <a:r>
              <a:rPr lang="en-US" dirty="0" smtClean="0"/>
              <a:t> a los </a:t>
            </a:r>
            <a:r>
              <a:rPr lang="en-US" dirty="0" err="1" smtClean="0"/>
              <a:t>reguladores</a:t>
            </a:r>
            <a:r>
              <a:rPr lang="en-US" dirty="0" smtClean="0"/>
              <a:t> (</a:t>
            </a:r>
            <a:r>
              <a:rPr lang="en-US" dirty="0" err="1" smtClean="0"/>
              <a:t>legislador</a:t>
            </a:r>
            <a:r>
              <a:rPr lang="en-US" dirty="0" smtClean="0"/>
              <a:t>, </a:t>
            </a:r>
            <a:r>
              <a:rPr lang="en-US" dirty="0" err="1" smtClean="0"/>
              <a:t>superintendente</a:t>
            </a:r>
            <a:r>
              <a:rPr lang="en-US" dirty="0" smtClean="0"/>
              <a:t>, </a:t>
            </a:r>
            <a:r>
              <a:rPr lang="en-US" dirty="0" err="1" smtClean="0"/>
              <a:t>burócrata</a:t>
            </a:r>
            <a:r>
              <a:rPr lang="en-US" dirty="0" smtClean="0"/>
              <a:t>, etc) </a:t>
            </a:r>
            <a:r>
              <a:rPr lang="en-US" dirty="0" err="1" smtClean="0"/>
              <a:t>cuando</a:t>
            </a:r>
            <a:r>
              <a:rPr lang="en-US" dirty="0" smtClean="0"/>
              <a:t> </a:t>
            </a:r>
            <a:r>
              <a:rPr lang="en-US" dirty="0" err="1" smtClean="0"/>
              <a:t>enfrentan</a:t>
            </a:r>
            <a:r>
              <a:rPr lang="en-US" dirty="0" smtClean="0"/>
              <a:t> </a:t>
            </a:r>
            <a:r>
              <a:rPr lang="en-US" dirty="0" err="1" smtClean="0"/>
              <a:t>una</a:t>
            </a:r>
            <a:r>
              <a:rPr lang="en-US" dirty="0" smtClean="0"/>
              <a:t> </a:t>
            </a:r>
            <a:r>
              <a:rPr lang="en-US" dirty="0" err="1" smtClean="0"/>
              <a:t>decisión</a:t>
            </a:r>
            <a:r>
              <a:rPr lang="en-US" dirty="0" smtClean="0"/>
              <a:t> </a:t>
            </a:r>
            <a:r>
              <a:rPr lang="en-US" dirty="0" err="1" smtClean="0"/>
              <a:t>regulatoria</a:t>
            </a:r>
            <a:r>
              <a:rPr lang="en-US" dirty="0" smtClean="0"/>
              <a:t>?</a:t>
            </a:r>
          </a:p>
          <a:p>
            <a:pPr lvl="1"/>
            <a:r>
              <a:rPr lang="en-US" dirty="0" smtClean="0"/>
              <a:t>¿</a:t>
            </a:r>
            <a:r>
              <a:rPr lang="en-US" dirty="0" err="1" smtClean="0"/>
              <a:t>Buscan</a:t>
            </a:r>
            <a:r>
              <a:rPr lang="en-US" dirty="0" smtClean="0"/>
              <a:t> la “</a:t>
            </a:r>
            <a:r>
              <a:rPr lang="en-US" dirty="0" err="1" smtClean="0"/>
              <a:t>mejor</a:t>
            </a:r>
            <a:r>
              <a:rPr lang="en-US" dirty="0" smtClean="0"/>
              <a:t>” </a:t>
            </a:r>
            <a:r>
              <a:rPr lang="en-US" dirty="0" err="1" smtClean="0"/>
              <a:t>decisión</a:t>
            </a:r>
            <a:r>
              <a:rPr lang="en-US" dirty="0" smtClean="0"/>
              <a:t> en un </a:t>
            </a:r>
            <a:r>
              <a:rPr lang="en-US" dirty="0" err="1" smtClean="0"/>
              <a:t>sentido</a:t>
            </a:r>
            <a:r>
              <a:rPr lang="en-US" dirty="0" smtClean="0"/>
              <a:t> </a:t>
            </a:r>
            <a:r>
              <a:rPr lang="en-US" dirty="0" err="1" smtClean="0"/>
              <a:t>cívico</a:t>
            </a:r>
            <a:r>
              <a:rPr lang="en-US" dirty="0" smtClean="0"/>
              <a:t> </a:t>
            </a:r>
            <a:r>
              <a:rPr lang="en-US" dirty="0" err="1" smtClean="0"/>
              <a:t>o</a:t>
            </a:r>
            <a:r>
              <a:rPr lang="en-US" dirty="0" smtClean="0"/>
              <a:t> </a:t>
            </a:r>
            <a:r>
              <a:rPr lang="en-US" dirty="0" err="1" smtClean="0"/>
              <a:t>sólo</a:t>
            </a:r>
            <a:r>
              <a:rPr lang="en-US" dirty="0" smtClean="0"/>
              <a:t> </a:t>
            </a:r>
            <a:r>
              <a:rPr lang="en-US" dirty="0" err="1" smtClean="0"/>
              <a:t>buscan</a:t>
            </a:r>
            <a:r>
              <a:rPr lang="en-US" dirty="0" smtClean="0"/>
              <a:t> </a:t>
            </a:r>
            <a:r>
              <a:rPr lang="en-US" dirty="0" err="1" smtClean="0"/>
              <a:t>su</a:t>
            </a:r>
            <a:r>
              <a:rPr lang="en-US" dirty="0" smtClean="0"/>
              <a:t> </a:t>
            </a:r>
            <a:r>
              <a:rPr lang="en-US" dirty="0" err="1" smtClean="0"/>
              <a:t>ganancia</a:t>
            </a:r>
            <a:r>
              <a:rPr lang="en-US" dirty="0" smtClean="0"/>
              <a:t> personal?</a:t>
            </a:r>
          </a:p>
          <a:p>
            <a:r>
              <a:rPr lang="en-US" dirty="0" smtClean="0"/>
              <a:t>La </a:t>
            </a:r>
            <a:r>
              <a:rPr lang="en-US" dirty="0" err="1" smtClean="0"/>
              <a:t>teoría</a:t>
            </a:r>
            <a:r>
              <a:rPr lang="en-US" dirty="0" smtClean="0"/>
              <a:t> </a:t>
            </a:r>
            <a:r>
              <a:rPr lang="en-US" dirty="0" err="1" smtClean="0"/>
              <a:t>clásica</a:t>
            </a:r>
            <a:r>
              <a:rPr lang="en-US" dirty="0" smtClean="0"/>
              <a:t> del </a:t>
            </a:r>
            <a:r>
              <a:rPr lang="en-US" dirty="0" err="1" smtClean="0"/>
              <a:t>interés</a:t>
            </a:r>
            <a:r>
              <a:rPr lang="en-US" dirty="0" smtClean="0"/>
              <a:t> </a:t>
            </a:r>
            <a:r>
              <a:rPr lang="en-US" dirty="0" err="1" smtClean="0"/>
              <a:t>público</a:t>
            </a:r>
            <a:r>
              <a:rPr lang="en-US" dirty="0" smtClean="0"/>
              <a:t> </a:t>
            </a:r>
            <a:r>
              <a:rPr lang="en-US" dirty="0" err="1" smtClean="0"/>
              <a:t>es</a:t>
            </a:r>
            <a:r>
              <a:rPr lang="en-US" dirty="0" smtClean="0"/>
              <a:t>, al </a:t>
            </a:r>
            <a:r>
              <a:rPr lang="en-US" dirty="0" err="1" smtClean="0"/>
              <a:t>mismo</a:t>
            </a:r>
            <a:r>
              <a:rPr lang="en-US" dirty="0" smtClean="0"/>
              <a:t> </a:t>
            </a:r>
            <a:r>
              <a:rPr lang="en-US" dirty="0" err="1" smtClean="0"/>
              <a:t>tiempo</a:t>
            </a:r>
            <a:r>
              <a:rPr lang="en-US" dirty="0" smtClean="0"/>
              <a:t>, </a:t>
            </a:r>
            <a:r>
              <a:rPr lang="en-US" dirty="0" err="1" smtClean="0"/>
              <a:t>una</a:t>
            </a:r>
            <a:r>
              <a:rPr lang="en-US" dirty="0" smtClean="0"/>
              <a:t> </a:t>
            </a:r>
            <a:r>
              <a:rPr lang="en-US" dirty="0" err="1" smtClean="0"/>
              <a:t>teoría</a:t>
            </a:r>
            <a:r>
              <a:rPr lang="en-US" dirty="0" smtClean="0"/>
              <a:t> </a:t>
            </a:r>
            <a:r>
              <a:rPr lang="en-US" dirty="0" err="1" smtClean="0"/>
              <a:t>positiva</a:t>
            </a:r>
            <a:r>
              <a:rPr lang="en-US" dirty="0" smtClean="0"/>
              <a:t> </a:t>
            </a:r>
            <a:r>
              <a:rPr lang="en-US" dirty="0" err="1" smtClean="0"/>
              <a:t>y</a:t>
            </a:r>
            <a:r>
              <a:rPr lang="en-US" dirty="0" smtClean="0"/>
              <a:t> </a:t>
            </a:r>
            <a:r>
              <a:rPr lang="en-US" dirty="0" err="1" smtClean="0"/>
              <a:t>una</a:t>
            </a:r>
            <a:r>
              <a:rPr lang="en-US" dirty="0" smtClean="0"/>
              <a:t> </a:t>
            </a:r>
            <a:r>
              <a:rPr lang="en-US" dirty="0" err="1" smtClean="0"/>
              <a:t>teoría</a:t>
            </a:r>
            <a:r>
              <a:rPr lang="en-US" dirty="0" smtClean="0"/>
              <a:t> </a:t>
            </a:r>
            <a:r>
              <a:rPr lang="en-US" dirty="0" err="1" smtClean="0"/>
              <a:t>normativa</a:t>
            </a:r>
            <a:endParaRPr lang="en-US" dirty="0" smtClean="0"/>
          </a:p>
          <a:p>
            <a:r>
              <a:rPr lang="en-US" dirty="0" smtClean="0"/>
              <a:t>La </a:t>
            </a:r>
            <a:r>
              <a:rPr lang="en-US" dirty="0" err="1" smtClean="0"/>
              <a:t>teoría</a:t>
            </a:r>
            <a:r>
              <a:rPr lang="en-US" dirty="0" smtClean="0"/>
              <a:t> de la </a:t>
            </a:r>
            <a:r>
              <a:rPr lang="en-US" dirty="0" err="1" smtClean="0"/>
              <a:t>captura</a:t>
            </a:r>
            <a:r>
              <a:rPr lang="en-US" dirty="0" smtClean="0"/>
              <a:t> (</a:t>
            </a:r>
            <a:r>
              <a:rPr lang="en-US" dirty="0" err="1" smtClean="0"/>
              <a:t>o</a:t>
            </a:r>
            <a:r>
              <a:rPr lang="en-US" dirty="0" smtClean="0"/>
              <a:t> de los </a:t>
            </a:r>
            <a:r>
              <a:rPr lang="en-US" dirty="0" err="1" smtClean="0"/>
              <a:t>intereses</a:t>
            </a:r>
            <a:r>
              <a:rPr lang="en-US" dirty="0" smtClean="0"/>
              <a:t> </a:t>
            </a:r>
            <a:r>
              <a:rPr lang="en-US" dirty="0" err="1" smtClean="0"/>
              <a:t>especiales</a:t>
            </a:r>
            <a:r>
              <a:rPr lang="en-US" dirty="0" smtClean="0"/>
              <a:t>) parte de la base </a:t>
            </a:r>
            <a:r>
              <a:rPr lang="en-US" dirty="0" err="1" smtClean="0"/>
              <a:t>que</a:t>
            </a:r>
            <a:r>
              <a:rPr lang="en-US" dirty="0" smtClean="0"/>
              <a:t> los </a:t>
            </a:r>
            <a:r>
              <a:rPr lang="en-US" dirty="0" err="1" smtClean="0"/>
              <a:t>sujetos</a:t>
            </a:r>
            <a:r>
              <a:rPr lang="en-US" dirty="0" smtClean="0"/>
              <a:t> </a:t>
            </a:r>
            <a:r>
              <a:rPr lang="en-US" dirty="0" err="1" smtClean="0"/>
              <a:t>buscan</a:t>
            </a:r>
            <a:r>
              <a:rPr lang="en-US" dirty="0" smtClean="0"/>
              <a:t> </a:t>
            </a:r>
            <a:r>
              <a:rPr lang="en-US" dirty="0" err="1" smtClean="0"/>
              <a:t>bienes</a:t>
            </a:r>
            <a:r>
              <a:rPr lang="en-US" dirty="0" smtClean="0"/>
              <a:t> </a:t>
            </a:r>
            <a:r>
              <a:rPr lang="en-US" dirty="0" err="1" smtClean="0"/>
              <a:t>privados</a:t>
            </a:r>
            <a:r>
              <a:rPr lang="en-US" dirty="0" smtClean="0"/>
              <a:t> (</a:t>
            </a:r>
            <a:r>
              <a:rPr lang="en-US" dirty="0" err="1" smtClean="0"/>
              <a:t>reguladores</a:t>
            </a:r>
            <a:r>
              <a:rPr lang="en-US" dirty="0" smtClean="0"/>
              <a:t> </a:t>
            </a:r>
            <a:r>
              <a:rPr lang="en-US" dirty="0" err="1" smtClean="0"/>
              <a:t>y</a:t>
            </a:r>
            <a:r>
              <a:rPr lang="en-US" dirty="0" smtClean="0"/>
              <a:t> </a:t>
            </a:r>
            <a:r>
              <a:rPr lang="en-US" dirty="0" err="1" smtClean="0"/>
              <a:t>regulados</a:t>
            </a:r>
            <a:r>
              <a:rPr lang="en-US" dirty="0" smtClean="0"/>
              <a:t>)</a:t>
            </a:r>
            <a:endParaRPr lang="en-US" dirty="0"/>
          </a:p>
        </p:txBody>
      </p:sp>
    </p:spTree>
    <p:extLst>
      <p:ext uri="{BB962C8B-B14F-4D97-AF65-F5344CB8AC3E}">
        <p14:creationId xmlns:p14="http://schemas.microsoft.com/office/powerpoint/2010/main" val="198308222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Un </a:t>
            </a:r>
            <a:r>
              <a:rPr lang="en-US" dirty="0" err="1" smtClean="0"/>
              <a:t>barniz</a:t>
            </a:r>
            <a:r>
              <a:rPr lang="en-US" dirty="0" smtClean="0"/>
              <a:t>…</a:t>
            </a:r>
            <a:endParaRPr lang="en-US" dirty="0"/>
          </a:p>
        </p:txBody>
      </p:sp>
      <p:sp>
        <p:nvSpPr>
          <p:cNvPr id="4" name="Title 3"/>
          <p:cNvSpPr>
            <a:spLocks noGrp="1"/>
          </p:cNvSpPr>
          <p:nvPr>
            <p:ph type="title"/>
          </p:nvPr>
        </p:nvSpPr>
        <p:spPr/>
        <p:txBody>
          <a:bodyPr/>
          <a:lstStyle/>
          <a:p>
            <a:r>
              <a:rPr lang="en-US" dirty="0" smtClean="0"/>
              <a:t>Control de </a:t>
            </a:r>
            <a:r>
              <a:rPr lang="en-US" dirty="0" err="1" smtClean="0"/>
              <a:t>gestion</a:t>
            </a:r>
            <a:r>
              <a:rPr lang="en-US" dirty="0" smtClean="0"/>
              <a:t> ex ante</a:t>
            </a:r>
            <a:endParaRPr lang="en-US" dirty="0"/>
          </a:p>
        </p:txBody>
      </p:sp>
    </p:spTree>
    <p:extLst>
      <p:ext uri="{BB962C8B-B14F-4D97-AF65-F5344CB8AC3E}">
        <p14:creationId xmlns:p14="http://schemas.microsoft.com/office/powerpoint/2010/main" val="425773696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Introducción</a:t>
            </a:r>
            <a:endParaRPr lang="en-US" dirty="0"/>
          </a:p>
        </p:txBody>
      </p:sp>
      <p:sp>
        <p:nvSpPr>
          <p:cNvPr id="3" name="Content Placeholder 2"/>
          <p:cNvSpPr>
            <a:spLocks noGrp="1"/>
          </p:cNvSpPr>
          <p:nvPr>
            <p:ph idx="1"/>
          </p:nvPr>
        </p:nvSpPr>
        <p:spPr/>
        <p:txBody>
          <a:bodyPr>
            <a:normAutofit/>
          </a:bodyPr>
          <a:lstStyle/>
          <a:p>
            <a:r>
              <a:rPr lang="en-US" dirty="0" smtClean="0"/>
              <a:t>¿</a:t>
            </a:r>
            <a:r>
              <a:rPr lang="en-US" dirty="0" err="1" smtClean="0"/>
              <a:t>Cómo</a:t>
            </a:r>
            <a:r>
              <a:rPr lang="en-US" dirty="0" smtClean="0"/>
              <a:t> </a:t>
            </a:r>
            <a:r>
              <a:rPr lang="en-US" dirty="0" err="1" smtClean="0"/>
              <a:t>podemos</a:t>
            </a:r>
            <a:r>
              <a:rPr lang="en-US" dirty="0" smtClean="0"/>
              <a:t> </a:t>
            </a:r>
            <a:r>
              <a:rPr lang="en-US" dirty="0" err="1" smtClean="0"/>
              <a:t>reconciliar</a:t>
            </a:r>
            <a:r>
              <a:rPr lang="en-US" dirty="0" smtClean="0"/>
              <a:t> la </a:t>
            </a:r>
            <a:r>
              <a:rPr lang="en-US" dirty="0" err="1" smtClean="0"/>
              <a:t>utilidad</a:t>
            </a:r>
            <a:r>
              <a:rPr lang="en-US" dirty="0" smtClean="0"/>
              <a:t> de la </a:t>
            </a:r>
            <a:r>
              <a:rPr lang="en-US" dirty="0" err="1" smtClean="0"/>
              <a:t>teoría</a:t>
            </a:r>
            <a:r>
              <a:rPr lang="en-US" dirty="0" smtClean="0"/>
              <a:t> de la </a:t>
            </a:r>
            <a:r>
              <a:rPr lang="en-US" dirty="0" err="1" smtClean="0"/>
              <a:t>captura</a:t>
            </a:r>
            <a:r>
              <a:rPr lang="en-US" dirty="0" smtClean="0"/>
              <a:t> con la </a:t>
            </a:r>
            <a:r>
              <a:rPr lang="en-US" dirty="0" err="1" smtClean="0"/>
              <a:t>posibilidad</a:t>
            </a:r>
            <a:r>
              <a:rPr lang="en-US" dirty="0" smtClean="0"/>
              <a:t> </a:t>
            </a:r>
            <a:r>
              <a:rPr lang="en-US" dirty="0" err="1" smtClean="0"/>
              <a:t>efectiva</a:t>
            </a:r>
            <a:r>
              <a:rPr lang="en-US" dirty="0" smtClean="0"/>
              <a:t> de </a:t>
            </a:r>
            <a:r>
              <a:rPr lang="en-US" dirty="0" err="1" smtClean="0"/>
              <a:t>regulación</a:t>
            </a:r>
            <a:r>
              <a:rPr lang="en-US" dirty="0" smtClean="0"/>
              <a:t> pro-</a:t>
            </a:r>
            <a:r>
              <a:rPr lang="en-US" dirty="0" err="1" smtClean="0"/>
              <a:t>interés</a:t>
            </a:r>
            <a:r>
              <a:rPr lang="en-US" dirty="0" smtClean="0"/>
              <a:t> </a:t>
            </a:r>
            <a:r>
              <a:rPr lang="en-US" dirty="0" err="1" smtClean="0"/>
              <a:t>público</a:t>
            </a:r>
            <a:r>
              <a:rPr lang="en-US" dirty="0" smtClean="0"/>
              <a:t> (</a:t>
            </a:r>
            <a:r>
              <a:rPr lang="en-US" dirty="0" err="1" smtClean="0"/>
              <a:t>que</a:t>
            </a:r>
            <a:r>
              <a:rPr lang="en-US" dirty="0" smtClean="0"/>
              <a:t> a </a:t>
            </a:r>
            <a:r>
              <a:rPr lang="en-US" dirty="0" err="1" smtClean="0"/>
              <a:t>todos</a:t>
            </a:r>
            <a:r>
              <a:rPr lang="en-US" dirty="0" smtClean="0"/>
              <a:t> </a:t>
            </a:r>
            <a:r>
              <a:rPr lang="en-US" dirty="0" err="1" smtClean="0"/>
              <a:t>nos</a:t>
            </a:r>
            <a:r>
              <a:rPr lang="en-US" dirty="0" smtClean="0"/>
              <a:t> </a:t>
            </a:r>
            <a:r>
              <a:rPr lang="en-US" dirty="0" err="1" smtClean="0"/>
              <a:t>consta</a:t>
            </a:r>
            <a:r>
              <a:rPr lang="en-US" dirty="0" smtClean="0"/>
              <a:t>), </a:t>
            </a:r>
            <a:r>
              <a:rPr lang="en-US" dirty="0" err="1" smtClean="0"/>
              <a:t>y</a:t>
            </a:r>
            <a:r>
              <a:rPr lang="en-US" dirty="0" smtClean="0"/>
              <a:t> con el </a:t>
            </a:r>
            <a:r>
              <a:rPr lang="en-US" dirty="0" err="1" smtClean="0"/>
              <a:t>uso</a:t>
            </a:r>
            <a:r>
              <a:rPr lang="en-US" dirty="0" smtClean="0"/>
              <a:t> </a:t>
            </a:r>
            <a:r>
              <a:rPr lang="en-US" dirty="0" err="1" smtClean="0"/>
              <a:t>frecuente</a:t>
            </a:r>
            <a:r>
              <a:rPr lang="en-US" dirty="0" smtClean="0"/>
              <a:t> de </a:t>
            </a:r>
            <a:r>
              <a:rPr lang="en-US" dirty="0" err="1" smtClean="0"/>
              <a:t>esa</a:t>
            </a:r>
            <a:r>
              <a:rPr lang="en-US" dirty="0" smtClean="0"/>
              <a:t> </a:t>
            </a:r>
            <a:r>
              <a:rPr lang="en-US" dirty="0" err="1" smtClean="0"/>
              <a:t>retórica</a:t>
            </a:r>
            <a:r>
              <a:rPr lang="en-US" dirty="0" smtClean="0"/>
              <a:t>?</a:t>
            </a:r>
          </a:p>
          <a:p>
            <a:pPr lvl="1"/>
            <a:r>
              <a:rPr lang="en-US" dirty="0" smtClean="0"/>
              <a:t>Este </a:t>
            </a:r>
            <a:r>
              <a:rPr lang="en-US" dirty="0" err="1" smtClean="0"/>
              <a:t>artículo</a:t>
            </a:r>
            <a:r>
              <a:rPr lang="en-US" dirty="0" smtClean="0"/>
              <a:t> se propone ser </a:t>
            </a:r>
            <a:r>
              <a:rPr lang="en-US" dirty="0" err="1" smtClean="0"/>
              <a:t>una</a:t>
            </a:r>
            <a:r>
              <a:rPr lang="en-US" dirty="0" smtClean="0"/>
              <a:t> meta-</a:t>
            </a:r>
            <a:r>
              <a:rPr lang="en-US" dirty="0" err="1" smtClean="0"/>
              <a:t>teoría</a:t>
            </a:r>
            <a:r>
              <a:rPr lang="en-US" dirty="0" smtClean="0"/>
              <a:t>, </a:t>
            </a:r>
            <a:r>
              <a:rPr lang="en-US" dirty="0" err="1" smtClean="0"/>
              <a:t>que</a:t>
            </a:r>
            <a:r>
              <a:rPr lang="en-US" dirty="0" smtClean="0"/>
              <a:t> </a:t>
            </a:r>
            <a:r>
              <a:rPr lang="en-US" dirty="0" err="1" smtClean="0"/>
              <a:t>asigne</a:t>
            </a:r>
            <a:r>
              <a:rPr lang="en-US" dirty="0" smtClean="0"/>
              <a:t> </a:t>
            </a:r>
            <a:r>
              <a:rPr lang="en-US" dirty="0" err="1" smtClean="0"/>
              <a:t>espacios</a:t>
            </a:r>
            <a:r>
              <a:rPr lang="en-US" dirty="0" smtClean="0"/>
              <a:t> al </a:t>
            </a:r>
            <a:r>
              <a:rPr lang="en-US" dirty="0" err="1" smtClean="0"/>
              <a:t>interés</a:t>
            </a:r>
            <a:r>
              <a:rPr lang="en-US" dirty="0" smtClean="0"/>
              <a:t> </a:t>
            </a:r>
            <a:r>
              <a:rPr lang="en-US" dirty="0" err="1" smtClean="0"/>
              <a:t>público</a:t>
            </a:r>
            <a:r>
              <a:rPr lang="en-US" dirty="0" smtClean="0"/>
              <a:t> </a:t>
            </a:r>
            <a:r>
              <a:rPr lang="en-US" dirty="0" err="1" smtClean="0"/>
              <a:t>y</a:t>
            </a:r>
            <a:r>
              <a:rPr lang="en-US" dirty="0" smtClean="0"/>
              <a:t> al </a:t>
            </a:r>
            <a:r>
              <a:rPr lang="en-US" dirty="0" err="1" smtClean="0"/>
              <a:t>privado</a:t>
            </a:r>
            <a:endParaRPr lang="en-US" dirty="0" smtClean="0"/>
          </a:p>
          <a:p>
            <a:pPr lvl="1"/>
            <a:r>
              <a:rPr lang="en-US" dirty="0" smtClean="0"/>
              <a:t>Se </a:t>
            </a:r>
            <a:r>
              <a:rPr lang="en-US" dirty="0" err="1" smtClean="0"/>
              <a:t>trata</a:t>
            </a:r>
            <a:r>
              <a:rPr lang="en-US" dirty="0" smtClean="0"/>
              <a:t> de </a:t>
            </a:r>
            <a:r>
              <a:rPr lang="en-US" dirty="0" err="1" smtClean="0"/>
              <a:t>crear</a:t>
            </a:r>
            <a:r>
              <a:rPr lang="en-US" dirty="0" smtClean="0"/>
              <a:t> </a:t>
            </a:r>
            <a:r>
              <a:rPr lang="en-US" dirty="0" err="1" smtClean="0"/>
              <a:t>predicciones</a:t>
            </a:r>
            <a:r>
              <a:rPr lang="en-US" dirty="0" smtClean="0"/>
              <a:t> </a:t>
            </a:r>
            <a:r>
              <a:rPr lang="en-US" dirty="0" err="1" smtClean="0"/>
              <a:t>confiables</a:t>
            </a:r>
            <a:endParaRPr lang="en-US" dirty="0" smtClean="0"/>
          </a:p>
          <a:p>
            <a:pPr lvl="1"/>
            <a:r>
              <a:rPr lang="en-US" dirty="0" smtClean="0"/>
              <a:t>Se </a:t>
            </a:r>
            <a:r>
              <a:rPr lang="en-US" dirty="0" err="1" smtClean="0"/>
              <a:t>trata</a:t>
            </a:r>
            <a:r>
              <a:rPr lang="en-US" dirty="0" smtClean="0"/>
              <a:t> de saber </a:t>
            </a:r>
            <a:r>
              <a:rPr lang="en-US" dirty="0" err="1" smtClean="0"/>
              <a:t>cuándo</a:t>
            </a:r>
            <a:r>
              <a:rPr lang="en-US" dirty="0" smtClean="0"/>
              <a:t> </a:t>
            </a:r>
            <a:r>
              <a:rPr lang="en-US" dirty="0" err="1" smtClean="0"/>
              <a:t>una</a:t>
            </a:r>
            <a:r>
              <a:rPr lang="en-US" dirty="0" smtClean="0"/>
              <a:t> </a:t>
            </a:r>
            <a:r>
              <a:rPr lang="en-US" dirty="0" err="1" smtClean="0"/>
              <a:t>regulación</a:t>
            </a:r>
            <a:r>
              <a:rPr lang="en-US" dirty="0" smtClean="0"/>
              <a:t> </a:t>
            </a:r>
            <a:r>
              <a:rPr lang="en-US" dirty="0" err="1" smtClean="0"/>
              <a:t>responderá</a:t>
            </a:r>
            <a:r>
              <a:rPr lang="en-US" dirty="0" smtClean="0"/>
              <a:t> a </a:t>
            </a:r>
            <a:r>
              <a:rPr lang="en-US" dirty="0" err="1" smtClean="0"/>
              <a:t>intereses</a:t>
            </a:r>
            <a:r>
              <a:rPr lang="en-US" dirty="0" smtClean="0"/>
              <a:t> </a:t>
            </a:r>
            <a:r>
              <a:rPr lang="en-US" dirty="0" err="1" smtClean="0"/>
              <a:t>especiales</a:t>
            </a:r>
            <a:r>
              <a:rPr lang="en-US" dirty="0" smtClean="0"/>
              <a:t> </a:t>
            </a:r>
            <a:r>
              <a:rPr lang="en-US" dirty="0" err="1" smtClean="0"/>
              <a:t>y</a:t>
            </a:r>
            <a:r>
              <a:rPr lang="en-US" dirty="0" smtClean="0"/>
              <a:t> </a:t>
            </a:r>
            <a:r>
              <a:rPr lang="en-US" dirty="0" err="1" smtClean="0"/>
              <a:t>cuándo</a:t>
            </a:r>
            <a:r>
              <a:rPr lang="en-US" dirty="0" smtClean="0"/>
              <a:t> </a:t>
            </a:r>
            <a:r>
              <a:rPr lang="en-US" dirty="0" err="1" smtClean="0"/>
              <a:t>responderá</a:t>
            </a:r>
            <a:r>
              <a:rPr lang="en-US" dirty="0" smtClean="0"/>
              <a:t> a </a:t>
            </a:r>
            <a:r>
              <a:rPr lang="en-US" dirty="0" err="1" smtClean="0"/>
              <a:t>intereses</a:t>
            </a:r>
            <a:r>
              <a:rPr lang="en-US" dirty="0" smtClean="0"/>
              <a:t> </a:t>
            </a:r>
            <a:r>
              <a:rPr lang="en-US" dirty="0" err="1" smtClean="0"/>
              <a:t>generales</a:t>
            </a:r>
            <a:endParaRPr lang="en-US" dirty="0"/>
          </a:p>
        </p:txBody>
      </p:sp>
    </p:spTree>
    <p:extLst>
      <p:ext uri="{BB962C8B-B14F-4D97-AF65-F5344CB8AC3E}">
        <p14:creationId xmlns:p14="http://schemas.microsoft.com/office/powerpoint/2010/main" val="143784522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Recasting the problem and creating a model (1)</a:t>
            </a:r>
            <a:endParaRPr lang="en-US" dirty="0"/>
          </a:p>
        </p:txBody>
      </p:sp>
      <p:sp>
        <p:nvSpPr>
          <p:cNvPr id="3" name="Content Placeholder 2"/>
          <p:cNvSpPr>
            <a:spLocks noGrp="1"/>
          </p:cNvSpPr>
          <p:nvPr>
            <p:ph idx="1"/>
          </p:nvPr>
        </p:nvSpPr>
        <p:spPr/>
        <p:txBody>
          <a:bodyPr>
            <a:normAutofit/>
          </a:bodyPr>
          <a:lstStyle/>
          <a:p>
            <a:r>
              <a:rPr lang="en-US" dirty="0" smtClean="0"/>
              <a:t>¿</a:t>
            </a:r>
            <a:r>
              <a:rPr lang="en-US" dirty="0" err="1" smtClean="0"/>
              <a:t>Cuándo</a:t>
            </a:r>
            <a:r>
              <a:rPr lang="en-US" dirty="0" smtClean="0"/>
              <a:t> </a:t>
            </a:r>
            <a:r>
              <a:rPr lang="en-US" dirty="0" err="1" smtClean="0"/>
              <a:t>preguntamos</a:t>
            </a:r>
            <a:r>
              <a:rPr lang="en-US" dirty="0" smtClean="0"/>
              <a:t> </a:t>
            </a:r>
            <a:r>
              <a:rPr lang="en-US" dirty="0" err="1" smtClean="0"/>
              <a:t>si</a:t>
            </a:r>
            <a:r>
              <a:rPr lang="en-US" dirty="0" smtClean="0"/>
              <a:t> </a:t>
            </a:r>
            <a:r>
              <a:rPr lang="en-US" dirty="0" err="1" smtClean="0"/>
              <a:t>una</a:t>
            </a:r>
            <a:r>
              <a:rPr lang="en-US" dirty="0" smtClean="0"/>
              <a:t> </a:t>
            </a:r>
            <a:r>
              <a:rPr lang="en-US" dirty="0" err="1" smtClean="0"/>
              <a:t>regulación</a:t>
            </a:r>
            <a:r>
              <a:rPr lang="en-US" dirty="0" smtClean="0"/>
              <a:t> </a:t>
            </a:r>
            <a:r>
              <a:rPr lang="en-US" dirty="0" err="1" smtClean="0"/>
              <a:t>persigue</a:t>
            </a:r>
            <a:r>
              <a:rPr lang="en-US" dirty="0" smtClean="0"/>
              <a:t> el </a:t>
            </a:r>
            <a:r>
              <a:rPr lang="en-US" dirty="0" err="1" smtClean="0"/>
              <a:t>interés</a:t>
            </a:r>
            <a:r>
              <a:rPr lang="en-US" dirty="0" smtClean="0"/>
              <a:t> </a:t>
            </a:r>
            <a:r>
              <a:rPr lang="en-US" dirty="0" err="1" smtClean="0"/>
              <a:t>público</a:t>
            </a:r>
            <a:r>
              <a:rPr lang="en-US" dirty="0" smtClean="0"/>
              <a:t>, </a:t>
            </a:r>
            <a:r>
              <a:rPr lang="en-US" dirty="0" err="1" smtClean="0"/>
              <a:t>qué</a:t>
            </a:r>
            <a:r>
              <a:rPr lang="en-US" dirty="0" smtClean="0"/>
              <a:t> </a:t>
            </a:r>
            <a:r>
              <a:rPr lang="en-US" dirty="0" err="1" smtClean="0"/>
              <a:t>estamos</a:t>
            </a:r>
            <a:r>
              <a:rPr lang="en-US" dirty="0" smtClean="0"/>
              <a:t> en </a:t>
            </a:r>
            <a:r>
              <a:rPr lang="en-US" dirty="0" err="1" smtClean="0"/>
              <a:t>realidad</a:t>
            </a:r>
            <a:r>
              <a:rPr lang="en-US" dirty="0" smtClean="0"/>
              <a:t> </a:t>
            </a:r>
            <a:r>
              <a:rPr lang="en-US" dirty="0" err="1" smtClean="0"/>
              <a:t>preguntando</a:t>
            </a:r>
            <a:r>
              <a:rPr lang="en-US" dirty="0" smtClean="0"/>
              <a:t>?</a:t>
            </a:r>
          </a:p>
          <a:p>
            <a:pPr lvl="2"/>
            <a:r>
              <a:rPr lang="en-US" dirty="0" smtClean="0"/>
              <a:t>¿Lo </a:t>
            </a:r>
            <a:r>
              <a:rPr lang="en-US" dirty="0" err="1" smtClean="0"/>
              <a:t>que</a:t>
            </a:r>
            <a:r>
              <a:rPr lang="en-US" dirty="0" smtClean="0"/>
              <a:t> </a:t>
            </a:r>
            <a:r>
              <a:rPr lang="en-US" dirty="0" err="1" smtClean="0"/>
              <a:t>es</a:t>
            </a:r>
            <a:r>
              <a:rPr lang="en-US" dirty="0" smtClean="0"/>
              <a:t> </a:t>
            </a:r>
            <a:r>
              <a:rPr lang="en-US" dirty="0" err="1" smtClean="0"/>
              <a:t>mejor</a:t>
            </a:r>
            <a:r>
              <a:rPr lang="en-US" dirty="0" smtClean="0"/>
              <a:t> </a:t>
            </a:r>
            <a:r>
              <a:rPr lang="en-US" dirty="0" err="1" smtClean="0"/>
              <a:t>para</a:t>
            </a:r>
            <a:r>
              <a:rPr lang="en-US" dirty="0" smtClean="0"/>
              <a:t> el </a:t>
            </a:r>
            <a:r>
              <a:rPr lang="en-US" dirty="0" err="1" smtClean="0"/>
              <a:t>público</a:t>
            </a:r>
            <a:r>
              <a:rPr lang="en-US" dirty="0" smtClean="0"/>
              <a:t>? ¿</a:t>
            </a:r>
            <a:r>
              <a:rPr lang="en-US" dirty="0" err="1" smtClean="0"/>
              <a:t>Bajo</a:t>
            </a:r>
            <a:r>
              <a:rPr lang="en-US" dirty="0" smtClean="0"/>
              <a:t> </a:t>
            </a:r>
            <a:r>
              <a:rPr lang="en-US" dirty="0" err="1" smtClean="0"/>
              <a:t>qué</a:t>
            </a:r>
            <a:r>
              <a:rPr lang="en-US" dirty="0" smtClean="0"/>
              <a:t> test de “</a:t>
            </a:r>
            <a:r>
              <a:rPr lang="en-US" dirty="0" err="1" smtClean="0"/>
              <a:t>mejor</a:t>
            </a:r>
            <a:r>
              <a:rPr lang="en-US" dirty="0" smtClean="0"/>
              <a:t>”?</a:t>
            </a:r>
          </a:p>
          <a:p>
            <a:pPr lvl="2"/>
            <a:r>
              <a:rPr lang="en-US" dirty="0" smtClean="0"/>
              <a:t>¿</a:t>
            </a:r>
            <a:r>
              <a:rPr lang="en-US" dirty="0" err="1" smtClean="0"/>
              <a:t>Eficiencia</a:t>
            </a:r>
            <a:r>
              <a:rPr lang="en-US" dirty="0" smtClean="0"/>
              <a:t>?</a:t>
            </a:r>
          </a:p>
          <a:p>
            <a:pPr lvl="2"/>
            <a:r>
              <a:rPr lang="en-US" dirty="0" smtClean="0"/>
              <a:t>¿</a:t>
            </a:r>
            <a:r>
              <a:rPr lang="en-US" dirty="0" err="1" smtClean="0"/>
              <a:t>Quién</a:t>
            </a:r>
            <a:r>
              <a:rPr lang="en-US" dirty="0" smtClean="0"/>
              <a:t> se </a:t>
            </a:r>
            <a:r>
              <a:rPr lang="en-US" dirty="0" err="1" smtClean="0"/>
              <a:t>beneficia</a:t>
            </a:r>
            <a:r>
              <a:rPr lang="en-US" dirty="0" smtClean="0"/>
              <a:t> de la </a:t>
            </a:r>
            <a:r>
              <a:rPr lang="en-US" dirty="0" err="1" smtClean="0"/>
              <a:t>regulación</a:t>
            </a:r>
            <a:r>
              <a:rPr lang="en-US" dirty="0" smtClean="0"/>
              <a:t>?</a:t>
            </a:r>
          </a:p>
          <a:p>
            <a:pPr lvl="2"/>
            <a:r>
              <a:rPr lang="en-US" dirty="0" smtClean="0"/>
              <a:t>¿</a:t>
            </a:r>
            <a:r>
              <a:rPr lang="en-US" dirty="0" err="1" smtClean="0"/>
              <a:t>Bienestar</a:t>
            </a:r>
            <a:r>
              <a:rPr lang="en-US" dirty="0" smtClean="0"/>
              <a:t> </a:t>
            </a:r>
            <a:r>
              <a:rPr lang="en-US" dirty="0" err="1" smtClean="0"/>
              <a:t>económico</a:t>
            </a:r>
            <a:r>
              <a:rPr lang="en-US" dirty="0" smtClean="0"/>
              <a:t> </a:t>
            </a:r>
            <a:r>
              <a:rPr lang="en-US" dirty="0" err="1" smtClean="0"/>
              <a:t>u</a:t>
            </a:r>
            <a:r>
              <a:rPr lang="en-US" dirty="0" smtClean="0"/>
              <a:t> </a:t>
            </a:r>
            <a:r>
              <a:rPr lang="en-US" dirty="0" err="1" smtClean="0"/>
              <a:t>otros</a:t>
            </a:r>
            <a:r>
              <a:rPr lang="en-US" dirty="0" smtClean="0"/>
              <a:t> </a:t>
            </a:r>
            <a:r>
              <a:rPr lang="en-US" dirty="0" err="1" smtClean="0"/>
              <a:t>valores</a:t>
            </a:r>
            <a:r>
              <a:rPr lang="en-US" dirty="0" smtClean="0"/>
              <a:t>?</a:t>
            </a:r>
          </a:p>
          <a:p>
            <a:pPr lvl="2"/>
            <a:r>
              <a:rPr lang="en-US" dirty="0" smtClean="0"/>
              <a:t>¿</a:t>
            </a:r>
            <a:r>
              <a:rPr lang="en-US" dirty="0" err="1" smtClean="0"/>
              <a:t>Perseguir</a:t>
            </a:r>
            <a:r>
              <a:rPr lang="en-US" dirty="0" smtClean="0"/>
              <a:t> </a:t>
            </a:r>
            <a:r>
              <a:rPr lang="en-US" dirty="0" err="1" smtClean="0"/>
              <a:t>objetivos</a:t>
            </a:r>
            <a:r>
              <a:rPr lang="en-US" dirty="0" smtClean="0"/>
              <a:t> de </a:t>
            </a:r>
            <a:r>
              <a:rPr lang="en-US" dirty="0" err="1" smtClean="0"/>
              <a:t>otros</a:t>
            </a:r>
            <a:r>
              <a:rPr lang="en-US" dirty="0" smtClean="0"/>
              <a:t> en </a:t>
            </a:r>
            <a:r>
              <a:rPr lang="en-US" dirty="0" err="1" smtClean="0"/>
              <a:t>vez</a:t>
            </a:r>
            <a:r>
              <a:rPr lang="en-US" dirty="0" smtClean="0"/>
              <a:t> de los </a:t>
            </a:r>
            <a:r>
              <a:rPr lang="en-US" dirty="0" err="1" smtClean="0"/>
              <a:t>propios</a:t>
            </a:r>
            <a:r>
              <a:rPr lang="en-US" dirty="0" smtClean="0"/>
              <a:t> (other-</a:t>
            </a:r>
            <a:r>
              <a:rPr lang="en-US" dirty="0" err="1" smtClean="0"/>
              <a:t>regardingness</a:t>
            </a:r>
            <a:r>
              <a:rPr lang="en-US" dirty="0" smtClean="0"/>
              <a:t>)?</a:t>
            </a:r>
          </a:p>
          <a:p>
            <a:pPr lvl="2"/>
            <a:r>
              <a:rPr lang="en-US" dirty="0" smtClean="0"/>
              <a:t>¿Es </a:t>
            </a:r>
            <a:r>
              <a:rPr lang="en-US" dirty="0" err="1" smtClean="0"/>
              <a:t>una</a:t>
            </a:r>
            <a:r>
              <a:rPr lang="en-US" dirty="0" smtClean="0"/>
              <a:t> </a:t>
            </a:r>
            <a:r>
              <a:rPr lang="en-US" dirty="0" err="1" smtClean="0"/>
              <a:t>pregunta</a:t>
            </a:r>
            <a:r>
              <a:rPr lang="en-US" dirty="0" smtClean="0"/>
              <a:t> </a:t>
            </a:r>
            <a:r>
              <a:rPr lang="en-US" dirty="0" err="1" smtClean="0"/>
              <a:t>positiva</a:t>
            </a:r>
            <a:r>
              <a:rPr lang="en-US" dirty="0" smtClean="0"/>
              <a:t> </a:t>
            </a:r>
            <a:r>
              <a:rPr lang="en-US" dirty="0" err="1" smtClean="0"/>
              <a:t>o</a:t>
            </a:r>
            <a:r>
              <a:rPr lang="en-US" dirty="0" smtClean="0"/>
              <a:t> </a:t>
            </a:r>
            <a:r>
              <a:rPr lang="en-US" dirty="0" err="1" smtClean="0"/>
              <a:t>normativa</a:t>
            </a:r>
            <a:r>
              <a:rPr lang="en-US" dirty="0" smtClean="0"/>
              <a:t>?</a:t>
            </a:r>
          </a:p>
          <a:p>
            <a:r>
              <a:rPr lang="en-US" dirty="0" smtClean="0"/>
              <a:t>Si </a:t>
            </a:r>
            <a:r>
              <a:rPr lang="en-US" dirty="0" err="1" smtClean="0"/>
              <a:t>probamos</a:t>
            </a:r>
            <a:r>
              <a:rPr lang="en-US" dirty="0" smtClean="0"/>
              <a:t> </a:t>
            </a:r>
            <a:r>
              <a:rPr lang="en-US" dirty="0" err="1" smtClean="0"/>
              <a:t>que</a:t>
            </a:r>
            <a:r>
              <a:rPr lang="en-US" dirty="0" smtClean="0"/>
              <a:t> los </a:t>
            </a:r>
            <a:r>
              <a:rPr lang="en-US" dirty="0" err="1" smtClean="0"/>
              <a:t>legisladores</a:t>
            </a:r>
            <a:r>
              <a:rPr lang="en-US" dirty="0" smtClean="0"/>
              <a:t> </a:t>
            </a:r>
            <a:r>
              <a:rPr lang="en-US" dirty="0" err="1" smtClean="0"/>
              <a:t>actúan</a:t>
            </a:r>
            <a:r>
              <a:rPr lang="en-US" dirty="0" smtClean="0"/>
              <a:t> </a:t>
            </a:r>
            <a:r>
              <a:rPr lang="en-US" dirty="0" err="1" smtClean="0"/>
              <a:t>ideológicamente</a:t>
            </a:r>
            <a:r>
              <a:rPr lang="en-US" dirty="0" smtClean="0"/>
              <a:t>, ¿</a:t>
            </a:r>
            <a:r>
              <a:rPr lang="en-US" dirty="0" err="1" smtClean="0"/>
              <a:t>probamos</a:t>
            </a:r>
            <a:r>
              <a:rPr lang="en-US" dirty="0" smtClean="0"/>
              <a:t> </a:t>
            </a:r>
            <a:r>
              <a:rPr lang="en-US" dirty="0" err="1" smtClean="0"/>
              <a:t>que</a:t>
            </a:r>
            <a:r>
              <a:rPr lang="en-US" dirty="0" smtClean="0"/>
              <a:t> </a:t>
            </a:r>
            <a:r>
              <a:rPr lang="en-US" dirty="0" err="1" smtClean="0"/>
              <a:t>eso</a:t>
            </a:r>
            <a:r>
              <a:rPr lang="en-US" dirty="0" smtClean="0"/>
              <a:t> </a:t>
            </a:r>
            <a:r>
              <a:rPr lang="en-US" dirty="0" err="1" smtClean="0"/>
              <a:t>es</a:t>
            </a:r>
            <a:r>
              <a:rPr lang="en-US" dirty="0" smtClean="0"/>
              <a:t> en el </a:t>
            </a:r>
            <a:r>
              <a:rPr lang="en-US" dirty="0" err="1" smtClean="0"/>
              <a:t>interés</a:t>
            </a:r>
            <a:r>
              <a:rPr lang="en-US" dirty="0" smtClean="0"/>
              <a:t> </a:t>
            </a:r>
            <a:r>
              <a:rPr lang="en-US" dirty="0" err="1" smtClean="0"/>
              <a:t>público</a:t>
            </a:r>
            <a:r>
              <a:rPr lang="en-US" dirty="0" smtClean="0"/>
              <a:t>?</a:t>
            </a:r>
          </a:p>
          <a:p>
            <a:pPr lvl="1"/>
            <a:r>
              <a:rPr lang="en-US" dirty="0" smtClean="0"/>
              <a:t>En </a:t>
            </a:r>
            <a:r>
              <a:rPr lang="en-US" dirty="0" err="1" smtClean="0"/>
              <a:t>ese</a:t>
            </a:r>
            <a:r>
              <a:rPr lang="en-US" dirty="0" smtClean="0"/>
              <a:t> </a:t>
            </a:r>
            <a:r>
              <a:rPr lang="en-US" dirty="0" err="1" smtClean="0"/>
              <a:t>caso</a:t>
            </a:r>
            <a:r>
              <a:rPr lang="en-US" dirty="0" smtClean="0"/>
              <a:t>, el </a:t>
            </a:r>
            <a:r>
              <a:rPr lang="en-US" dirty="0" err="1" smtClean="0"/>
              <a:t>interés</a:t>
            </a:r>
            <a:r>
              <a:rPr lang="en-US" dirty="0" smtClean="0"/>
              <a:t> </a:t>
            </a:r>
            <a:r>
              <a:rPr lang="en-US" dirty="0" err="1" smtClean="0"/>
              <a:t>público</a:t>
            </a:r>
            <a:r>
              <a:rPr lang="en-US" dirty="0" smtClean="0"/>
              <a:t> no </a:t>
            </a:r>
            <a:r>
              <a:rPr lang="en-US" dirty="0" err="1" smtClean="0"/>
              <a:t>es</a:t>
            </a:r>
            <a:r>
              <a:rPr lang="en-US" dirty="0" smtClean="0"/>
              <a:t> </a:t>
            </a:r>
            <a:r>
              <a:rPr lang="en-US" dirty="0" err="1" smtClean="0"/>
              <a:t>resultado</a:t>
            </a:r>
            <a:r>
              <a:rPr lang="en-US" dirty="0" smtClean="0"/>
              <a:t>, </a:t>
            </a:r>
            <a:r>
              <a:rPr lang="en-US" dirty="0" err="1" smtClean="0"/>
              <a:t>sino</a:t>
            </a:r>
            <a:r>
              <a:rPr lang="en-US" dirty="0" smtClean="0"/>
              <a:t> </a:t>
            </a:r>
            <a:r>
              <a:rPr lang="en-US" dirty="0" err="1" smtClean="0"/>
              <a:t>proceso</a:t>
            </a:r>
            <a:r>
              <a:rPr lang="en-US" dirty="0" smtClean="0"/>
              <a:t>.</a:t>
            </a:r>
            <a:endParaRPr lang="en-US" dirty="0"/>
          </a:p>
        </p:txBody>
      </p:sp>
    </p:spTree>
    <p:extLst>
      <p:ext uri="{BB962C8B-B14F-4D97-AF65-F5344CB8AC3E}">
        <p14:creationId xmlns:p14="http://schemas.microsoft.com/office/powerpoint/2010/main" val="169088542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Recasting the problem and creating a model (2)</a:t>
            </a:r>
            <a:endParaRPr lang="en-US" dirty="0"/>
          </a:p>
        </p:txBody>
      </p:sp>
      <p:sp>
        <p:nvSpPr>
          <p:cNvPr id="3" name="Content Placeholder 2"/>
          <p:cNvSpPr>
            <a:spLocks noGrp="1"/>
          </p:cNvSpPr>
          <p:nvPr>
            <p:ph idx="1"/>
          </p:nvPr>
        </p:nvSpPr>
        <p:spPr/>
        <p:txBody>
          <a:bodyPr>
            <a:normAutofit/>
          </a:bodyPr>
          <a:lstStyle/>
          <a:p>
            <a:r>
              <a:rPr lang="en-US" dirty="0" err="1" smtClean="0"/>
              <a:t>Una</a:t>
            </a:r>
            <a:r>
              <a:rPr lang="en-US" dirty="0" smtClean="0"/>
              <a:t> </a:t>
            </a:r>
            <a:r>
              <a:rPr lang="en-US" dirty="0" err="1" smtClean="0"/>
              <a:t>teoría</a:t>
            </a:r>
            <a:r>
              <a:rPr lang="en-US" dirty="0" smtClean="0"/>
              <a:t>  de los </a:t>
            </a:r>
            <a:r>
              <a:rPr lang="en-US" dirty="0" err="1" smtClean="0"/>
              <a:t>orígenes</a:t>
            </a:r>
            <a:r>
              <a:rPr lang="en-US" dirty="0" smtClean="0"/>
              <a:t> </a:t>
            </a:r>
            <a:r>
              <a:rPr lang="en-US" dirty="0" err="1" smtClean="0"/>
              <a:t>y</a:t>
            </a:r>
            <a:r>
              <a:rPr lang="en-US" dirty="0" smtClean="0"/>
              <a:t> </a:t>
            </a:r>
            <a:r>
              <a:rPr lang="en-US" dirty="0" err="1" smtClean="0"/>
              <a:t>resultados</a:t>
            </a:r>
            <a:r>
              <a:rPr lang="en-US" dirty="0" smtClean="0"/>
              <a:t> de la </a:t>
            </a:r>
            <a:r>
              <a:rPr lang="en-US" dirty="0" err="1" smtClean="0"/>
              <a:t>regulación</a:t>
            </a:r>
            <a:r>
              <a:rPr lang="en-US" dirty="0" smtClean="0"/>
              <a:t> </a:t>
            </a:r>
            <a:r>
              <a:rPr lang="en-US" dirty="0" err="1" smtClean="0"/>
              <a:t>tiene</a:t>
            </a:r>
            <a:r>
              <a:rPr lang="en-US" dirty="0" smtClean="0"/>
              <a:t> </a:t>
            </a:r>
            <a:r>
              <a:rPr lang="en-US" dirty="0" err="1" smtClean="0"/>
              <a:t>que</a:t>
            </a:r>
            <a:r>
              <a:rPr lang="en-US" dirty="0" smtClean="0"/>
              <a:t> </a:t>
            </a:r>
            <a:r>
              <a:rPr lang="en-US" dirty="0" err="1" smtClean="0"/>
              <a:t>hacerse</a:t>
            </a:r>
            <a:r>
              <a:rPr lang="en-US" dirty="0" smtClean="0"/>
              <a:t> cargo de:</a:t>
            </a:r>
          </a:p>
          <a:p>
            <a:pPr lvl="1"/>
            <a:r>
              <a:rPr lang="en-US" dirty="0" smtClean="0"/>
              <a:t>Las </a:t>
            </a:r>
            <a:r>
              <a:rPr lang="en-US" dirty="0" err="1" smtClean="0"/>
              <a:t>motivaciones</a:t>
            </a:r>
            <a:r>
              <a:rPr lang="en-US" dirty="0" smtClean="0"/>
              <a:t> de los </a:t>
            </a:r>
            <a:r>
              <a:rPr lang="en-US" dirty="0" err="1" smtClean="0"/>
              <a:t>actores</a:t>
            </a:r>
            <a:endParaRPr lang="en-US" dirty="0" smtClean="0"/>
          </a:p>
          <a:p>
            <a:pPr lvl="1"/>
            <a:r>
              <a:rPr lang="en-US" dirty="0" smtClean="0"/>
              <a:t>La </a:t>
            </a:r>
            <a:r>
              <a:rPr lang="en-US" dirty="0" err="1" smtClean="0"/>
              <a:t>conducta</a:t>
            </a:r>
            <a:r>
              <a:rPr lang="en-US" dirty="0" smtClean="0"/>
              <a:t> de los </a:t>
            </a:r>
            <a:r>
              <a:rPr lang="en-US" dirty="0" err="1" smtClean="0"/>
              <a:t>procesos</a:t>
            </a:r>
            <a:endParaRPr lang="en-US" dirty="0" smtClean="0"/>
          </a:p>
          <a:p>
            <a:pPr lvl="1"/>
            <a:r>
              <a:rPr lang="en-US" dirty="0" smtClean="0"/>
              <a:t>La </a:t>
            </a:r>
            <a:r>
              <a:rPr lang="en-US" dirty="0" err="1" smtClean="0"/>
              <a:t>naturaleza</a:t>
            </a:r>
            <a:r>
              <a:rPr lang="en-US" dirty="0" smtClean="0"/>
              <a:t> de los </a:t>
            </a:r>
            <a:r>
              <a:rPr lang="en-US" dirty="0" err="1" smtClean="0"/>
              <a:t>resultados</a:t>
            </a:r>
            <a:endParaRPr lang="en-US" dirty="0" smtClean="0"/>
          </a:p>
          <a:p>
            <a:r>
              <a:rPr lang="en-US" dirty="0" smtClean="0"/>
              <a:t>Levine </a:t>
            </a:r>
            <a:r>
              <a:rPr lang="en-US" dirty="0" err="1" smtClean="0"/>
              <a:t>y</a:t>
            </a:r>
            <a:r>
              <a:rPr lang="en-US" dirty="0" smtClean="0"/>
              <a:t> </a:t>
            </a:r>
            <a:r>
              <a:rPr lang="en-US" dirty="0" err="1" smtClean="0"/>
              <a:t>Forrence</a:t>
            </a:r>
            <a:r>
              <a:rPr lang="en-US" dirty="0" smtClean="0"/>
              <a:t> </a:t>
            </a:r>
            <a:r>
              <a:rPr lang="en-US" dirty="0" err="1" smtClean="0"/>
              <a:t>argumentan</a:t>
            </a:r>
            <a:r>
              <a:rPr lang="en-US" dirty="0" smtClean="0"/>
              <a:t> </a:t>
            </a:r>
            <a:r>
              <a:rPr lang="en-US" dirty="0" err="1" smtClean="0"/>
              <a:t>que</a:t>
            </a:r>
            <a:r>
              <a:rPr lang="en-US" dirty="0" smtClean="0"/>
              <a:t> el </a:t>
            </a:r>
            <a:r>
              <a:rPr lang="en-US" dirty="0" err="1" smtClean="0"/>
              <a:t>proceso</a:t>
            </a:r>
            <a:r>
              <a:rPr lang="en-US" dirty="0" smtClean="0"/>
              <a:t> </a:t>
            </a:r>
            <a:r>
              <a:rPr lang="en-US" dirty="0" err="1" smtClean="0"/>
              <a:t>por</a:t>
            </a:r>
            <a:r>
              <a:rPr lang="en-US" dirty="0" smtClean="0"/>
              <a:t> el </a:t>
            </a:r>
            <a:r>
              <a:rPr lang="en-US" dirty="0" err="1" smtClean="0"/>
              <a:t>cual</a:t>
            </a:r>
            <a:r>
              <a:rPr lang="en-US" dirty="0" smtClean="0"/>
              <a:t> </a:t>
            </a:r>
            <a:r>
              <a:rPr lang="en-US" dirty="0" err="1" smtClean="0"/>
              <a:t>las</a:t>
            </a:r>
            <a:r>
              <a:rPr lang="en-US" dirty="0" smtClean="0"/>
              <a:t> </a:t>
            </a:r>
            <a:r>
              <a:rPr lang="en-US" dirty="0" err="1" smtClean="0"/>
              <a:t>instituciones</a:t>
            </a:r>
            <a:r>
              <a:rPr lang="en-US" dirty="0" smtClean="0"/>
              <a:t> </a:t>
            </a:r>
            <a:r>
              <a:rPr lang="en-US" dirty="0" err="1" smtClean="0"/>
              <a:t>regulatorias</a:t>
            </a:r>
            <a:r>
              <a:rPr lang="en-US" dirty="0" smtClean="0"/>
              <a:t> </a:t>
            </a:r>
            <a:r>
              <a:rPr lang="en-US" dirty="0" err="1" smtClean="0"/>
              <a:t>resuelven</a:t>
            </a:r>
            <a:r>
              <a:rPr lang="en-US" dirty="0" smtClean="0"/>
              <a:t> </a:t>
            </a:r>
            <a:r>
              <a:rPr lang="en-US" dirty="0" err="1" smtClean="0"/>
              <a:t>cuestiones</a:t>
            </a:r>
            <a:r>
              <a:rPr lang="en-US" dirty="0" smtClean="0"/>
              <a:t> </a:t>
            </a:r>
            <a:r>
              <a:rPr lang="en-US" dirty="0" err="1" smtClean="0"/>
              <a:t>regulatorias</a:t>
            </a:r>
            <a:r>
              <a:rPr lang="en-US" dirty="0" smtClean="0"/>
              <a:t> de </a:t>
            </a:r>
            <a:r>
              <a:rPr lang="en-US" dirty="0" err="1" smtClean="0"/>
              <a:t>naturaleza</a:t>
            </a:r>
            <a:r>
              <a:rPr lang="en-US" dirty="0" smtClean="0"/>
              <a:t> </a:t>
            </a:r>
            <a:r>
              <a:rPr lang="en-US" dirty="0" err="1" smtClean="0"/>
              <a:t>económica</a:t>
            </a:r>
            <a:r>
              <a:rPr lang="en-US" dirty="0" smtClean="0"/>
              <a:t> </a:t>
            </a:r>
            <a:r>
              <a:rPr lang="en-US" dirty="0" err="1" smtClean="0"/>
              <a:t>y</a:t>
            </a:r>
            <a:r>
              <a:rPr lang="en-US" dirty="0" smtClean="0"/>
              <a:t> no-</a:t>
            </a:r>
            <a:r>
              <a:rPr lang="en-US" dirty="0" err="1" smtClean="0"/>
              <a:t>económica</a:t>
            </a:r>
            <a:r>
              <a:rPr lang="en-US" dirty="0" smtClean="0"/>
              <a:t> </a:t>
            </a:r>
            <a:r>
              <a:rPr lang="en-US" dirty="0" err="1" smtClean="0"/>
              <a:t>es</a:t>
            </a:r>
            <a:r>
              <a:rPr lang="en-US" dirty="0" smtClean="0"/>
              <a:t> a </a:t>
            </a:r>
            <a:r>
              <a:rPr lang="en-US" dirty="0" err="1" smtClean="0"/>
              <a:t>veces</a:t>
            </a:r>
            <a:r>
              <a:rPr lang="en-US" dirty="0" smtClean="0"/>
              <a:t> </a:t>
            </a:r>
            <a:r>
              <a:rPr lang="en-US" dirty="0" err="1" smtClean="0"/>
              <a:t>dominada</a:t>
            </a:r>
            <a:r>
              <a:rPr lang="en-US" dirty="0" smtClean="0"/>
              <a:t> </a:t>
            </a:r>
            <a:r>
              <a:rPr lang="en-US" dirty="0" err="1" smtClean="0"/>
              <a:t>por</a:t>
            </a:r>
            <a:r>
              <a:rPr lang="en-US" dirty="0" smtClean="0"/>
              <a:t> los </a:t>
            </a:r>
            <a:r>
              <a:rPr lang="en-US" dirty="0" err="1" smtClean="0"/>
              <a:t>intereses</a:t>
            </a:r>
            <a:r>
              <a:rPr lang="en-US" dirty="0" smtClean="0"/>
              <a:t> </a:t>
            </a:r>
            <a:r>
              <a:rPr lang="en-US" dirty="0" err="1" smtClean="0"/>
              <a:t>generales</a:t>
            </a:r>
            <a:r>
              <a:rPr lang="en-US" dirty="0" smtClean="0"/>
              <a:t> de la </a:t>
            </a:r>
            <a:r>
              <a:rPr lang="en-US" dirty="0" err="1" smtClean="0"/>
              <a:t>población</a:t>
            </a:r>
            <a:r>
              <a:rPr lang="en-US" dirty="0" smtClean="0"/>
              <a:t> </a:t>
            </a:r>
            <a:r>
              <a:rPr lang="en-US" dirty="0" err="1" smtClean="0"/>
              <a:t>y</a:t>
            </a:r>
            <a:r>
              <a:rPr lang="en-US" dirty="0" smtClean="0"/>
              <a:t> a </a:t>
            </a:r>
            <a:r>
              <a:rPr lang="en-US" dirty="0" err="1" smtClean="0"/>
              <a:t>veces</a:t>
            </a:r>
            <a:r>
              <a:rPr lang="en-US" dirty="0" smtClean="0"/>
              <a:t> </a:t>
            </a:r>
            <a:r>
              <a:rPr lang="en-US" dirty="0" err="1" smtClean="0"/>
              <a:t>por</a:t>
            </a:r>
            <a:r>
              <a:rPr lang="en-US" dirty="0" smtClean="0"/>
              <a:t> </a:t>
            </a:r>
            <a:r>
              <a:rPr lang="en-US" dirty="0" err="1" smtClean="0"/>
              <a:t>intereses</a:t>
            </a:r>
            <a:r>
              <a:rPr lang="en-US" dirty="0" smtClean="0"/>
              <a:t> </a:t>
            </a:r>
            <a:r>
              <a:rPr lang="en-US" dirty="0" err="1" smtClean="0"/>
              <a:t>especiales</a:t>
            </a:r>
            <a:r>
              <a:rPr lang="en-US" dirty="0" smtClean="0"/>
              <a:t>.</a:t>
            </a:r>
            <a:endParaRPr lang="en-US" dirty="0"/>
          </a:p>
        </p:txBody>
      </p:sp>
    </p:spTree>
    <p:extLst>
      <p:ext uri="{BB962C8B-B14F-4D97-AF65-F5344CB8AC3E}">
        <p14:creationId xmlns:p14="http://schemas.microsoft.com/office/powerpoint/2010/main" val="413237876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Recasting the problem and creating a model (3)</a:t>
            </a:r>
            <a:endParaRPr lang="en-US" dirty="0"/>
          </a:p>
        </p:txBody>
      </p:sp>
      <p:sp>
        <p:nvSpPr>
          <p:cNvPr id="3" name="Content Placeholder 2"/>
          <p:cNvSpPr>
            <a:spLocks noGrp="1"/>
          </p:cNvSpPr>
          <p:nvPr>
            <p:ph idx="1"/>
          </p:nvPr>
        </p:nvSpPr>
        <p:spPr/>
        <p:txBody>
          <a:bodyPr>
            <a:normAutofit/>
          </a:bodyPr>
          <a:lstStyle/>
          <a:p>
            <a:r>
              <a:rPr lang="en-US" dirty="0" smtClean="0"/>
              <a:t>Levine </a:t>
            </a:r>
            <a:r>
              <a:rPr lang="en-US" dirty="0" err="1" smtClean="0"/>
              <a:t>y</a:t>
            </a:r>
            <a:r>
              <a:rPr lang="en-US" dirty="0" smtClean="0"/>
              <a:t> </a:t>
            </a:r>
            <a:r>
              <a:rPr lang="en-US" dirty="0" err="1" smtClean="0"/>
              <a:t>Forrence</a:t>
            </a:r>
            <a:r>
              <a:rPr lang="en-US" dirty="0" smtClean="0"/>
              <a:t> se </a:t>
            </a:r>
            <a:r>
              <a:rPr lang="en-US" dirty="0" err="1" smtClean="0"/>
              <a:t>concentran</a:t>
            </a:r>
            <a:r>
              <a:rPr lang="en-US" dirty="0" smtClean="0"/>
              <a:t> en dos variables:</a:t>
            </a:r>
          </a:p>
          <a:p>
            <a:pPr lvl="1"/>
            <a:r>
              <a:rPr lang="en-US" dirty="0" smtClean="0"/>
              <a:t>1) </a:t>
            </a:r>
            <a:r>
              <a:rPr lang="en-US" dirty="0" err="1" smtClean="0"/>
              <a:t>Costos</a:t>
            </a:r>
            <a:r>
              <a:rPr lang="en-US" dirty="0" smtClean="0"/>
              <a:t> de </a:t>
            </a:r>
            <a:r>
              <a:rPr lang="en-US" dirty="0" err="1" smtClean="0"/>
              <a:t>monitoreo</a:t>
            </a:r>
            <a:r>
              <a:rPr lang="en-US" dirty="0" smtClean="0"/>
              <a:t>:</a:t>
            </a:r>
          </a:p>
          <a:p>
            <a:pPr lvl="2"/>
            <a:r>
              <a:rPr lang="en-US" dirty="0" err="1" smtClean="0"/>
              <a:t>Cuán</a:t>
            </a:r>
            <a:r>
              <a:rPr lang="en-US" dirty="0" smtClean="0"/>
              <a:t> </a:t>
            </a:r>
            <a:r>
              <a:rPr lang="en-US" dirty="0" err="1" smtClean="0"/>
              <a:t>oneroso</a:t>
            </a:r>
            <a:r>
              <a:rPr lang="en-US" dirty="0" smtClean="0"/>
              <a:t> </a:t>
            </a:r>
            <a:r>
              <a:rPr lang="en-US" dirty="0" err="1" smtClean="0"/>
              <a:t>es</a:t>
            </a:r>
            <a:r>
              <a:rPr lang="en-US" dirty="0" smtClean="0"/>
              <a:t> </a:t>
            </a:r>
            <a:r>
              <a:rPr lang="en-US" dirty="0" err="1" smtClean="0"/>
              <a:t>para</a:t>
            </a:r>
            <a:r>
              <a:rPr lang="en-US" dirty="0" smtClean="0"/>
              <a:t> un actor </a:t>
            </a:r>
            <a:r>
              <a:rPr lang="en-US" dirty="0" err="1" smtClean="0"/>
              <a:t>político</a:t>
            </a:r>
            <a:r>
              <a:rPr lang="en-US" dirty="0" smtClean="0"/>
              <a:t> </a:t>
            </a:r>
            <a:r>
              <a:rPr lang="en-US" dirty="0" err="1" smtClean="0"/>
              <a:t>monitorear</a:t>
            </a:r>
            <a:r>
              <a:rPr lang="en-US" dirty="0" smtClean="0"/>
              <a:t> </a:t>
            </a:r>
            <a:r>
              <a:rPr lang="en-US" dirty="0" err="1" smtClean="0"/>
              <a:t>las</a:t>
            </a:r>
            <a:r>
              <a:rPr lang="en-US" dirty="0" smtClean="0"/>
              <a:t> </a:t>
            </a:r>
            <a:r>
              <a:rPr lang="en-US" dirty="0" err="1" smtClean="0"/>
              <a:t>acciones</a:t>
            </a:r>
            <a:r>
              <a:rPr lang="en-US" dirty="0" smtClean="0"/>
              <a:t> de </a:t>
            </a:r>
            <a:r>
              <a:rPr lang="en-US" dirty="0" err="1" smtClean="0"/>
              <a:t>otro</a:t>
            </a:r>
            <a:endParaRPr lang="en-US" dirty="0" smtClean="0"/>
          </a:p>
          <a:p>
            <a:pPr lvl="2"/>
            <a:r>
              <a:rPr lang="en-US" dirty="0" smtClean="0"/>
              <a:t>Los </a:t>
            </a:r>
            <a:r>
              <a:rPr lang="en-US" dirty="0" err="1" smtClean="0"/>
              <a:t>costos</a:t>
            </a:r>
            <a:r>
              <a:rPr lang="en-US" dirty="0" smtClean="0"/>
              <a:t> de </a:t>
            </a:r>
            <a:r>
              <a:rPr lang="en-US" dirty="0" err="1" smtClean="0"/>
              <a:t>monitoreo</a:t>
            </a:r>
            <a:r>
              <a:rPr lang="en-US" dirty="0" smtClean="0"/>
              <a:t> se </a:t>
            </a:r>
            <a:r>
              <a:rPr lang="en-US" dirty="0" err="1" smtClean="0"/>
              <a:t>refieren</a:t>
            </a:r>
            <a:r>
              <a:rPr lang="en-US" dirty="0" smtClean="0"/>
              <a:t> </a:t>
            </a:r>
            <a:r>
              <a:rPr lang="en-US" dirty="0" err="1" smtClean="0"/>
              <a:t>típicamente</a:t>
            </a:r>
            <a:r>
              <a:rPr lang="en-US" dirty="0" smtClean="0"/>
              <a:t> a los </a:t>
            </a:r>
            <a:r>
              <a:rPr lang="en-US" dirty="0" err="1" smtClean="0"/>
              <a:t>costos</a:t>
            </a:r>
            <a:r>
              <a:rPr lang="en-US" dirty="0" smtClean="0"/>
              <a:t> </a:t>
            </a:r>
            <a:r>
              <a:rPr lang="en-US" dirty="0" err="1" smtClean="0"/>
              <a:t>incurridos</a:t>
            </a:r>
            <a:r>
              <a:rPr lang="en-US" dirty="0" smtClean="0"/>
              <a:t> </a:t>
            </a:r>
            <a:r>
              <a:rPr lang="en-US" dirty="0" err="1" smtClean="0"/>
              <a:t>por</a:t>
            </a:r>
            <a:r>
              <a:rPr lang="en-US" dirty="0" smtClean="0"/>
              <a:t> los </a:t>
            </a:r>
            <a:r>
              <a:rPr lang="en-US" dirty="0" err="1" smtClean="0"/>
              <a:t>votantes</a:t>
            </a:r>
            <a:r>
              <a:rPr lang="en-US" dirty="0" smtClean="0"/>
              <a:t> </a:t>
            </a:r>
            <a:r>
              <a:rPr lang="en-US" dirty="0" err="1" smtClean="0"/>
              <a:t>para</a:t>
            </a:r>
            <a:r>
              <a:rPr lang="en-US" dirty="0" smtClean="0"/>
              <a:t> </a:t>
            </a:r>
            <a:r>
              <a:rPr lang="en-US" dirty="0" err="1" smtClean="0"/>
              <a:t>observar</a:t>
            </a:r>
            <a:r>
              <a:rPr lang="en-US" dirty="0" smtClean="0"/>
              <a:t> la </a:t>
            </a:r>
            <a:r>
              <a:rPr lang="en-US" dirty="0" err="1" smtClean="0"/>
              <a:t>conducta</a:t>
            </a:r>
            <a:r>
              <a:rPr lang="en-US" dirty="0" smtClean="0"/>
              <a:t> de </a:t>
            </a:r>
            <a:r>
              <a:rPr lang="en-US" dirty="0" err="1" smtClean="0"/>
              <a:t>sus</a:t>
            </a:r>
            <a:r>
              <a:rPr lang="en-US" dirty="0" smtClean="0"/>
              <a:t> </a:t>
            </a:r>
            <a:r>
              <a:rPr lang="en-US" dirty="0" err="1" smtClean="0"/>
              <a:t>representantes</a:t>
            </a:r>
            <a:endParaRPr lang="en-US" dirty="0" smtClean="0"/>
          </a:p>
          <a:p>
            <a:pPr lvl="3"/>
            <a:r>
              <a:rPr lang="en-US" dirty="0" err="1" smtClean="0"/>
              <a:t>También</a:t>
            </a:r>
            <a:r>
              <a:rPr lang="en-US" dirty="0" smtClean="0"/>
              <a:t> </a:t>
            </a:r>
            <a:r>
              <a:rPr lang="en-US" dirty="0" err="1" smtClean="0"/>
              <a:t>aplica</a:t>
            </a:r>
            <a:r>
              <a:rPr lang="en-US" dirty="0" smtClean="0"/>
              <a:t> a la </a:t>
            </a:r>
            <a:r>
              <a:rPr lang="en-US" dirty="0" err="1" smtClean="0"/>
              <a:t>relación</a:t>
            </a:r>
            <a:r>
              <a:rPr lang="en-US" dirty="0" smtClean="0"/>
              <a:t> entre el </a:t>
            </a:r>
            <a:r>
              <a:rPr lang="en-US" dirty="0" err="1" smtClean="0"/>
              <a:t>Presidente</a:t>
            </a:r>
            <a:r>
              <a:rPr lang="en-US" dirty="0" smtClean="0"/>
              <a:t> </a:t>
            </a:r>
            <a:r>
              <a:rPr lang="en-US" dirty="0" err="1" smtClean="0"/>
              <a:t>y</a:t>
            </a:r>
            <a:r>
              <a:rPr lang="en-US" dirty="0" smtClean="0"/>
              <a:t> los </a:t>
            </a:r>
            <a:r>
              <a:rPr lang="en-US" dirty="0" err="1" smtClean="0"/>
              <a:t>organismos</a:t>
            </a:r>
            <a:r>
              <a:rPr lang="en-US" dirty="0" smtClean="0"/>
              <a:t> </a:t>
            </a:r>
            <a:r>
              <a:rPr lang="en-US" dirty="0" err="1" smtClean="0"/>
              <a:t>administrativos</a:t>
            </a:r>
            <a:r>
              <a:rPr lang="en-US" dirty="0" smtClean="0"/>
              <a:t>, el </a:t>
            </a:r>
            <a:r>
              <a:rPr lang="en-US" dirty="0" err="1" smtClean="0"/>
              <a:t>Congreso</a:t>
            </a:r>
            <a:r>
              <a:rPr lang="en-US" dirty="0" smtClean="0"/>
              <a:t> </a:t>
            </a:r>
            <a:r>
              <a:rPr lang="en-US" dirty="0" err="1" smtClean="0"/>
              <a:t>y</a:t>
            </a:r>
            <a:r>
              <a:rPr lang="en-US" dirty="0" smtClean="0"/>
              <a:t> </a:t>
            </a:r>
            <a:r>
              <a:rPr lang="en-US" dirty="0" err="1" smtClean="0"/>
              <a:t>las</a:t>
            </a:r>
            <a:r>
              <a:rPr lang="en-US" dirty="0" smtClean="0"/>
              <a:t> </a:t>
            </a:r>
            <a:r>
              <a:rPr lang="en-US" dirty="0" err="1" smtClean="0"/>
              <a:t>Comisiones</a:t>
            </a:r>
            <a:r>
              <a:rPr lang="en-US" dirty="0" smtClean="0"/>
              <a:t>, etc.</a:t>
            </a:r>
          </a:p>
          <a:p>
            <a:pPr lvl="2"/>
            <a:r>
              <a:rPr lang="en-US" dirty="0" smtClean="0"/>
              <a:t>Si los </a:t>
            </a:r>
            <a:r>
              <a:rPr lang="en-US" dirty="0" err="1" smtClean="0"/>
              <a:t>costos</a:t>
            </a:r>
            <a:r>
              <a:rPr lang="en-US" dirty="0" smtClean="0"/>
              <a:t> de </a:t>
            </a:r>
            <a:r>
              <a:rPr lang="en-US" dirty="0" err="1" smtClean="0"/>
              <a:t>monitoreo</a:t>
            </a:r>
            <a:r>
              <a:rPr lang="en-US" dirty="0" smtClean="0"/>
              <a:t> son tan altos </a:t>
            </a:r>
            <a:r>
              <a:rPr lang="en-US" dirty="0" err="1" smtClean="0"/>
              <a:t>como</a:t>
            </a:r>
            <a:r>
              <a:rPr lang="en-US" dirty="0" smtClean="0"/>
              <a:t> </a:t>
            </a:r>
            <a:r>
              <a:rPr lang="en-US" dirty="0" err="1" smtClean="0"/>
              <a:t>para</a:t>
            </a:r>
            <a:r>
              <a:rPr lang="en-US" dirty="0" smtClean="0"/>
              <a:t> </a:t>
            </a:r>
            <a:r>
              <a:rPr lang="en-US" dirty="0" err="1" smtClean="0"/>
              <a:t>que</a:t>
            </a:r>
            <a:r>
              <a:rPr lang="en-US" dirty="0" smtClean="0"/>
              <a:t> el </a:t>
            </a:r>
            <a:r>
              <a:rPr lang="en-US" dirty="0" err="1" smtClean="0"/>
              <a:t>mandante</a:t>
            </a:r>
            <a:r>
              <a:rPr lang="en-US" dirty="0" smtClean="0"/>
              <a:t> A no </a:t>
            </a:r>
            <a:r>
              <a:rPr lang="en-US" dirty="0" err="1" smtClean="0"/>
              <a:t>sepa</a:t>
            </a:r>
            <a:r>
              <a:rPr lang="en-US" dirty="0" smtClean="0"/>
              <a:t> lo </a:t>
            </a:r>
            <a:r>
              <a:rPr lang="en-US" dirty="0" err="1" smtClean="0"/>
              <a:t>que</a:t>
            </a:r>
            <a:r>
              <a:rPr lang="en-US" dirty="0" smtClean="0"/>
              <a:t> </a:t>
            </a:r>
            <a:r>
              <a:rPr lang="en-US" dirty="0" err="1" smtClean="0"/>
              <a:t>hace</a:t>
            </a:r>
            <a:r>
              <a:rPr lang="en-US" dirty="0" smtClean="0"/>
              <a:t> el </a:t>
            </a:r>
            <a:r>
              <a:rPr lang="en-US" dirty="0" err="1" smtClean="0"/>
              <a:t>mandatario</a:t>
            </a:r>
            <a:r>
              <a:rPr lang="en-US" dirty="0" smtClean="0"/>
              <a:t> B, </a:t>
            </a:r>
            <a:r>
              <a:rPr lang="en-US" dirty="0" err="1" smtClean="0"/>
              <a:t>entonces</a:t>
            </a:r>
            <a:r>
              <a:rPr lang="en-US" dirty="0" smtClean="0"/>
              <a:t> B no </a:t>
            </a:r>
            <a:r>
              <a:rPr lang="en-US" dirty="0" err="1" smtClean="0"/>
              <a:t>tiene</a:t>
            </a:r>
            <a:r>
              <a:rPr lang="en-US" dirty="0" smtClean="0"/>
              <a:t> </a:t>
            </a:r>
            <a:r>
              <a:rPr lang="en-US" dirty="0" err="1" smtClean="0"/>
              <a:t>ningún</a:t>
            </a:r>
            <a:r>
              <a:rPr lang="en-US" dirty="0" smtClean="0"/>
              <a:t> </a:t>
            </a:r>
            <a:r>
              <a:rPr lang="en-US" dirty="0" err="1" smtClean="0"/>
              <a:t>incentivo</a:t>
            </a:r>
            <a:r>
              <a:rPr lang="en-US" dirty="0" smtClean="0"/>
              <a:t> </a:t>
            </a:r>
            <a:r>
              <a:rPr lang="en-US" dirty="0" err="1" smtClean="0"/>
              <a:t>claro</a:t>
            </a:r>
            <a:r>
              <a:rPr lang="en-US" dirty="0" smtClean="0"/>
              <a:t> </a:t>
            </a:r>
            <a:r>
              <a:rPr lang="en-US" dirty="0" err="1" smtClean="0"/>
              <a:t>para</a:t>
            </a:r>
            <a:r>
              <a:rPr lang="en-US" dirty="0" smtClean="0"/>
              <a:t> </a:t>
            </a:r>
            <a:r>
              <a:rPr lang="en-US" dirty="0" err="1" smtClean="0"/>
              <a:t>conformar</a:t>
            </a:r>
            <a:r>
              <a:rPr lang="en-US" dirty="0" smtClean="0"/>
              <a:t> </a:t>
            </a:r>
            <a:r>
              <a:rPr lang="en-US" dirty="0" err="1" smtClean="0"/>
              <a:t>su</a:t>
            </a:r>
            <a:r>
              <a:rPr lang="en-US" dirty="0" smtClean="0"/>
              <a:t> </a:t>
            </a:r>
            <a:r>
              <a:rPr lang="en-US" dirty="0" err="1" smtClean="0"/>
              <a:t>conducta</a:t>
            </a:r>
            <a:r>
              <a:rPr lang="en-US" dirty="0" smtClean="0"/>
              <a:t> a </a:t>
            </a:r>
            <a:r>
              <a:rPr lang="en-US" dirty="0" err="1" smtClean="0"/>
              <a:t>las</a:t>
            </a:r>
            <a:r>
              <a:rPr lang="en-US" dirty="0" smtClean="0"/>
              <a:t> ideas de A.</a:t>
            </a:r>
          </a:p>
          <a:p>
            <a:pPr lvl="1"/>
            <a:r>
              <a:rPr lang="en-US" dirty="0" smtClean="0"/>
              <a:t>2) </a:t>
            </a:r>
            <a:r>
              <a:rPr lang="en-US" dirty="0" err="1" smtClean="0"/>
              <a:t>Motivación</a:t>
            </a:r>
            <a:endParaRPr lang="en-US" dirty="0" smtClean="0"/>
          </a:p>
          <a:p>
            <a:pPr lvl="2"/>
            <a:r>
              <a:rPr lang="en-US" dirty="0" err="1" smtClean="0"/>
              <a:t>Qué</a:t>
            </a:r>
            <a:r>
              <a:rPr lang="en-US" dirty="0" smtClean="0"/>
              <a:t> </a:t>
            </a:r>
            <a:r>
              <a:rPr lang="en-US" dirty="0" err="1" smtClean="0"/>
              <a:t>es</a:t>
            </a:r>
            <a:r>
              <a:rPr lang="en-US" dirty="0" smtClean="0"/>
              <a:t> lo </a:t>
            </a:r>
            <a:r>
              <a:rPr lang="en-US" dirty="0" err="1" smtClean="0"/>
              <a:t>que</a:t>
            </a:r>
            <a:r>
              <a:rPr lang="en-US" dirty="0" smtClean="0"/>
              <a:t> los </a:t>
            </a:r>
            <a:r>
              <a:rPr lang="en-US" dirty="0" err="1" smtClean="0"/>
              <a:t>actores</a:t>
            </a:r>
            <a:r>
              <a:rPr lang="en-US" dirty="0" smtClean="0"/>
              <a:t> </a:t>
            </a:r>
            <a:r>
              <a:rPr lang="en-US" dirty="0" err="1" smtClean="0"/>
              <a:t>políticos</a:t>
            </a:r>
            <a:r>
              <a:rPr lang="en-US" dirty="0" smtClean="0"/>
              <a:t> </a:t>
            </a:r>
            <a:r>
              <a:rPr lang="en-US" dirty="0" err="1" smtClean="0"/>
              <a:t>tratan</a:t>
            </a:r>
            <a:r>
              <a:rPr lang="en-US" dirty="0" smtClean="0"/>
              <a:t> de </a:t>
            </a:r>
            <a:r>
              <a:rPr lang="en-US" dirty="0" err="1" smtClean="0"/>
              <a:t>maximizar</a:t>
            </a:r>
            <a:endParaRPr lang="en-US" dirty="0" smtClean="0"/>
          </a:p>
          <a:p>
            <a:pPr lvl="2"/>
            <a:endParaRPr lang="en-US" dirty="0"/>
          </a:p>
        </p:txBody>
      </p:sp>
    </p:spTree>
    <p:extLst>
      <p:ext uri="{BB962C8B-B14F-4D97-AF65-F5344CB8AC3E}">
        <p14:creationId xmlns:p14="http://schemas.microsoft.com/office/powerpoint/2010/main" val="227273001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Recasting the problem and creating a model (4)</a:t>
            </a:r>
            <a:endParaRPr lang="en-US" dirty="0"/>
          </a:p>
        </p:txBody>
      </p:sp>
      <p:sp>
        <p:nvSpPr>
          <p:cNvPr id="3" name="Content Placeholder 2"/>
          <p:cNvSpPr>
            <a:spLocks noGrp="1"/>
          </p:cNvSpPr>
          <p:nvPr>
            <p:ph idx="1"/>
          </p:nvPr>
        </p:nvSpPr>
        <p:spPr/>
        <p:txBody>
          <a:bodyPr>
            <a:normAutofit/>
          </a:bodyPr>
          <a:lstStyle/>
          <a:p>
            <a:r>
              <a:rPr lang="en-US" dirty="0" smtClean="0"/>
              <a:t>La </a:t>
            </a:r>
            <a:r>
              <a:rPr lang="en-US" dirty="0" err="1" smtClean="0"/>
              <a:t>pregunta</a:t>
            </a:r>
            <a:r>
              <a:rPr lang="en-US" dirty="0" smtClean="0"/>
              <a:t> </a:t>
            </a:r>
            <a:r>
              <a:rPr lang="en-US" dirty="0" err="1" smtClean="0"/>
              <a:t>entonces</a:t>
            </a:r>
            <a:r>
              <a:rPr lang="en-US" dirty="0" smtClean="0"/>
              <a:t> </a:t>
            </a:r>
            <a:r>
              <a:rPr lang="en-US" dirty="0" err="1" smtClean="0"/>
              <a:t>es</a:t>
            </a:r>
            <a:r>
              <a:rPr lang="en-US" dirty="0" smtClean="0"/>
              <a:t> </a:t>
            </a:r>
            <a:r>
              <a:rPr lang="en-US" dirty="0" err="1" smtClean="0"/>
              <a:t>qué</a:t>
            </a:r>
            <a:r>
              <a:rPr lang="en-US" dirty="0" smtClean="0"/>
              <a:t> </a:t>
            </a:r>
            <a:r>
              <a:rPr lang="en-US" dirty="0" err="1" smtClean="0"/>
              <a:t>hace</a:t>
            </a:r>
            <a:r>
              <a:rPr lang="en-US" dirty="0" smtClean="0"/>
              <a:t> un </a:t>
            </a:r>
            <a:r>
              <a:rPr lang="en-US" dirty="0" err="1" smtClean="0"/>
              <a:t>regulador</a:t>
            </a:r>
            <a:r>
              <a:rPr lang="en-US" dirty="0" smtClean="0"/>
              <a:t> </a:t>
            </a:r>
            <a:r>
              <a:rPr lang="en-US" dirty="0" err="1" smtClean="0"/>
              <a:t>cuando</a:t>
            </a:r>
            <a:r>
              <a:rPr lang="en-US" dirty="0" smtClean="0"/>
              <a:t> </a:t>
            </a:r>
            <a:r>
              <a:rPr lang="en-US" dirty="0" err="1" smtClean="0"/>
              <a:t>tiene</a:t>
            </a:r>
            <a:r>
              <a:rPr lang="en-US" dirty="0" smtClean="0"/>
              <a:t> “slack” (</a:t>
            </a:r>
            <a:r>
              <a:rPr lang="en-US" dirty="0" err="1" smtClean="0"/>
              <a:t>espacio</a:t>
            </a:r>
            <a:r>
              <a:rPr lang="en-US" dirty="0" smtClean="0"/>
              <a:t> </a:t>
            </a:r>
            <a:r>
              <a:rPr lang="en-US" dirty="0" err="1" smtClean="0"/>
              <a:t>libre</a:t>
            </a:r>
            <a:r>
              <a:rPr lang="en-US" dirty="0" smtClean="0"/>
              <a:t>)</a:t>
            </a:r>
          </a:p>
          <a:p>
            <a:pPr lvl="1"/>
            <a:r>
              <a:rPr lang="en-US" dirty="0" err="1" smtClean="0"/>
              <a:t>Maximiza</a:t>
            </a:r>
            <a:r>
              <a:rPr lang="en-US" dirty="0" smtClean="0"/>
              <a:t> los </a:t>
            </a:r>
            <a:r>
              <a:rPr lang="en-US" dirty="0" err="1" smtClean="0"/>
              <a:t>intereses</a:t>
            </a:r>
            <a:r>
              <a:rPr lang="en-US" dirty="0" smtClean="0"/>
              <a:t> </a:t>
            </a:r>
            <a:r>
              <a:rPr lang="en-US" dirty="0" err="1" smtClean="0"/>
              <a:t>favorecidos</a:t>
            </a:r>
            <a:r>
              <a:rPr lang="en-US" dirty="0" smtClean="0"/>
              <a:t> </a:t>
            </a:r>
            <a:r>
              <a:rPr lang="en-US" dirty="0" err="1" smtClean="0"/>
              <a:t>por</a:t>
            </a:r>
            <a:r>
              <a:rPr lang="en-US" dirty="0" smtClean="0"/>
              <a:t> la </a:t>
            </a:r>
            <a:r>
              <a:rPr lang="en-US" dirty="0" err="1" smtClean="0"/>
              <a:t>mayoría</a:t>
            </a:r>
            <a:r>
              <a:rPr lang="en-US" dirty="0" smtClean="0"/>
              <a:t> de la </a:t>
            </a:r>
            <a:r>
              <a:rPr lang="en-US" dirty="0" err="1" smtClean="0"/>
              <a:t>población</a:t>
            </a:r>
            <a:r>
              <a:rPr lang="en-US" dirty="0" smtClean="0"/>
              <a:t>?</a:t>
            </a:r>
          </a:p>
          <a:p>
            <a:pPr lvl="1"/>
            <a:r>
              <a:rPr lang="en-US" dirty="0" err="1" smtClean="0"/>
              <a:t>Favorece</a:t>
            </a:r>
            <a:r>
              <a:rPr lang="en-US" dirty="0" smtClean="0"/>
              <a:t> </a:t>
            </a:r>
            <a:r>
              <a:rPr lang="en-US" dirty="0" err="1" smtClean="0"/>
              <a:t>intereses</a:t>
            </a:r>
            <a:r>
              <a:rPr lang="en-US" dirty="0" smtClean="0"/>
              <a:t> </a:t>
            </a:r>
            <a:r>
              <a:rPr lang="en-US" dirty="0" err="1" smtClean="0"/>
              <a:t>especiales</a:t>
            </a:r>
            <a:r>
              <a:rPr lang="en-US" dirty="0" smtClean="0"/>
              <a:t>, en </a:t>
            </a:r>
            <a:r>
              <a:rPr lang="en-US" dirty="0" err="1" smtClean="0"/>
              <a:t>orden</a:t>
            </a:r>
            <a:r>
              <a:rPr lang="en-US" dirty="0" smtClean="0"/>
              <a:t> a </a:t>
            </a:r>
            <a:r>
              <a:rPr lang="en-US" dirty="0" err="1" smtClean="0"/>
              <a:t>obtener</a:t>
            </a:r>
            <a:r>
              <a:rPr lang="en-US" dirty="0" smtClean="0"/>
              <a:t> los </a:t>
            </a:r>
            <a:r>
              <a:rPr lang="en-US" dirty="0" err="1" smtClean="0"/>
              <a:t>fondos</a:t>
            </a:r>
            <a:r>
              <a:rPr lang="en-US" dirty="0" smtClean="0"/>
              <a:t> </a:t>
            </a:r>
            <a:r>
              <a:rPr lang="en-US" dirty="0" err="1" smtClean="0"/>
              <a:t>necesarios</a:t>
            </a:r>
            <a:r>
              <a:rPr lang="en-US" dirty="0" smtClean="0"/>
              <a:t> </a:t>
            </a:r>
            <a:r>
              <a:rPr lang="en-US" dirty="0" err="1" smtClean="0"/>
              <a:t>para</a:t>
            </a:r>
            <a:r>
              <a:rPr lang="en-US" dirty="0" smtClean="0"/>
              <a:t> </a:t>
            </a:r>
            <a:r>
              <a:rPr lang="en-US" dirty="0" err="1" smtClean="0"/>
              <a:t>ganar</a:t>
            </a:r>
            <a:r>
              <a:rPr lang="en-US" dirty="0" smtClean="0"/>
              <a:t> la </a:t>
            </a:r>
            <a:r>
              <a:rPr lang="en-US" dirty="0" err="1" smtClean="0"/>
              <a:t>siguiente</a:t>
            </a:r>
            <a:r>
              <a:rPr lang="en-US" dirty="0" smtClean="0"/>
              <a:t> </a:t>
            </a:r>
            <a:r>
              <a:rPr lang="en-US" dirty="0" err="1" smtClean="0"/>
              <a:t>elección</a:t>
            </a:r>
            <a:r>
              <a:rPr lang="en-US" dirty="0" smtClean="0"/>
              <a:t>?</a:t>
            </a:r>
          </a:p>
          <a:p>
            <a:pPr lvl="1"/>
            <a:r>
              <a:rPr lang="en-US" dirty="0" err="1" smtClean="0"/>
              <a:t>Busca</a:t>
            </a:r>
            <a:r>
              <a:rPr lang="en-US" dirty="0" smtClean="0"/>
              <a:t> un </a:t>
            </a:r>
            <a:r>
              <a:rPr lang="en-US" dirty="0" err="1" smtClean="0"/>
              <a:t>interés</a:t>
            </a:r>
            <a:r>
              <a:rPr lang="en-US" dirty="0" smtClean="0"/>
              <a:t> </a:t>
            </a:r>
            <a:r>
              <a:rPr lang="en-US" dirty="0" err="1" smtClean="0"/>
              <a:t>que</a:t>
            </a:r>
            <a:r>
              <a:rPr lang="en-US" dirty="0" smtClean="0"/>
              <a:t> no </a:t>
            </a:r>
            <a:r>
              <a:rPr lang="en-US" dirty="0" err="1" smtClean="0"/>
              <a:t>tiene</a:t>
            </a:r>
            <a:r>
              <a:rPr lang="en-US" dirty="0" smtClean="0"/>
              <a:t> </a:t>
            </a:r>
            <a:r>
              <a:rPr lang="en-US" dirty="0" err="1" smtClean="0"/>
              <a:t>que</a:t>
            </a:r>
            <a:r>
              <a:rPr lang="en-US" dirty="0" smtClean="0"/>
              <a:t> </a:t>
            </a:r>
            <a:r>
              <a:rPr lang="en-US" dirty="0" err="1" smtClean="0"/>
              <a:t>ver</a:t>
            </a:r>
            <a:r>
              <a:rPr lang="en-US" dirty="0" smtClean="0"/>
              <a:t> con los </a:t>
            </a:r>
            <a:r>
              <a:rPr lang="en-US" dirty="0" err="1" smtClean="0"/>
              <a:t>anteriores</a:t>
            </a:r>
            <a:r>
              <a:rPr lang="en-US" dirty="0" smtClean="0"/>
              <a:t> (</a:t>
            </a:r>
            <a:r>
              <a:rPr lang="en-US" dirty="0" err="1" smtClean="0"/>
              <a:t>ej</a:t>
            </a:r>
            <a:r>
              <a:rPr lang="en-US" dirty="0" smtClean="0"/>
              <a:t>., </a:t>
            </a:r>
            <a:r>
              <a:rPr lang="en-US" dirty="0" err="1" smtClean="0"/>
              <a:t>concepción</a:t>
            </a:r>
            <a:r>
              <a:rPr lang="en-US" dirty="0" smtClean="0"/>
              <a:t> </a:t>
            </a:r>
            <a:r>
              <a:rPr lang="en-US" dirty="0" err="1" smtClean="0"/>
              <a:t>propia</a:t>
            </a:r>
            <a:r>
              <a:rPr lang="en-US" dirty="0" smtClean="0"/>
              <a:t> del </a:t>
            </a:r>
            <a:r>
              <a:rPr lang="en-US" dirty="0" err="1" smtClean="0"/>
              <a:t>bien</a:t>
            </a:r>
            <a:r>
              <a:rPr lang="en-US" dirty="0" smtClean="0"/>
              <a:t> </a:t>
            </a:r>
            <a:r>
              <a:rPr lang="en-US" dirty="0" err="1" smtClean="0"/>
              <a:t>común</a:t>
            </a:r>
            <a:r>
              <a:rPr lang="en-US" dirty="0" smtClean="0"/>
              <a:t>, </a:t>
            </a:r>
            <a:r>
              <a:rPr lang="en-US" dirty="0" err="1" smtClean="0"/>
              <a:t>cuando</a:t>
            </a:r>
            <a:r>
              <a:rPr lang="en-US" dirty="0" smtClean="0"/>
              <a:t> la </a:t>
            </a:r>
            <a:r>
              <a:rPr lang="en-US" dirty="0" err="1" smtClean="0"/>
              <a:t>misma</a:t>
            </a:r>
            <a:r>
              <a:rPr lang="en-US" dirty="0" smtClean="0"/>
              <a:t> no coincide con la del </a:t>
            </a:r>
            <a:r>
              <a:rPr lang="en-US" dirty="0" err="1" smtClean="0"/>
              <a:t>electorado</a:t>
            </a:r>
            <a:r>
              <a:rPr lang="en-US" dirty="0" smtClean="0"/>
              <a:t>)?</a:t>
            </a:r>
          </a:p>
          <a:p>
            <a:pPr lvl="1"/>
            <a:endParaRPr lang="en-US" dirty="0" smtClean="0"/>
          </a:p>
          <a:p>
            <a:pPr lvl="1"/>
            <a:endParaRPr lang="en-US" dirty="0"/>
          </a:p>
        </p:txBody>
      </p:sp>
    </p:spTree>
    <p:extLst>
      <p:ext uri="{BB962C8B-B14F-4D97-AF65-F5344CB8AC3E}">
        <p14:creationId xmlns:p14="http://schemas.microsoft.com/office/powerpoint/2010/main" val="412963566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 Public </a:t>
            </a:r>
            <a:r>
              <a:rPr lang="en-US" dirty="0" err="1" smtClean="0"/>
              <a:t>v</a:t>
            </a:r>
            <a:r>
              <a:rPr lang="en-US" dirty="0" smtClean="0"/>
              <a:t>. Private Interest (1)</a:t>
            </a:r>
            <a:endParaRPr lang="en-US" dirty="0"/>
          </a:p>
        </p:txBody>
      </p:sp>
      <p:sp>
        <p:nvSpPr>
          <p:cNvPr id="3" name="Content Placeholder 2"/>
          <p:cNvSpPr>
            <a:spLocks noGrp="1"/>
          </p:cNvSpPr>
          <p:nvPr>
            <p:ph idx="1"/>
          </p:nvPr>
        </p:nvSpPr>
        <p:spPr/>
        <p:txBody>
          <a:bodyPr/>
          <a:lstStyle/>
          <a:p>
            <a:r>
              <a:rPr lang="en-US" dirty="0" err="1" smtClean="0"/>
              <a:t>Motivación</a:t>
            </a:r>
            <a:r>
              <a:rPr lang="en-US" dirty="0" smtClean="0"/>
              <a:t>: </a:t>
            </a:r>
            <a:r>
              <a:rPr lang="en-US" dirty="0" err="1" smtClean="0"/>
              <a:t>pública</a:t>
            </a:r>
            <a:r>
              <a:rPr lang="en-US" dirty="0" smtClean="0"/>
              <a:t> vs. </a:t>
            </a:r>
            <a:r>
              <a:rPr lang="en-US" dirty="0" err="1" smtClean="0"/>
              <a:t>privada</a:t>
            </a:r>
            <a:endParaRPr lang="en-US" dirty="0" smtClean="0"/>
          </a:p>
          <a:p>
            <a:pPr lvl="1"/>
            <a:r>
              <a:rPr lang="en-US" dirty="0" smtClean="0"/>
              <a:t>El </a:t>
            </a:r>
            <a:r>
              <a:rPr lang="en-US" dirty="0" err="1" smtClean="0"/>
              <a:t>interés</a:t>
            </a:r>
            <a:r>
              <a:rPr lang="en-US" dirty="0" smtClean="0"/>
              <a:t> </a:t>
            </a:r>
            <a:r>
              <a:rPr lang="en-US" dirty="0" err="1" smtClean="0"/>
              <a:t>privado</a:t>
            </a:r>
            <a:r>
              <a:rPr lang="en-US" dirty="0" smtClean="0"/>
              <a:t> </a:t>
            </a:r>
            <a:r>
              <a:rPr lang="en-US" dirty="0" err="1" smtClean="0"/>
              <a:t>es</a:t>
            </a:r>
            <a:r>
              <a:rPr lang="en-US" dirty="0" smtClean="0"/>
              <a:t> la </a:t>
            </a:r>
            <a:r>
              <a:rPr lang="en-US" dirty="0" err="1" smtClean="0"/>
              <a:t>concepción</a:t>
            </a:r>
            <a:r>
              <a:rPr lang="en-US" dirty="0" smtClean="0"/>
              <a:t> </a:t>
            </a:r>
            <a:r>
              <a:rPr lang="en-US" dirty="0" err="1" smtClean="0"/>
              <a:t>estándar</a:t>
            </a:r>
            <a:r>
              <a:rPr lang="en-US" dirty="0" smtClean="0"/>
              <a:t> de la </a:t>
            </a:r>
            <a:r>
              <a:rPr lang="en-US" dirty="0" err="1" smtClean="0"/>
              <a:t>economía</a:t>
            </a:r>
            <a:r>
              <a:rPr lang="en-US" dirty="0" smtClean="0"/>
              <a:t>: </a:t>
            </a:r>
            <a:r>
              <a:rPr lang="en-US" dirty="0" err="1" smtClean="0"/>
              <a:t>corresponde</a:t>
            </a:r>
            <a:r>
              <a:rPr lang="en-US" dirty="0" smtClean="0"/>
              <a:t> a la idea de </a:t>
            </a:r>
            <a:r>
              <a:rPr lang="en-US" dirty="0" err="1" smtClean="0"/>
              <a:t>preferencias</a:t>
            </a:r>
            <a:r>
              <a:rPr lang="en-US" dirty="0" smtClean="0"/>
              <a:t> </a:t>
            </a:r>
            <a:r>
              <a:rPr lang="en-US" dirty="0" err="1" smtClean="0"/>
              <a:t>personales</a:t>
            </a:r>
            <a:endParaRPr lang="en-US" dirty="0" smtClean="0"/>
          </a:p>
          <a:p>
            <a:pPr lvl="1"/>
            <a:r>
              <a:rPr lang="en-US" dirty="0" smtClean="0"/>
              <a:t>El </a:t>
            </a:r>
            <a:r>
              <a:rPr lang="en-US" dirty="0" err="1" smtClean="0"/>
              <a:t>interés</a:t>
            </a:r>
            <a:r>
              <a:rPr lang="en-US" dirty="0" smtClean="0"/>
              <a:t> </a:t>
            </a:r>
            <a:r>
              <a:rPr lang="en-US" dirty="0" err="1" smtClean="0"/>
              <a:t>público</a:t>
            </a:r>
            <a:r>
              <a:rPr lang="en-US" dirty="0" smtClean="0"/>
              <a:t> </a:t>
            </a:r>
            <a:r>
              <a:rPr lang="en-US" dirty="0" err="1" smtClean="0"/>
              <a:t>corresponde</a:t>
            </a:r>
            <a:r>
              <a:rPr lang="en-US" dirty="0" smtClean="0"/>
              <a:t> a la idea de </a:t>
            </a:r>
            <a:r>
              <a:rPr lang="en-US" dirty="0" err="1" smtClean="0"/>
              <a:t>preocupación</a:t>
            </a:r>
            <a:r>
              <a:rPr lang="en-US" dirty="0" smtClean="0"/>
              <a:t> </a:t>
            </a:r>
            <a:r>
              <a:rPr lang="en-US" dirty="0" err="1" smtClean="0"/>
              <a:t>por</a:t>
            </a:r>
            <a:r>
              <a:rPr lang="en-US" dirty="0" smtClean="0"/>
              <a:t> </a:t>
            </a:r>
            <a:r>
              <a:rPr lang="en-US" dirty="0" err="1" smtClean="0"/>
              <a:t>otros</a:t>
            </a:r>
            <a:r>
              <a:rPr lang="en-US" dirty="0" smtClean="0"/>
              <a:t> (other-</a:t>
            </a:r>
            <a:r>
              <a:rPr lang="en-US" dirty="0" err="1" smtClean="0"/>
              <a:t>regardingness</a:t>
            </a:r>
            <a:r>
              <a:rPr lang="en-US" dirty="0" smtClean="0"/>
              <a:t>), </a:t>
            </a:r>
            <a:r>
              <a:rPr lang="en-US" dirty="0" err="1" smtClean="0"/>
              <a:t>incluyendo</a:t>
            </a:r>
            <a:r>
              <a:rPr lang="en-US" dirty="0" smtClean="0"/>
              <a:t> </a:t>
            </a:r>
            <a:r>
              <a:rPr lang="en-US" dirty="0" err="1" smtClean="0"/>
              <a:t>intereses</a:t>
            </a:r>
            <a:r>
              <a:rPr lang="en-US" dirty="0" smtClean="0"/>
              <a:t> </a:t>
            </a:r>
            <a:r>
              <a:rPr lang="en-US" dirty="0" err="1" smtClean="0"/>
              <a:t>ideológicos</a:t>
            </a:r>
            <a:endParaRPr lang="en-US" dirty="0"/>
          </a:p>
        </p:txBody>
      </p:sp>
    </p:spTree>
    <p:extLst>
      <p:ext uri="{BB962C8B-B14F-4D97-AF65-F5344CB8AC3E}">
        <p14:creationId xmlns:p14="http://schemas.microsoft.com/office/powerpoint/2010/main" val="148881363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General vs. Special Interests  (1)</a:t>
            </a:r>
            <a:endParaRPr lang="en-US" dirty="0"/>
          </a:p>
        </p:txBody>
      </p:sp>
      <p:sp>
        <p:nvSpPr>
          <p:cNvPr id="3" name="Content Placeholder 2"/>
          <p:cNvSpPr>
            <a:spLocks noGrp="1"/>
          </p:cNvSpPr>
          <p:nvPr>
            <p:ph idx="1"/>
          </p:nvPr>
        </p:nvSpPr>
        <p:spPr/>
        <p:txBody>
          <a:bodyPr>
            <a:normAutofit/>
          </a:bodyPr>
          <a:lstStyle/>
          <a:p>
            <a:r>
              <a:rPr lang="en-US" sz="2400" dirty="0" err="1" smtClean="0"/>
              <a:t>Independiente</a:t>
            </a:r>
            <a:r>
              <a:rPr lang="en-US" sz="2400" dirty="0" smtClean="0"/>
              <a:t> de </a:t>
            </a:r>
            <a:r>
              <a:rPr lang="en-US" sz="2400" dirty="0" err="1" smtClean="0"/>
              <a:t>las</a:t>
            </a:r>
            <a:r>
              <a:rPr lang="en-US" sz="2400" dirty="0" smtClean="0"/>
              <a:t> </a:t>
            </a:r>
            <a:r>
              <a:rPr lang="en-US" sz="2400" dirty="0" err="1" smtClean="0"/>
              <a:t>motivaciones</a:t>
            </a:r>
            <a:r>
              <a:rPr lang="en-US" sz="2400" dirty="0" smtClean="0"/>
              <a:t>, </a:t>
            </a:r>
            <a:r>
              <a:rPr lang="en-US" sz="2400" dirty="0" err="1" smtClean="0"/>
              <a:t>las</a:t>
            </a:r>
            <a:r>
              <a:rPr lang="en-US" sz="2400" dirty="0" smtClean="0"/>
              <a:t> </a:t>
            </a:r>
            <a:r>
              <a:rPr lang="en-US" sz="2400" dirty="0" err="1" smtClean="0"/>
              <a:t>acciones</a:t>
            </a:r>
            <a:r>
              <a:rPr lang="en-US" sz="2400" dirty="0" smtClean="0"/>
              <a:t> </a:t>
            </a:r>
            <a:r>
              <a:rPr lang="en-US" sz="2400" dirty="0" err="1" smtClean="0"/>
              <a:t>o</a:t>
            </a:r>
            <a:r>
              <a:rPr lang="en-US" sz="2400" dirty="0" smtClean="0"/>
              <a:t> </a:t>
            </a:r>
            <a:r>
              <a:rPr lang="en-US" sz="2400" dirty="0" err="1" smtClean="0"/>
              <a:t>políticas</a:t>
            </a:r>
            <a:r>
              <a:rPr lang="en-US" sz="2400" dirty="0" smtClean="0"/>
              <a:t> </a:t>
            </a:r>
            <a:r>
              <a:rPr lang="en-US" sz="2400" dirty="0" err="1" smtClean="0"/>
              <a:t>pueden</a:t>
            </a:r>
            <a:r>
              <a:rPr lang="en-US" sz="2400" dirty="0" smtClean="0"/>
              <a:t> ser </a:t>
            </a:r>
            <a:r>
              <a:rPr lang="en-US" sz="2400" dirty="0" err="1" smtClean="0"/>
              <a:t>calificadas</a:t>
            </a:r>
            <a:r>
              <a:rPr lang="en-US" sz="2400" dirty="0" smtClean="0"/>
              <a:t> de “</a:t>
            </a:r>
            <a:r>
              <a:rPr lang="en-US" sz="2400" dirty="0" err="1" smtClean="0"/>
              <a:t>interés</a:t>
            </a:r>
            <a:r>
              <a:rPr lang="en-US" sz="2400" dirty="0" smtClean="0"/>
              <a:t> general” </a:t>
            </a:r>
            <a:r>
              <a:rPr lang="en-US" sz="2400" dirty="0" err="1" smtClean="0"/>
              <a:t>si</a:t>
            </a:r>
            <a:r>
              <a:rPr lang="en-US" sz="2400" dirty="0" smtClean="0"/>
              <a:t> </a:t>
            </a:r>
            <a:r>
              <a:rPr lang="en-US" sz="2400" dirty="0" err="1" smtClean="0"/>
              <a:t>las</a:t>
            </a:r>
            <a:r>
              <a:rPr lang="en-US" sz="2400" dirty="0" smtClean="0"/>
              <a:t> </a:t>
            </a:r>
            <a:r>
              <a:rPr lang="en-US" sz="2400" dirty="0" err="1" smtClean="0"/>
              <a:t>mismas</a:t>
            </a:r>
            <a:r>
              <a:rPr lang="en-US" sz="2400" dirty="0" smtClean="0"/>
              <a:t> </a:t>
            </a:r>
            <a:r>
              <a:rPr lang="en-US" sz="2400" dirty="0" err="1" smtClean="0"/>
              <a:t>serían</a:t>
            </a:r>
            <a:r>
              <a:rPr lang="en-US" sz="2400" dirty="0" smtClean="0"/>
              <a:t> </a:t>
            </a:r>
            <a:r>
              <a:rPr lang="en-US" sz="2400" dirty="0" err="1" smtClean="0"/>
              <a:t>aprobadas</a:t>
            </a:r>
            <a:r>
              <a:rPr lang="en-US" sz="2400" dirty="0" smtClean="0"/>
              <a:t> </a:t>
            </a:r>
            <a:r>
              <a:rPr lang="en-US" sz="2400" dirty="0" err="1" smtClean="0"/>
              <a:t>por</a:t>
            </a:r>
            <a:r>
              <a:rPr lang="en-US" sz="2400" dirty="0" smtClean="0"/>
              <a:t> la </a:t>
            </a:r>
            <a:r>
              <a:rPr lang="en-US" sz="2400" dirty="0" err="1" smtClean="0"/>
              <a:t>población</a:t>
            </a:r>
            <a:r>
              <a:rPr lang="en-US" sz="2400" dirty="0" smtClean="0"/>
              <a:t> en </a:t>
            </a:r>
            <a:r>
              <a:rPr lang="en-US" sz="2400" dirty="0" err="1" smtClean="0"/>
              <a:t>caso</a:t>
            </a:r>
            <a:r>
              <a:rPr lang="en-US" sz="2400" dirty="0" smtClean="0"/>
              <a:t> </a:t>
            </a:r>
            <a:r>
              <a:rPr lang="en-US" sz="2400" dirty="0" err="1" smtClean="0"/>
              <a:t>que</a:t>
            </a:r>
            <a:r>
              <a:rPr lang="en-US" sz="2400" dirty="0" smtClean="0"/>
              <a:t> los </a:t>
            </a:r>
            <a:r>
              <a:rPr lang="en-US" sz="2400" dirty="0" err="1" smtClean="0"/>
              <a:t>costos</a:t>
            </a:r>
            <a:r>
              <a:rPr lang="en-US" sz="2400" dirty="0" smtClean="0"/>
              <a:t> de </a:t>
            </a:r>
            <a:r>
              <a:rPr lang="en-US" sz="2400" dirty="0" err="1" smtClean="0"/>
              <a:t>monitoreo</a:t>
            </a:r>
            <a:r>
              <a:rPr lang="en-US" sz="2400" dirty="0" smtClean="0"/>
              <a:t> </a:t>
            </a:r>
            <a:r>
              <a:rPr lang="en-US" sz="2400" dirty="0" err="1" smtClean="0"/>
              <a:t>e</a:t>
            </a:r>
            <a:r>
              <a:rPr lang="en-US" sz="2400" dirty="0" smtClean="0"/>
              <a:t> </a:t>
            </a:r>
            <a:r>
              <a:rPr lang="en-US" sz="2400" dirty="0" err="1" smtClean="0"/>
              <a:t>información</a:t>
            </a:r>
            <a:r>
              <a:rPr lang="en-US" sz="2400" dirty="0" smtClean="0"/>
              <a:t> </a:t>
            </a:r>
            <a:r>
              <a:rPr lang="en-US" sz="2400" dirty="0" err="1" smtClean="0"/>
              <a:t>fueran</a:t>
            </a:r>
            <a:r>
              <a:rPr lang="en-US" sz="2400" dirty="0" smtClean="0"/>
              <a:t> cero</a:t>
            </a:r>
          </a:p>
          <a:p>
            <a:pPr lvl="1"/>
            <a:r>
              <a:rPr lang="en-US" sz="2000" dirty="0" smtClean="0"/>
              <a:t>Los </a:t>
            </a:r>
            <a:r>
              <a:rPr lang="en-US" sz="2000" dirty="0" err="1" smtClean="0"/>
              <a:t>interes</a:t>
            </a:r>
            <a:r>
              <a:rPr lang="en-US" sz="2000" dirty="0" smtClean="0"/>
              <a:t> </a:t>
            </a:r>
            <a:r>
              <a:rPr lang="en-US" sz="2000" dirty="0" err="1" smtClean="0"/>
              <a:t>privados</a:t>
            </a:r>
            <a:r>
              <a:rPr lang="en-US" sz="2000" dirty="0" smtClean="0"/>
              <a:t> </a:t>
            </a:r>
            <a:r>
              <a:rPr lang="en-US" sz="2000" dirty="0" err="1" smtClean="0"/>
              <a:t>pueden</a:t>
            </a:r>
            <a:r>
              <a:rPr lang="en-US" sz="2000" dirty="0" smtClean="0"/>
              <a:t> ser </a:t>
            </a:r>
            <a:r>
              <a:rPr lang="en-US" sz="2000" dirty="0" err="1" smtClean="0"/>
              <a:t>generales</a:t>
            </a:r>
            <a:r>
              <a:rPr lang="en-US" sz="2000" dirty="0" smtClean="0"/>
              <a:t> </a:t>
            </a:r>
            <a:r>
              <a:rPr lang="en-US" sz="2000" dirty="0" err="1" smtClean="0"/>
              <a:t>o</a:t>
            </a:r>
            <a:r>
              <a:rPr lang="en-US" sz="2000" dirty="0" smtClean="0"/>
              <a:t> </a:t>
            </a:r>
            <a:r>
              <a:rPr lang="en-US" sz="2000" dirty="0" err="1" smtClean="0"/>
              <a:t>especiales</a:t>
            </a:r>
            <a:endParaRPr lang="en-US" sz="2000" dirty="0" smtClean="0"/>
          </a:p>
          <a:p>
            <a:pPr lvl="1"/>
            <a:r>
              <a:rPr lang="en-US" sz="2000" dirty="0" smtClean="0"/>
              <a:t>Los </a:t>
            </a:r>
            <a:r>
              <a:rPr lang="en-US" sz="2000" dirty="0" err="1" smtClean="0"/>
              <a:t>intereses</a:t>
            </a:r>
            <a:r>
              <a:rPr lang="en-US" sz="2000" dirty="0" smtClean="0"/>
              <a:t> </a:t>
            </a:r>
            <a:r>
              <a:rPr lang="en-US" sz="2000" dirty="0" err="1" smtClean="0"/>
              <a:t>públicos</a:t>
            </a:r>
            <a:r>
              <a:rPr lang="en-US" sz="2000" dirty="0" smtClean="0"/>
              <a:t> </a:t>
            </a:r>
            <a:r>
              <a:rPr lang="en-US" sz="2000" dirty="0" err="1" smtClean="0"/>
              <a:t>pueden</a:t>
            </a:r>
            <a:r>
              <a:rPr lang="en-US" sz="2000" dirty="0" smtClean="0"/>
              <a:t> ser </a:t>
            </a:r>
            <a:r>
              <a:rPr lang="en-US" sz="2000" dirty="0" err="1" smtClean="0"/>
              <a:t>generales</a:t>
            </a:r>
            <a:r>
              <a:rPr lang="en-US" sz="2000" dirty="0" smtClean="0"/>
              <a:t> </a:t>
            </a:r>
            <a:r>
              <a:rPr lang="en-US" sz="2000" dirty="0" err="1" smtClean="0"/>
              <a:t>o</a:t>
            </a:r>
            <a:r>
              <a:rPr lang="en-US" sz="2000" dirty="0" smtClean="0"/>
              <a:t> </a:t>
            </a:r>
            <a:r>
              <a:rPr lang="en-US" sz="2000" dirty="0" err="1" smtClean="0"/>
              <a:t>Burkeanos</a:t>
            </a:r>
            <a:endParaRPr lang="en-US" sz="2000" dirty="0"/>
          </a:p>
        </p:txBody>
      </p:sp>
    </p:spTree>
    <p:extLst>
      <p:ext uri="{BB962C8B-B14F-4D97-AF65-F5344CB8AC3E}">
        <p14:creationId xmlns:p14="http://schemas.microsoft.com/office/powerpoint/2010/main" val="23251570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General vs. Special Interests  (2)</a:t>
            </a:r>
            <a:endParaRPr lang="en-US" dirty="0"/>
          </a:p>
        </p:txBody>
      </p:sp>
      <p:sp>
        <p:nvSpPr>
          <p:cNvPr id="3" name="Content Placeholder 2"/>
          <p:cNvSpPr>
            <a:spLocks noGrp="1"/>
          </p:cNvSpPr>
          <p:nvPr>
            <p:ph idx="1"/>
          </p:nvPr>
        </p:nvSpPr>
        <p:spPr/>
        <p:txBody>
          <a:bodyPr>
            <a:normAutofit lnSpcReduction="10000"/>
          </a:bodyPr>
          <a:lstStyle/>
          <a:p>
            <a:r>
              <a:rPr lang="en-US" dirty="0" err="1" smtClean="0"/>
              <a:t>Problema</a:t>
            </a:r>
            <a:r>
              <a:rPr lang="en-US" dirty="0" smtClean="0"/>
              <a:t> </a:t>
            </a:r>
            <a:r>
              <a:rPr lang="en-US" dirty="0" err="1" smtClean="0"/>
              <a:t>arrowiano</a:t>
            </a:r>
            <a:r>
              <a:rPr lang="en-US" dirty="0" smtClean="0"/>
              <a:t>, ¿</a:t>
            </a:r>
            <a:r>
              <a:rPr lang="en-US" dirty="0" err="1" smtClean="0"/>
              <a:t>cómo</a:t>
            </a:r>
            <a:r>
              <a:rPr lang="en-US" dirty="0" smtClean="0"/>
              <a:t> lo </a:t>
            </a:r>
            <a:r>
              <a:rPr lang="en-US" dirty="0" err="1" smtClean="0"/>
              <a:t>solucionan</a:t>
            </a:r>
            <a:r>
              <a:rPr lang="en-US" dirty="0" smtClean="0"/>
              <a:t> los </a:t>
            </a:r>
            <a:r>
              <a:rPr lang="en-US" dirty="0" err="1" smtClean="0"/>
              <a:t>autores</a:t>
            </a:r>
            <a:r>
              <a:rPr lang="en-US" dirty="0" smtClean="0"/>
              <a:t>?</a:t>
            </a:r>
          </a:p>
          <a:p>
            <a:pPr lvl="1"/>
            <a:r>
              <a:rPr lang="en-US" dirty="0" err="1" smtClean="0"/>
              <a:t>Una</a:t>
            </a:r>
            <a:r>
              <a:rPr lang="en-US" dirty="0" smtClean="0"/>
              <a:t> </a:t>
            </a:r>
            <a:r>
              <a:rPr lang="en-US" dirty="0" err="1" smtClean="0"/>
              <a:t>acción</a:t>
            </a:r>
            <a:r>
              <a:rPr lang="en-US" dirty="0" smtClean="0"/>
              <a:t> </a:t>
            </a:r>
            <a:r>
              <a:rPr lang="en-US" dirty="0" err="1" smtClean="0"/>
              <a:t>o</a:t>
            </a:r>
            <a:r>
              <a:rPr lang="en-US" dirty="0" smtClean="0"/>
              <a:t> </a:t>
            </a:r>
            <a:r>
              <a:rPr lang="en-US" dirty="0" err="1" smtClean="0"/>
              <a:t>política</a:t>
            </a:r>
            <a:r>
              <a:rPr lang="en-US" dirty="0" smtClean="0"/>
              <a:t> </a:t>
            </a:r>
            <a:r>
              <a:rPr lang="en-US" dirty="0" err="1" smtClean="0"/>
              <a:t>es</a:t>
            </a:r>
            <a:r>
              <a:rPr lang="en-US" dirty="0" smtClean="0"/>
              <a:t> de </a:t>
            </a:r>
            <a:r>
              <a:rPr lang="en-US" dirty="0" err="1" smtClean="0"/>
              <a:t>interés</a:t>
            </a:r>
            <a:r>
              <a:rPr lang="en-US" dirty="0" smtClean="0"/>
              <a:t> general </a:t>
            </a:r>
            <a:r>
              <a:rPr lang="en-US" dirty="0" err="1" smtClean="0"/>
              <a:t>si</a:t>
            </a:r>
            <a:r>
              <a:rPr lang="en-US" dirty="0" smtClean="0"/>
              <a:t> </a:t>
            </a:r>
            <a:r>
              <a:rPr lang="en-US" dirty="0" err="1" smtClean="0"/>
              <a:t>esa</a:t>
            </a:r>
            <a:r>
              <a:rPr lang="en-US" dirty="0" smtClean="0"/>
              <a:t> </a:t>
            </a:r>
            <a:r>
              <a:rPr lang="en-US" dirty="0" err="1" smtClean="0"/>
              <a:t>acción</a:t>
            </a:r>
            <a:r>
              <a:rPr lang="en-US" dirty="0" smtClean="0"/>
              <a:t> </a:t>
            </a:r>
            <a:r>
              <a:rPr lang="en-US" dirty="0" err="1" smtClean="0"/>
              <a:t>o</a:t>
            </a:r>
            <a:r>
              <a:rPr lang="en-US" dirty="0" smtClean="0"/>
              <a:t> </a:t>
            </a:r>
            <a:r>
              <a:rPr lang="en-US" dirty="0" err="1" smtClean="0"/>
              <a:t>política</a:t>
            </a:r>
            <a:r>
              <a:rPr lang="en-US" dirty="0" smtClean="0"/>
              <a:t> </a:t>
            </a:r>
            <a:r>
              <a:rPr lang="en-US" dirty="0" err="1" smtClean="0"/>
              <a:t>es</a:t>
            </a:r>
            <a:r>
              <a:rPr lang="en-US" dirty="0" smtClean="0"/>
              <a:t> </a:t>
            </a:r>
            <a:r>
              <a:rPr lang="en-US" dirty="0" err="1" smtClean="0"/>
              <a:t>adoptada</a:t>
            </a:r>
            <a:r>
              <a:rPr lang="en-US" dirty="0" smtClean="0"/>
              <a:t> </a:t>
            </a:r>
            <a:r>
              <a:rPr lang="en-US" dirty="0" err="1" smtClean="0"/>
              <a:t>por</a:t>
            </a:r>
            <a:r>
              <a:rPr lang="en-US" dirty="0" smtClean="0"/>
              <a:t> un </a:t>
            </a:r>
            <a:r>
              <a:rPr lang="en-US" dirty="0" err="1" smtClean="0"/>
              <a:t>agente</a:t>
            </a:r>
            <a:r>
              <a:rPr lang="en-US" dirty="0" smtClean="0"/>
              <a:t> </a:t>
            </a:r>
            <a:r>
              <a:rPr lang="en-US" dirty="0" err="1" smtClean="0"/>
              <a:t>regulatorio</a:t>
            </a:r>
            <a:r>
              <a:rPr lang="en-US" dirty="0" smtClean="0"/>
              <a:t> </a:t>
            </a:r>
            <a:r>
              <a:rPr lang="en-US" dirty="0" err="1" smtClean="0"/>
              <a:t>mediante</a:t>
            </a:r>
            <a:r>
              <a:rPr lang="en-US" dirty="0" smtClean="0"/>
              <a:t> los </a:t>
            </a:r>
            <a:r>
              <a:rPr lang="en-US" dirty="0" err="1" smtClean="0"/>
              <a:t>principios</a:t>
            </a:r>
            <a:r>
              <a:rPr lang="en-US" dirty="0" smtClean="0"/>
              <a:t> </a:t>
            </a:r>
            <a:r>
              <a:rPr lang="en-US" dirty="0" err="1" smtClean="0"/>
              <a:t>comunes</a:t>
            </a:r>
            <a:r>
              <a:rPr lang="en-US" dirty="0" smtClean="0"/>
              <a:t> de </a:t>
            </a:r>
            <a:r>
              <a:rPr lang="en-US" dirty="0" err="1" smtClean="0"/>
              <a:t>agregación</a:t>
            </a:r>
            <a:r>
              <a:rPr lang="en-US" dirty="0" smtClean="0"/>
              <a:t> de </a:t>
            </a:r>
            <a:r>
              <a:rPr lang="en-US" dirty="0" err="1" smtClean="0"/>
              <a:t>preferencias</a:t>
            </a:r>
            <a:r>
              <a:rPr lang="en-US" dirty="0" smtClean="0"/>
              <a:t>, </a:t>
            </a:r>
            <a:r>
              <a:rPr lang="en-US" dirty="0" err="1" smtClean="0"/>
              <a:t>considerando</a:t>
            </a:r>
            <a:r>
              <a:rPr lang="en-US" dirty="0" smtClean="0"/>
              <a:t> </a:t>
            </a:r>
            <a:r>
              <a:rPr lang="en-US" dirty="0" err="1" smtClean="0"/>
              <a:t>costos</a:t>
            </a:r>
            <a:r>
              <a:rPr lang="en-US" dirty="0" smtClean="0"/>
              <a:t> de </a:t>
            </a:r>
            <a:r>
              <a:rPr lang="en-US" dirty="0" err="1" smtClean="0"/>
              <a:t>transacción</a:t>
            </a:r>
            <a:r>
              <a:rPr lang="en-US" dirty="0" smtClean="0"/>
              <a:t> </a:t>
            </a:r>
            <a:r>
              <a:rPr lang="en-US" dirty="0" err="1" smtClean="0"/>
              <a:t>y</a:t>
            </a:r>
            <a:r>
              <a:rPr lang="en-US" dirty="0" smtClean="0"/>
              <a:t> </a:t>
            </a:r>
            <a:r>
              <a:rPr lang="en-US" dirty="0" err="1" smtClean="0"/>
              <a:t>monitoreo</a:t>
            </a:r>
            <a:r>
              <a:rPr lang="en-US" dirty="0" smtClean="0"/>
              <a:t> </a:t>
            </a:r>
            <a:r>
              <a:rPr lang="en-US" dirty="0" err="1" smtClean="0"/>
              <a:t>iguales</a:t>
            </a:r>
            <a:r>
              <a:rPr lang="en-US" dirty="0" smtClean="0"/>
              <a:t> a cero. </a:t>
            </a:r>
          </a:p>
          <a:p>
            <a:r>
              <a:rPr lang="en-US" dirty="0" err="1" smtClean="0"/>
              <a:t>Intereses</a:t>
            </a:r>
            <a:r>
              <a:rPr lang="en-US" dirty="0" smtClean="0"/>
              <a:t> </a:t>
            </a:r>
            <a:r>
              <a:rPr lang="en-US" dirty="0" err="1" smtClean="0"/>
              <a:t>especiales</a:t>
            </a:r>
            <a:r>
              <a:rPr lang="en-US" dirty="0" smtClean="0"/>
              <a:t> </a:t>
            </a:r>
            <a:r>
              <a:rPr lang="en-US" dirty="0" err="1" smtClean="0"/>
              <a:t>corresponden</a:t>
            </a:r>
            <a:r>
              <a:rPr lang="en-US" dirty="0" smtClean="0"/>
              <a:t> a un </a:t>
            </a:r>
            <a:r>
              <a:rPr lang="en-US" dirty="0" err="1" smtClean="0"/>
              <a:t>subgrupo</a:t>
            </a:r>
            <a:r>
              <a:rPr lang="en-US" dirty="0" smtClean="0"/>
              <a:t> de la </a:t>
            </a:r>
            <a:r>
              <a:rPr lang="en-US" dirty="0" err="1" smtClean="0"/>
              <a:t>población</a:t>
            </a:r>
            <a:r>
              <a:rPr lang="en-US" dirty="0" smtClean="0"/>
              <a:t>.</a:t>
            </a:r>
          </a:p>
          <a:p>
            <a:pPr lvl="1"/>
            <a:r>
              <a:rPr lang="en-US" dirty="0" err="1" smtClean="0"/>
              <a:t>Estas</a:t>
            </a:r>
            <a:r>
              <a:rPr lang="en-US" dirty="0" smtClean="0"/>
              <a:t> </a:t>
            </a:r>
            <a:r>
              <a:rPr lang="en-US" dirty="0" err="1" smtClean="0"/>
              <a:t>políticas</a:t>
            </a:r>
            <a:r>
              <a:rPr lang="en-US" dirty="0" smtClean="0"/>
              <a:t> </a:t>
            </a:r>
            <a:r>
              <a:rPr lang="en-US" dirty="0" err="1" smtClean="0"/>
              <a:t>proveen</a:t>
            </a:r>
            <a:r>
              <a:rPr lang="en-US" dirty="0" smtClean="0"/>
              <a:t> </a:t>
            </a:r>
            <a:r>
              <a:rPr lang="en-US" dirty="0" err="1" smtClean="0"/>
              <a:t>beneficios</a:t>
            </a:r>
            <a:r>
              <a:rPr lang="en-US" dirty="0" smtClean="0"/>
              <a:t> </a:t>
            </a:r>
            <a:r>
              <a:rPr lang="en-US" dirty="0" err="1" smtClean="0"/>
              <a:t>concentrados</a:t>
            </a:r>
            <a:r>
              <a:rPr lang="en-US" dirty="0" smtClean="0"/>
              <a:t> a </a:t>
            </a:r>
            <a:r>
              <a:rPr lang="en-US" dirty="0" err="1" smtClean="0"/>
              <a:t>unos</a:t>
            </a:r>
            <a:r>
              <a:rPr lang="en-US" dirty="0" smtClean="0"/>
              <a:t> </a:t>
            </a:r>
            <a:r>
              <a:rPr lang="en-US" dirty="0" err="1" smtClean="0"/>
              <a:t>pocos</a:t>
            </a:r>
            <a:r>
              <a:rPr lang="en-US" dirty="0" smtClean="0"/>
              <a:t> a </a:t>
            </a:r>
            <a:r>
              <a:rPr lang="en-US" dirty="0" err="1" smtClean="0"/>
              <a:t>costa</a:t>
            </a:r>
            <a:r>
              <a:rPr lang="en-US" dirty="0" smtClean="0"/>
              <a:t> de </a:t>
            </a:r>
            <a:r>
              <a:rPr lang="en-US" dirty="0" err="1" smtClean="0"/>
              <a:t>muchos</a:t>
            </a:r>
            <a:endParaRPr lang="en-US" dirty="0" smtClean="0"/>
          </a:p>
          <a:p>
            <a:pPr lvl="2"/>
            <a:r>
              <a:rPr lang="en-US" dirty="0" smtClean="0"/>
              <a:t>Sin </a:t>
            </a:r>
            <a:r>
              <a:rPr lang="en-US" dirty="0" err="1" smtClean="0"/>
              <a:t>perjuicio</a:t>
            </a:r>
            <a:r>
              <a:rPr lang="en-US" dirty="0" smtClean="0"/>
              <a:t>, </a:t>
            </a:r>
            <a:r>
              <a:rPr lang="en-US" dirty="0" err="1" smtClean="0"/>
              <a:t>una</a:t>
            </a:r>
            <a:r>
              <a:rPr lang="en-US" dirty="0" smtClean="0"/>
              <a:t> </a:t>
            </a:r>
            <a:r>
              <a:rPr lang="en-US" dirty="0" err="1" smtClean="0"/>
              <a:t>colección</a:t>
            </a:r>
            <a:r>
              <a:rPr lang="en-US" dirty="0" smtClean="0"/>
              <a:t> de </a:t>
            </a:r>
            <a:r>
              <a:rPr lang="en-US" dirty="0" err="1" smtClean="0"/>
              <a:t>intereses</a:t>
            </a:r>
            <a:r>
              <a:rPr lang="en-US" dirty="0" smtClean="0"/>
              <a:t> </a:t>
            </a:r>
            <a:r>
              <a:rPr lang="en-US" dirty="0" err="1" smtClean="0"/>
              <a:t>especiales</a:t>
            </a:r>
            <a:r>
              <a:rPr lang="en-US" dirty="0" smtClean="0"/>
              <a:t> </a:t>
            </a:r>
            <a:r>
              <a:rPr lang="en-US" dirty="0" err="1" smtClean="0"/>
              <a:t>puede</a:t>
            </a:r>
            <a:r>
              <a:rPr lang="en-US" dirty="0" smtClean="0"/>
              <a:t> </a:t>
            </a:r>
            <a:r>
              <a:rPr lang="en-US" dirty="0" err="1" smtClean="0"/>
              <a:t>crear</a:t>
            </a:r>
            <a:r>
              <a:rPr lang="en-US" dirty="0" smtClean="0"/>
              <a:t> </a:t>
            </a:r>
            <a:r>
              <a:rPr lang="en-US" dirty="0" err="1" smtClean="0"/>
              <a:t>una</a:t>
            </a:r>
            <a:r>
              <a:rPr lang="en-US" dirty="0" smtClean="0"/>
              <a:t> </a:t>
            </a:r>
            <a:r>
              <a:rPr lang="en-US" dirty="0" err="1" smtClean="0"/>
              <a:t>política</a:t>
            </a:r>
            <a:r>
              <a:rPr lang="en-US" dirty="0" smtClean="0"/>
              <a:t> de </a:t>
            </a:r>
            <a:r>
              <a:rPr lang="en-US" dirty="0" err="1" smtClean="0"/>
              <a:t>interés</a:t>
            </a:r>
            <a:r>
              <a:rPr lang="en-US" dirty="0" smtClean="0"/>
              <a:t> general</a:t>
            </a:r>
          </a:p>
          <a:p>
            <a:pPr lvl="1"/>
            <a:r>
              <a:rPr lang="en-US" dirty="0" err="1" smtClean="0"/>
              <a:t>Que</a:t>
            </a:r>
            <a:r>
              <a:rPr lang="en-US" dirty="0" smtClean="0"/>
              <a:t> </a:t>
            </a:r>
            <a:r>
              <a:rPr lang="en-US" dirty="0" err="1" smtClean="0"/>
              <a:t>predominen</a:t>
            </a:r>
            <a:r>
              <a:rPr lang="en-US" dirty="0" smtClean="0"/>
              <a:t> los </a:t>
            </a:r>
            <a:r>
              <a:rPr lang="en-US" dirty="0" err="1" smtClean="0"/>
              <a:t>intereses</a:t>
            </a:r>
            <a:r>
              <a:rPr lang="en-US" dirty="0" smtClean="0"/>
              <a:t> </a:t>
            </a:r>
            <a:r>
              <a:rPr lang="en-US" dirty="0" err="1" smtClean="0"/>
              <a:t>especiales</a:t>
            </a:r>
            <a:r>
              <a:rPr lang="en-US" dirty="0" smtClean="0"/>
              <a:t> </a:t>
            </a:r>
            <a:r>
              <a:rPr lang="en-US" dirty="0" err="1" smtClean="0"/>
              <a:t>es</a:t>
            </a:r>
            <a:r>
              <a:rPr lang="en-US" dirty="0" smtClean="0"/>
              <a:t> el </a:t>
            </a:r>
            <a:r>
              <a:rPr lang="en-US" dirty="0" err="1" smtClean="0"/>
              <a:t>caso</a:t>
            </a:r>
            <a:r>
              <a:rPr lang="en-US" dirty="0" smtClean="0"/>
              <a:t> </a:t>
            </a:r>
            <a:r>
              <a:rPr lang="en-US" dirty="0" err="1" smtClean="0"/>
              <a:t>típico</a:t>
            </a:r>
            <a:r>
              <a:rPr lang="en-US" dirty="0" smtClean="0"/>
              <a:t> en la </a:t>
            </a:r>
            <a:r>
              <a:rPr lang="en-US" dirty="0" err="1" smtClean="0"/>
              <a:t>realidad</a:t>
            </a:r>
            <a:endParaRPr lang="en-US" dirty="0" smtClean="0"/>
          </a:p>
          <a:p>
            <a:pPr lvl="1"/>
            <a:r>
              <a:rPr lang="en-US" dirty="0" smtClean="0"/>
              <a:t>Las </a:t>
            </a:r>
            <a:r>
              <a:rPr lang="en-US" dirty="0" err="1" smtClean="0"/>
              <a:t>condiciones</a:t>
            </a:r>
            <a:r>
              <a:rPr lang="en-US" dirty="0" smtClean="0"/>
              <a:t> de </a:t>
            </a:r>
            <a:r>
              <a:rPr lang="en-US" dirty="0" err="1" smtClean="0"/>
              <a:t>monitoreo</a:t>
            </a:r>
            <a:r>
              <a:rPr lang="en-US" dirty="0" smtClean="0"/>
              <a:t> (</a:t>
            </a:r>
            <a:r>
              <a:rPr lang="en-US" dirty="0" err="1" smtClean="0"/>
              <a:t>que</a:t>
            </a:r>
            <a:r>
              <a:rPr lang="en-US" dirty="0" smtClean="0"/>
              <a:t> </a:t>
            </a:r>
            <a:r>
              <a:rPr lang="en-US" dirty="0" err="1" smtClean="0"/>
              <a:t>es</a:t>
            </a:r>
            <a:r>
              <a:rPr lang="en-US" dirty="0" smtClean="0"/>
              <a:t> </a:t>
            </a:r>
            <a:r>
              <a:rPr lang="en-US" dirty="0" err="1" smtClean="0"/>
              <a:t>costoso</a:t>
            </a:r>
            <a:r>
              <a:rPr lang="en-US" dirty="0" smtClean="0"/>
              <a:t>) </a:t>
            </a:r>
            <a:r>
              <a:rPr lang="en-US" dirty="0" err="1" smtClean="0"/>
              <a:t>ofrecen</a:t>
            </a:r>
            <a:r>
              <a:rPr lang="en-US" dirty="0" smtClean="0"/>
              <a:t> a </a:t>
            </a:r>
            <a:r>
              <a:rPr lang="en-US" dirty="0" err="1" smtClean="0"/>
              <a:t>grupos</a:t>
            </a:r>
            <a:r>
              <a:rPr lang="en-US" dirty="0" smtClean="0"/>
              <a:t> de </a:t>
            </a:r>
            <a:r>
              <a:rPr lang="en-US" dirty="0" err="1" smtClean="0"/>
              <a:t>interés</a:t>
            </a:r>
            <a:r>
              <a:rPr lang="en-US" dirty="0" smtClean="0"/>
              <a:t> </a:t>
            </a:r>
            <a:r>
              <a:rPr lang="en-US" dirty="0" err="1" smtClean="0"/>
              <a:t>y</a:t>
            </a:r>
            <a:r>
              <a:rPr lang="en-US" dirty="0" smtClean="0"/>
              <a:t> </a:t>
            </a:r>
            <a:r>
              <a:rPr lang="en-US" dirty="0" err="1" smtClean="0"/>
              <a:t>reguladores</a:t>
            </a:r>
            <a:r>
              <a:rPr lang="en-US" dirty="0" smtClean="0"/>
              <a:t> self-regarding la </a:t>
            </a:r>
            <a:r>
              <a:rPr lang="en-US" dirty="0" err="1" smtClean="0"/>
              <a:t>oportunidad</a:t>
            </a:r>
            <a:r>
              <a:rPr lang="en-US" dirty="0" smtClean="0"/>
              <a:t> de </a:t>
            </a:r>
            <a:r>
              <a:rPr lang="en-US" dirty="0" err="1" smtClean="0"/>
              <a:t>explotar</a:t>
            </a:r>
            <a:r>
              <a:rPr lang="en-US" dirty="0" smtClean="0"/>
              <a:t> en </a:t>
            </a:r>
            <a:r>
              <a:rPr lang="en-US" dirty="0" err="1" smtClean="0"/>
              <a:t>su</a:t>
            </a:r>
            <a:r>
              <a:rPr lang="en-US" dirty="0" smtClean="0"/>
              <a:t> favor el “slack” </a:t>
            </a:r>
            <a:r>
              <a:rPr lang="en-US" dirty="0" err="1" smtClean="0"/>
              <a:t>que</a:t>
            </a:r>
            <a:r>
              <a:rPr lang="en-US" dirty="0" smtClean="0"/>
              <a:t> </a:t>
            </a:r>
            <a:r>
              <a:rPr lang="en-US" dirty="0" err="1" smtClean="0"/>
              <a:t>existe</a:t>
            </a:r>
            <a:r>
              <a:rPr lang="en-US" dirty="0" smtClean="0"/>
              <a:t> entre el </a:t>
            </a:r>
            <a:r>
              <a:rPr lang="en-US" dirty="0" err="1" smtClean="0"/>
              <a:t>regulador</a:t>
            </a:r>
            <a:r>
              <a:rPr lang="en-US" dirty="0" smtClean="0"/>
              <a:t> </a:t>
            </a:r>
            <a:r>
              <a:rPr lang="en-US" dirty="0" err="1" smtClean="0"/>
              <a:t>y</a:t>
            </a:r>
            <a:r>
              <a:rPr lang="en-US" dirty="0" smtClean="0"/>
              <a:t> la </a:t>
            </a:r>
            <a:r>
              <a:rPr lang="en-US" dirty="0" err="1" smtClean="0"/>
              <a:t>población</a:t>
            </a:r>
            <a:r>
              <a:rPr lang="en-US" dirty="0" smtClean="0"/>
              <a:t>.</a:t>
            </a:r>
            <a:endParaRPr lang="en-US" dirty="0"/>
          </a:p>
        </p:txBody>
      </p:sp>
    </p:spTree>
    <p:extLst>
      <p:ext uri="{BB962C8B-B14F-4D97-AF65-F5344CB8AC3E}">
        <p14:creationId xmlns:p14="http://schemas.microsoft.com/office/powerpoint/2010/main" val="334385066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General vs. Special Interests  (3)</a:t>
            </a:r>
            <a:endParaRPr lang="en-US" dirty="0"/>
          </a:p>
        </p:txBody>
      </p:sp>
      <p:sp>
        <p:nvSpPr>
          <p:cNvPr id="3" name="Content Placeholder 2"/>
          <p:cNvSpPr>
            <a:spLocks noGrp="1"/>
          </p:cNvSpPr>
          <p:nvPr>
            <p:ph idx="1"/>
          </p:nvPr>
        </p:nvSpPr>
        <p:spPr/>
        <p:txBody>
          <a:bodyPr>
            <a:normAutofit/>
          </a:bodyPr>
          <a:lstStyle/>
          <a:p>
            <a:r>
              <a:rPr lang="en-US" dirty="0" err="1" smtClean="0"/>
              <a:t>Intereses</a:t>
            </a:r>
            <a:r>
              <a:rPr lang="en-US" dirty="0" smtClean="0"/>
              <a:t> </a:t>
            </a:r>
            <a:r>
              <a:rPr lang="en-US" dirty="0" err="1" smtClean="0"/>
              <a:t>Burkeanos</a:t>
            </a:r>
            <a:endParaRPr lang="en-US" dirty="0" smtClean="0"/>
          </a:p>
          <a:p>
            <a:pPr lvl="1"/>
            <a:r>
              <a:rPr lang="en-US" dirty="0" err="1" smtClean="0"/>
              <a:t>Por</a:t>
            </a:r>
            <a:r>
              <a:rPr lang="en-US" dirty="0" smtClean="0"/>
              <a:t> Edmund Burke, </a:t>
            </a:r>
            <a:r>
              <a:rPr lang="en-US" dirty="0" err="1" smtClean="0"/>
              <a:t>que</a:t>
            </a:r>
            <a:r>
              <a:rPr lang="en-US" dirty="0" smtClean="0"/>
              <a:t> </a:t>
            </a:r>
            <a:r>
              <a:rPr lang="en-US" dirty="0" err="1" smtClean="0"/>
              <a:t>creía</a:t>
            </a:r>
            <a:r>
              <a:rPr lang="en-US" dirty="0" smtClean="0"/>
              <a:t> </a:t>
            </a:r>
            <a:r>
              <a:rPr lang="en-US" dirty="0" err="1" smtClean="0"/>
              <a:t>que</a:t>
            </a:r>
            <a:r>
              <a:rPr lang="en-US" dirty="0" smtClean="0"/>
              <a:t> los </a:t>
            </a:r>
            <a:r>
              <a:rPr lang="en-US" dirty="0" err="1" smtClean="0"/>
              <a:t>representantes</a:t>
            </a:r>
            <a:r>
              <a:rPr lang="en-US" dirty="0" smtClean="0"/>
              <a:t> </a:t>
            </a:r>
            <a:r>
              <a:rPr lang="en-US" dirty="0" err="1" smtClean="0"/>
              <a:t>tenían</a:t>
            </a:r>
            <a:r>
              <a:rPr lang="en-US" dirty="0" smtClean="0"/>
              <a:t> </a:t>
            </a:r>
            <a:r>
              <a:rPr lang="en-US" dirty="0" err="1" smtClean="0"/>
              <a:t>que</a:t>
            </a:r>
            <a:r>
              <a:rPr lang="en-US" dirty="0" smtClean="0"/>
              <a:t> </a:t>
            </a:r>
            <a:r>
              <a:rPr lang="en-US" dirty="0" err="1" smtClean="0"/>
              <a:t>seguir</a:t>
            </a:r>
            <a:r>
              <a:rPr lang="en-US" dirty="0" smtClean="0"/>
              <a:t> </a:t>
            </a:r>
            <a:r>
              <a:rPr lang="en-US" dirty="0" err="1" smtClean="0"/>
              <a:t>su</a:t>
            </a:r>
            <a:r>
              <a:rPr lang="en-US" dirty="0" smtClean="0"/>
              <a:t> </a:t>
            </a:r>
            <a:r>
              <a:rPr lang="en-US" dirty="0" err="1" smtClean="0"/>
              <a:t>propio</a:t>
            </a:r>
            <a:r>
              <a:rPr lang="en-US" dirty="0" smtClean="0"/>
              <a:t> </a:t>
            </a:r>
            <a:r>
              <a:rPr lang="en-US" dirty="0" err="1" smtClean="0"/>
              <a:t>criterio</a:t>
            </a:r>
            <a:r>
              <a:rPr lang="en-US" dirty="0" smtClean="0"/>
              <a:t> </a:t>
            </a:r>
            <a:r>
              <a:rPr lang="en-US" dirty="0" err="1" smtClean="0"/>
              <a:t>y</a:t>
            </a:r>
            <a:r>
              <a:rPr lang="en-US" dirty="0" smtClean="0"/>
              <a:t> no el de </a:t>
            </a:r>
            <a:r>
              <a:rPr lang="en-US" dirty="0" err="1" smtClean="0"/>
              <a:t>sus</a:t>
            </a:r>
            <a:r>
              <a:rPr lang="en-US" dirty="0" smtClean="0"/>
              <a:t> </a:t>
            </a:r>
            <a:r>
              <a:rPr lang="en-US" dirty="0" err="1" smtClean="0"/>
              <a:t>representantes</a:t>
            </a:r>
            <a:endParaRPr lang="en-US" dirty="0" smtClean="0"/>
          </a:p>
          <a:p>
            <a:pPr lvl="1"/>
            <a:r>
              <a:rPr lang="en-US" dirty="0" smtClean="0"/>
              <a:t>Es el </a:t>
            </a:r>
            <a:r>
              <a:rPr lang="en-US" dirty="0" err="1" smtClean="0"/>
              <a:t>resultado</a:t>
            </a:r>
            <a:r>
              <a:rPr lang="en-US" dirty="0" smtClean="0"/>
              <a:t> de slack, </a:t>
            </a:r>
            <a:r>
              <a:rPr lang="en-US" dirty="0" err="1" smtClean="0"/>
              <a:t>pero</a:t>
            </a:r>
            <a:r>
              <a:rPr lang="en-US" dirty="0" smtClean="0"/>
              <a:t> son other-regarding, </a:t>
            </a:r>
            <a:r>
              <a:rPr lang="en-US" dirty="0" err="1" smtClean="0"/>
              <a:t>aunque</a:t>
            </a:r>
            <a:r>
              <a:rPr lang="en-US" dirty="0" smtClean="0"/>
              <a:t> de un </a:t>
            </a:r>
            <a:r>
              <a:rPr lang="en-US" dirty="0" err="1" smtClean="0"/>
              <a:t>tipo</a:t>
            </a:r>
            <a:r>
              <a:rPr lang="en-US" dirty="0" smtClean="0"/>
              <a:t> </a:t>
            </a:r>
            <a:r>
              <a:rPr lang="en-US" dirty="0" err="1" smtClean="0"/>
              <a:t>que</a:t>
            </a:r>
            <a:r>
              <a:rPr lang="en-US" dirty="0" smtClean="0"/>
              <a:t> no </a:t>
            </a:r>
            <a:r>
              <a:rPr lang="en-US" dirty="0" err="1" smtClean="0"/>
              <a:t>sería</a:t>
            </a:r>
            <a:r>
              <a:rPr lang="en-US" dirty="0" smtClean="0"/>
              <a:t> </a:t>
            </a:r>
            <a:r>
              <a:rPr lang="en-US" dirty="0" err="1" smtClean="0"/>
              <a:t>aprobado</a:t>
            </a:r>
            <a:r>
              <a:rPr lang="en-US" dirty="0" smtClean="0"/>
              <a:t> </a:t>
            </a:r>
            <a:r>
              <a:rPr lang="en-US" dirty="0" err="1" smtClean="0"/>
              <a:t>por</a:t>
            </a:r>
            <a:r>
              <a:rPr lang="en-US" dirty="0" smtClean="0"/>
              <a:t> la </a:t>
            </a:r>
            <a:r>
              <a:rPr lang="en-US" dirty="0" err="1" smtClean="0"/>
              <a:t>población</a:t>
            </a:r>
            <a:r>
              <a:rPr lang="en-US" dirty="0" smtClean="0"/>
              <a:t> (no son de </a:t>
            </a:r>
            <a:r>
              <a:rPr lang="en-US" dirty="0" err="1" smtClean="0"/>
              <a:t>interés</a:t>
            </a:r>
            <a:r>
              <a:rPr lang="en-US" dirty="0" smtClean="0"/>
              <a:t> general)</a:t>
            </a:r>
          </a:p>
          <a:p>
            <a:pPr lvl="1"/>
            <a:r>
              <a:rPr lang="en-US" dirty="0" smtClean="0"/>
              <a:t>Dos </a:t>
            </a:r>
            <a:r>
              <a:rPr lang="en-US" dirty="0" err="1" smtClean="0"/>
              <a:t>tipos</a:t>
            </a:r>
            <a:endParaRPr lang="en-US" dirty="0" smtClean="0"/>
          </a:p>
          <a:p>
            <a:pPr lvl="2"/>
            <a:r>
              <a:rPr lang="en-US" dirty="0" err="1" smtClean="0"/>
              <a:t>Casos</a:t>
            </a:r>
            <a:r>
              <a:rPr lang="en-US" dirty="0" smtClean="0"/>
              <a:t> en </a:t>
            </a:r>
            <a:r>
              <a:rPr lang="en-US" dirty="0" err="1" smtClean="0"/>
              <a:t>que</a:t>
            </a:r>
            <a:r>
              <a:rPr lang="en-US" dirty="0" smtClean="0"/>
              <a:t> hay </a:t>
            </a:r>
            <a:r>
              <a:rPr lang="en-US" dirty="0" err="1" smtClean="0"/>
              <a:t>tal</a:t>
            </a:r>
            <a:r>
              <a:rPr lang="en-US" dirty="0" smtClean="0"/>
              <a:t> </a:t>
            </a:r>
            <a:r>
              <a:rPr lang="en-US" dirty="0" err="1" smtClean="0"/>
              <a:t>nivel</a:t>
            </a:r>
            <a:r>
              <a:rPr lang="en-US" dirty="0" smtClean="0"/>
              <a:t> de </a:t>
            </a:r>
            <a:r>
              <a:rPr lang="en-US" dirty="0" err="1" smtClean="0"/>
              <a:t>costos</a:t>
            </a:r>
            <a:r>
              <a:rPr lang="en-US" dirty="0" smtClean="0"/>
              <a:t> de </a:t>
            </a:r>
            <a:r>
              <a:rPr lang="en-US" dirty="0" err="1" smtClean="0"/>
              <a:t>información</a:t>
            </a:r>
            <a:r>
              <a:rPr lang="en-US" dirty="0" smtClean="0"/>
              <a:t>, </a:t>
            </a:r>
            <a:r>
              <a:rPr lang="en-US" dirty="0" err="1" smtClean="0"/>
              <a:t>que</a:t>
            </a:r>
            <a:r>
              <a:rPr lang="en-US" dirty="0" smtClean="0"/>
              <a:t> la </a:t>
            </a:r>
            <a:r>
              <a:rPr lang="en-US" dirty="0" err="1" smtClean="0"/>
              <a:t>población</a:t>
            </a:r>
            <a:r>
              <a:rPr lang="en-US" dirty="0" smtClean="0"/>
              <a:t> en general no </a:t>
            </a:r>
            <a:r>
              <a:rPr lang="en-US" dirty="0" err="1" smtClean="0"/>
              <a:t>tiene</a:t>
            </a:r>
            <a:r>
              <a:rPr lang="en-US" dirty="0" smtClean="0"/>
              <a:t> </a:t>
            </a:r>
            <a:r>
              <a:rPr lang="en-US" dirty="0" err="1" smtClean="0"/>
              <a:t>como</a:t>
            </a:r>
            <a:r>
              <a:rPr lang="en-US" dirty="0" smtClean="0"/>
              <a:t> </a:t>
            </a:r>
            <a:r>
              <a:rPr lang="en-US" dirty="0" err="1" smtClean="0"/>
              <a:t>reconocer</a:t>
            </a:r>
            <a:r>
              <a:rPr lang="en-US" dirty="0" smtClean="0"/>
              <a:t> el </a:t>
            </a:r>
            <a:r>
              <a:rPr lang="en-US" dirty="0" err="1" smtClean="0"/>
              <a:t>esfuerzo</a:t>
            </a:r>
            <a:r>
              <a:rPr lang="en-US" dirty="0" smtClean="0"/>
              <a:t> other-regarding del </a:t>
            </a:r>
            <a:r>
              <a:rPr lang="en-US" dirty="0" err="1" smtClean="0"/>
              <a:t>regulador</a:t>
            </a:r>
            <a:endParaRPr lang="en-US" dirty="0" smtClean="0"/>
          </a:p>
          <a:p>
            <a:pPr lvl="2"/>
            <a:r>
              <a:rPr lang="en-US" dirty="0" err="1" smtClean="0"/>
              <a:t>Casos</a:t>
            </a:r>
            <a:r>
              <a:rPr lang="en-US" dirty="0" smtClean="0"/>
              <a:t> de </a:t>
            </a:r>
            <a:r>
              <a:rPr lang="en-US" dirty="0" err="1" smtClean="0"/>
              <a:t>paternalismo</a:t>
            </a:r>
            <a:r>
              <a:rPr lang="en-US" dirty="0" smtClean="0"/>
              <a:t> </a:t>
            </a:r>
            <a:r>
              <a:rPr lang="en-US" dirty="0" err="1" smtClean="0"/>
              <a:t>y</a:t>
            </a:r>
            <a:r>
              <a:rPr lang="en-US" dirty="0" smtClean="0"/>
              <a:t> </a:t>
            </a:r>
            <a:r>
              <a:rPr lang="en-US" dirty="0" err="1" smtClean="0"/>
              <a:t>semejantes</a:t>
            </a:r>
            <a:endParaRPr lang="en-US" dirty="0"/>
          </a:p>
        </p:txBody>
      </p:sp>
    </p:spTree>
    <p:extLst>
      <p:ext uri="{BB962C8B-B14F-4D97-AF65-F5344CB8AC3E}">
        <p14:creationId xmlns:p14="http://schemas.microsoft.com/office/powerpoint/2010/main" val="92304590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Edmund Burke</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Edmund Burke, Speech to the Electors of Bristol, 3 Nov. 1774</a:t>
            </a:r>
          </a:p>
          <a:p>
            <a:pPr>
              <a:buNone/>
            </a:pPr>
            <a:r>
              <a:rPr lang="en-US" dirty="0" smtClean="0"/>
              <a:t>	</a:t>
            </a:r>
          </a:p>
          <a:p>
            <a:pPr>
              <a:buNone/>
            </a:pPr>
            <a:r>
              <a:rPr lang="en-US" dirty="0" smtClean="0"/>
              <a:t>	Certainly, gentlemen, it ought to be the happiness and glory of a representative to live in the strictest union, the closest correspondence, and the most unreserved communication with his constituents. Their wishes ought to have great weight with him; their opinion, high respect; their business, unremitted attention. It is his duty to sacrifice his repose, his pleasures, his satisfactions, to theirs; and above all, ever, and in all cases, to prefer their interest to his own. But his </a:t>
            </a:r>
            <a:r>
              <a:rPr lang="en-US" dirty="0" err="1" smtClean="0"/>
              <a:t>unbiassed</a:t>
            </a:r>
            <a:r>
              <a:rPr lang="en-US" dirty="0" smtClean="0"/>
              <a:t> opinion, his mature judgment, his enlightened conscience, he ought not to sacrifice to you, to any man, or to any set of men living. These he does not derive from your pleasure; no, nor from the law and the constitution. They are a trust from Providence, for the abuse of which he is deeply answerable. Your representative owes you, not his industry only, but his judgment; and he betrays, instead of serving you, if he sacrifices it to your opinion.</a:t>
            </a:r>
            <a:endParaRPr lang="en-US" dirty="0"/>
          </a:p>
        </p:txBody>
      </p:sp>
    </p:spTree>
    <p:extLst>
      <p:ext uri="{BB962C8B-B14F-4D97-AF65-F5344CB8AC3E}">
        <p14:creationId xmlns:p14="http://schemas.microsoft.com/office/powerpoint/2010/main" val="14022579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err="1" smtClean="0"/>
              <a:t>Análisis</a:t>
            </a:r>
            <a:r>
              <a:rPr lang="en-US" dirty="0" smtClean="0"/>
              <a:t> </a:t>
            </a:r>
            <a:r>
              <a:rPr lang="en-US" dirty="0" err="1" smtClean="0"/>
              <a:t>Costo-Beneficio</a:t>
            </a:r>
            <a:r>
              <a:rPr lang="en-US" dirty="0" smtClean="0"/>
              <a:t> </a:t>
            </a:r>
            <a:r>
              <a:rPr lang="en-US" dirty="0" err="1" smtClean="0"/>
              <a:t>incipiente</a:t>
            </a:r>
            <a:endParaRPr lang="en-US" dirty="0" smtClean="0"/>
          </a:p>
          <a:p>
            <a:pPr lvl="1"/>
            <a:r>
              <a:rPr lang="en-US" dirty="0" err="1" smtClean="0"/>
              <a:t>Tres</a:t>
            </a:r>
            <a:r>
              <a:rPr lang="en-US" dirty="0" smtClean="0"/>
              <a:t> </a:t>
            </a:r>
            <a:r>
              <a:rPr lang="en-US" dirty="0" err="1" smtClean="0"/>
              <a:t>casos</a:t>
            </a:r>
            <a:r>
              <a:rPr lang="en-US" dirty="0" smtClean="0"/>
              <a:t> en Chile</a:t>
            </a:r>
          </a:p>
          <a:p>
            <a:pPr lvl="2"/>
            <a:r>
              <a:rPr lang="en-US" dirty="0" err="1" smtClean="0"/>
              <a:t>Artículo</a:t>
            </a:r>
            <a:r>
              <a:rPr lang="en-US" dirty="0" smtClean="0"/>
              <a:t> 15 </a:t>
            </a:r>
            <a:r>
              <a:rPr lang="en-US" dirty="0" err="1" smtClean="0"/>
              <a:t>Reglamento</a:t>
            </a:r>
            <a:r>
              <a:rPr lang="en-US" dirty="0" smtClean="0"/>
              <a:t> Ley 19.300</a:t>
            </a:r>
          </a:p>
          <a:p>
            <a:pPr lvl="3"/>
            <a:r>
              <a:rPr lang="en-US" dirty="0" err="1"/>
              <a:t>Artículo</a:t>
            </a:r>
            <a:r>
              <a:rPr lang="en-US" dirty="0"/>
              <a:t> 15.- </a:t>
            </a:r>
            <a:r>
              <a:rPr lang="en-US" dirty="0" err="1"/>
              <a:t>Elaborado</a:t>
            </a:r>
            <a:r>
              <a:rPr lang="en-US" dirty="0"/>
              <a:t> el </a:t>
            </a:r>
            <a:r>
              <a:rPr lang="en-US" dirty="0" err="1"/>
              <a:t>anteproyecto</a:t>
            </a:r>
            <a:r>
              <a:rPr lang="en-US" dirty="0"/>
              <a:t> de </a:t>
            </a:r>
            <a:r>
              <a:rPr lang="en-US" dirty="0" err="1"/>
              <a:t>norma</a:t>
            </a:r>
            <a:r>
              <a:rPr lang="en-US" dirty="0"/>
              <a:t>, el Director </a:t>
            </a:r>
            <a:r>
              <a:rPr lang="en-US" dirty="0" err="1"/>
              <a:t>encargará</a:t>
            </a:r>
            <a:r>
              <a:rPr lang="en-US" dirty="0"/>
              <a:t> un </a:t>
            </a:r>
            <a:r>
              <a:rPr lang="en-US" dirty="0" err="1" smtClean="0"/>
              <a:t>análisis</a:t>
            </a:r>
            <a:r>
              <a:rPr lang="en-US" dirty="0" smtClean="0"/>
              <a:t> general </a:t>
            </a:r>
            <a:r>
              <a:rPr lang="en-US" dirty="0"/>
              <a:t>del </a:t>
            </a:r>
            <a:r>
              <a:rPr lang="en-US" dirty="0" err="1"/>
              <a:t>impacto</a:t>
            </a:r>
            <a:r>
              <a:rPr lang="en-US" dirty="0"/>
              <a:t> </a:t>
            </a:r>
            <a:r>
              <a:rPr lang="en-US" dirty="0" err="1"/>
              <a:t>económico</a:t>
            </a:r>
            <a:r>
              <a:rPr lang="en-US" dirty="0"/>
              <a:t> y social de la o </a:t>
            </a:r>
            <a:r>
              <a:rPr lang="en-US" dirty="0" err="1"/>
              <a:t>las</a:t>
            </a:r>
            <a:r>
              <a:rPr lang="en-US" dirty="0"/>
              <a:t> </a:t>
            </a:r>
            <a:r>
              <a:rPr lang="en-US" dirty="0" err="1"/>
              <a:t>normas</a:t>
            </a:r>
            <a:r>
              <a:rPr lang="en-US" dirty="0"/>
              <a:t> </a:t>
            </a:r>
            <a:r>
              <a:rPr lang="en-US" dirty="0" err="1"/>
              <a:t>contenidas</a:t>
            </a:r>
            <a:r>
              <a:rPr lang="en-US" dirty="0"/>
              <a:t> en </a:t>
            </a:r>
            <a:r>
              <a:rPr lang="en-US" dirty="0" err="1" smtClean="0"/>
              <a:t>dicho</a:t>
            </a:r>
            <a:r>
              <a:rPr lang="en-US" dirty="0" smtClean="0"/>
              <a:t> </a:t>
            </a:r>
            <a:r>
              <a:rPr lang="en-US" dirty="0" err="1" smtClean="0"/>
              <a:t>anteproyecto</a:t>
            </a:r>
            <a:r>
              <a:rPr lang="en-US" dirty="0"/>
              <a:t>. Este </a:t>
            </a:r>
            <a:r>
              <a:rPr lang="en-US" dirty="0" err="1"/>
              <a:t>análisis</a:t>
            </a:r>
            <a:r>
              <a:rPr lang="en-US" dirty="0"/>
              <a:t> </a:t>
            </a:r>
            <a:r>
              <a:rPr lang="en-US" dirty="0" err="1"/>
              <a:t>deberá</a:t>
            </a:r>
            <a:r>
              <a:rPr lang="en-US" dirty="0"/>
              <a:t> </a:t>
            </a:r>
            <a:r>
              <a:rPr lang="en-US" dirty="0" err="1"/>
              <a:t>ser</a:t>
            </a:r>
            <a:r>
              <a:rPr lang="en-US" dirty="0"/>
              <a:t> </a:t>
            </a:r>
            <a:r>
              <a:rPr lang="en-US" dirty="0" err="1"/>
              <a:t>evacuado</a:t>
            </a:r>
            <a:r>
              <a:rPr lang="en-US" dirty="0"/>
              <a:t> en un </a:t>
            </a:r>
            <a:r>
              <a:rPr lang="en-US" dirty="0" err="1"/>
              <a:t>plazo</a:t>
            </a:r>
            <a:r>
              <a:rPr lang="en-US" dirty="0"/>
              <a:t> de </a:t>
            </a:r>
            <a:r>
              <a:rPr lang="en-US" dirty="0" err="1"/>
              <a:t>cincuenta</a:t>
            </a:r>
            <a:r>
              <a:rPr lang="en-US" dirty="0"/>
              <a:t> </a:t>
            </a:r>
            <a:r>
              <a:rPr lang="en-US" dirty="0" err="1" smtClean="0"/>
              <a:t>días</a:t>
            </a:r>
            <a:r>
              <a:rPr lang="en-US" dirty="0" smtClean="0"/>
              <a:t>.</a:t>
            </a:r>
          </a:p>
          <a:p>
            <a:pPr lvl="3"/>
            <a:r>
              <a:rPr lang="en-US" dirty="0" smtClean="0"/>
              <a:t>En </a:t>
            </a:r>
            <a:r>
              <a:rPr lang="en-US" dirty="0"/>
              <a:t>especial, </a:t>
            </a:r>
            <a:r>
              <a:rPr lang="en-US" dirty="0" err="1"/>
              <a:t>dicho</a:t>
            </a:r>
            <a:r>
              <a:rPr lang="en-US" dirty="0"/>
              <a:t> </a:t>
            </a:r>
            <a:r>
              <a:rPr lang="en-US" dirty="0" err="1"/>
              <a:t>estudio</a:t>
            </a:r>
            <a:r>
              <a:rPr lang="en-US" dirty="0"/>
              <a:t> </a:t>
            </a:r>
            <a:r>
              <a:rPr lang="en-US" dirty="0" err="1"/>
              <a:t>deberá</a:t>
            </a:r>
            <a:r>
              <a:rPr lang="en-US" dirty="0"/>
              <a:t> </a:t>
            </a:r>
            <a:r>
              <a:rPr lang="en-US" dirty="0" err="1"/>
              <a:t>evaluar</a:t>
            </a:r>
            <a:r>
              <a:rPr lang="en-US" dirty="0"/>
              <a:t> los </a:t>
            </a:r>
            <a:r>
              <a:rPr lang="en-US" dirty="0" err="1"/>
              <a:t>costos</a:t>
            </a:r>
            <a:r>
              <a:rPr lang="en-US" dirty="0"/>
              <a:t> y </a:t>
            </a:r>
            <a:r>
              <a:rPr lang="en-US" dirty="0" err="1"/>
              <a:t>beneficios</a:t>
            </a:r>
            <a:r>
              <a:rPr lang="en-US" dirty="0"/>
              <a:t> </a:t>
            </a:r>
            <a:r>
              <a:rPr lang="en-US" dirty="0" err="1"/>
              <a:t>para</a:t>
            </a:r>
            <a:r>
              <a:rPr lang="en-US" dirty="0"/>
              <a:t> la </a:t>
            </a:r>
            <a:r>
              <a:rPr lang="en-US" dirty="0" err="1"/>
              <a:t>población</a:t>
            </a:r>
            <a:r>
              <a:rPr lang="en-US" dirty="0" smtClean="0"/>
              <a:t>, </a:t>
            </a:r>
            <a:r>
              <a:rPr lang="en-US" dirty="0" err="1" smtClean="0"/>
              <a:t>ecosistemas</a:t>
            </a:r>
            <a:r>
              <a:rPr lang="en-US" dirty="0" smtClean="0"/>
              <a:t> </a:t>
            </a:r>
            <a:r>
              <a:rPr lang="en-US" dirty="0"/>
              <a:t>o </a:t>
            </a:r>
            <a:r>
              <a:rPr lang="en-US" dirty="0" err="1"/>
              <a:t>especies</a:t>
            </a:r>
            <a:r>
              <a:rPr lang="en-US" dirty="0"/>
              <a:t> </a:t>
            </a:r>
            <a:r>
              <a:rPr lang="en-US" dirty="0" err="1"/>
              <a:t>directamente</a:t>
            </a:r>
            <a:r>
              <a:rPr lang="en-US" dirty="0"/>
              <a:t> </a:t>
            </a:r>
            <a:r>
              <a:rPr lang="en-US" dirty="0" err="1"/>
              <a:t>afectadas</a:t>
            </a:r>
            <a:r>
              <a:rPr lang="en-US" dirty="0"/>
              <a:t> o </a:t>
            </a:r>
            <a:r>
              <a:rPr lang="en-US" dirty="0" err="1"/>
              <a:t>protegidas</a:t>
            </a:r>
            <a:r>
              <a:rPr lang="en-US" dirty="0"/>
              <a:t>; los </a:t>
            </a:r>
            <a:r>
              <a:rPr lang="en-US" dirty="0" err="1"/>
              <a:t>costos</a:t>
            </a:r>
            <a:r>
              <a:rPr lang="en-US" dirty="0"/>
              <a:t> y </a:t>
            </a:r>
            <a:r>
              <a:rPr lang="en-US" dirty="0" err="1"/>
              <a:t>beneficios</a:t>
            </a:r>
            <a:r>
              <a:rPr lang="en-US" dirty="0"/>
              <a:t> </a:t>
            </a:r>
            <a:r>
              <a:rPr lang="en-US" dirty="0" smtClean="0"/>
              <a:t>a el </a:t>
            </a:r>
            <a:r>
              <a:rPr lang="en-US" dirty="0"/>
              <a:t>o los </a:t>
            </a:r>
            <a:r>
              <a:rPr lang="en-US" dirty="0" err="1"/>
              <a:t>emisores</a:t>
            </a:r>
            <a:r>
              <a:rPr lang="en-US" dirty="0"/>
              <a:t> </a:t>
            </a:r>
            <a:r>
              <a:rPr lang="en-US" dirty="0" err="1"/>
              <a:t>que</a:t>
            </a:r>
            <a:r>
              <a:rPr lang="en-US" dirty="0"/>
              <a:t> </a:t>
            </a:r>
            <a:r>
              <a:rPr lang="en-US" dirty="0" err="1"/>
              <a:t>deberán</a:t>
            </a:r>
            <a:r>
              <a:rPr lang="en-US" dirty="0"/>
              <a:t> </a:t>
            </a:r>
            <a:r>
              <a:rPr lang="en-US" dirty="0" err="1"/>
              <a:t>cumplir</a:t>
            </a:r>
            <a:r>
              <a:rPr lang="en-US" dirty="0"/>
              <a:t> la </a:t>
            </a:r>
            <a:r>
              <a:rPr lang="en-US" dirty="0" err="1"/>
              <a:t>norma</a:t>
            </a:r>
            <a:r>
              <a:rPr lang="en-US" dirty="0"/>
              <a:t>; y los </a:t>
            </a:r>
            <a:r>
              <a:rPr lang="en-US" dirty="0" err="1"/>
              <a:t>costos</a:t>
            </a:r>
            <a:r>
              <a:rPr lang="en-US" dirty="0"/>
              <a:t> y </a:t>
            </a:r>
            <a:r>
              <a:rPr lang="en-US" dirty="0" err="1"/>
              <a:t>beneficios</a:t>
            </a:r>
            <a:r>
              <a:rPr lang="en-US" dirty="0"/>
              <a:t> </a:t>
            </a:r>
            <a:r>
              <a:rPr lang="en-US" dirty="0" err="1"/>
              <a:t>para</a:t>
            </a:r>
            <a:r>
              <a:rPr lang="en-US" dirty="0"/>
              <a:t> </a:t>
            </a:r>
            <a:r>
              <a:rPr lang="en-US" dirty="0" smtClean="0"/>
              <a:t>el Estado </a:t>
            </a:r>
            <a:r>
              <a:rPr lang="en-US" dirty="0" err="1"/>
              <a:t>como</a:t>
            </a:r>
            <a:r>
              <a:rPr lang="en-US" dirty="0"/>
              <a:t> </a:t>
            </a:r>
            <a:r>
              <a:rPr lang="en-US" dirty="0" err="1"/>
              <a:t>responsable</a:t>
            </a:r>
            <a:r>
              <a:rPr lang="en-US" dirty="0"/>
              <a:t> de la </a:t>
            </a:r>
            <a:r>
              <a:rPr lang="en-US" dirty="0" err="1"/>
              <a:t>fiscalización</a:t>
            </a:r>
            <a:r>
              <a:rPr lang="en-US" dirty="0"/>
              <a:t> del </a:t>
            </a:r>
            <a:r>
              <a:rPr lang="en-US" dirty="0" err="1"/>
              <a:t>cumplimiento</a:t>
            </a:r>
            <a:r>
              <a:rPr lang="en-US" dirty="0"/>
              <a:t> de la </a:t>
            </a:r>
            <a:r>
              <a:rPr lang="en-US" dirty="0" err="1"/>
              <a:t>norma</a:t>
            </a:r>
            <a:r>
              <a:rPr lang="en-US" dirty="0" smtClean="0"/>
              <a:t>.</a:t>
            </a:r>
          </a:p>
          <a:p>
            <a:pPr lvl="2"/>
            <a:r>
              <a:rPr lang="en-US" dirty="0" err="1" smtClean="0"/>
              <a:t>Artículo</a:t>
            </a:r>
            <a:r>
              <a:rPr lang="en-US" dirty="0" smtClean="0"/>
              <a:t> 13 Ley del </a:t>
            </a:r>
            <a:r>
              <a:rPr lang="en-US" dirty="0" err="1" smtClean="0"/>
              <a:t>Auge</a:t>
            </a:r>
            <a:r>
              <a:rPr lang="en-US" dirty="0" smtClean="0"/>
              <a:t> (19.996)</a:t>
            </a:r>
          </a:p>
          <a:p>
            <a:pPr lvl="3"/>
            <a:r>
              <a:rPr lang="en-US" dirty="0" smtClean="0"/>
              <a:t>La </a:t>
            </a:r>
            <a:r>
              <a:rPr lang="en-US" dirty="0" err="1"/>
              <a:t>elaboración</a:t>
            </a:r>
            <a:r>
              <a:rPr lang="en-US" dirty="0"/>
              <a:t> de la </a:t>
            </a:r>
            <a:r>
              <a:rPr lang="en-US" dirty="0" err="1"/>
              <a:t>propuesta</a:t>
            </a:r>
            <a:r>
              <a:rPr lang="en-US" dirty="0"/>
              <a:t> de </a:t>
            </a:r>
            <a:r>
              <a:rPr lang="en-US" dirty="0" err="1"/>
              <a:t>Garantías</a:t>
            </a:r>
            <a:r>
              <a:rPr lang="en-US" dirty="0"/>
              <a:t> </a:t>
            </a:r>
            <a:r>
              <a:rPr lang="en-US" dirty="0" err="1"/>
              <a:t>Explícitas</a:t>
            </a:r>
            <a:r>
              <a:rPr lang="en-US" dirty="0"/>
              <a:t> en </a:t>
            </a:r>
            <a:r>
              <a:rPr lang="en-US" dirty="0" err="1"/>
              <a:t>Salud</a:t>
            </a:r>
            <a:r>
              <a:rPr lang="en-US" dirty="0"/>
              <a:t> </a:t>
            </a:r>
            <a:r>
              <a:rPr lang="en-US" dirty="0" err="1"/>
              <a:t>considerará</a:t>
            </a:r>
            <a:r>
              <a:rPr lang="en-US" dirty="0"/>
              <a:t> el </a:t>
            </a:r>
            <a:r>
              <a:rPr lang="en-US" dirty="0" err="1" smtClean="0"/>
              <a:t>desarrollo</a:t>
            </a:r>
            <a:r>
              <a:rPr lang="en-US" dirty="0" smtClean="0"/>
              <a:t> de </a:t>
            </a:r>
            <a:r>
              <a:rPr lang="en-US" dirty="0" err="1"/>
              <a:t>estudios</a:t>
            </a:r>
            <a:r>
              <a:rPr lang="en-US" dirty="0"/>
              <a:t> con el </a:t>
            </a:r>
            <a:r>
              <a:rPr lang="en-US" dirty="0" err="1"/>
              <a:t>objetivo</a:t>
            </a:r>
            <a:r>
              <a:rPr lang="en-US" dirty="0"/>
              <a:t> de </a:t>
            </a:r>
            <a:r>
              <a:rPr lang="en-US" dirty="0" err="1"/>
              <a:t>determinar</a:t>
            </a:r>
            <a:r>
              <a:rPr lang="en-US" dirty="0"/>
              <a:t> un </a:t>
            </a:r>
            <a:r>
              <a:rPr lang="en-US" dirty="0" err="1"/>
              <a:t>listado</a:t>
            </a:r>
            <a:r>
              <a:rPr lang="en-US" dirty="0"/>
              <a:t> de </a:t>
            </a:r>
            <a:r>
              <a:rPr lang="en-US" dirty="0" err="1"/>
              <a:t>prioridades</a:t>
            </a:r>
            <a:r>
              <a:rPr lang="en-US" dirty="0"/>
              <a:t> en </a:t>
            </a:r>
            <a:r>
              <a:rPr lang="en-US" dirty="0" err="1"/>
              <a:t>salud</a:t>
            </a:r>
            <a:r>
              <a:rPr lang="en-US" dirty="0"/>
              <a:t> y </a:t>
            </a:r>
            <a:r>
              <a:rPr lang="en-US" dirty="0" smtClean="0"/>
              <a:t>de </a:t>
            </a:r>
            <a:r>
              <a:rPr lang="en-US" dirty="0" err="1" smtClean="0"/>
              <a:t>intervenciones</a:t>
            </a:r>
            <a:r>
              <a:rPr lang="en-US" dirty="0" smtClean="0"/>
              <a:t> </a:t>
            </a:r>
            <a:r>
              <a:rPr lang="en-US" dirty="0" err="1"/>
              <a:t>que</a:t>
            </a:r>
            <a:r>
              <a:rPr lang="en-US" dirty="0"/>
              <a:t> </a:t>
            </a:r>
            <a:r>
              <a:rPr lang="en-US" dirty="0" err="1"/>
              <a:t>considere</a:t>
            </a:r>
            <a:r>
              <a:rPr lang="en-US" dirty="0"/>
              <a:t> la </a:t>
            </a:r>
            <a:r>
              <a:rPr lang="en-US" dirty="0" err="1"/>
              <a:t>situación</a:t>
            </a:r>
            <a:r>
              <a:rPr lang="en-US" dirty="0"/>
              <a:t> de </a:t>
            </a:r>
            <a:r>
              <a:rPr lang="en-US" dirty="0" err="1"/>
              <a:t>salud</a:t>
            </a:r>
            <a:r>
              <a:rPr lang="en-US" dirty="0"/>
              <a:t> de la </a:t>
            </a:r>
            <a:r>
              <a:rPr lang="en-US" dirty="0" err="1"/>
              <a:t>población</a:t>
            </a:r>
            <a:r>
              <a:rPr lang="en-US" dirty="0"/>
              <a:t>, la </a:t>
            </a:r>
            <a:r>
              <a:rPr lang="en-US" dirty="0" err="1" smtClean="0"/>
              <a:t>efectividad</a:t>
            </a:r>
            <a:r>
              <a:rPr lang="en-US" dirty="0" smtClean="0"/>
              <a:t> de </a:t>
            </a:r>
            <a:r>
              <a:rPr lang="en-US" dirty="0" err="1"/>
              <a:t>las</a:t>
            </a:r>
            <a:r>
              <a:rPr lang="en-US" dirty="0"/>
              <a:t> </a:t>
            </a:r>
            <a:r>
              <a:rPr lang="en-US" dirty="0" err="1"/>
              <a:t>intervenciones</a:t>
            </a:r>
            <a:r>
              <a:rPr lang="en-US" dirty="0"/>
              <a:t>, </a:t>
            </a:r>
            <a:r>
              <a:rPr lang="en-US" dirty="0" err="1"/>
              <a:t>su</a:t>
            </a:r>
            <a:r>
              <a:rPr lang="en-US" dirty="0"/>
              <a:t> </a:t>
            </a:r>
            <a:r>
              <a:rPr lang="en-US" dirty="0" err="1"/>
              <a:t>contribución</a:t>
            </a:r>
            <a:r>
              <a:rPr lang="en-US" dirty="0"/>
              <a:t> a la </a:t>
            </a:r>
            <a:r>
              <a:rPr lang="en-US" dirty="0" err="1"/>
              <a:t>extensión</a:t>
            </a:r>
            <a:r>
              <a:rPr lang="en-US" dirty="0"/>
              <a:t> o a la </a:t>
            </a:r>
            <a:r>
              <a:rPr lang="en-US" dirty="0" err="1"/>
              <a:t>calidad</a:t>
            </a:r>
            <a:r>
              <a:rPr lang="en-US" dirty="0"/>
              <a:t> de </a:t>
            </a:r>
            <a:r>
              <a:rPr lang="en-US" dirty="0" err="1"/>
              <a:t>vida</a:t>
            </a:r>
            <a:r>
              <a:rPr lang="en-US" dirty="0"/>
              <a:t> y</a:t>
            </a:r>
            <a:r>
              <a:rPr lang="en-US" dirty="0" smtClean="0"/>
              <a:t>, </a:t>
            </a:r>
            <a:r>
              <a:rPr lang="en-US" dirty="0" err="1" smtClean="0"/>
              <a:t>cuando</a:t>
            </a:r>
            <a:r>
              <a:rPr lang="en-US" dirty="0" smtClean="0"/>
              <a:t> </a:t>
            </a:r>
            <a:r>
              <a:rPr lang="en-US" dirty="0"/>
              <a:t>sea </a:t>
            </a:r>
            <a:r>
              <a:rPr lang="en-US" dirty="0" err="1"/>
              <a:t>posible</a:t>
            </a:r>
            <a:r>
              <a:rPr lang="en-US" dirty="0"/>
              <a:t>, </a:t>
            </a:r>
            <a:r>
              <a:rPr lang="en-US" dirty="0" err="1"/>
              <a:t>su</a:t>
            </a:r>
            <a:r>
              <a:rPr lang="en-US" dirty="0"/>
              <a:t> </a:t>
            </a:r>
            <a:r>
              <a:rPr lang="en-US" dirty="0" err="1"/>
              <a:t>relación</a:t>
            </a:r>
            <a:r>
              <a:rPr lang="en-US" dirty="0"/>
              <a:t> </a:t>
            </a:r>
            <a:r>
              <a:rPr lang="en-US" dirty="0" err="1"/>
              <a:t>costo</a:t>
            </a:r>
            <a:r>
              <a:rPr lang="en-US" dirty="0"/>
              <a:t> </a:t>
            </a:r>
            <a:r>
              <a:rPr lang="en-US" dirty="0" err="1"/>
              <a:t>efectividad</a:t>
            </a:r>
            <a:r>
              <a:rPr lang="en-US" dirty="0"/>
              <a:t>.</a:t>
            </a:r>
          </a:p>
          <a:p>
            <a:pPr lvl="3"/>
            <a:r>
              <a:rPr lang="en-US" dirty="0"/>
              <a:t>Para </a:t>
            </a:r>
            <a:r>
              <a:rPr lang="en-US" dirty="0" err="1"/>
              <a:t>ello</a:t>
            </a:r>
            <a:r>
              <a:rPr lang="en-US" dirty="0"/>
              <a:t> se </a:t>
            </a:r>
            <a:r>
              <a:rPr lang="en-US" dirty="0" err="1"/>
              <a:t>deberán</a:t>
            </a:r>
            <a:r>
              <a:rPr lang="en-US" dirty="0"/>
              <a:t> </a:t>
            </a:r>
            <a:r>
              <a:rPr lang="en-US" dirty="0" err="1"/>
              <a:t>desarrollar</a:t>
            </a:r>
            <a:r>
              <a:rPr lang="en-US" dirty="0"/>
              <a:t> </a:t>
            </a:r>
            <a:r>
              <a:rPr lang="en-US" dirty="0" err="1"/>
              <a:t>estudios</a:t>
            </a:r>
            <a:r>
              <a:rPr lang="en-US" dirty="0"/>
              <a:t> </a:t>
            </a:r>
            <a:r>
              <a:rPr lang="en-US" dirty="0" err="1"/>
              <a:t>epidemiológicos</a:t>
            </a:r>
            <a:r>
              <a:rPr lang="en-US" dirty="0"/>
              <a:t>, entre </a:t>
            </a:r>
            <a:r>
              <a:rPr lang="en-US" dirty="0" err="1"/>
              <a:t>otros</a:t>
            </a:r>
            <a:r>
              <a:rPr lang="en-US" dirty="0"/>
              <a:t> de </a:t>
            </a:r>
            <a:r>
              <a:rPr lang="en-US" dirty="0" err="1"/>
              <a:t>carga</a:t>
            </a:r>
            <a:r>
              <a:rPr lang="en-US" dirty="0"/>
              <a:t> </a:t>
            </a:r>
            <a:r>
              <a:rPr lang="en-US" dirty="0" smtClean="0"/>
              <a:t>de </a:t>
            </a:r>
            <a:r>
              <a:rPr lang="en-US" dirty="0" err="1" smtClean="0"/>
              <a:t>enfermedad</a:t>
            </a:r>
            <a:r>
              <a:rPr lang="en-US" dirty="0"/>
              <a:t>, </a:t>
            </a:r>
            <a:r>
              <a:rPr lang="en-US" dirty="0" err="1"/>
              <a:t>revisiones</a:t>
            </a:r>
            <a:r>
              <a:rPr lang="en-US" dirty="0"/>
              <a:t> </a:t>
            </a:r>
            <a:r>
              <a:rPr lang="en-US" dirty="0" err="1"/>
              <a:t>sistemáticas</a:t>
            </a:r>
            <a:r>
              <a:rPr lang="en-US" dirty="0"/>
              <a:t> </a:t>
            </a:r>
            <a:r>
              <a:rPr lang="en-US" dirty="0" err="1"/>
              <a:t>sobre</a:t>
            </a:r>
            <a:r>
              <a:rPr lang="en-US" dirty="0"/>
              <a:t> la </a:t>
            </a:r>
            <a:r>
              <a:rPr lang="en-US" dirty="0" err="1"/>
              <a:t>efectividad</a:t>
            </a:r>
            <a:r>
              <a:rPr lang="en-US" dirty="0"/>
              <a:t>, </a:t>
            </a:r>
            <a:r>
              <a:rPr lang="en-US" dirty="0" err="1"/>
              <a:t>evaluaciones</a:t>
            </a:r>
            <a:r>
              <a:rPr lang="en-US" dirty="0"/>
              <a:t> </a:t>
            </a:r>
            <a:r>
              <a:rPr lang="en-US" dirty="0" err="1"/>
              <a:t>económicas</a:t>
            </a:r>
            <a:r>
              <a:rPr lang="en-US" dirty="0" smtClean="0"/>
              <a:t>, </a:t>
            </a:r>
            <a:r>
              <a:rPr lang="en-US" dirty="0" err="1" smtClean="0"/>
              <a:t>demanda</a:t>
            </a:r>
            <a:r>
              <a:rPr lang="en-US" dirty="0" smtClean="0"/>
              <a:t> </a:t>
            </a:r>
            <a:r>
              <a:rPr lang="en-US" dirty="0" err="1"/>
              <a:t>potencial</a:t>
            </a:r>
            <a:r>
              <a:rPr lang="en-US" dirty="0"/>
              <a:t> y </a:t>
            </a:r>
            <a:r>
              <a:rPr lang="en-US" dirty="0" err="1"/>
              <a:t>capacidad</a:t>
            </a:r>
            <a:r>
              <a:rPr lang="en-US" dirty="0"/>
              <a:t> de </a:t>
            </a:r>
            <a:r>
              <a:rPr lang="en-US" dirty="0" err="1"/>
              <a:t>oferta</a:t>
            </a:r>
            <a:r>
              <a:rPr lang="en-US" dirty="0"/>
              <a:t> del </a:t>
            </a:r>
            <a:r>
              <a:rPr lang="en-US" dirty="0" err="1"/>
              <a:t>sistema</a:t>
            </a:r>
            <a:r>
              <a:rPr lang="en-US" dirty="0"/>
              <a:t> de </a:t>
            </a:r>
            <a:r>
              <a:rPr lang="en-US" dirty="0" err="1"/>
              <a:t>salud</a:t>
            </a:r>
            <a:r>
              <a:rPr lang="en-US" dirty="0"/>
              <a:t> </a:t>
            </a:r>
            <a:r>
              <a:rPr lang="en-US" dirty="0" err="1" smtClean="0"/>
              <a:t>chileno</a:t>
            </a:r>
            <a:endParaRPr lang="en-US" dirty="0" smtClean="0"/>
          </a:p>
        </p:txBody>
      </p:sp>
      <p:sp>
        <p:nvSpPr>
          <p:cNvPr id="3" name="Title 2"/>
          <p:cNvSpPr>
            <a:spLocks noGrp="1"/>
          </p:cNvSpPr>
          <p:nvPr>
            <p:ph type="title"/>
          </p:nvPr>
        </p:nvSpPr>
        <p:spPr/>
        <p:txBody>
          <a:bodyPr/>
          <a:lstStyle/>
          <a:p>
            <a:r>
              <a:rPr lang="en-US" dirty="0" smtClean="0"/>
              <a:t>Regulatory impact assessment</a:t>
            </a:r>
            <a:endParaRPr lang="en-US" dirty="0"/>
          </a:p>
        </p:txBody>
      </p:sp>
    </p:spTree>
    <p:extLst>
      <p:ext uri="{BB962C8B-B14F-4D97-AF65-F5344CB8AC3E}">
        <p14:creationId xmlns:p14="http://schemas.microsoft.com/office/powerpoint/2010/main" val="393137955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General vs. Special Interests  (4)</a:t>
            </a:r>
            <a:endParaRPr lang="en-US" dirty="0"/>
          </a:p>
        </p:txBody>
      </p:sp>
      <p:sp>
        <p:nvSpPr>
          <p:cNvPr id="3" name="Content Placeholder 2"/>
          <p:cNvSpPr>
            <a:spLocks noGrp="1"/>
          </p:cNvSpPr>
          <p:nvPr>
            <p:ph idx="1"/>
          </p:nvPr>
        </p:nvSpPr>
        <p:spPr/>
        <p:txBody>
          <a:bodyPr/>
          <a:lstStyle/>
          <a:p>
            <a:r>
              <a:rPr lang="en-US" dirty="0" smtClean="0"/>
              <a:t>La idea de </a:t>
            </a:r>
            <a:r>
              <a:rPr lang="en-US" dirty="0" err="1" smtClean="0"/>
              <a:t>captura</a:t>
            </a:r>
            <a:r>
              <a:rPr lang="en-US" dirty="0" smtClean="0"/>
              <a:t> se </a:t>
            </a:r>
            <a:r>
              <a:rPr lang="en-US" dirty="0" err="1" smtClean="0"/>
              <a:t>entiende</a:t>
            </a:r>
            <a:r>
              <a:rPr lang="en-US" dirty="0" smtClean="0"/>
              <a:t> </a:t>
            </a:r>
            <a:r>
              <a:rPr lang="en-US" dirty="0" err="1" smtClean="0"/>
              <a:t>mejor</a:t>
            </a:r>
            <a:r>
              <a:rPr lang="en-US" dirty="0" smtClean="0"/>
              <a:t> </a:t>
            </a:r>
            <a:r>
              <a:rPr lang="en-US" dirty="0" err="1" smtClean="0"/>
              <a:t>bajo</a:t>
            </a:r>
            <a:r>
              <a:rPr lang="en-US" dirty="0" smtClean="0"/>
              <a:t> la </a:t>
            </a:r>
            <a:r>
              <a:rPr lang="en-US" dirty="0" err="1" smtClean="0"/>
              <a:t>luz</a:t>
            </a:r>
            <a:r>
              <a:rPr lang="en-US" dirty="0" smtClean="0"/>
              <a:t> de los </a:t>
            </a:r>
            <a:r>
              <a:rPr lang="en-US" dirty="0" err="1" smtClean="0"/>
              <a:t>conceptos</a:t>
            </a:r>
            <a:r>
              <a:rPr lang="en-US" dirty="0" smtClean="0"/>
              <a:t> </a:t>
            </a:r>
            <a:r>
              <a:rPr lang="en-US" dirty="0" err="1" smtClean="0"/>
              <a:t>interés</a:t>
            </a:r>
            <a:r>
              <a:rPr lang="en-US" dirty="0" smtClean="0"/>
              <a:t> general </a:t>
            </a:r>
            <a:r>
              <a:rPr lang="en-US" dirty="0" err="1" smtClean="0"/>
              <a:t>y</a:t>
            </a:r>
            <a:r>
              <a:rPr lang="en-US" dirty="0" smtClean="0"/>
              <a:t> especial, </a:t>
            </a:r>
            <a:r>
              <a:rPr lang="en-US" dirty="0" err="1" smtClean="0"/>
              <a:t>que</a:t>
            </a:r>
            <a:r>
              <a:rPr lang="en-US" dirty="0" smtClean="0"/>
              <a:t> </a:t>
            </a:r>
            <a:r>
              <a:rPr lang="en-US" dirty="0" err="1" smtClean="0"/>
              <a:t>interés</a:t>
            </a:r>
            <a:r>
              <a:rPr lang="en-US" dirty="0" smtClean="0"/>
              <a:t> </a:t>
            </a:r>
            <a:r>
              <a:rPr lang="en-US" dirty="0" err="1" smtClean="0"/>
              <a:t>público</a:t>
            </a:r>
            <a:r>
              <a:rPr lang="en-US" dirty="0" smtClean="0"/>
              <a:t> </a:t>
            </a:r>
            <a:r>
              <a:rPr lang="en-US" dirty="0" err="1" smtClean="0"/>
              <a:t>o</a:t>
            </a:r>
            <a:r>
              <a:rPr lang="en-US" dirty="0" smtClean="0"/>
              <a:t> </a:t>
            </a:r>
            <a:r>
              <a:rPr lang="en-US" dirty="0" err="1" smtClean="0"/>
              <a:t>privado</a:t>
            </a:r>
            <a:endParaRPr lang="en-US" dirty="0" smtClean="0"/>
          </a:p>
          <a:p>
            <a:pPr lvl="1"/>
            <a:r>
              <a:rPr lang="en-US" dirty="0" smtClean="0"/>
              <a:t>El debate de la </a:t>
            </a:r>
            <a:r>
              <a:rPr lang="en-US" dirty="0" err="1" smtClean="0"/>
              <a:t>captura</a:t>
            </a:r>
            <a:r>
              <a:rPr lang="en-US" dirty="0" smtClean="0"/>
              <a:t> </a:t>
            </a:r>
            <a:r>
              <a:rPr lang="en-US" dirty="0" err="1" smtClean="0"/>
              <a:t>puede</a:t>
            </a:r>
            <a:r>
              <a:rPr lang="en-US" dirty="0" smtClean="0"/>
              <a:t> ser </a:t>
            </a:r>
            <a:r>
              <a:rPr lang="en-US" dirty="0" err="1" smtClean="0"/>
              <a:t>mejor</a:t>
            </a:r>
            <a:r>
              <a:rPr lang="en-US" dirty="0" smtClean="0"/>
              <a:t> </a:t>
            </a:r>
            <a:r>
              <a:rPr lang="en-US" dirty="0" err="1" smtClean="0"/>
              <a:t>enfocado</a:t>
            </a:r>
            <a:r>
              <a:rPr lang="en-US" dirty="0" smtClean="0"/>
              <a:t> </a:t>
            </a:r>
            <a:r>
              <a:rPr lang="en-US" dirty="0" err="1" smtClean="0"/>
              <a:t>como</a:t>
            </a:r>
            <a:r>
              <a:rPr lang="en-US" dirty="0" smtClean="0"/>
              <a:t> un debate </a:t>
            </a:r>
            <a:r>
              <a:rPr lang="en-US" dirty="0" err="1" smtClean="0"/>
              <a:t>acerca</a:t>
            </a:r>
            <a:r>
              <a:rPr lang="en-US" dirty="0" smtClean="0"/>
              <a:t> de la </a:t>
            </a:r>
            <a:r>
              <a:rPr lang="en-US" dirty="0" err="1" smtClean="0"/>
              <a:t>dominación</a:t>
            </a:r>
            <a:r>
              <a:rPr lang="en-US" dirty="0" smtClean="0"/>
              <a:t> del </a:t>
            </a:r>
            <a:r>
              <a:rPr lang="en-US" dirty="0" err="1" smtClean="0"/>
              <a:t>proceso</a:t>
            </a:r>
            <a:r>
              <a:rPr lang="en-US" dirty="0" smtClean="0"/>
              <a:t> </a:t>
            </a:r>
            <a:r>
              <a:rPr lang="en-US" dirty="0" err="1" smtClean="0"/>
              <a:t>regulatorio</a:t>
            </a:r>
            <a:endParaRPr lang="en-US" dirty="0"/>
          </a:p>
        </p:txBody>
      </p:sp>
    </p:spTree>
    <p:extLst>
      <p:ext uri="{BB962C8B-B14F-4D97-AF65-F5344CB8AC3E}">
        <p14:creationId xmlns:p14="http://schemas.microsoft.com/office/powerpoint/2010/main" val="34607779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 Slack</a:t>
            </a:r>
            <a:endParaRPr lang="en-US" dirty="0"/>
          </a:p>
        </p:txBody>
      </p:sp>
      <p:pic>
        <p:nvPicPr>
          <p:cNvPr id="4" name="Picture 3"/>
          <p:cNvPicPr>
            <a:picLocks noChangeAspect="1"/>
          </p:cNvPicPr>
          <p:nvPr/>
        </p:nvPicPr>
        <p:blipFill>
          <a:blip r:embed="rId2"/>
          <a:stretch>
            <a:fillRect/>
          </a:stretch>
        </p:blipFill>
        <p:spPr>
          <a:xfrm>
            <a:off x="0" y="2209800"/>
            <a:ext cx="8807450" cy="3946267"/>
          </a:xfrm>
          <a:prstGeom prst="rect">
            <a:avLst/>
          </a:prstGeom>
        </p:spPr>
      </p:pic>
    </p:spTree>
    <p:extLst>
      <p:ext uri="{BB962C8B-B14F-4D97-AF65-F5344CB8AC3E}">
        <p14:creationId xmlns:p14="http://schemas.microsoft.com/office/powerpoint/2010/main" val="1861011009"/>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 Slack</a:t>
            </a:r>
            <a:endParaRPr lang="en-US" dirty="0"/>
          </a:p>
        </p:txBody>
      </p:sp>
      <p:pic>
        <p:nvPicPr>
          <p:cNvPr id="4" name="Picture 3"/>
          <p:cNvPicPr>
            <a:picLocks noChangeAspect="1"/>
          </p:cNvPicPr>
          <p:nvPr/>
        </p:nvPicPr>
        <p:blipFill>
          <a:blip r:embed="rId2"/>
          <a:stretch>
            <a:fillRect/>
          </a:stretch>
        </p:blipFill>
        <p:spPr>
          <a:xfrm>
            <a:off x="609599" y="2603500"/>
            <a:ext cx="8053395" cy="3644900"/>
          </a:xfrm>
          <a:prstGeom prst="rect">
            <a:avLst/>
          </a:prstGeom>
        </p:spPr>
      </p:pic>
    </p:spTree>
    <p:extLst>
      <p:ext uri="{BB962C8B-B14F-4D97-AF65-F5344CB8AC3E}">
        <p14:creationId xmlns:p14="http://schemas.microsoft.com/office/powerpoint/2010/main" val="25081667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General vs. Special Interests  (5)</a:t>
            </a:r>
            <a:endParaRPr lang="en-US" dirty="0"/>
          </a:p>
        </p:txBody>
      </p:sp>
      <p:sp>
        <p:nvSpPr>
          <p:cNvPr id="3" name="Content Placeholder 2"/>
          <p:cNvSpPr>
            <a:spLocks noGrp="1"/>
          </p:cNvSpPr>
          <p:nvPr>
            <p:ph idx="1"/>
          </p:nvPr>
        </p:nvSpPr>
        <p:spPr/>
        <p:txBody>
          <a:bodyPr/>
          <a:lstStyle/>
          <a:p>
            <a:r>
              <a:rPr lang="en-US" dirty="0" smtClean="0"/>
              <a:t>La </a:t>
            </a:r>
            <a:r>
              <a:rPr lang="en-US" dirty="0" err="1" smtClean="0"/>
              <a:t>retórica</a:t>
            </a:r>
            <a:r>
              <a:rPr lang="en-US" dirty="0" smtClean="0"/>
              <a:t> del </a:t>
            </a:r>
            <a:r>
              <a:rPr lang="en-US" dirty="0" err="1" smtClean="0"/>
              <a:t>interés</a:t>
            </a:r>
            <a:r>
              <a:rPr lang="en-US" dirty="0" smtClean="0"/>
              <a:t> </a:t>
            </a:r>
            <a:r>
              <a:rPr lang="en-US" dirty="0" err="1" smtClean="0"/>
              <a:t>público</a:t>
            </a:r>
            <a:r>
              <a:rPr lang="en-US" dirty="0" smtClean="0"/>
              <a:t> </a:t>
            </a:r>
            <a:r>
              <a:rPr lang="en-US" dirty="0" err="1" smtClean="0"/>
              <a:t>sirve</a:t>
            </a:r>
            <a:r>
              <a:rPr lang="en-US" dirty="0" smtClean="0"/>
              <a:t> a los </a:t>
            </a:r>
            <a:r>
              <a:rPr lang="en-US" dirty="0" err="1" smtClean="0"/>
              <a:t>reguladores</a:t>
            </a:r>
            <a:r>
              <a:rPr lang="en-US" dirty="0" smtClean="0"/>
              <a:t> </a:t>
            </a:r>
            <a:r>
              <a:rPr lang="en-US" dirty="0" err="1" smtClean="0"/>
              <a:t>para</a:t>
            </a:r>
            <a:r>
              <a:rPr lang="en-US" dirty="0" smtClean="0"/>
              <a:t> </a:t>
            </a:r>
            <a:r>
              <a:rPr lang="en-US" dirty="0" err="1" smtClean="0"/>
              <a:t>obtener</a:t>
            </a:r>
            <a:r>
              <a:rPr lang="en-US" dirty="0" smtClean="0"/>
              <a:t> el </a:t>
            </a:r>
            <a:r>
              <a:rPr lang="en-US" dirty="0" err="1" smtClean="0"/>
              <a:t>apoyo</a:t>
            </a:r>
            <a:r>
              <a:rPr lang="en-US" dirty="0" smtClean="0"/>
              <a:t> del </a:t>
            </a:r>
            <a:r>
              <a:rPr lang="en-US" dirty="0" err="1" smtClean="0"/>
              <a:t>electorado</a:t>
            </a:r>
            <a:r>
              <a:rPr lang="en-US" dirty="0" smtClean="0"/>
              <a:t>. </a:t>
            </a:r>
            <a:r>
              <a:rPr lang="en-US" dirty="0" err="1" smtClean="0"/>
              <a:t>Pero</a:t>
            </a:r>
            <a:r>
              <a:rPr lang="en-US" dirty="0" smtClean="0"/>
              <a:t> </a:t>
            </a:r>
            <a:r>
              <a:rPr lang="en-US" dirty="0" err="1" smtClean="0"/>
              <a:t>esa</a:t>
            </a:r>
            <a:r>
              <a:rPr lang="en-US" dirty="0" smtClean="0"/>
              <a:t> </a:t>
            </a:r>
            <a:r>
              <a:rPr lang="en-US" dirty="0" err="1" smtClean="0"/>
              <a:t>misma</a:t>
            </a:r>
            <a:r>
              <a:rPr lang="en-US" dirty="0" smtClean="0"/>
              <a:t> </a:t>
            </a:r>
            <a:r>
              <a:rPr lang="en-US" dirty="0" err="1" smtClean="0"/>
              <a:t>retórica</a:t>
            </a:r>
            <a:r>
              <a:rPr lang="en-US" dirty="0" smtClean="0"/>
              <a:t> </a:t>
            </a:r>
            <a:r>
              <a:rPr lang="en-US" dirty="0" err="1" smtClean="0"/>
              <a:t>hace</a:t>
            </a:r>
            <a:r>
              <a:rPr lang="en-US" dirty="0" smtClean="0"/>
              <a:t> </a:t>
            </a:r>
            <a:r>
              <a:rPr lang="en-US" dirty="0" err="1" smtClean="0"/>
              <a:t>difícil</a:t>
            </a:r>
            <a:r>
              <a:rPr lang="en-US" dirty="0" smtClean="0"/>
              <a:t> </a:t>
            </a:r>
            <a:r>
              <a:rPr lang="en-US" dirty="0" err="1" smtClean="0"/>
              <a:t>distinguir</a:t>
            </a:r>
            <a:r>
              <a:rPr lang="en-US" dirty="0" smtClean="0"/>
              <a:t> entre:</a:t>
            </a:r>
          </a:p>
          <a:p>
            <a:pPr lvl="1"/>
            <a:r>
              <a:rPr lang="en-US" dirty="0" err="1" smtClean="0"/>
              <a:t>Actos</a:t>
            </a:r>
            <a:r>
              <a:rPr lang="en-US" dirty="0" smtClean="0"/>
              <a:t> </a:t>
            </a:r>
            <a:r>
              <a:rPr lang="en-US" dirty="0" err="1" smtClean="0"/>
              <a:t>o</a:t>
            </a:r>
            <a:r>
              <a:rPr lang="en-US" dirty="0" smtClean="0"/>
              <a:t> </a:t>
            </a:r>
            <a:r>
              <a:rPr lang="en-US" dirty="0" err="1" smtClean="0"/>
              <a:t>políticas</a:t>
            </a:r>
            <a:r>
              <a:rPr lang="en-US" dirty="0" smtClean="0"/>
              <a:t> en </a:t>
            </a:r>
            <a:r>
              <a:rPr lang="en-US" dirty="0" err="1" smtClean="0"/>
              <a:t>función</a:t>
            </a:r>
            <a:r>
              <a:rPr lang="en-US" dirty="0" smtClean="0"/>
              <a:t> del </a:t>
            </a:r>
            <a:r>
              <a:rPr lang="en-US" dirty="0" err="1" smtClean="0"/>
              <a:t>interés</a:t>
            </a:r>
            <a:r>
              <a:rPr lang="en-US" dirty="0" smtClean="0"/>
              <a:t> general</a:t>
            </a:r>
          </a:p>
          <a:p>
            <a:pPr lvl="1"/>
            <a:r>
              <a:rPr lang="en-US" dirty="0" err="1" smtClean="0"/>
              <a:t>Regulador</a:t>
            </a:r>
            <a:r>
              <a:rPr lang="en-US" dirty="0" smtClean="0"/>
              <a:t> </a:t>
            </a:r>
            <a:r>
              <a:rPr lang="en-US" dirty="0" err="1" smtClean="0"/>
              <a:t>Burkeano</a:t>
            </a:r>
            <a:endParaRPr lang="en-US" dirty="0" smtClean="0"/>
          </a:p>
          <a:p>
            <a:pPr lvl="1"/>
            <a:r>
              <a:rPr lang="en-US" dirty="0" err="1" smtClean="0"/>
              <a:t>Regulador</a:t>
            </a:r>
            <a:r>
              <a:rPr lang="en-US" dirty="0" smtClean="0"/>
              <a:t> </a:t>
            </a:r>
            <a:r>
              <a:rPr lang="en-US" dirty="0" err="1" smtClean="0"/>
              <a:t>capturado</a:t>
            </a:r>
            <a:endParaRPr lang="en-US" dirty="0" smtClean="0"/>
          </a:p>
          <a:p>
            <a:endParaRPr lang="en-US" dirty="0"/>
          </a:p>
        </p:txBody>
      </p:sp>
    </p:spTree>
    <p:extLst>
      <p:ext uri="{BB962C8B-B14F-4D97-AF65-F5344CB8AC3E}">
        <p14:creationId xmlns:p14="http://schemas.microsoft.com/office/powerpoint/2010/main" val="2747227036"/>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The model</a:t>
            </a:r>
            <a:endParaRPr lang="en-US" dirty="0"/>
          </a:p>
        </p:txBody>
      </p:sp>
      <p:pic>
        <p:nvPicPr>
          <p:cNvPr id="4" name="Picture 3"/>
          <p:cNvPicPr>
            <a:picLocks noChangeAspect="1"/>
          </p:cNvPicPr>
          <p:nvPr/>
        </p:nvPicPr>
        <p:blipFill>
          <a:blip r:embed="rId2"/>
          <a:stretch>
            <a:fillRect/>
          </a:stretch>
        </p:blipFill>
        <p:spPr>
          <a:xfrm>
            <a:off x="1676400" y="1828800"/>
            <a:ext cx="5207000" cy="4665678"/>
          </a:xfrm>
          <a:prstGeom prst="rect">
            <a:avLst/>
          </a:prstGeom>
        </p:spPr>
      </p:pic>
    </p:spTree>
    <p:extLst>
      <p:ext uri="{BB962C8B-B14F-4D97-AF65-F5344CB8AC3E}">
        <p14:creationId xmlns:p14="http://schemas.microsoft.com/office/powerpoint/2010/main" val="77041361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Influencing the amount of slack</a:t>
            </a:r>
            <a:endParaRPr lang="en-US" dirty="0"/>
          </a:p>
        </p:txBody>
      </p:sp>
      <p:sp>
        <p:nvSpPr>
          <p:cNvPr id="3" name="Content Placeholder 2"/>
          <p:cNvSpPr>
            <a:spLocks noGrp="1"/>
          </p:cNvSpPr>
          <p:nvPr>
            <p:ph idx="1"/>
          </p:nvPr>
        </p:nvSpPr>
        <p:spPr/>
        <p:txBody>
          <a:bodyPr/>
          <a:lstStyle/>
          <a:p>
            <a:r>
              <a:rPr lang="en-US" dirty="0" smtClean="0"/>
              <a:t>La </a:t>
            </a:r>
            <a:r>
              <a:rPr lang="en-US" dirty="0" err="1" smtClean="0"/>
              <a:t>posibilidad</a:t>
            </a:r>
            <a:r>
              <a:rPr lang="en-US" dirty="0" smtClean="0"/>
              <a:t> de </a:t>
            </a:r>
            <a:r>
              <a:rPr lang="en-US" dirty="0" err="1" smtClean="0"/>
              <a:t>afectar</a:t>
            </a:r>
            <a:r>
              <a:rPr lang="en-US" dirty="0" smtClean="0"/>
              <a:t> la </a:t>
            </a:r>
            <a:r>
              <a:rPr lang="en-US" dirty="0" err="1" smtClean="0"/>
              <a:t>creación</a:t>
            </a:r>
            <a:r>
              <a:rPr lang="en-US" dirty="0" smtClean="0"/>
              <a:t> </a:t>
            </a:r>
            <a:r>
              <a:rPr lang="en-US" dirty="0" err="1" smtClean="0"/>
              <a:t>y</a:t>
            </a:r>
            <a:r>
              <a:rPr lang="en-US" dirty="0" smtClean="0"/>
              <a:t> </a:t>
            </a:r>
            <a:r>
              <a:rPr lang="en-US" dirty="0" err="1" smtClean="0"/>
              <a:t>transferencia</a:t>
            </a:r>
            <a:r>
              <a:rPr lang="en-US" dirty="0" smtClean="0"/>
              <a:t> de </a:t>
            </a:r>
            <a:r>
              <a:rPr lang="en-US" dirty="0" err="1" smtClean="0"/>
              <a:t>riqueza</a:t>
            </a:r>
            <a:r>
              <a:rPr lang="en-US" dirty="0" smtClean="0"/>
              <a:t> en un </a:t>
            </a:r>
            <a:r>
              <a:rPr lang="en-US" dirty="0" err="1" smtClean="0"/>
              <a:t>mundo</a:t>
            </a:r>
            <a:r>
              <a:rPr lang="en-US" dirty="0" smtClean="0"/>
              <a:t> </a:t>
            </a:r>
            <a:r>
              <a:rPr lang="en-US" dirty="0" err="1" smtClean="0"/>
              <a:t>altamente</a:t>
            </a:r>
            <a:r>
              <a:rPr lang="en-US" dirty="0" smtClean="0"/>
              <a:t> </a:t>
            </a:r>
            <a:r>
              <a:rPr lang="en-US" dirty="0" err="1" smtClean="0"/>
              <a:t>complejo</a:t>
            </a:r>
            <a:r>
              <a:rPr lang="en-US" dirty="0" smtClean="0"/>
              <a:t>, </a:t>
            </a:r>
            <a:r>
              <a:rPr lang="en-US" dirty="0" err="1" smtClean="0"/>
              <a:t>donde</a:t>
            </a:r>
            <a:r>
              <a:rPr lang="en-US" dirty="0" smtClean="0"/>
              <a:t> </a:t>
            </a:r>
            <a:r>
              <a:rPr lang="en-US" dirty="0" err="1" smtClean="0"/>
              <a:t>es</a:t>
            </a:r>
            <a:r>
              <a:rPr lang="en-US" dirty="0" smtClean="0"/>
              <a:t> </a:t>
            </a:r>
            <a:r>
              <a:rPr lang="en-US" dirty="0" err="1" smtClean="0"/>
              <a:t>imposible</a:t>
            </a:r>
            <a:r>
              <a:rPr lang="en-US" dirty="0" smtClean="0"/>
              <a:t> </a:t>
            </a:r>
            <a:r>
              <a:rPr lang="en-US" dirty="0" err="1" smtClean="0"/>
              <a:t>monitorear</a:t>
            </a:r>
            <a:r>
              <a:rPr lang="en-US" dirty="0" smtClean="0"/>
              <a:t>, genera </a:t>
            </a:r>
            <a:r>
              <a:rPr lang="en-US" dirty="0" err="1" smtClean="0"/>
              <a:t>preguntas</a:t>
            </a:r>
            <a:r>
              <a:rPr lang="en-US" dirty="0" smtClean="0"/>
              <a:t> claves en </a:t>
            </a:r>
            <a:r>
              <a:rPr lang="en-US" dirty="0" err="1" smtClean="0"/>
              <a:t>teoría</a:t>
            </a:r>
            <a:r>
              <a:rPr lang="en-US" dirty="0" smtClean="0"/>
              <a:t> de </a:t>
            </a:r>
            <a:r>
              <a:rPr lang="en-US" dirty="0" err="1" smtClean="0"/>
              <a:t>las</a:t>
            </a:r>
            <a:r>
              <a:rPr lang="en-US" dirty="0" smtClean="0"/>
              <a:t> </a:t>
            </a:r>
            <a:r>
              <a:rPr lang="en-US" dirty="0" err="1" smtClean="0"/>
              <a:t>regulaciones</a:t>
            </a:r>
            <a:endParaRPr lang="en-US" dirty="0" smtClean="0"/>
          </a:p>
          <a:p>
            <a:pPr lvl="1"/>
            <a:r>
              <a:rPr lang="en-US" dirty="0" smtClean="0"/>
              <a:t>¿En el </a:t>
            </a:r>
            <a:r>
              <a:rPr lang="en-US" dirty="0" err="1" smtClean="0"/>
              <a:t>interés</a:t>
            </a:r>
            <a:r>
              <a:rPr lang="en-US" dirty="0" smtClean="0"/>
              <a:t> de </a:t>
            </a:r>
            <a:r>
              <a:rPr lang="en-US" dirty="0" err="1" smtClean="0"/>
              <a:t>quién</a:t>
            </a:r>
            <a:r>
              <a:rPr lang="en-US" dirty="0" smtClean="0"/>
              <a:t> </a:t>
            </a:r>
            <a:r>
              <a:rPr lang="en-US" dirty="0" err="1" smtClean="0"/>
              <a:t>regulan</a:t>
            </a:r>
            <a:r>
              <a:rPr lang="en-US" dirty="0" smtClean="0"/>
              <a:t> los </a:t>
            </a:r>
            <a:r>
              <a:rPr lang="en-US" dirty="0" err="1" smtClean="0"/>
              <a:t>reguladores</a:t>
            </a:r>
            <a:r>
              <a:rPr lang="en-US" dirty="0" smtClean="0"/>
              <a:t>?</a:t>
            </a:r>
          </a:p>
          <a:p>
            <a:pPr lvl="1"/>
            <a:r>
              <a:rPr lang="en-US" dirty="0" smtClean="0"/>
              <a:t>¿</a:t>
            </a:r>
            <a:r>
              <a:rPr lang="en-US" dirty="0" err="1" smtClean="0"/>
              <a:t>Cómo</a:t>
            </a:r>
            <a:r>
              <a:rPr lang="en-US" dirty="0" smtClean="0"/>
              <a:t> </a:t>
            </a:r>
            <a:r>
              <a:rPr lang="en-US" dirty="0" err="1" smtClean="0"/>
              <a:t>puede</a:t>
            </a:r>
            <a:r>
              <a:rPr lang="en-US" dirty="0" smtClean="0"/>
              <a:t> el </a:t>
            </a:r>
            <a:r>
              <a:rPr lang="en-US" dirty="0" err="1" smtClean="0"/>
              <a:t>público</a:t>
            </a:r>
            <a:r>
              <a:rPr lang="en-US" dirty="0" smtClean="0"/>
              <a:t> </a:t>
            </a:r>
            <a:r>
              <a:rPr lang="en-US" dirty="0" err="1" smtClean="0"/>
              <a:t>monitorear</a:t>
            </a:r>
            <a:r>
              <a:rPr lang="en-US" dirty="0" smtClean="0"/>
              <a:t> el </a:t>
            </a:r>
            <a:r>
              <a:rPr lang="en-US" dirty="0" err="1" smtClean="0"/>
              <a:t>proceso</a:t>
            </a:r>
            <a:r>
              <a:rPr lang="en-US" dirty="0" smtClean="0"/>
              <a:t> </a:t>
            </a:r>
            <a:r>
              <a:rPr lang="en-US" dirty="0" err="1" smtClean="0"/>
              <a:t>y</a:t>
            </a:r>
            <a:r>
              <a:rPr lang="en-US" dirty="0" smtClean="0"/>
              <a:t> </a:t>
            </a:r>
            <a:r>
              <a:rPr lang="en-US" dirty="0" err="1" smtClean="0"/>
              <a:t>límite</a:t>
            </a:r>
            <a:r>
              <a:rPr lang="en-US" dirty="0" smtClean="0"/>
              <a:t> del </a:t>
            </a:r>
            <a:r>
              <a:rPr lang="en-US" dirty="0" err="1" smtClean="0"/>
              <a:t>daño</a:t>
            </a:r>
            <a:r>
              <a:rPr lang="en-US" dirty="0" smtClean="0"/>
              <a:t> </a:t>
            </a:r>
            <a:r>
              <a:rPr lang="en-US" dirty="0" err="1" smtClean="0"/>
              <a:t>que</a:t>
            </a:r>
            <a:r>
              <a:rPr lang="en-US" dirty="0" smtClean="0"/>
              <a:t> </a:t>
            </a:r>
            <a:r>
              <a:rPr lang="en-US" dirty="0" err="1" smtClean="0"/>
              <a:t>puede</a:t>
            </a:r>
            <a:r>
              <a:rPr lang="en-US" dirty="0" smtClean="0"/>
              <a:t> </a:t>
            </a:r>
            <a:r>
              <a:rPr lang="en-US" dirty="0" err="1" smtClean="0"/>
              <a:t>producirse</a:t>
            </a:r>
            <a:r>
              <a:rPr lang="en-US" dirty="0" smtClean="0"/>
              <a:t>?</a:t>
            </a:r>
            <a:endParaRPr lang="en-US" dirty="0"/>
          </a:p>
        </p:txBody>
      </p:sp>
    </p:spTree>
    <p:extLst>
      <p:ext uri="{BB962C8B-B14F-4D97-AF65-F5344CB8AC3E}">
        <p14:creationId xmlns:p14="http://schemas.microsoft.com/office/powerpoint/2010/main" val="179159070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Influencing the amount of slack</a:t>
            </a:r>
            <a:endParaRPr lang="en-US" dirty="0"/>
          </a:p>
        </p:txBody>
      </p:sp>
      <p:sp>
        <p:nvSpPr>
          <p:cNvPr id="3" name="Content Placeholder 2"/>
          <p:cNvSpPr>
            <a:spLocks noGrp="1"/>
          </p:cNvSpPr>
          <p:nvPr>
            <p:ph idx="1"/>
          </p:nvPr>
        </p:nvSpPr>
        <p:spPr/>
        <p:txBody>
          <a:bodyPr>
            <a:normAutofit/>
          </a:bodyPr>
          <a:lstStyle/>
          <a:p>
            <a:r>
              <a:rPr lang="en-US" dirty="0" err="1" smtClean="0"/>
              <a:t>Existe</a:t>
            </a:r>
            <a:r>
              <a:rPr lang="en-US" dirty="0" smtClean="0"/>
              <a:t> </a:t>
            </a:r>
            <a:r>
              <a:rPr lang="en-US" dirty="0" err="1" smtClean="0"/>
              <a:t>una</a:t>
            </a:r>
            <a:r>
              <a:rPr lang="en-US" dirty="0" smtClean="0"/>
              <a:t> </a:t>
            </a:r>
            <a:r>
              <a:rPr lang="en-US" dirty="0" err="1" smtClean="0"/>
              <a:t>diversidad</a:t>
            </a:r>
            <a:r>
              <a:rPr lang="en-US" dirty="0" smtClean="0"/>
              <a:t> de </a:t>
            </a:r>
            <a:r>
              <a:rPr lang="en-US" dirty="0" err="1" smtClean="0"/>
              <a:t>elementos</a:t>
            </a:r>
            <a:r>
              <a:rPr lang="en-US" dirty="0" smtClean="0"/>
              <a:t> </a:t>
            </a:r>
            <a:r>
              <a:rPr lang="en-US" dirty="0" err="1" smtClean="0"/>
              <a:t>institucionales</a:t>
            </a:r>
            <a:r>
              <a:rPr lang="en-US" dirty="0" smtClean="0"/>
              <a:t> </a:t>
            </a:r>
            <a:r>
              <a:rPr lang="en-US" dirty="0" err="1" smtClean="0"/>
              <a:t>que</a:t>
            </a:r>
            <a:r>
              <a:rPr lang="en-US" dirty="0" smtClean="0"/>
              <a:t> </a:t>
            </a:r>
            <a:r>
              <a:rPr lang="en-US" dirty="0" err="1" smtClean="0"/>
              <a:t>reducen</a:t>
            </a:r>
            <a:r>
              <a:rPr lang="en-US" dirty="0" smtClean="0"/>
              <a:t> la </a:t>
            </a:r>
            <a:r>
              <a:rPr lang="en-US" dirty="0" err="1" smtClean="0"/>
              <a:t>cantidad</a:t>
            </a:r>
            <a:r>
              <a:rPr lang="en-US" dirty="0" smtClean="0"/>
              <a:t> de slack en el </a:t>
            </a:r>
            <a:r>
              <a:rPr lang="en-US" dirty="0" err="1" smtClean="0"/>
              <a:t>sistema</a:t>
            </a:r>
            <a:r>
              <a:rPr lang="en-US" dirty="0" smtClean="0"/>
              <a:t> (</a:t>
            </a:r>
            <a:r>
              <a:rPr lang="en-US" dirty="0" err="1" smtClean="0"/>
              <a:t>y</a:t>
            </a:r>
            <a:r>
              <a:rPr lang="en-US" dirty="0" smtClean="0"/>
              <a:t> con </a:t>
            </a:r>
            <a:r>
              <a:rPr lang="en-US" dirty="0" err="1" smtClean="0"/>
              <a:t>ello</a:t>
            </a:r>
            <a:r>
              <a:rPr lang="en-US" dirty="0" smtClean="0"/>
              <a:t> la </a:t>
            </a:r>
            <a:r>
              <a:rPr lang="en-US" dirty="0" err="1" smtClean="0"/>
              <a:t>captura</a:t>
            </a:r>
            <a:r>
              <a:rPr lang="en-US" dirty="0" smtClean="0"/>
              <a:t> </a:t>
            </a:r>
            <a:r>
              <a:rPr lang="en-US" dirty="0" err="1" smtClean="0"/>
              <a:t>o</a:t>
            </a:r>
            <a:r>
              <a:rPr lang="en-US" dirty="0" smtClean="0"/>
              <a:t> la </a:t>
            </a:r>
            <a:r>
              <a:rPr lang="en-US" dirty="0" err="1" smtClean="0"/>
              <a:t>conducta</a:t>
            </a:r>
            <a:r>
              <a:rPr lang="en-US" dirty="0" smtClean="0"/>
              <a:t> </a:t>
            </a:r>
            <a:r>
              <a:rPr lang="en-US" dirty="0" err="1" smtClean="0"/>
              <a:t>Burkeana</a:t>
            </a:r>
            <a:r>
              <a:rPr lang="en-US" dirty="0" smtClean="0"/>
              <a:t>)</a:t>
            </a:r>
          </a:p>
          <a:p>
            <a:pPr lvl="1"/>
            <a:r>
              <a:rPr lang="en-US" dirty="0" err="1" smtClean="0"/>
              <a:t>Defensivos</a:t>
            </a:r>
            <a:endParaRPr lang="en-US" dirty="0" smtClean="0"/>
          </a:p>
          <a:p>
            <a:pPr lvl="2"/>
            <a:r>
              <a:rPr lang="en-US" dirty="0" err="1" smtClean="0"/>
              <a:t>Reducción</a:t>
            </a:r>
            <a:r>
              <a:rPr lang="en-US" dirty="0" smtClean="0"/>
              <a:t> de los </a:t>
            </a:r>
            <a:r>
              <a:rPr lang="en-US" dirty="0" err="1" smtClean="0"/>
              <a:t>costos</a:t>
            </a:r>
            <a:r>
              <a:rPr lang="en-US" dirty="0" smtClean="0"/>
              <a:t> de </a:t>
            </a:r>
            <a:r>
              <a:rPr lang="en-US" dirty="0" err="1" smtClean="0"/>
              <a:t>monitoreo</a:t>
            </a:r>
            <a:endParaRPr lang="en-US" dirty="0" smtClean="0"/>
          </a:p>
          <a:p>
            <a:pPr lvl="2"/>
            <a:r>
              <a:rPr lang="en-US" dirty="0" err="1" smtClean="0"/>
              <a:t>Detección</a:t>
            </a:r>
            <a:r>
              <a:rPr lang="en-US" dirty="0" smtClean="0"/>
              <a:t> </a:t>
            </a:r>
            <a:r>
              <a:rPr lang="en-US" dirty="0" err="1" smtClean="0"/>
              <a:t>y</a:t>
            </a:r>
            <a:r>
              <a:rPr lang="en-US" dirty="0" smtClean="0"/>
              <a:t> </a:t>
            </a:r>
            <a:r>
              <a:rPr lang="en-US" dirty="0" err="1" smtClean="0"/>
              <a:t>denuncia</a:t>
            </a:r>
            <a:r>
              <a:rPr lang="en-US" dirty="0" smtClean="0"/>
              <a:t> de </a:t>
            </a:r>
            <a:r>
              <a:rPr lang="en-US" dirty="0" err="1" smtClean="0"/>
              <a:t>intereses</a:t>
            </a:r>
            <a:r>
              <a:rPr lang="en-US" dirty="0" smtClean="0"/>
              <a:t> </a:t>
            </a:r>
            <a:r>
              <a:rPr lang="en-US" dirty="0" err="1" smtClean="0"/>
              <a:t>especiales</a:t>
            </a:r>
            <a:endParaRPr lang="en-US" dirty="0" smtClean="0"/>
          </a:p>
          <a:p>
            <a:pPr lvl="1"/>
            <a:r>
              <a:rPr lang="en-US" dirty="0" err="1" smtClean="0"/>
              <a:t>Proactivos</a:t>
            </a:r>
            <a:endParaRPr lang="en-US" dirty="0" smtClean="0"/>
          </a:p>
          <a:p>
            <a:pPr lvl="2"/>
            <a:r>
              <a:rPr lang="en-US" dirty="0" err="1" smtClean="0"/>
              <a:t>Desarrollo</a:t>
            </a:r>
            <a:r>
              <a:rPr lang="en-US" dirty="0" smtClean="0"/>
              <a:t> </a:t>
            </a:r>
            <a:r>
              <a:rPr lang="en-US" dirty="0" err="1" smtClean="0"/>
              <a:t>y</a:t>
            </a:r>
            <a:r>
              <a:rPr lang="en-US" dirty="0" smtClean="0"/>
              <a:t> </a:t>
            </a:r>
            <a:r>
              <a:rPr lang="en-US" dirty="0" err="1" smtClean="0"/>
              <a:t>publicitación</a:t>
            </a:r>
            <a:r>
              <a:rPr lang="en-US" dirty="0" smtClean="0"/>
              <a:t> de </a:t>
            </a:r>
            <a:r>
              <a:rPr lang="en-US" dirty="0" err="1" smtClean="0"/>
              <a:t>iniciativas</a:t>
            </a:r>
            <a:r>
              <a:rPr lang="en-US" dirty="0" smtClean="0"/>
              <a:t> de </a:t>
            </a:r>
            <a:r>
              <a:rPr lang="en-US" dirty="0" err="1" smtClean="0"/>
              <a:t>interés</a:t>
            </a:r>
            <a:r>
              <a:rPr lang="en-US" dirty="0" smtClean="0"/>
              <a:t> general</a:t>
            </a:r>
            <a:endParaRPr lang="en-US" dirty="0"/>
          </a:p>
        </p:txBody>
      </p:sp>
    </p:spTree>
    <p:extLst>
      <p:ext uri="{BB962C8B-B14F-4D97-AF65-F5344CB8AC3E}">
        <p14:creationId xmlns:p14="http://schemas.microsoft.com/office/powerpoint/2010/main" val="13142358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Influencing the amount of slack</a:t>
            </a:r>
            <a:endParaRPr lang="en-US" dirty="0"/>
          </a:p>
        </p:txBody>
      </p:sp>
      <p:sp>
        <p:nvSpPr>
          <p:cNvPr id="3" name="Content Placeholder 2"/>
          <p:cNvSpPr>
            <a:spLocks noGrp="1"/>
          </p:cNvSpPr>
          <p:nvPr>
            <p:ph idx="1"/>
          </p:nvPr>
        </p:nvSpPr>
        <p:spPr/>
        <p:txBody>
          <a:bodyPr>
            <a:normAutofit/>
          </a:bodyPr>
          <a:lstStyle/>
          <a:p>
            <a:r>
              <a:rPr lang="en-US" dirty="0" err="1" smtClean="0"/>
              <a:t>Reducción</a:t>
            </a:r>
            <a:r>
              <a:rPr lang="en-US" dirty="0" smtClean="0"/>
              <a:t> del slack</a:t>
            </a:r>
          </a:p>
          <a:p>
            <a:pPr lvl="1"/>
            <a:r>
              <a:rPr lang="en-US" dirty="0" smtClean="0"/>
              <a:t>Auto-</a:t>
            </a:r>
            <a:r>
              <a:rPr lang="en-US" dirty="0" err="1" smtClean="0"/>
              <a:t>publicidad</a:t>
            </a:r>
            <a:r>
              <a:rPr lang="en-US" dirty="0" smtClean="0"/>
              <a:t> de los </a:t>
            </a:r>
            <a:r>
              <a:rPr lang="en-US" dirty="0" err="1" smtClean="0"/>
              <a:t>incumbentes</a:t>
            </a:r>
            <a:endParaRPr lang="en-US" dirty="0" smtClean="0"/>
          </a:p>
          <a:p>
            <a:pPr lvl="2"/>
            <a:r>
              <a:rPr lang="en-US" dirty="0" smtClean="0"/>
              <a:t>No solo les </a:t>
            </a:r>
            <a:r>
              <a:rPr lang="en-US" dirty="0" err="1" smtClean="0"/>
              <a:t>conviene</a:t>
            </a:r>
            <a:r>
              <a:rPr lang="en-US" dirty="0" smtClean="0"/>
              <a:t> la </a:t>
            </a:r>
            <a:r>
              <a:rPr lang="en-US" dirty="0" err="1" smtClean="0"/>
              <a:t>captura</a:t>
            </a:r>
            <a:r>
              <a:rPr lang="en-US" dirty="0" smtClean="0"/>
              <a:t>. </a:t>
            </a:r>
            <a:r>
              <a:rPr lang="en-US" dirty="0" err="1" smtClean="0"/>
              <a:t>Puede</a:t>
            </a:r>
            <a:r>
              <a:rPr lang="en-US" dirty="0" smtClean="0"/>
              <a:t> </a:t>
            </a:r>
            <a:r>
              <a:rPr lang="en-US" dirty="0" err="1" smtClean="0"/>
              <a:t>resultarles</a:t>
            </a:r>
            <a:r>
              <a:rPr lang="en-US" dirty="0" smtClean="0"/>
              <a:t> </a:t>
            </a:r>
            <a:r>
              <a:rPr lang="en-US" dirty="0" err="1" smtClean="0"/>
              <a:t>más</a:t>
            </a:r>
            <a:r>
              <a:rPr lang="en-US" dirty="0" smtClean="0"/>
              <a:t> </a:t>
            </a:r>
            <a:r>
              <a:rPr lang="en-US" dirty="0" err="1" smtClean="0"/>
              <a:t>conveniente</a:t>
            </a:r>
            <a:r>
              <a:rPr lang="en-US" dirty="0" smtClean="0"/>
              <a:t> </a:t>
            </a:r>
            <a:r>
              <a:rPr lang="en-US" dirty="0" err="1" smtClean="0"/>
              <a:t>mostrarse</a:t>
            </a:r>
            <a:r>
              <a:rPr lang="en-US" dirty="0" smtClean="0"/>
              <a:t> pro-</a:t>
            </a:r>
            <a:r>
              <a:rPr lang="en-US" dirty="0" err="1" smtClean="0"/>
              <a:t>interés</a:t>
            </a:r>
            <a:r>
              <a:rPr lang="en-US" dirty="0" smtClean="0"/>
              <a:t> general </a:t>
            </a:r>
            <a:r>
              <a:rPr lang="en-US" dirty="0" err="1" smtClean="0"/>
              <a:t>y</a:t>
            </a:r>
            <a:r>
              <a:rPr lang="en-US" dirty="0" smtClean="0"/>
              <a:t> </a:t>
            </a:r>
            <a:r>
              <a:rPr lang="en-US" dirty="0" err="1" smtClean="0"/>
              <a:t>ganar</a:t>
            </a:r>
            <a:r>
              <a:rPr lang="en-US" dirty="0" smtClean="0"/>
              <a:t> </a:t>
            </a:r>
            <a:r>
              <a:rPr lang="en-US" dirty="0" err="1" smtClean="0"/>
              <a:t>confianza</a:t>
            </a:r>
            <a:r>
              <a:rPr lang="en-US" dirty="0" smtClean="0"/>
              <a:t> en </a:t>
            </a:r>
            <a:r>
              <a:rPr lang="en-US" dirty="0" err="1" smtClean="0"/>
              <a:t>tal</a:t>
            </a:r>
            <a:r>
              <a:rPr lang="en-US" dirty="0" smtClean="0"/>
              <a:t> </a:t>
            </a:r>
            <a:r>
              <a:rPr lang="en-US" dirty="0" err="1" smtClean="0"/>
              <a:t>sentido</a:t>
            </a:r>
            <a:endParaRPr lang="en-US" dirty="0" smtClean="0"/>
          </a:p>
          <a:p>
            <a:pPr lvl="1"/>
            <a:r>
              <a:rPr lang="en-US" dirty="0" err="1" smtClean="0"/>
              <a:t>Competencia</a:t>
            </a:r>
            <a:r>
              <a:rPr lang="en-US" dirty="0" smtClean="0"/>
              <a:t> </a:t>
            </a:r>
            <a:r>
              <a:rPr lang="en-US" dirty="0" err="1" smtClean="0"/>
              <a:t>política</a:t>
            </a:r>
            <a:endParaRPr lang="en-US" dirty="0" smtClean="0"/>
          </a:p>
          <a:p>
            <a:pPr lvl="2"/>
            <a:r>
              <a:rPr lang="en-US" dirty="0" smtClean="0"/>
              <a:t>Policy entrepreneurship</a:t>
            </a:r>
          </a:p>
          <a:p>
            <a:pPr lvl="1"/>
            <a:r>
              <a:rPr lang="en-US" dirty="0" err="1" smtClean="0"/>
              <a:t>Organizaciones</a:t>
            </a:r>
            <a:r>
              <a:rPr lang="en-US" dirty="0" smtClean="0"/>
              <a:t> de </a:t>
            </a:r>
            <a:r>
              <a:rPr lang="en-US" dirty="0" err="1" smtClean="0"/>
              <a:t>intereses</a:t>
            </a:r>
            <a:endParaRPr lang="en-US" dirty="0" smtClean="0"/>
          </a:p>
          <a:p>
            <a:pPr lvl="2"/>
            <a:r>
              <a:rPr lang="en-US" dirty="0" err="1" smtClean="0"/>
              <a:t>Especialmente</a:t>
            </a:r>
            <a:r>
              <a:rPr lang="en-US" dirty="0" smtClean="0"/>
              <a:t> </a:t>
            </a:r>
            <a:r>
              <a:rPr lang="en-US" dirty="0" err="1" smtClean="0"/>
              <a:t>aquellas</a:t>
            </a:r>
            <a:r>
              <a:rPr lang="en-US" dirty="0" smtClean="0"/>
              <a:t> de </a:t>
            </a:r>
            <a:r>
              <a:rPr lang="en-US" dirty="0" err="1" smtClean="0"/>
              <a:t>interés</a:t>
            </a:r>
            <a:r>
              <a:rPr lang="en-US" dirty="0" smtClean="0"/>
              <a:t> general</a:t>
            </a:r>
          </a:p>
          <a:p>
            <a:pPr lvl="1"/>
            <a:r>
              <a:rPr lang="en-US" dirty="0" err="1" smtClean="0"/>
              <a:t>Académicos</a:t>
            </a:r>
            <a:endParaRPr lang="en-US" dirty="0" smtClean="0"/>
          </a:p>
          <a:p>
            <a:pPr lvl="1"/>
            <a:r>
              <a:rPr lang="en-US" dirty="0" err="1" smtClean="0"/>
              <a:t>Medios</a:t>
            </a:r>
            <a:r>
              <a:rPr lang="en-US" dirty="0" smtClean="0"/>
              <a:t> </a:t>
            </a:r>
          </a:p>
          <a:p>
            <a:pPr lvl="2"/>
            <a:endParaRPr lang="en-US" dirty="0"/>
          </a:p>
        </p:txBody>
      </p:sp>
    </p:spTree>
    <p:extLst>
      <p:ext uri="{BB962C8B-B14F-4D97-AF65-F5344CB8AC3E}">
        <p14:creationId xmlns:p14="http://schemas.microsoft.com/office/powerpoint/2010/main" val="16157160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Influencing the amount of slack</a:t>
            </a:r>
            <a:endParaRPr lang="en-US" dirty="0"/>
          </a:p>
        </p:txBody>
      </p:sp>
      <p:sp>
        <p:nvSpPr>
          <p:cNvPr id="3" name="Content Placeholder 2"/>
          <p:cNvSpPr>
            <a:spLocks noGrp="1"/>
          </p:cNvSpPr>
          <p:nvPr>
            <p:ph idx="1"/>
          </p:nvPr>
        </p:nvSpPr>
        <p:spPr/>
        <p:txBody>
          <a:bodyPr>
            <a:normAutofit/>
          </a:bodyPr>
          <a:lstStyle/>
          <a:p>
            <a:r>
              <a:rPr lang="en-US" dirty="0" smtClean="0"/>
              <a:t>Slack</a:t>
            </a:r>
          </a:p>
          <a:p>
            <a:pPr lvl="1"/>
            <a:r>
              <a:rPr lang="en-US" dirty="0" err="1" smtClean="0"/>
              <a:t>Cuánto</a:t>
            </a:r>
            <a:r>
              <a:rPr lang="en-US" dirty="0" smtClean="0"/>
              <a:t> de </a:t>
            </a:r>
            <a:r>
              <a:rPr lang="en-US" dirty="0" err="1" smtClean="0"/>
              <a:t>este</a:t>
            </a:r>
            <a:r>
              <a:rPr lang="en-US" dirty="0" smtClean="0"/>
              <a:t> slack </a:t>
            </a:r>
            <a:r>
              <a:rPr lang="en-US" dirty="0" err="1" smtClean="0"/>
              <a:t>será</a:t>
            </a:r>
            <a:r>
              <a:rPr lang="en-US" dirty="0" smtClean="0"/>
              <a:t> </a:t>
            </a:r>
            <a:r>
              <a:rPr lang="en-US" dirty="0" err="1" smtClean="0"/>
              <a:t>invertido</a:t>
            </a:r>
            <a:r>
              <a:rPr lang="en-US" dirty="0" smtClean="0"/>
              <a:t> en </a:t>
            </a:r>
            <a:r>
              <a:rPr lang="en-US" dirty="0" err="1" smtClean="0"/>
              <a:t>captura</a:t>
            </a:r>
            <a:r>
              <a:rPr lang="en-US" dirty="0" smtClean="0"/>
              <a:t> </a:t>
            </a:r>
            <a:r>
              <a:rPr lang="en-US" dirty="0" err="1" smtClean="0"/>
              <a:t>y</a:t>
            </a:r>
            <a:r>
              <a:rPr lang="en-US" dirty="0" smtClean="0"/>
              <a:t> </a:t>
            </a:r>
            <a:r>
              <a:rPr lang="en-US" dirty="0" err="1" smtClean="0"/>
              <a:t>cuando</a:t>
            </a:r>
            <a:r>
              <a:rPr lang="en-US" dirty="0" smtClean="0"/>
              <a:t> en </a:t>
            </a:r>
            <a:r>
              <a:rPr lang="en-US" dirty="0" err="1" smtClean="0"/>
              <a:t>conductas</a:t>
            </a:r>
            <a:r>
              <a:rPr lang="en-US" dirty="0" smtClean="0"/>
              <a:t> </a:t>
            </a:r>
            <a:r>
              <a:rPr lang="en-US" dirty="0" err="1" smtClean="0"/>
              <a:t>Burkeanas</a:t>
            </a:r>
            <a:r>
              <a:rPr lang="en-US" dirty="0" smtClean="0"/>
              <a:t> </a:t>
            </a:r>
            <a:r>
              <a:rPr lang="en-US" dirty="0" err="1" smtClean="0"/>
              <a:t>es</a:t>
            </a:r>
            <a:r>
              <a:rPr lang="en-US" dirty="0" smtClean="0"/>
              <a:t> </a:t>
            </a:r>
            <a:r>
              <a:rPr lang="en-US" dirty="0" err="1" smtClean="0"/>
              <a:t>finalmente</a:t>
            </a:r>
            <a:r>
              <a:rPr lang="en-US" dirty="0" smtClean="0"/>
              <a:t> </a:t>
            </a:r>
            <a:r>
              <a:rPr lang="en-US" dirty="0" err="1" smtClean="0"/>
              <a:t>una</a:t>
            </a:r>
            <a:r>
              <a:rPr lang="en-US" dirty="0" smtClean="0"/>
              <a:t> </a:t>
            </a:r>
            <a:r>
              <a:rPr lang="en-US" dirty="0" err="1" smtClean="0"/>
              <a:t>función</a:t>
            </a:r>
            <a:r>
              <a:rPr lang="en-US" dirty="0" smtClean="0"/>
              <a:t> de los </a:t>
            </a:r>
            <a:r>
              <a:rPr lang="en-US" dirty="0" err="1" smtClean="0"/>
              <a:t>costos</a:t>
            </a:r>
            <a:r>
              <a:rPr lang="en-US" dirty="0" smtClean="0"/>
              <a:t> </a:t>
            </a:r>
            <a:r>
              <a:rPr lang="en-US" dirty="0" err="1" smtClean="0"/>
              <a:t>y</a:t>
            </a:r>
            <a:r>
              <a:rPr lang="en-US" dirty="0" smtClean="0"/>
              <a:t> </a:t>
            </a:r>
            <a:r>
              <a:rPr lang="en-US" dirty="0" err="1" smtClean="0"/>
              <a:t>beneficios</a:t>
            </a:r>
            <a:r>
              <a:rPr lang="en-US" dirty="0" smtClean="0"/>
              <a:t> de </a:t>
            </a:r>
            <a:r>
              <a:rPr lang="en-US" dirty="0" err="1" smtClean="0"/>
              <a:t>cada</a:t>
            </a:r>
            <a:r>
              <a:rPr lang="en-US" dirty="0" smtClean="0"/>
              <a:t> </a:t>
            </a:r>
            <a:r>
              <a:rPr lang="en-US" dirty="0" err="1" smtClean="0"/>
              <a:t>actividad</a:t>
            </a:r>
            <a:r>
              <a:rPr lang="en-US" dirty="0" smtClean="0"/>
              <a:t>.</a:t>
            </a:r>
          </a:p>
          <a:p>
            <a:pPr lvl="1"/>
            <a:r>
              <a:rPr lang="en-US" dirty="0" err="1" smtClean="0"/>
              <a:t>Esto</a:t>
            </a:r>
            <a:r>
              <a:rPr lang="en-US" dirty="0" smtClean="0"/>
              <a:t> a </a:t>
            </a:r>
            <a:r>
              <a:rPr lang="en-US" dirty="0" err="1" smtClean="0"/>
              <a:t>su</a:t>
            </a:r>
            <a:r>
              <a:rPr lang="en-US" dirty="0" smtClean="0"/>
              <a:t> </a:t>
            </a:r>
            <a:r>
              <a:rPr lang="en-US" dirty="0" err="1" smtClean="0"/>
              <a:t>vez</a:t>
            </a:r>
            <a:r>
              <a:rPr lang="en-US" dirty="0" smtClean="0"/>
              <a:t> </a:t>
            </a:r>
            <a:r>
              <a:rPr lang="en-US" dirty="0" err="1" smtClean="0"/>
              <a:t>depende</a:t>
            </a:r>
            <a:r>
              <a:rPr lang="en-US" dirty="0" smtClean="0"/>
              <a:t> de </a:t>
            </a:r>
            <a:r>
              <a:rPr lang="en-US" dirty="0" err="1" smtClean="0"/>
              <a:t>las</a:t>
            </a:r>
            <a:r>
              <a:rPr lang="en-US" dirty="0" smtClean="0"/>
              <a:t> </a:t>
            </a:r>
            <a:r>
              <a:rPr lang="en-US" dirty="0" err="1" smtClean="0"/>
              <a:t>preferencias</a:t>
            </a:r>
            <a:r>
              <a:rPr lang="en-US" dirty="0" smtClean="0"/>
              <a:t> </a:t>
            </a:r>
            <a:r>
              <a:rPr lang="en-US" dirty="0" err="1" smtClean="0"/>
              <a:t>y</a:t>
            </a:r>
            <a:r>
              <a:rPr lang="en-US" dirty="0" smtClean="0"/>
              <a:t> </a:t>
            </a:r>
            <a:r>
              <a:rPr lang="en-US" dirty="0" err="1" smtClean="0"/>
              <a:t>motivaciones</a:t>
            </a:r>
            <a:r>
              <a:rPr lang="en-US" dirty="0" smtClean="0"/>
              <a:t> de los </a:t>
            </a:r>
            <a:r>
              <a:rPr lang="en-US" dirty="0" err="1" smtClean="0"/>
              <a:t>actores</a:t>
            </a:r>
            <a:r>
              <a:rPr lang="en-US" dirty="0" smtClean="0"/>
              <a:t> </a:t>
            </a:r>
            <a:r>
              <a:rPr lang="en-US" dirty="0" err="1" smtClean="0"/>
              <a:t>públicos</a:t>
            </a:r>
            <a:endParaRPr lang="en-US" dirty="0" smtClean="0"/>
          </a:p>
          <a:p>
            <a:pPr lvl="2"/>
            <a:r>
              <a:rPr lang="en-US" dirty="0" smtClean="0"/>
              <a:t>Un </a:t>
            </a:r>
            <a:r>
              <a:rPr lang="en-US" dirty="0" err="1" smtClean="0"/>
              <a:t>incumbente</a:t>
            </a:r>
            <a:r>
              <a:rPr lang="en-US" dirty="0" smtClean="0"/>
              <a:t> </a:t>
            </a:r>
            <a:r>
              <a:rPr lang="en-US" dirty="0" err="1" smtClean="0"/>
              <a:t>sólidamente</a:t>
            </a:r>
            <a:r>
              <a:rPr lang="en-US" dirty="0" smtClean="0"/>
              <a:t> </a:t>
            </a:r>
            <a:r>
              <a:rPr lang="en-US" dirty="0" err="1" smtClean="0"/>
              <a:t>asegurado</a:t>
            </a:r>
            <a:r>
              <a:rPr lang="en-US" dirty="0" smtClean="0"/>
              <a:t> en </a:t>
            </a:r>
            <a:r>
              <a:rPr lang="en-US" dirty="0" err="1" smtClean="0"/>
              <a:t>su</a:t>
            </a:r>
            <a:r>
              <a:rPr lang="en-US" dirty="0" smtClean="0"/>
              <a:t> cargo, </a:t>
            </a:r>
            <a:r>
              <a:rPr lang="en-US" dirty="0" err="1" smtClean="0"/>
              <a:t>si</a:t>
            </a:r>
            <a:r>
              <a:rPr lang="en-US" dirty="0" smtClean="0"/>
              <a:t> </a:t>
            </a:r>
            <a:r>
              <a:rPr lang="en-US" dirty="0" err="1" smtClean="0"/>
              <a:t>es</a:t>
            </a:r>
            <a:r>
              <a:rPr lang="en-US" dirty="0" smtClean="0"/>
              <a:t> other-regarding, </a:t>
            </a:r>
            <a:r>
              <a:rPr lang="en-US" dirty="0" err="1" smtClean="0"/>
              <a:t>es</a:t>
            </a:r>
            <a:r>
              <a:rPr lang="en-US" dirty="0" smtClean="0"/>
              <a:t> </a:t>
            </a:r>
            <a:r>
              <a:rPr lang="en-US" dirty="0" err="1" smtClean="0"/>
              <a:t>altamente</a:t>
            </a:r>
            <a:r>
              <a:rPr lang="en-US" dirty="0" smtClean="0"/>
              <a:t> </a:t>
            </a:r>
            <a:r>
              <a:rPr lang="en-US" dirty="0" err="1" smtClean="0"/>
              <a:t>factible</a:t>
            </a:r>
            <a:r>
              <a:rPr lang="en-US" dirty="0" smtClean="0"/>
              <a:t> </a:t>
            </a:r>
            <a:r>
              <a:rPr lang="en-US" dirty="0" err="1" smtClean="0"/>
              <a:t>que</a:t>
            </a:r>
            <a:r>
              <a:rPr lang="en-US" dirty="0" smtClean="0"/>
              <a:t> sea </a:t>
            </a:r>
            <a:r>
              <a:rPr lang="en-US" dirty="0" err="1" smtClean="0"/>
              <a:t>Burkeano</a:t>
            </a:r>
            <a:r>
              <a:rPr lang="en-US" dirty="0" smtClean="0"/>
              <a:t>.</a:t>
            </a:r>
          </a:p>
          <a:p>
            <a:pPr lvl="2"/>
            <a:r>
              <a:rPr lang="en-US" dirty="0" smtClean="0"/>
              <a:t>Un </a:t>
            </a:r>
            <a:r>
              <a:rPr lang="en-US" dirty="0" err="1" smtClean="0"/>
              <a:t>incumbente</a:t>
            </a:r>
            <a:r>
              <a:rPr lang="en-US" dirty="0" smtClean="0"/>
              <a:t> self-regarding </a:t>
            </a:r>
            <a:r>
              <a:rPr lang="en-US" dirty="0" err="1" smtClean="0"/>
              <a:t>puede</a:t>
            </a:r>
            <a:r>
              <a:rPr lang="en-US" dirty="0" smtClean="0"/>
              <a:t> </a:t>
            </a:r>
            <a:r>
              <a:rPr lang="en-US" dirty="0" err="1" smtClean="0"/>
              <a:t>transformarse</a:t>
            </a:r>
            <a:r>
              <a:rPr lang="en-US" dirty="0" smtClean="0"/>
              <a:t> en un </a:t>
            </a:r>
            <a:r>
              <a:rPr lang="en-US" dirty="0" err="1" smtClean="0"/>
              <a:t>powerhourse</a:t>
            </a:r>
            <a:r>
              <a:rPr lang="en-US" dirty="0" smtClean="0"/>
              <a:t> de </a:t>
            </a:r>
            <a:r>
              <a:rPr lang="en-US" dirty="0" err="1" smtClean="0"/>
              <a:t>influencia</a:t>
            </a:r>
            <a:r>
              <a:rPr lang="en-US" dirty="0" smtClean="0"/>
              <a:t> </a:t>
            </a:r>
            <a:r>
              <a:rPr lang="en-US" dirty="0" err="1" smtClean="0"/>
              <a:t>y</a:t>
            </a:r>
            <a:r>
              <a:rPr lang="en-US" dirty="0" smtClean="0"/>
              <a:t> </a:t>
            </a:r>
            <a:r>
              <a:rPr lang="en-US" dirty="0" err="1" smtClean="0"/>
              <a:t>recursos</a:t>
            </a:r>
            <a:endParaRPr lang="en-US" dirty="0" smtClean="0"/>
          </a:p>
          <a:p>
            <a:pPr lvl="2"/>
            <a:r>
              <a:rPr lang="en-US" dirty="0" smtClean="0"/>
              <a:t>Si </a:t>
            </a:r>
            <a:r>
              <a:rPr lang="en-US" dirty="0" err="1" smtClean="0"/>
              <a:t>su</a:t>
            </a:r>
            <a:r>
              <a:rPr lang="en-US" dirty="0" smtClean="0"/>
              <a:t> </a:t>
            </a:r>
            <a:r>
              <a:rPr lang="en-US" dirty="0" err="1" smtClean="0"/>
              <a:t>poder</a:t>
            </a:r>
            <a:r>
              <a:rPr lang="en-US" dirty="0" smtClean="0"/>
              <a:t> </a:t>
            </a:r>
            <a:r>
              <a:rPr lang="en-US" dirty="0" err="1" smtClean="0"/>
              <a:t>es</a:t>
            </a:r>
            <a:r>
              <a:rPr lang="en-US" dirty="0" smtClean="0"/>
              <a:t> </a:t>
            </a:r>
            <a:r>
              <a:rPr lang="en-US" dirty="0" err="1" smtClean="0"/>
              <a:t>tenue</a:t>
            </a:r>
            <a:r>
              <a:rPr lang="en-US" dirty="0" smtClean="0"/>
              <a:t>, </a:t>
            </a:r>
            <a:r>
              <a:rPr lang="en-US" dirty="0" err="1" smtClean="0"/>
              <a:t>estará</a:t>
            </a:r>
            <a:r>
              <a:rPr lang="en-US" dirty="0" smtClean="0"/>
              <a:t> </a:t>
            </a:r>
            <a:r>
              <a:rPr lang="en-US" dirty="0" err="1" smtClean="0"/>
              <a:t>más</a:t>
            </a:r>
            <a:r>
              <a:rPr lang="en-US" dirty="0" smtClean="0"/>
              <a:t> </a:t>
            </a:r>
            <a:r>
              <a:rPr lang="en-US" dirty="0" err="1" smtClean="0"/>
              <a:t>receptivo</a:t>
            </a:r>
            <a:r>
              <a:rPr lang="en-US" dirty="0" smtClean="0"/>
              <a:t> a la </a:t>
            </a:r>
            <a:r>
              <a:rPr lang="en-US" dirty="0" err="1" smtClean="0"/>
              <a:t>captura</a:t>
            </a:r>
            <a:endParaRPr lang="en-US" dirty="0" smtClean="0"/>
          </a:p>
          <a:p>
            <a:pPr lvl="2"/>
            <a:r>
              <a:rPr lang="en-US" dirty="0" smtClean="0"/>
              <a:t>Hay mucho </a:t>
            </a:r>
            <a:r>
              <a:rPr lang="en-US" dirty="0" err="1" smtClean="0"/>
              <a:t>espacio</a:t>
            </a:r>
            <a:r>
              <a:rPr lang="en-US" dirty="0" smtClean="0"/>
              <a:t> </a:t>
            </a:r>
            <a:r>
              <a:rPr lang="en-US" dirty="0" err="1" smtClean="0"/>
              <a:t>para</a:t>
            </a:r>
            <a:r>
              <a:rPr lang="en-US" dirty="0" smtClean="0"/>
              <a:t> </a:t>
            </a:r>
            <a:r>
              <a:rPr lang="en-US" dirty="0" err="1" smtClean="0"/>
              <a:t>las</a:t>
            </a:r>
            <a:r>
              <a:rPr lang="en-US" dirty="0" smtClean="0"/>
              <a:t> mixed strategies.</a:t>
            </a:r>
          </a:p>
        </p:txBody>
      </p:sp>
    </p:spTree>
    <p:extLst>
      <p:ext uri="{BB962C8B-B14F-4D97-AF65-F5344CB8AC3E}">
        <p14:creationId xmlns:p14="http://schemas.microsoft.com/office/powerpoint/2010/main" val="35552301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 Influencing the amount of slack</a:t>
            </a:r>
            <a:endParaRPr lang="en-US" dirty="0"/>
          </a:p>
        </p:txBody>
      </p:sp>
      <p:sp>
        <p:nvSpPr>
          <p:cNvPr id="3" name="Content Placeholder 2"/>
          <p:cNvSpPr>
            <a:spLocks noGrp="1"/>
          </p:cNvSpPr>
          <p:nvPr>
            <p:ph idx="1"/>
          </p:nvPr>
        </p:nvSpPr>
        <p:spPr/>
        <p:txBody>
          <a:bodyPr>
            <a:normAutofit/>
          </a:bodyPr>
          <a:lstStyle/>
          <a:p>
            <a:r>
              <a:rPr lang="en-US" dirty="0" err="1" smtClean="0"/>
              <a:t>Opinión</a:t>
            </a:r>
            <a:r>
              <a:rPr lang="en-US" dirty="0" smtClean="0"/>
              <a:t> de los </a:t>
            </a:r>
            <a:r>
              <a:rPr lang="en-US" dirty="0" err="1" smtClean="0"/>
              <a:t>autores</a:t>
            </a:r>
            <a:r>
              <a:rPr lang="en-US" dirty="0" smtClean="0"/>
              <a:t>: “The normal state of affairs is that slack exists and permits capture”</a:t>
            </a:r>
          </a:p>
          <a:p>
            <a:r>
              <a:rPr lang="en-US" dirty="0" err="1" smtClean="0"/>
              <a:t>Todos</a:t>
            </a:r>
            <a:r>
              <a:rPr lang="en-US" dirty="0" smtClean="0"/>
              <a:t> los </a:t>
            </a:r>
            <a:r>
              <a:rPr lang="en-US" dirty="0" err="1" smtClean="0"/>
              <a:t>caminos</a:t>
            </a:r>
            <a:r>
              <a:rPr lang="en-US" dirty="0" smtClean="0"/>
              <a:t> son </a:t>
            </a:r>
            <a:r>
              <a:rPr lang="en-US" dirty="0" err="1" smtClean="0"/>
              <a:t>riesgosos</a:t>
            </a:r>
            <a:r>
              <a:rPr lang="en-US" dirty="0" smtClean="0"/>
              <a:t> </a:t>
            </a:r>
            <a:r>
              <a:rPr lang="en-US" dirty="0" err="1" smtClean="0"/>
              <a:t>para</a:t>
            </a:r>
            <a:r>
              <a:rPr lang="en-US" dirty="0" smtClean="0"/>
              <a:t> el </a:t>
            </a:r>
            <a:r>
              <a:rPr lang="en-US" dirty="0" err="1" smtClean="0"/>
              <a:t>regulador</a:t>
            </a:r>
            <a:endParaRPr lang="en-US" dirty="0" smtClean="0"/>
          </a:p>
          <a:p>
            <a:pPr lvl="1"/>
            <a:r>
              <a:rPr lang="en-US" dirty="0" smtClean="0"/>
              <a:t>A) </a:t>
            </a:r>
            <a:r>
              <a:rPr lang="en-US" dirty="0" err="1" smtClean="0"/>
              <a:t>Usar</a:t>
            </a:r>
            <a:r>
              <a:rPr lang="en-US" dirty="0" smtClean="0"/>
              <a:t> el slack en pro de la </a:t>
            </a:r>
            <a:r>
              <a:rPr lang="en-US" dirty="0" err="1" smtClean="0"/>
              <a:t>captura</a:t>
            </a:r>
            <a:endParaRPr lang="en-US" dirty="0" smtClean="0"/>
          </a:p>
          <a:p>
            <a:pPr lvl="2"/>
            <a:r>
              <a:rPr lang="en-US" dirty="0" err="1" smtClean="0"/>
              <a:t>Arriesgar</a:t>
            </a:r>
            <a:r>
              <a:rPr lang="en-US" dirty="0" smtClean="0"/>
              <a:t> ser </a:t>
            </a:r>
            <a:r>
              <a:rPr lang="en-US" dirty="0" err="1" smtClean="0"/>
              <a:t>descubierto</a:t>
            </a:r>
            <a:r>
              <a:rPr lang="en-US" dirty="0" smtClean="0"/>
              <a:t> </a:t>
            </a:r>
            <a:r>
              <a:rPr lang="en-US" dirty="0" err="1" smtClean="0"/>
              <a:t>por</a:t>
            </a:r>
            <a:r>
              <a:rPr lang="en-US" dirty="0" smtClean="0"/>
              <a:t> el </a:t>
            </a:r>
            <a:r>
              <a:rPr lang="en-US" dirty="0" err="1" smtClean="0"/>
              <a:t>electorado</a:t>
            </a:r>
            <a:r>
              <a:rPr lang="en-US" dirty="0" smtClean="0"/>
              <a:t> </a:t>
            </a:r>
            <a:r>
              <a:rPr lang="en-US" dirty="0" err="1" smtClean="0"/>
              <a:t>y</a:t>
            </a:r>
            <a:r>
              <a:rPr lang="en-US" dirty="0" smtClean="0"/>
              <a:t> ser </a:t>
            </a:r>
            <a:r>
              <a:rPr lang="en-US" dirty="0" err="1" smtClean="0"/>
              <a:t>sancionado</a:t>
            </a:r>
            <a:r>
              <a:rPr lang="en-US" dirty="0" smtClean="0"/>
              <a:t> con la </a:t>
            </a:r>
            <a:r>
              <a:rPr lang="en-US" dirty="0" err="1" smtClean="0"/>
              <a:t>pérdida</a:t>
            </a:r>
            <a:r>
              <a:rPr lang="en-US" dirty="0" smtClean="0"/>
              <a:t> del cargo/</a:t>
            </a:r>
            <a:r>
              <a:rPr lang="en-US" dirty="0" err="1" smtClean="0"/>
              <a:t>elección</a:t>
            </a:r>
            <a:endParaRPr lang="en-US" dirty="0" smtClean="0"/>
          </a:p>
          <a:p>
            <a:pPr lvl="2"/>
            <a:r>
              <a:rPr lang="en-US" dirty="0" err="1" smtClean="0"/>
              <a:t>Uso</a:t>
            </a:r>
            <a:r>
              <a:rPr lang="en-US" dirty="0" smtClean="0"/>
              <a:t> de </a:t>
            </a:r>
            <a:r>
              <a:rPr lang="en-US" i="1" dirty="0" smtClean="0"/>
              <a:t>obfuscation</a:t>
            </a:r>
            <a:r>
              <a:rPr lang="en-US" dirty="0" smtClean="0"/>
              <a:t>.</a:t>
            </a:r>
          </a:p>
          <a:p>
            <a:pPr lvl="3"/>
            <a:r>
              <a:rPr lang="en-US" dirty="0" err="1" smtClean="0"/>
              <a:t>Especialmente</a:t>
            </a:r>
            <a:r>
              <a:rPr lang="en-US" dirty="0" smtClean="0"/>
              <a:t> </a:t>
            </a:r>
            <a:r>
              <a:rPr lang="en-US" dirty="0" err="1" smtClean="0"/>
              <a:t>tratándose</a:t>
            </a:r>
            <a:r>
              <a:rPr lang="en-US" dirty="0" smtClean="0"/>
              <a:t> de </a:t>
            </a:r>
            <a:r>
              <a:rPr lang="en-US" dirty="0" err="1" smtClean="0"/>
              <a:t>políticas</a:t>
            </a:r>
            <a:r>
              <a:rPr lang="en-US" dirty="0" smtClean="0"/>
              <a:t> </a:t>
            </a:r>
            <a:r>
              <a:rPr lang="en-US" dirty="0" err="1" smtClean="0"/>
              <a:t>públicas</a:t>
            </a:r>
            <a:r>
              <a:rPr lang="en-US" dirty="0" smtClean="0"/>
              <a:t> </a:t>
            </a:r>
            <a:r>
              <a:rPr lang="en-US" dirty="0" err="1" smtClean="0"/>
              <a:t>que</a:t>
            </a:r>
            <a:r>
              <a:rPr lang="en-US" dirty="0" smtClean="0"/>
              <a:t> son </a:t>
            </a:r>
            <a:r>
              <a:rPr lang="en-US" dirty="0" err="1" smtClean="0"/>
              <a:t>altamente</a:t>
            </a:r>
            <a:r>
              <a:rPr lang="en-US" dirty="0" smtClean="0"/>
              <a:t> </a:t>
            </a:r>
            <a:r>
              <a:rPr lang="en-US" dirty="0" err="1" smtClean="0"/>
              <a:t>complejas</a:t>
            </a:r>
            <a:r>
              <a:rPr lang="en-US" dirty="0" smtClean="0"/>
              <a:t> </a:t>
            </a:r>
            <a:r>
              <a:rPr lang="en-US" dirty="0" err="1" smtClean="0"/>
              <a:t>y</a:t>
            </a:r>
            <a:r>
              <a:rPr lang="en-US" dirty="0" smtClean="0"/>
              <a:t> </a:t>
            </a:r>
            <a:r>
              <a:rPr lang="en-US" dirty="0" err="1" smtClean="0"/>
              <a:t>especializadas</a:t>
            </a:r>
            <a:endParaRPr lang="en-US" dirty="0" smtClean="0"/>
          </a:p>
          <a:p>
            <a:pPr lvl="1"/>
            <a:r>
              <a:rPr lang="en-US" dirty="0" smtClean="0"/>
              <a:t>B) </a:t>
            </a:r>
            <a:r>
              <a:rPr lang="en-US" dirty="0" err="1" smtClean="0"/>
              <a:t>Intentar</a:t>
            </a:r>
            <a:r>
              <a:rPr lang="en-US" dirty="0" smtClean="0"/>
              <a:t> </a:t>
            </a:r>
            <a:r>
              <a:rPr lang="en-US" dirty="0" err="1" smtClean="0"/>
              <a:t>reducir</a:t>
            </a:r>
            <a:r>
              <a:rPr lang="en-US" dirty="0" smtClean="0"/>
              <a:t> el slack</a:t>
            </a:r>
          </a:p>
          <a:p>
            <a:pPr lvl="2"/>
            <a:r>
              <a:rPr lang="en-US" dirty="0" err="1" smtClean="0"/>
              <a:t>Hacer</a:t>
            </a:r>
            <a:r>
              <a:rPr lang="en-US" dirty="0" smtClean="0"/>
              <a:t> </a:t>
            </a:r>
            <a:r>
              <a:rPr lang="en-US" dirty="0" err="1" smtClean="0"/>
              <a:t>más</a:t>
            </a:r>
            <a:r>
              <a:rPr lang="en-US" dirty="0" smtClean="0"/>
              <a:t> </a:t>
            </a:r>
            <a:r>
              <a:rPr lang="en-US" dirty="0" err="1" smtClean="0"/>
              <a:t>evidente</a:t>
            </a:r>
            <a:r>
              <a:rPr lang="en-US" dirty="0" smtClean="0"/>
              <a:t> </a:t>
            </a:r>
            <a:r>
              <a:rPr lang="en-US" dirty="0" err="1" smtClean="0"/>
              <a:t>una</a:t>
            </a:r>
            <a:r>
              <a:rPr lang="en-US" dirty="0" smtClean="0"/>
              <a:t> </a:t>
            </a:r>
            <a:r>
              <a:rPr lang="en-US" dirty="0" err="1" smtClean="0"/>
              <a:t>política</a:t>
            </a:r>
            <a:r>
              <a:rPr lang="en-US" dirty="0" smtClean="0"/>
              <a:t> </a:t>
            </a:r>
            <a:r>
              <a:rPr lang="en-US" dirty="0" err="1" smtClean="0"/>
              <a:t>frente</a:t>
            </a:r>
            <a:r>
              <a:rPr lang="en-US" dirty="0" smtClean="0"/>
              <a:t> al </a:t>
            </a:r>
            <a:r>
              <a:rPr lang="en-US" dirty="0" err="1" smtClean="0"/>
              <a:t>electorado</a:t>
            </a:r>
            <a:r>
              <a:rPr lang="en-US" dirty="0" smtClean="0"/>
              <a:t> (general polity) de </a:t>
            </a:r>
            <a:r>
              <a:rPr lang="en-US" dirty="0" err="1" smtClean="0"/>
              <a:t>manera</a:t>
            </a:r>
            <a:r>
              <a:rPr lang="en-US" dirty="0" smtClean="0"/>
              <a:t> de </a:t>
            </a:r>
            <a:r>
              <a:rPr lang="en-US" dirty="0" err="1" smtClean="0"/>
              <a:t>tener</a:t>
            </a:r>
            <a:r>
              <a:rPr lang="en-US" dirty="0" smtClean="0"/>
              <a:t> </a:t>
            </a:r>
            <a:r>
              <a:rPr lang="en-US" dirty="0" err="1" smtClean="0"/>
              <a:t>su</a:t>
            </a:r>
            <a:r>
              <a:rPr lang="en-US" dirty="0" smtClean="0"/>
              <a:t> </a:t>
            </a:r>
            <a:r>
              <a:rPr lang="en-US" dirty="0" err="1" smtClean="0"/>
              <a:t>aprobación</a:t>
            </a:r>
            <a:r>
              <a:rPr lang="en-US" dirty="0" smtClean="0"/>
              <a:t>, </a:t>
            </a:r>
            <a:r>
              <a:rPr lang="en-US" dirty="0" err="1" smtClean="0"/>
              <a:t>pero</a:t>
            </a:r>
            <a:r>
              <a:rPr lang="en-US" dirty="0" smtClean="0"/>
              <a:t> </a:t>
            </a:r>
            <a:r>
              <a:rPr lang="en-US" dirty="0" err="1" smtClean="0"/>
              <a:t>arriesgar</a:t>
            </a:r>
            <a:r>
              <a:rPr lang="en-US" dirty="0" smtClean="0"/>
              <a:t> </a:t>
            </a:r>
            <a:r>
              <a:rPr lang="en-US" dirty="0" err="1" smtClean="0"/>
              <a:t>perder</a:t>
            </a:r>
            <a:r>
              <a:rPr lang="en-US" dirty="0" smtClean="0"/>
              <a:t> el </a:t>
            </a:r>
            <a:r>
              <a:rPr lang="en-US" dirty="0" err="1" smtClean="0"/>
              <a:t>apoyo</a:t>
            </a:r>
            <a:r>
              <a:rPr lang="en-US" dirty="0" smtClean="0"/>
              <a:t> de los </a:t>
            </a:r>
            <a:r>
              <a:rPr lang="en-US" dirty="0" err="1" smtClean="0"/>
              <a:t>grupos</a:t>
            </a:r>
            <a:r>
              <a:rPr lang="en-US" dirty="0" smtClean="0"/>
              <a:t> de </a:t>
            </a:r>
            <a:r>
              <a:rPr lang="en-US" dirty="0" err="1" smtClean="0"/>
              <a:t>interés</a:t>
            </a:r>
            <a:r>
              <a:rPr lang="en-US" dirty="0" smtClean="0"/>
              <a:t> </a:t>
            </a:r>
            <a:endParaRPr lang="en-US" dirty="0"/>
          </a:p>
        </p:txBody>
      </p:sp>
    </p:spTree>
    <p:extLst>
      <p:ext uri="{BB962C8B-B14F-4D97-AF65-F5344CB8AC3E}">
        <p14:creationId xmlns:p14="http://schemas.microsoft.com/office/powerpoint/2010/main" val="273241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lvl="1"/>
            <a:r>
              <a:rPr lang="en-US" dirty="0" err="1"/>
              <a:t>Artículo</a:t>
            </a:r>
            <a:r>
              <a:rPr lang="en-US" dirty="0"/>
              <a:t> </a:t>
            </a:r>
            <a:r>
              <a:rPr lang="en-US" dirty="0" smtClean="0"/>
              <a:t>5° </a:t>
            </a:r>
            <a:r>
              <a:rPr lang="en-US" dirty="0" err="1" smtClean="0"/>
              <a:t>Estatuto</a:t>
            </a:r>
            <a:r>
              <a:rPr lang="en-US" dirty="0" smtClean="0"/>
              <a:t> PYME (Ley 20.416) </a:t>
            </a:r>
          </a:p>
          <a:p>
            <a:pPr lvl="2"/>
            <a:r>
              <a:rPr lang="en-US" dirty="0" err="1" smtClean="0"/>
              <a:t>Procedimiento</a:t>
            </a:r>
            <a:r>
              <a:rPr lang="en-US" dirty="0" smtClean="0"/>
              <a:t> </a:t>
            </a:r>
            <a:r>
              <a:rPr lang="en-US" dirty="0" err="1"/>
              <a:t>para</a:t>
            </a:r>
            <a:r>
              <a:rPr lang="en-US" dirty="0"/>
              <a:t> la </a:t>
            </a:r>
            <a:r>
              <a:rPr lang="en-US" dirty="0" err="1"/>
              <a:t>Dictación</a:t>
            </a:r>
            <a:r>
              <a:rPr lang="en-US" dirty="0"/>
              <a:t> de </a:t>
            </a:r>
            <a:r>
              <a:rPr lang="en-US" dirty="0" err="1"/>
              <a:t>Reglamentos</a:t>
            </a:r>
            <a:r>
              <a:rPr lang="en-US" dirty="0"/>
              <a:t> y </a:t>
            </a:r>
            <a:r>
              <a:rPr lang="en-US" dirty="0" err="1"/>
              <a:t>Normas</a:t>
            </a:r>
            <a:r>
              <a:rPr lang="en-US" dirty="0"/>
              <a:t> </a:t>
            </a:r>
            <a:r>
              <a:rPr lang="en-US" dirty="0" smtClean="0"/>
              <a:t>de </a:t>
            </a:r>
            <a:r>
              <a:rPr lang="en-US" dirty="0" err="1" smtClean="0"/>
              <a:t>Carácter</a:t>
            </a:r>
            <a:r>
              <a:rPr lang="en-US" dirty="0" smtClean="0"/>
              <a:t> </a:t>
            </a:r>
            <a:r>
              <a:rPr lang="en-US" dirty="0"/>
              <a:t>General. </a:t>
            </a:r>
            <a:r>
              <a:rPr lang="en-US" dirty="0" err="1"/>
              <a:t>Todos</a:t>
            </a:r>
            <a:r>
              <a:rPr lang="en-US" dirty="0"/>
              <a:t> los </a:t>
            </a:r>
            <a:r>
              <a:rPr lang="en-US" dirty="0" err="1"/>
              <a:t>ministerios</a:t>
            </a:r>
            <a:r>
              <a:rPr lang="en-US" dirty="0"/>
              <a:t> u </a:t>
            </a:r>
            <a:r>
              <a:rPr lang="en-US" dirty="0" err="1"/>
              <a:t>organismos</a:t>
            </a:r>
            <a:r>
              <a:rPr lang="en-US" dirty="0"/>
              <a:t> </a:t>
            </a:r>
            <a:r>
              <a:rPr lang="en-US" dirty="0" err="1"/>
              <a:t>que</a:t>
            </a:r>
            <a:r>
              <a:rPr lang="en-US" dirty="0"/>
              <a:t> </a:t>
            </a:r>
            <a:r>
              <a:rPr lang="en-US" dirty="0" err="1"/>
              <a:t>dicten</a:t>
            </a:r>
            <a:r>
              <a:rPr lang="en-US" dirty="0"/>
              <a:t> o </a:t>
            </a:r>
            <a:r>
              <a:rPr lang="en-US" dirty="0" err="1" smtClean="0"/>
              <a:t>modifiquen</a:t>
            </a:r>
            <a:r>
              <a:rPr lang="en-US" dirty="0" smtClean="0"/>
              <a:t> </a:t>
            </a:r>
            <a:r>
              <a:rPr lang="en-US" dirty="0" err="1" smtClean="0"/>
              <a:t>normas</a:t>
            </a:r>
            <a:r>
              <a:rPr lang="en-US" dirty="0" smtClean="0"/>
              <a:t> </a:t>
            </a:r>
            <a:r>
              <a:rPr lang="en-US" dirty="0" err="1"/>
              <a:t>jurídicas</a:t>
            </a:r>
            <a:r>
              <a:rPr lang="en-US" dirty="0"/>
              <a:t> </a:t>
            </a:r>
            <a:r>
              <a:rPr lang="en-US" dirty="0" err="1"/>
              <a:t>generales</a:t>
            </a:r>
            <a:r>
              <a:rPr lang="en-US" dirty="0"/>
              <a:t> </a:t>
            </a:r>
            <a:r>
              <a:rPr lang="en-US" dirty="0" err="1"/>
              <a:t>que</a:t>
            </a:r>
            <a:r>
              <a:rPr lang="en-US" dirty="0"/>
              <a:t> </a:t>
            </a:r>
            <a:r>
              <a:rPr lang="en-US" dirty="0" err="1"/>
              <a:t>afecten</a:t>
            </a:r>
            <a:r>
              <a:rPr lang="en-US" dirty="0"/>
              <a:t> a </a:t>
            </a:r>
            <a:r>
              <a:rPr lang="en-US" dirty="0" err="1"/>
              <a:t>empresas</a:t>
            </a:r>
            <a:r>
              <a:rPr lang="en-US" dirty="0"/>
              <a:t> de </a:t>
            </a:r>
            <a:r>
              <a:rPr lang="en-US" dirty="0" err="1"/>
              <a:t>menor</a:t>
            </a:r>
            <a:r>
              <a:rPr lang="en-US" dirty="0"/>
              <a:t> </a:t>
            </a:r>
            <a:r>
              <a:rPr lang="en-US" dirty="0" err="1"/>
              <a:t>tamaño</a:t>
            </a:r>
            <a:r>
              <a:rPr lang="en-US" dirty="0"/>
              <a:t>, </a:t>
            </a:r>
            <a:r>
              <a:rPr lang="en-US" dirty="0" smtClean="0"/>
              <a:t>con </a:t>
            </a:r>
            <a:r>
              <a:rPr lang="en-US" dirty="0" err="1" smtClean="0"/>
              <a:t>excepción</a:t>
            </a:r>
            <a:r>
              <a:rPr lang="en-US" dirty="0" smtClean="0"/>
              <a:t> </a:t>
            </a:r>
            <a:r>
              <a:rPr lang="en-US" dirty="0"/>
              <a:t>de </a:t>
            </a:r>
            <a:r>
              <a:rPr lang="en-US" dirty="0" err="1"/>
              <a:t>las</a:t>
            </a:r>
            <a:r>
              <a:rPr lang="en-US" dirty="0"/>
              <a:t> </a:t>
            </a:r>
            <a:r>
              <a:rPr lang="en-US" dirty="0" err="1"/>
              <a:t>ordenanzas</a:t>
            </a:r>
            <a:r>
              <a:rPr lang="en-US" dirty="0"/>
              <a:t> </a:t>
            </a:r>
            <a:r>
              <a:rPr lang="en-US" dirty="0" err="1"/>
              <a:t>municipales</a:t>
            </a:r>
            <a:r>
              <a:rPr lang="en-US" dirty="0"/>
              <a:t> y de los </a:t>
            </a:r>
            <a:r>
              <a:rPr lang="en-US" dirty="0" err="1"/>
              <a:t>dictámenes</a:t>
            </a:r>
            <a:r>
              <a:rPr lang="en-US" dirty="0"/>
              <a:t> </a:t>
            </a:r>
            <a:r>
              <a:rPr lang="en-US" dirty="0" err="1"/>
              <a:t>que</a:t>
            </a:r>
            <a:r>
              <a:rPr lang="en-US" dirty="0"/>
              <a:t> </a:t>
            </a:r>
            <a:r>
              <a:rPr lang="en-US" dirty="0" err="1"/>
              <a:t>puedan</a:t>
            </a:r>
            <a:r>
              <a:rPr lang="en-US" dirty="0"/>
              <a:t> </a:t>
            </a:r>
            <a:r>
              <a:rPr lang="en-US" dirty="0" err="1" smtClean="0"/>
              <a:t>emitir</a:t>
            </a:r>
            <a:r>
              <a:rPr lang="en-US" dirty="0" smtClean="0"/>
              <a:t> los </a:t>
            </a:r>
            <a:r>
              <a:rPr lang="en-US" dirty="0" err="1"/>
              <a:t>órganos</a:t>
            </a:r>
            <a:r>
              <a:rPr lang="en-US" dirty="0"/>
              <a:t> de la </a:t>
            </a:r>
            <a:r>
              <a:rPr lang="en-US" dirty="0" err="1"/>
              <a:t>Administración</a:t>
            </a:r>
            <a:r>
              <a:rPr lang="en-US" dirty="0"/>
              <a:t> del Estado, </a:t>
            </a:r>
            <a:r>
              <a:rPr lang="en-US" dirty="0" err="1"/>
              <a:t>deberán</a:t>
            </a:r>
            <a:r>
              <a:rPr lang="en-US" dirty="0"/>
              <a:t> </a:t>
            </a:r>
            <a:r>
              <a:rPr lang="en-US" dirty="0" err="1"/>
              <a:t>mantener</a:t>
            </a:r>
            <a:r>
              <a:rPr lang="en-US" dirty="0"/>
              <a:t> a </a:t>
            </a:r>
            <a:r>
              <a:rPr lang="en-US" dirty="0" err="1" smtClean="0"/>
              <a:t>disposición</a:t>
            </a:r>
            <a:r>
              <a:rPr lang="en-US" dirty="0" smtClean="0"/>
              <a:t> </a:t>
            </a:r>
            <a:r>
              <a:rPr lang="en-US" dirty="0" err="1" smtClean="0"/>
              <a:t>permanente</a:t>
            </a:r>
            <a:r>
              <a:rPr lang="en-US" dirty="0" smtClean="0"/>
              <a:t> </a:t>
            </a:r>
            <a:r>
              <a:rPr lang="en-US" dirty="0"/>
              <a:t>del </a:t>
            </a:r>
            <a:r>
              <a:rPr lang="en-US" dirty="0" err="1"/>
              <a:t>público</a:t>
            </a:r>
            <a:r>
              <a:rPr lang="en-US" dirty="0"/>
              <a:t> los </a:t>
            </a:r>
            <a:r>
              <a:rPr lang="en-US" dirty="0" err="1"/>
              <a:t>antecedentes</a:t>
            </a:r>
            <a:r>
              <a:rPr lang="en-US" dirty="0"/>
              <a:t> </a:t>
            </a:r>
            <a:r>
              <a:rPr lang="en-US" dirty="0" err="1"/>
              <a:t>preparatorios</a:t>
            </a:r>
            <a:r>
              <a:rPr lang="en-US" dirty="0"/>
              <a:t> </a:t>
            </a:r>
            <a:r>
              <a:rPr lang="en-US" dirty="0" err="1"/>
              <a:t>necesarios</a:t>
            </a:r>
            <a:r>
              <a:rPr lang="en-US" dirty="0"/>
              <a:t> </a:t>
            </a:r>
            <a:r>
              <a:rPr lang="en-US" dirty="0" err="1"/>
              <a:t>que</a:t>
            </a:r>
            <a:r>
              <a:rPr lang="en-US" dirty="0"/>
              <a:t> </a:t>
            </a:r>
            <a:r>
              <a:rPr lang="en-US" dirty="0" err="1" smtClean="0"/>
              <a:t>estimen</a:t>
            </a:r>
            <a:r>
              <a:rPr lang="en-US" dirty="0" smtClean="0"/>
              <a:t> </a:t>
            </a:r>
            <a:r>
              <a:rPr lang="en-US" dirty="0" err="1" smtClean="0"/>
              <a:t>pertinentes</a:t>
            </a:r>
            <a:r>
              <a:rPr lang="en-US" dirty="0" smtClean="0"/>
              <a:t> </a:t>
            </a:r>
            <a:r>
              <a:rPr lang="en-US" dirty="0" err="1"/>
              <a:t>para</a:t>
            </a:r>
            <a:r>
              <a:rPr lang="en-US" dirty="0"/>
              <a:t> </a:t>
            </a:r>
            <a:r>
              <a:rPr lang="en-US" dirty="0" err="1"/>
              <a:t>su</a:t>
            </a:r>
            <a:r>
              <a:rPr lang="en-US" dirty="0"/>
              <a:t> </a:t>
            </a:r>
            <a:r>
              <a:rPr lang="en-US" dirty="0" err="1"/>
              <a:t>formulación</a:t>
            </a:r>
            <a:r>
              <a:rPr lang="en-US" dirty="0"/>
              <a:t>, en </a:t>
            </a:r>
            <a:r>
              <a:rPr lang="en-US" dirty="0" err="1"/>
              <a:t>sus</a:t>
            </a:r>
            <a:r>
              <a:rPr lang="en-US" dirty="0"/>
              <a:t> </a:t>
            </a:r>
            <a:r>
              <a:rPr lang="en-US" dirty="0" err="1"/>
              <a:t>sitios</a:t>
            </a:r>
            <a:r>
              <a:rPr lang="en-US" dirty="0"/>
              <a:t> </a:t>
            </a:r>
            <a:r>
              <a:rPr lang="en-US" dirty="0" err="1"/>
              <a:t>electrónicos</a:t>
            </a:r>
            <a:r>
              <a:rPr lang="en-US" dirty="0"/>
              <a:t>, en los </a:t>
            </a:r>
            <a:r>
              <a:rPr lang="en-US" dirty="0" err="1" smtClean="0"/>
              <a:t>términos</a:t>
            </a:r>
            <a:r>
              <a:rPr lang="en-US" dirty="0"/>
              <a:t> </a:t>
            </a:r>
            <a:r>
              <a:rPr lang="en-US" dirty="0" err="1" smtClean="0"/>
              <a:t>previstos</a:t>
            </a:r>
            <a:r>
              <a:rPr lang="en-US" dirty="0" smtClean="0"/>
              <a:t> </a:t>
            </a:r>
            <a:r>
              <a:rPr lang="en-US" dirty="0"/>
              <a:t>en el </a:t>
            </a:r>
            <a:r>
              <a:rPr lang="en-US" dirty="0" err="1"/>
              <a:t>artículo</a:t>
            </a:r>
            <a:r>
              <a:rPr lang="en-US" dirty="0"/>
              <a:t> 7° de la ley N° 20.285. Los </a:t>
            </a:r>
            <a:r>
              <a:rPr lang="en-US" dirty="0" err="1"/>
              <a:t>antecedentes</a:t>
            </a:r>
            <a:r>
              <a:rPr lang="en-US" dirty="0"/>
              <a:t> </a:t>
            </a:r>
            <a:r>
              <a:rPr lang="en-US" dirty="0" err="1"/>
              <a:t>deben</a:t>
            </a:r>
            <a:r>
              <a:rPr lang="en-US" dirty="0"/>
              <a:t> </a:t>
            </a:r>
            <a:r>
              <a:rPr lang="en-US" dirty="0" err="1"/>
              <a:t>contener</a:t>
            </a:r>
            <a:r>
              <a:rPr lang="en-US" dirty="0"/>
              <a:t> </a:t>
            </a:r>
            <a:r>
              <a:rPr lang="en-US" dirty="0" err="1" smtClean="0"/>
              <a:t>una</a:t>
            </a:r>
            <a:r>
              <a:rPr lang="en-US" dirty="0" smtClean="0"/>
              <a:t> </a:t>
            </a:r>
            <a:r>
              <a:rPr lang="en-US" i="1" dirty="0" err="1" smtClean="0"/>
              <a:t>estimación</a:t>
            </a:r>
            <a:r>
              <a:rPr lang="en-US" i="1" dirty="0" smtClean="0"/>
              <a:t> </a:t>
            </a:r>
            <a:r>
              <a:rPr lang="en-US" i="1" dirty="0"/>
              <a:t>simple del </a:t>
            </a:r>
            <a:r>
              <a:rPr lang="en-US" i="1" dirty="0" err="1"/>
              <a:t>impacto</a:t>
            </a:r>
            <a:r>
              <a:rPr lang="en-US" i="1" dirty="0"/>
              <a:t> social y </a:t>
            </a:r>
            <a:r>
              <a:rPr lang="en-US" i="1" dirty="0" err="1"/>
              <a:t>económico</a:t>
            </a:r>
            <a:r>
              <a:rPr lang="en-US" i="1" dirty="0"/>
              <a:t> </a:t>
            </a:r>
            <a:r>
              <a:rPr lang="en-US" i="1" dirty="0" err="1"/>
              <a:t>que</a:t>
            </a:r>
            <a:r>
              <a:rPr lang="en-US" i="1" dirty="0"/>
              <a:t> la </a:t>
            </a:r>
            <a:r>
              <a:rPr lang="en-US" i="1" dirty="0" err="1"/>
              <a:t>nueva</a:t>
            </a:r>
            <a:r>
              <a:rPr lang="en-US" i="1" dirty="0"/>
              <a:t> </a:t>
            </a:r>
            <a:r>
              <a:rPr lang="en-US" i="1" dirty="0" err="1"/>
              <a:t>regulación</a:t>
            </a:r>
            <a:r>
              <a:rPr lang="en-US" i="1" dirty="0"/>
              <a:t> </a:t>
            </a:r>
            <a:r>
              <a:rPr lang="en-US" i="1" dirty="0" err="1"/>
              <a:t>generará</a:t>
            </a:r>
            <a:r>
              <a:rPr lang="en-US" i="1" dirty="0"/>
              <a:t> </a:t>
            </a:r>
            <a:r>
              <a:rPr lang="en-US" dirty="0"/>
              <a:t>en </a:t>
            </a:r>
            <a:r>
              <a:rPr lang="en-US" dirty="0" err="1" smtClean="0"/>
              <a:t>las</a:t>
            </a:r>
            <a:r>
              <a:rPr lang="en-US" dirty="0" smtClean="0"/>
              <a:t> </a:t>
            </a:r>
            <a:r>
              <a:rPr lang="en-US" dirty="0" err="1" smtClean="0"/>
              <a:t>empresas</a:t>
            </a:r>
            <a:r>
              <a:rPr lang="en-US" dirty="0" smtClean="0"/>
              <a:t> </a:t>
            </a:r>
            <a:r>
              <a:rPr lang="en-US" dirty="0"/>
              <a:t>de </a:t>
            </a:r>
            <a:r>
              <a:rPr lang="en-US" dirty="0" err="1"/>
              <a:t>menor</a:t>
            </a:r>
            <a:r>
              <a:rPr lang="en-US" dirty="0"/>
              <a:t> </a:t>
            </a:r>
            <a:r>
              <a:rPr lang="en-US" dirty="0" err="1"/>
              <a:t>tamaño</a:t>
            </a:r>
            <a:r>
              <a:rPr lang="en-US" dirty="0"/>
              <a:t> y </a:t>
            </a:r>
            <a:r>
              <a:rPr lang="en-US" dirty="0" err="1"/>
              <a:t>podrán</a:t>
            </a:r>
            <a:r>
              <a:rPr lang="en-US" dirty="0"/>
              <a:t> </a:t>
            </a:r>
            <a:r>
              <a:rPr lang="en-US" dirty="0" err="1"/>
              <a:t>ser</a:t>
            </a:r>
            <a:r>
              <a:rPr lang="en-US" dirty="0"/>
              <a:t> </a:t>
            </a:r>
            <a:r>
              <a:rPr lang="en-US" dirty="0" err="1"/>
              <a:t>elaborados</a:t>
            </a:r>
            <a:r>
              <a:rPr lang="en-US" dirty="0"/>
              <a:t> </a:t>
            </a:r>
            <a:r>
              <a:rPr lang="en-US" dirty="0" err="1"/>
              <a:t>por</a:t>
            </a:r>
            <a:r>
              <a:rPr lang="en-US" dirty="0"/>
              <a:t> la </a:t>
            </a:r>
            <a:r>
              <a:rPr lang="en-US" dirty="0" err="1"/>
              <a:t>propia</a:t>
            </a:r>
            <a:r>
              <a:rPr lang="en-US" dirty="0"/>
              <a:t> </a:t>
            </a:r>
            <a:r>
              <a:rPr lang="en-US" dirty="0" err="1"/>
              <a:t>Administración</a:t>
            </a:r>
            <a:r>
              <a:rPr lang="en-US" dirty="0"/>
              <a:t>.</a:t>
            </a:r>
          </a:p>
          <a:p>
            <a:pPr lvl="2"/>
            <a:r>
              <a:rPr lang="en-US" dirty="0"/>
              <a:t>Las </a:t>
            </a:r>
            <a:r>
              <a:rPr lang="en-US" dirty="0" err="1"/>
              <a:t>normas</a:t>
            </a:r>
            <a:r>
              <a:rPr lang="en-US" dirty="0"/>
              <a:t> </a:t>
            </a:r>
            <a:r>
              <a:rPr lang="en-US" dirty="0" err="1"/>
              <a:t>jurídicas</a:t>
            </a:r>
            <a:r>
              <a:rPr lang="en-US" dirty="0"/>
              <a:t> </a:t>
            </a:r>
            <a:r>
              <a:rPr lang="en-US" dirty="0" err="1"/>
              <a:t>generales</a:t>
            </a:r>
            <a:r>
              <a:rPr lang="en-US" dirty="0"/>
              <a:t> </a:t>
            </a:r>
            <a:r>
              <a:rPr lang="en-US" dirty="0" err="1"/>
              <a:t>indicadas</a:t>
            </a:r>
            <a:r>
              <a:rPr lang="en-US" dirty="0"/>
              <a:t> en el </a:t>
            </a:r>
            <a:r>
              <a:rPr lang="en-US" dirty="0" err="1"/>
              <a:t>inciso</a:t>
            </a:r>
            <a:r>
              <a:rPr lang="en-US" dirty="0"/>
              <a:t> anterior </a:t>
            </a:r>
            <a:r>
              <a:rPr lang="en-US" dirty="0" err="1"/>
              <a:t>serán</a:t>
            </a:r>
            <a:r>
              <a:rPr lang="en-US" dirty="0"/>
              <a:t> </a:t>
            </a:r>
            <a:r>
              <a:rPr lang="en-US" dirty="0" err="1"/>
              <a:t>informadas</a:t>
            </a:r>
            <a:r>
              <a:rPr lang="en-US" dirty="0"/>
              <a:t> </a:t>
            </a:r>
            <a:r>
              <a:rPr lang="en-US" dirty="0" smtClean="0"/>
              <a:t>al </a:t>
            </a:r>
            <a:r>
              <a:rPr lang="en-US" dirty="0" err="1" smtClean="0"/>
              <a:t>Ministerio</a:t>
            </a:r>
            <a:r>
              <a:rPr lang="en-US" dirty="0" smtClean="0"/>
              <a:t> </a:t>
            </a:r>
            <a:r>
              <a:rPr lang="en-US" dirty="0"/>
              <a:t>de </a:t>
            </a:r>
            <a:r>
              <a:rPr lang="en-US" dirty="0" err="1"/>
              <a:t>Economía</a:t>
            </a:r>
            <a:r>
              <a:rPr lang="en-US" dirty="0"/>
              <a:t>, </a:t>
            </a:r>
            <a:r>
              <a:rPr lang="en-US" dirty="0" err="1"/>
              <a:t>Fomento</a:t>
            </a:r>
            <a:r>
              <a:rPr lang="en-US" dirty="0"/>
              <a:t> y </a:t>
            </a:r>
            <a:r>
              <a:rPr lang="en-US" dirty="0" err="1"/>
              <a:t>Reconstrucción</a:t>
            </a:r>
            <a:r>
              <a:rPr lang="en-US" dirty="0"/>
              <a:t>, </a:t>
            </a:r>
            <a:r>
              <a:rPr lang="en-US" dirty="0" err="1"/>
              <a:t>previamente</a:t>
            </a:r>
            <a:r>
              <a:rPr lang="en-US" dirty="0"/>
              <a:t> a </a:t>
            </a:r>
            <a:r>
              <a:rPr lang="en-US" dirty="0" err="1"/>
              <a:t>su</a:t>
            </a:r>
            <a:r>
              <a:rPr lang="en-US" dirty="0"/>
              <a:t> </a:t>
            </a:r>
            <a:r>
              <a:rPr lang="en-US" dirty="0" err="1"/>
              <a:t>dictación</a:t>
            </a:r>
            <a:r>
              <a:rPr lang="en-US" dirty="0"/>
              <a:t> </a:t>
            </a:r>
            <a:r>
              <a:rPr lang="en-US" dirty="0" smtClean="0"/>
              <a:t>o </a:t>
            </a:r>
            <a:r>
              <a:rPr lang="en-US" dirty="0" err="1" smtClean="0"/>
              <a:t>modificación</a:t>
            </a:r>
            <a:r>
              <a:rPr lang="en-US" dirty="0"/>
              <a:t>. </a:t>
            </a:r>
            <a:r>
              <a:rPr lang="en-US" dirty="0" err="1"/>
              <a:t>Dicho</a:t>
            </a:r>
            <a:r>
              <a:rPr lang="en-US" dirty="0"/>
              <a:t> </a:t>
            </a:r>
            <a:r>
              <a:rPr lang="en-US" dirty="0" err="1"/>
              <a:t>Ministerio</a:t>
            </a:r>
            <a:r>
              <a:rPr lang="en-US" dirty="0"/>
              <a:t> </a:t>
            </a:r>
            <a:r>
              <a:rPr lang="en-US" dirty="0" err="1"/>
              <a:t>deberá</a:t>
            </a:r>
            <a:r>
              <a:rPr lang="en-US" dirty="0"/>
              <a:t> </a:t>
            </a:r>
            <a:r>
              <a:rPr lang="en-US" dirty="0" err="1"/>
              <a:t>publicar</a:t>
            </a:r>
            <a:r>
              <a:rPr lang="en-US" dirty="0"/>
              <a:t> en </a:t>
            </a:r>
            <a:r>
              <a:rPr lang="en-US" dirty="0" err="1"/>
              <a:t>su</a:t>
            </a:r>
            <a:r>
              <a:rPr lang="en-US" dirty="0"/>
              <a:t> </a:t>
            </a:r>
            <a:r>
              <a:rPr lang="en-US" dirty="0" err="1"/>
              <a:t>página</a:t>
            </a:r>
            <a:r>
              <a:rPr lang="en-US" dirty="0"/>
              <a:t> web </a:t>
            </a:r>
            <a:r>
              <a:rPr lang="en-US" dirty="0" err="1"/>
              <a:t>todas</a:t>
            </a:r>
            <a:r>
              <a:rPr lang="en-US" dirty="0"/>
              <a:t> </a:t>
            </a:r>
            <a:r>
              <a:rPr lang="en-US" dirty="0" err="1"/>
              <a:t>las</a:t>
            </a:r>
            <a:r>
              <a:rPr lang="en-US" dirty="0"/>
              <a:t> </a:t>
            </a:r>
            <a:r>
              <a:rPr lang="en-US" dirty="0" err="1" smtClean="0"/>
              <a:t>normas</a:t>
            </a:r>
            <a:r>
              <a:rPr lang="en-US" dirty="0"/>
              <a:t> </a:t>
            </a:r>
            <a:r>
              <a:rPr lang="en-US" dirty="0" err="1" smtClean="0"/>
              <a:t>vigentes</a:t>
            </a:r>
            <a:r>
              <a:rPr lang="en-US" dirty="0" smtClean="0"/>
              <a:t> </a:t>
            </a:r>
            <a:r>
              <a:rPr lang="en-US" dirty="0" err="1"/>
              <a:t>sobre</a:t>
            </a:r>
            <a:r>
              <a:rPr lang="en-US" dirty="0"/>
              <a:t> </a:t>
            </a:r>
            <a:r>
              <a:rPr lang="en-US" dirty="0" err="1"/>
              <a:t>empresas</a:t>
            </a:r>
            <a:r>
              <a:rPr lang="en-US" dirty="0"/>
              <a:t> de </a:t>
            </a:r>
            <a:r>
              <a:rPr lang="en-US" dirty="0" err="1"/>
              <a:t>menor</a:t>
            </a:r>
            <a:r>
              <a:rPr lang="en-US" dirty="0"/>
              <a:t> </a:t>
            </a:r>
            <a:r>
              <a:rPr lang="en-US" dirty="0" err="1"/>
              <a:t>tamaño</a:t>
            </a:r>
            <a:r>
              <a:rPr lang="en-US" dirty="0"/>
              <a:t>, sin </a:t>
            </a:r>
            <a:r>
              <a:rPr lang="en-US" dirty="0" err="1"/>
              <a:t>perjuicio</a:t>
            </a:r>
            <a:r>
              <a:rPr lang="en-US" dirty="0"/>
              <a:t> de </a:t>
            </a:r>
            <a:r>
              <a:rPr lang="en-US" dirty="0" err="1"/>
              <a:t>las</a:t>
            </a:r>
            <a:r>
              <a:rPr lang="en-US" dirty="0"/>
              <a:t> </a:t>
            </a:r>
            <a:r>
              <a:rPr lang="en-US" dirty="0" err="1"/>
              <a:t>obligaciones</a:t>
            </a:r>
            <a:r>
              <a:rPr lang="en-US" dirty="0"/>
              <a:t> </a:t>
            </a:r>
            <a:r>
              <a:rPr lang="en-US" dirty="0" smtClean="0"/>
              <a:t>de </a:t>
            </a:r>
            <a:r>
              <a:rPr lang="en-US" dirty="0" err="1" smtClean="0"/>
              <a:t>publicidad</a:t>
            </a:r>
            <a:r>
              <a:rPr lang="en-US" dirty="0" smtClean="0"/>
              <a:t> </a:t>
            </a:r>
            <a:r>
              <a:rPr lang="en-US" dirty="0" err="1"/>
              <a:t>propias</a:t>
            </a:r>
            <a:r>
              <a:rPr lang="en-US" dirty="0"/>
              <a:t> de </a:t>
            </a:r>
            <a:r>
              <a:rPr lang="en-US" dirty="0" err="1"/>
              <a:t>cada</a:t>
            </a:r>
            <a:r>
              <a:rPr lang="en-US" dirty="0"/>
              <a:t> </a:t>
            </a:r>
            <a:r>
              <a:rPr lang="en-US" dirty="0" err="1"/>
              <a:t>órgano</a:t>
            </a:r>
            <a:r>
              <a:rPr lang="en-US" dirty="0"/>
              <a:t> de la </a:t>
            </a:r>
            <a:r>
              <a:rPr lang="en-US" dirty="0" err="1"/>
              <a:t>Administración</a:t>
            </a:r>
            <a:r>
              <a:rPr lang="en-US" dirty="0"/>
              <a:t> del Estado.</a:t>
            </a:r>
          </a:p>
          <a:p>
            <a:pPr lvl="2"/>
            <a:r>
              <a:rPr lang="en-US" dirty="0"/>
              <a:t>Con </a:t>
            </a:r>
            <a:r>
              <a:rPr lang="en-US" dirty="0" err="1"/>
              <a:t>todo</a:t>
            </a:r>
            <a:r>
              <a:rPr lang="en-US" dirty="0"/>
              <a:t>, el </a:t>
            </a:r>
            <a:r>
              <a:rPr lang="en-US" dirty="0" err="1"/>
              <a:t>incumplimiento</a:t>
            </a:r>
            <a:r>
              <a:rPr lang="en-US" dirty="0"/>
              <a:t> de </a:t>
            </a:r>
            <a:r>
              <a:rPr lang="en-US" dirty="0" err="1"/>
              <a:t>las</a:t>
            </a:r>
            <a:r>
              <a:rPr lang="en-US" dirty="0"/>
              <a:t> </a:t>
            </a:r>
            <a:r>
              <a:rPr lang="en-US" dirty="0" err="1"/>
              <a:t>obligaciones</a:t>
            </a:r>
            <a:r>
              <a:rPr lang="en-US" dirty="0"/>
              <a:t> </a:t>
            </a:r>
            <a:r>
              <a:rPr lang="en-US" dirty="0" err="1"/>
              <a:t>referidas</a:t>
            </a:r>
            <a:r>
              <a:rPr lang="en-US" dirty="0"/>
              <a:t> en los </a:t>
            </a:r>
            <a:r>
              <a:rPr lang="en-US" dirty="0" err="1" smtClean="0"/>
              <a:t>incisos</a:t>
            </a:r>
            <a:r>
              <a:rPr lang="en-US" dirty="0"/>
              <a:t> </a:t>
            </a:r>
            <a:r>
              <a:rPr lang="en-US" dirty="0" err="1" smtClean="0"/>
              <a:t>precedentes</a:t>
            </a:r>
            <a:r>
              <a:rPr lang="en-US" dirty="0" smtClean="0"/>
              <a:t> </a:t>
            </a:r>
            <a:r>
              <a:rPr lang="en-US" dirty="0"/>
              <a:t>no </a:t>
            </a:r>
            <a:r>
              <a:rPr lang="en-US" dirty="0" err="1"/>
              <a:t>afectará</a:t>
            </a:r>
            <a:r>
              <a:rPr lang="en-US" dirty="0"/>
              <a:t> en </a:t>
            </a:r>
            <a:r>
              <a:rPr lang="en-US" dirty="0" err="1"/>
              <a:t>caso</a:t>
            </a:r>
            <a:r>
              <a:rPr lang="en-US" dirty="0"/>
              <a:t> </a:t>
            </a:r>
            <a:r>
              <a:rPr lang="en-US" dirty="0" err="1"/>
              <a:t>alguno</a:t>
            </a:r>
            <a:r>
              <a:rPr lang="en-US" dirty="0"/>
              <a:t> la </a:t>
            </a:r>
            <a:r>
              <a:rPr lang="en-US" dirty="0" err="1"/>
              <a:t>validez</a:t>
            </a:r>
            <a:r>
              <a:rPr lang="en-US" dirty="0"/>
              <a:t> del </a:t>
            </a:r>
            <a:r>
              <a:rPr lang="en-US" dirty="0" err="1"/>
              <a:t>acto</a:t>
            </a:r>
            <a:r>
              <a:rPr lang="en-US" dirty="0"/>
              <a:t>.</a:t>
            </a:r>
          </a:p>
        </p:txBody>
      </p:sp>
      <p:sp>
        <p:nvSpPr>
          <p:cNvPr id="3" name="Title 2"/>
          <p:cNvSpPr>
            <a:spLocks noGrp="1"/>
          </p:cNvSpPr>
          <p:nvPr>
            <p:ph type="title"/>
          </p:nvPr>
        </p:nvSpPr>
        <p:spPr/>
        <p:txBody>
          <a:bodyPr/>
          <a:lstStyle/>
          <a:p>
            <a:r>
              <a:rPr lang="en-US" dirty="0" err="1" smtClean="0"/>
              <a:t>Ministerio</a:t>
            </a:r>
            <a:r>
              <a:rPr lang="en-US" dirty="0" smtClean="0"/>
              <a:t> de </a:t>
            </a:r>
            <a:r>
              <a:rPr lang="en-US" dirty="0" err="1" smtClean="0"/>
              <a:t>economia</a:t>
            </a:r>
            <a:endParaRPr lang="en-US" dirty="0"/>
          </a:p>
        </p:txBody>
      </p:sp>
    </p:spTree>
    <p:extLst>
      <p:ext uri="{BB962C8B-B14F-4D97-AF65-F5344CB8AC3E}">
        <p14:creationId xmlns:p14="http://schemas.microsoft.com/office/powerpoint/2010/main" val="186815315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The Public Agenda</a:t>
            </a:r>
            <a:endParaRPr lang="en-US" dirty="0"/>
          </a:p>
        </p:txBody>
      </p:sp>
      <p:sp>
        <p:nvSpPr>
          <p:cNvPr id="3" name="Content Placeholder 2"/>
          <p:cNvSpPr>
            <a:spLocks noGrp="1"/>
          </p:cNvSpPr>
          <p:nvPr>
            <p:ph idx="1"/>
          </p:nvPr>
        </p:nvSpPr>
        <p:spPr/>
        <p:txBody>
          <a:bodyPr>
            <a:normAutofit/>
          </a:bodyPr>
          <a:lstStyle/>
          <a:p>
            <a:r>
              <a:rPr lang="en-US" dirty="0" smtClean="0"/>
              <a:t>¿</a:t>
            </a:r>
            <a:r>
              <a:rPr lang="en-US" dirty="0" err="1" smtClean="0"/>
              <a:t>Cuándo</a:t>
            </a:r>
            <a:r>
              <a:rPr lang="en-US" dirty="0" smtClean="0"/>
              <a:t> prevalence </a:t>
            </a:r>
            <a:r>
              <a:rPr lang="en-US" dirty="0" err="1" smtClean="0"/>
              <a:t>las</a:t>
            </a:r>
            <a:r>
              <a:rPr lang="en-US" dirty="0" smtClean="0"/>
              <a:t> </a:t>
            </a:r>
            <a:r>
              <a:rPr lang="en-US" dirty="0" err="1" smtClean="0"/>
              <a:t>políticas</a:t>
            </a:r>
            <a:r>
              <a:rPr lang="en-US" dirty="0" smtClean="0"/>
              <a:t> pro </a:t>
            </a:r>
            <a:r>
              <a:rPr lang="en-US" dirty="0" err="1" smtClean="0"/>
              <a:t>interés</a:t>
            </a:r>
            <a:r>
              <a:rPr lang="en-US" dirty="0" smtClean="0"/>
              <a:t> general? “¿When will slack-reducing activities actually create issue environments in which the polity monitors the regulatory process?”</a:t>
            </a:r>
          </a:p>
          <a:p>
            <a:r>
              <a:rPr lang="en-US" dirty="0" smtClean="0"/>
              <a:t>En </a:t>
            </a:r>
            <a:r>
              <a:rPr lang="en-US" dirty="0" err="1" smtClean="0"/>
              <a:t>cada</a:t>
            </a:r>
            <a:r>
              <a:rPr lang="en-US" dirty="0" smtClean="0"/>
              <a:t> </a:t>
            </a:r>
            <a:r>
              <a:rPr lang="en-US" dirty="0" err="1" smtClean="0"/>
              <a:t>momento</a:t>
            </a:r>
            <a:r>
              <a:rPr lang="en-US" dirty="0" smtClean="0"/>
              <a:t>, en </a:t>
            </a:r>
            <a:r>
              <a:rPr lang="en-US" dirty="0" err="1" smtClean="0"/>
              <a:t>una</a:t>
            </a:r>
            <a:r>
              <a:rPr lang="en-US" dirty="0" smtClean="0"/>
              <a:t> </a:t>
            </a:r>
            <a:r>
              <a:rPr lang="en-US" dirty="0" err="1" smtClean="0"/>
              <a:t>cierta</a:t>
            </a:r>
            <a:r>
              <a:rPr lang="en-US" dirty="0" smtClean="0"/>
              <a:t> </a:t>
            </a:r>
            <a:r>
              <a:rPr lang="en-US" dirty="0" err="1" smtClean="0"/>
              <a:t>comunidad</a:t>
            </a:r>
            <a:r>
              <a:rPr lang="en-US" dirty="0" smtClean="0"/>
              <a:t> </a:t>
            </a:r>
            <a:r>
              <a:rPr lang="en-US" dirty="0" err="1" smtClean="0"/>
              <a:t>política</a:t>
            </a:r>
            <a:r>
              <a:rPr lang="en-US" dirty="0" smtClean="0"/>
              <a:t> </a:t>
            </a:r>
            <a:r>
              <a:rPr lang="en-US" dirty="0" err="1" smtClean="0"/>
              <a:t>existe</a:t>
            </a:r>
            <a:r>
              <a:rPr lang="en-US" dirty="0" smtClean="0"/>
              <a:t> un </a:t>
            </a:r>
            <a:r>
              <a:rPr lang="en-US" dirty="0" err="1" smtClean="0"/>
              <a:t>pequeño</a:t>
            </a:r>
            <a:r>
              <a:rPr lang="en-US" dirty="0" smtClean="0"/>
              <a:t> </a:t>
            </a:r>
            <a:r>
              <a:rPr lang="en-US" dirty="0" err="1" smtClean="0"/>
              <a:t>conjunto</a:t>
            </a:r>
            <a:r>
              <a:rPr lang="en-US" dirty="0" smtClean="0"/>
              <a:t> de issues </a:t>
            </a:r>
            <a:r>
              <a:rPr lang="en-US" dirty="0" err="1" smtClean="0"/>
              <a:t>que</a:t>
            </a:r>
            <a:r>
              <a:rPr lang="en-US" dirty="0" smtClean="0"/>
              <a:t> son parte de un </a:t>
            </a:r>
            <a:r>
              <a:rPr lang="en-US" dirty="0" err="1" smtClean="0"/>
              <a:t>intenso</a:t>
            </a:r>
            <a:r>
              <a:rPr lang="en-US" dirty="0" smtClean="0"/>
              <a:t> debate </a:t>
            </a:r>
            <a:r>
              <a:rPr lang="en-US" dirty="0" err="1" smtClean="0"/>
              <a:t>público</a:t>
            </a:r>
            <a:endParaRPr lang="en-US" dirty="0" smtClean="0"/>
          </a:p>
          <a:p>
            <a:pPr lvl="1"/>
            <a:r>
              <a:rPr lang="en-US" dirty="0" smtClean="0"/>
              <a:t>“The Public Agenda”</a:t>
            </a:r>
          </a:p>
          <a:p>
            <a:r>
              <a:rPr lang="en-US" dirty="0" smtClean="0"/>
              <a:t>Hypothesis: “Whether a regulator will be captured or not is a function of whether slack has been drastically reduced by moving an issue onto the public agenda and, if not, whether or not the regulator with the relevant slack will behave in a </a:t>
            </a:r>
            <a:r>
              <a:rPr lang="en-US" dirty="0" err="1" smtClean="0"/>
              <a:t>Burkean</a:t>
            </a:r>
            <a:r>
              <a:rPr lang="en-US" dirty="0" smtClean="0"/>
              <a:t> manner”.</a:t>
            </a:r>
          </a:p>
          <a:p>
            <a:pPr lvl="1"/>
            <a:endParaRPr lang="en-US" dirty="0"/>
          </a:p>
        </p:txBody>
      </p:sp>
    </p:spTree>
    <p:extLst>
      <p:ext uri="{BB962C8B-B14F-4D97-AF65-F5344CB8AC3E}">
        <p14:creationId xmlns:p14="http://schemas.microsoft.com/office/powerpoint/2010/main" val="592364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US" dirty="0"/>
          </a:p>
        </p:txBody>
      </p:sp>
      <p:sp>
        <p:nvSpPr>
          <p:cNvPr id="4" name="Title 3"/>
          <p:cNvSpPr>
            <a:spLocks noGrp="1"/>
          </p:cNvSpPr>
          <p:nvPr>
            <p:ph type="title"/>
          </p:nvPr>
        </p:nvSpPr>
        <p:spPr/>
        <p:txBody>
          <a:bodyPr/>
          <a:lstStyle/>
          <a:p>
            <a:r>
              <a:rPr lang="en-US" dirty="0" err="1" smtClean="0"/>
              <a:t>Participaci</a:t>
            </a:r>
            <a:r>
              <a:rPr lang="en-US" dirty="0" err="1" smtClean="0"/>
              <a:t>ón</a:t>
            </a:r>
            <a:r>
              <a:rPr lang="en-US" dirty="0" smtClean="0"/>
              <a:t> y </a:t>
            </a:r>
            <a:r>
              <a:rPr lang="en-US" dirty="0" err="1" smtClean="0"/>
              <a:t>responsividad</a:t>
            </a:r>
            <a:endParaRPr lang="en-US" dirty="0"/>
          </a:p>
        </p:txBody>
      </p:sp>
    </p:spTree>
    <p:extLst>
      <p:ext uri="{BB962C8B-B14F-4D97-AF65-F5344CB8AC3E}">
        <p14:creationId xmlns:p14="http://schemas.microsoft.com/office/powerpoint/2010/main" val="2592812829"/>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IDEAS GENERALES</a:t>
            </a:r>
            <a:endParaRPr lang="en-US" dirty="0"/>
          </a:p>
        </p:txBody>
      </p:sp>
      <p:sp>
        <p:nvSpPr>
          <p:cNvPr id="3" name="Content Placeholder 2"/>
          <p:cNvSpPr>
            <a:spLocks noGrp="1"/>
          </p:cNvSpPr>
          <p:nvPr>
            <p:ph idx="1"/>
          </p:nvPr>
        </p:nvSpPr>
        <p:spPr/>
        <p:txBody>
          <a:bodyPr>
            <a:normAutofit lnSpcReduction="10000"/>
          </a:bodyPr>
          <a:lstStyle/>
          <a:p>
            <a:r>
              <a:rPr lang="en-US" dirty="0" smtClean="0"/>
              <a:t>Benjamin Constant (1816)</a:t>
            </a:r>
          </a:p>
          <a:p>
            <a:pPr lvl="1"/>
            <a:r>
              <a:rPr lang="en-US" dirty="0" smtClean="0"/>
              <a:t>“The danger of modern liberty is that, absorbed in the enjoyment of our private independence, and in pursuit of our particular interests, we should surrender our right to share in political power too easily”</a:t>
            </a:r>
          </a:p>
          <a:p>
            <a:r>
              <a:rPr lang="en-US" dirty="0" smtClean="0"/>
              <a:t>Ste</a:t>
            </a:r>
            <a:r>
              <a:rPr lang="en-US" dirty="0" smtClean="0"/>
              <a:t>phen </a:t>
            </a:r>
            <a:r>
              <a:rPr lang="en-US" dirty="0" err="1" smtClean="0"/>
              <a:t>Breyer</a:t>
            </a:r>
            <a:r>
              <a:rPr lang="en-US" dirty="0" smtClean="0"/>
              <a:t>, </a:t>
            </a:r>
            <a:r>
              <a:rPr lang="en-US" i="1" dirty="0" smtClean="0"/>
              <a:t>Active Liberty </a:t>
            </a:r>
            <a:r>
              <a:rPr lang="en-US" dirty="0" smtClean="0"/>
              <a:t>(2005)</a:t>
            </a:r>
          </a:p>
          <a:p>
            <a:pPr lvl="1"/>
            <a:r>
              <a:rPr lang="en-US" dirty="0" smtClean="0"/>
              <a:t>“[Liberty] means not only freedom from government coercion but also the freedom to participate in the government itself”.</a:t>
            </a:r>
          </a:p>
          <a:p>
            <a:pPr lvl="1"/>
            <a:r>
              <a:rPr lang="en-US" dirty="0" smtClean="0"/>
              <a:t>“[My thesis] finds in the Constitution’s democratic objective not simply restraint on judicial power or an ancient counterpart of more modern protection, </a:t>
            </a:r>
            <a:r>
              <a:rPr lang="en-US" b="1" dirty="0" smtClean="0"/>
              <a:t>but also a source of judicial authority and an interpretative aid to more effective protection of </a:t>
            </a:r>
            <a:r>
              <a:rPr lang="en-US" b="1" dirty="0" err="1" smtClean="0"/>
              <a:t>anciente</a:t>
            </a:r>
            <a:r>
              <a:rPr lang="en-US" b="1" dirty="0" smtClean="0"/>
              <a:t> and modern liberty alike… [I]</a:t>
            </a:r>
            <a:r>
              <a:rPr lang="en-US" b="1" dirty="0" err="1" smtClean="0"/>
              <a:t>ncreased</a:t>
            </a:r>
            <a:r>
              <a:rPr lang="en-US" b="1" dirty="0" smtClean="0"/>
              <a:t> </a:t>
            </a:r>
            <a:r>
              <a:rPr lang="en-US" b="1" dirty="0" err="1" smtClean="0"/>
              <a:t>empahses</a:t>
            </a:r>
            <a:r>
              <a:rPr lang="en-US" b="1" dirty="0" smtClean="0"/>
              <a:t> upon that [democratic] </a:t>
            </a:r>
            <a:r>
              <a:rPr lang="en-US" b="1" dirty="0" err="1" smtClean="0"/>
              <a:t>objetive</a:t>
            </a:r>
            <a:r>
              <a:rPr lang="en-US" b="1" dirty="0" smtClean="0"/>
              <a:t> by judges when they interpret a legal text will yield better law—law that helps a community of individuals democratically find practical solutions to important contemporary problems”. (p. 6). </a:t>
            </a:r>
            <a:r>
              <a:rPr lang="en-US" dirty="0" smtClean="0"/>
              <a:t> </a:t>
            </a:r>
            <a:endParaRPr lang="en-US" dirty="0"/>
          </a:p>
        </p:txBody>
      </p:sp>
    </p:spTree>
    <p:extLst>
      <p:ext uri="{BB962C8B-B14F-4D97-AF65-F5344CB8AC3E}">
        <p14:creationId xmlns:p14="http://schemas.microsoft.com/office/powerpoint/2010/main" val="162705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err="1" smtClean="0"/>
              <a:t>Breyer</a:t>
            </a:r>
            <a:r>
              <a:rPr lang="en-US" dirty="0" smtClean="0"/>
              <a:t> (p. 102-103)</a:t>
            </a:r>
            <a:endParaRPr lang="en-US" dirty="0"/>
          </a:p>
          <a:p>
            <a:pPr lvl="1"/>
            <a:r>
              <a:rPr lang="en-US" dirty="0" smtClean="0"/>
              <a:t>“How can we reconcile democratic control of government with the technical nature of modern life?”</a:t>
            </a:r>
          </a:p>
          <a:p>
            <a:pPr lvl="1"/>
            <a:r>
              <a:rPr lang="en-US" dirty="0" smtClean="0"/>
              <a:t>“The former calls for decision-making by citizens or their elected representative, the latter for decision-making by administrator or experts. If we delegate too much decision-making authority to experts, administration and democracy conflict. We lose control”.</a:t>
            </a:r>
          </a:p>
          <a:p>
            <a:pPr lvl="1"/>
            <a:r>
              <a:rPr lang="en-US" dirty="0" smtClean="0"/>
              <a:t>“To reconcile democratically chosen ends with administrative expertise requires striking a balance—some delegation, but not too much. The right balance avoids conflict between democracy and administration”. </a:t>
            </a:r>
          </a:p>
          <a:p>
            <a:r>
              <a:rPr lang="en-US" dirty="0" smtClean="0"/>
              <a:t>Fung (p. 669)</a:t>
            </a:r>
          </a:p>
          <a:p>
            <a:pPr lvl="1"/>
            <a:r>
              <a:rPr lang="en-US" dirty="0" smtClean="0"/>
              <a:t>“The tension between expertise and popular voice in contemporary polities remains unresolved by students of politics, policy and administration”.</a:t>
            </a:r>
          </a:p>
          <a:p>
            <a:pPr lvl="1"/>
            <a:endParaRPr lang="en-US" dirty="0"/>
          </a:p>
        </p:txBody>
      </p:sp>
      <p:sp>
        <p:nvSpPr>
          <p:cNvPr id="3" name="Title 2"/>
          <p:cNvSpPr>
            <a:spLocks noGrp="1"/>
          </p:cNvSpPr>
          <p:nvPr>
            <p:ph type="title"/>
          </p:nvPr>
        </p:nvSpPr>
        <p:spPr/>
        <p:txBody>
          <a:bodyPr/>
          <a:lstStyle/>
          <a:p>
            <a:r>
              <a:rPr lang="en-US" dirty="0" err="1" smtClean="0"/>
              <a:t>Conflicto</a:t>
            </a:r>
            <a:r>
              <a:rPr lang="en-US" dirty="0" smtClean="0"/>
              <a:t> inter-accountability</a:t>
            </a:r>
            <a:endParaRPr lang="en-US" dirty="0"/>
          </a:p>
        </p:txBody>
      </p:sp>
    </p:spTree>
    <p:extLst>
      <p:ext uri="{BB962C8B-B14F-4D97-AF65-F5344CB8AC3E}">
        <p14:creationId xmlns:p14="http://schemas.microsoft.com/office/powerpoint/2010/main" val="24095085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Accountability </a:t>
            </a:r>
            <a:r>
              <a:rPr lang="en-US" dirty="0" err="1" smtClean="0"/>
              <a:t>democr</a:t>
            </a:r>
            <a:r>
              <a:rPr lang="en-US" dirty="0" err="1" smtClean="0"/>
              <a:t>ática</a:t>
            </a:r>
            <a:endParaRPr lang="en-US" dirty="0" smtClean="0"/>
          </a:p>
          <a:p>
            <a:pPr lvl="1"/>
            <a:r>
              <a:rPr lang="en-US" dirty="0" err="1"/>
              <a:t>Artículo</a:t>
            </a:r>
            <a:r>
              <a:rPr lang="en-US" dirty="0"/>
              <a:t> 2º. </a:t>
            </a:r>
            <a:r>
              <a:rPr lang="en-US" dirty="0" err="1"/>
              <a:t>Es</a:t>
            </a:r>
            <a:r>
              <a:rPr lang="en-US" dirty="0"/>
              <a:t> </a:t>
            </a:r>
            <a:r>
              <a:rPr lang="en-US" dirty="0" err="1"/>
              <a:t>deber</a:t>
            </a:r>
            <a:r>
              <a:rPr lang="en-US" dirty="0"/>
              <a:t> del Estado </a:t>
            </a:r>
            <a:r>
              <a:rPr lang="en-US" dirty="0" err="1"/>
              <a:t>promover</a:t>
            </a:r>
            <a:r>
              <a:rPr lang="en-US" dirty="0"/>
              <a:t> y </a:t>
            </a:r>
            <a:r>
              <a:rPr lang="en-US" dirty="0" err="1"/>
              <a:t>apoyar</a:t>
            </a:r>
            <a:r>
              <a:rPr lang="en-US" dirty="0"/>
              <a:t> </a:t>
            </a:r>
            <a:r>
              <a:rPr lang="en-US" dirty="0" err="1"/>
              <a:t>las</a:t>
            </a:r>
            <a:r>
              <a:rPr lang="en-US" dirty="0"/>
              <a:t> </a:t>
            </a:r>
            <a:r>
              <a:rPr lang="en-US" dirty="0" err="1"/>
              <a:t>iniciativas</a:t>
            </a:r>
            <a:r>
              <a:rPr lang="en-US" dirty="0"/>
              <a:t> </a:t>
            </a:r>
            <a:r>
              <a:rPr lang="en-US" dirty="0" err="1" smtClean="0"/>
              <a:t>asociativas</a:t>
            </a:r>
            <a:r>
              <a:rPr lang="en-US" dirty="0" smtClean="0"/>
              <a:t> de </a:t>
            </a:r>
            <a:r>
              <a:rPr lang="en-US" dirty="0"/>
              <a:t>la </a:t>
            </a:r>
            <a:r>
              <a:rPr lang="en-US" dirty="0" err="1"/>
              <a:t>sociedad</a:t>
            </a:r>
            <a:r>
              <a:rPr lang="en-US" dirty="0"/>
              <a:t> civil.</a:t>
            </a:r>
          </a:p>
          <a:p>
            <a:pPr lvl="1"/>
            <a:r>
              <a:rPr lang="en-US" dirty="0"/>
              <a:t>Los </a:t>
            </a:r>
            <a:r>
              <a:rPr lang="en-US" dirty="0" err="1"/>
              <a:t>órganos</a:t>
            </a:r>
            <a:r>
              <a:rPr lang="en-US" dirty="0"/>
              <a:t> de la </a:t>
            </a:r>
            <a:r>
              <a:rPr lang="en-US" dirty="0" err="1"/>
              <a:t>Administración</a:t>
            </a:r>
            <a:r>
              <a:rPr lang="en-US" dirty="0"/>
              <a:t> del Estado </a:t>
            </a:r>
            <a:r>
              <a:rPr lang="en-US" dirty="0" err="1"/>
              <a:t>garantizarán</a:t>
            </a:r>
            <a:r>
              <a:rPr lang="en-US" dirty="0"/>
              <a:t> la plena </a:t>
            </a:r>
            <a:r>
              <a:rPr lang="en-US" dirty="0" err="1" smtClean="0"/>
              <a:t>autonomía</a:t>
            </a:r>
            <a:r>
              <a:rPr lang="en-US" dirty="0" smtClean="0"/>
              <a:t> de </a:t>
            </a:r>
            <a:r>
              <a:rPr lang="en-US" dirty="0" err="1"/>
              <a:t>las</a:t>
            </a:r>
            <a:r>
              <a:rPr lang="en-US" dirty="0"/>
              <a:t> </a:t>
            </a:r>
            <a:r>
              <a:rPr lang="en-US" dirty="0" err="1"/>
              <a:t>asociaciones</a:t>
            </a:r>
            <a:r>
              <a:rPr lang="en-US" dirty="0"/>
              <a:t> y no </a:t>
            </a:r>
            <a:r>
              <a:rPr lang="en-US" dirty="0" err="1"/>
              <a:t>podrán</a:t>
            </a:r>
            <a:r>
              <a:rPr lang="en-US" dirty="0"/>
              <a:t> </a:t>
            </a:r>
            <a:r>
              <a:rPr lang="en-US" dirty="0" err="1"/>
              <a:t>adoptar</a:t>
            </a:r>
            <a:r>
              <a:rPr lang="en-US" dirty="0"/>
              <a:t> </a:t>
            </a:r>
            <a:r>
              <a:rPr lang="en-US" dirty="0" err="1"/>
              <a:t>medidas</a:t>
            </a:r>
            <a:r>
              <a:rPr lang="en-US" dirty="0"/>
              <a:t> </a:t>
            </a:r>
            <a:r>
              <a:rPr lang="en-US" dirty="0" err="1"/>
              <a:t>que</a:t>
            </a:r>
            <a:r>
              <a:rPr lang="en-US" dirty="0"/>
              <a:t> </a:t>
            </a:r>
            <a:r>
              <a:rPr lang="en-US" dirty="0" err="1"/>
              <a:t>interfieran</a:t>
            </a:r>
            <a:r>
              <a:rPr lang="en-US" dirty="0"/>
              <a:t> en </a:t>
            </a:r>
            <a:r>
              <a:rPr lang="en-US" dirty="0" err="1"/>
              <a:t>su</a:t>
            </a:r>
            <a:r>
              <a:rPr lang="en-US" dirty="0"/>
              <a:t> </a:t>
            </a:r>
            <a:r>
              <a:rPr lang="en-US" dirty="0" err="1"/>
              <a:t>vida</a:t>
            </a:r>
            <a:r>
              <a:rPr lang="en-US" dirty="0"/>
              <a:t> </a:t>
            </a:r>
            <a:r>
              <a:rPr lang="en-US" dirty="0" err="1"/>
              <a:t>interna</a:t>
            </a:r>
            <a:r>
              <a:rPr lang="en-US" dirty="0"/>
              <a:t>.</a:t>
            </a:r>
          </a:p>
          <a:p>
            <a:pPr lvl="1"/>
            <a:r>
              <a:rPr lang="en-US" dirty="0"/>
              <a:t>El Estado, en </a:t>
            </a:r>
            <a:r>
              <a:rPr lang="en-US" dirty="0" err="1"/>
              <a:t>sus</a:t>
            </a:r>
            <a:r>
              <a:rPr lang="en-US" dirty="0"/>
              <a:t> </a:t>
            </a:r>
            <a:r>
              <a:rPr lang="en-US" dirty="0" err="1"/>
              <a:t>programas</a:t>
            </a:r>
            <a:r>
              <a:rPr lang="en-US" dirty="0"/>
              <a:t>, planes y </a:t>
            </a:r>
            <a:r>
              <a:rPr lang="en-US" dirty="0" err="1"/>
              <a:t>acciones</a:t>
            </a:r>
            <a:r>
              <a:rPr lang="en-US" dirty="0"/>
              <a:t>, </a:t>
            </a:r>
            <a:r>
              <a:rPr lang="en-US" dirty="0" err="1"/>
              <a:t>deberá</a:t>
            </a:r>
            <a:r>
              <a:rPr lang="en-US" dirty="0"/>
              <a:t> </a:t>
            </a:r>
            <a:r>
              <a:rPr lang="en-US" dirty="0" err="1"/>
              <a:t>contemplar</a:t>
            </a:r>
            <a:r>
              <a:rPr lang="en-US" dirty="0"/>
              <a:t> el </a:t>
            </a:r>
            <a:r>
              <a:rPr lang="en-US" dirty="0" err="1"/>
              <a:t>fomento</a:t>
            </a:r>
            <a:r>
              <a:rPr lang="en-US" dirty="0"/>
              <a:t> </a:t>
            </a:r>
            <a:r>
              <a:rPr lang="en-US" dirty="0" smtClean="0"/>
              <a:t>de </a:t>
            </a:r>
            <a:r>
              <a:rPr lang="en-US" dirty="0" err="1" smtClean="0"/>
              <a:t>las</a:t>
            </a:r>
            <a:r>
              <a:rPr lang="en-US" dirty="0" smtClean="0"/>
              <a:t> </a:t>
            </a:r>
            <a:r>
              <a:rPr lang="en-US" dirty="0" err="1"/>
              <a:t>asociaciones</a:t>
            </a:r>
            <a:r>
              <a:rPr lang="en-US" dirty="0"/>
              <a:t>, </a:t>
            </a:r>
            <a:r>
              <a:rPr lang="en-US" dirty="0" err="1"/>
              <a:t>garantizando</a:t>
            </a:r>
            <a:r>
              <a:rPr lang="en-US" dirty="0"/>
              <a:t> </a:t>
            </a:r>
            <a:r>
              <a:rPr lang="en-US" dirty="0" err="1"/>
              <a:t>criterios</a:t>
            </a:r>
            <a:r>
              <a:rPr lang="en-US" dirty="0"/>
              <a:t> </a:t>
            </a:r>
            <a:r>
              <a:rPr lang="en-US" dirty="0" err="1"/>
              <a:t>técnicos</a:t>
            </a:r>
            <a:r>
              <a:rPr lang="en-US" dirty="0"/>
              <a:t> </a:t>
            </a:r>
            <a:r>
              <a:rPr lang="en-US" dirty="0" err="1"/>
              <a:t>objetivos</a:t>
            </a:r>
            <a:r>
              <a:rPr lang="en-US" dirty="0"/>
              <a:t> y de plena </a:t>
            </a:r>
            <a:r>
              <a:rPr lang="en-US" dirty="0" err="1" smtClean="0"/>
              <a:t>transparencia</a:t>
            </a:r>
            <a:r>
              <a:rPr lang="en-US" dirty="0" smtClean="0"/>
              <a:t> en </a:t>
            </a:r>
            <a:r>
              <a:rPr lang="en-US" dirty="0"/>
              <a:t>los </a:t>
            </a:r>
            <a:r>
              <a:rPr lang="en-US" dirty="0" err="1"/>
              <a:t>procedimientos</a:t>
            </a:r>
            <a:r>
              <a:rPr lang="en-US" dirty="0"/>
              <a:t> de </a:t>
            </a:r>
            <a:r>
              <a:rPr lang="en-US" dirty="0" err="1"/>
              <a:t>asignación</a:t>
            </a:r>
            <a:r>
              <a:rPr lang="en-US" dirty="0"/>
              <a:t> de </a:t>
            </a:r>
            <a:r>
              <a:rPr lang="en-US" dirty="0" err="1"/>
              <a:t>recursos</a:t>
            </a:r>
            <a:r>
              <a:rPr lang="en-US" dirty="0" smtClean="0"/>
              <a:t>.</a:t>
            </a:r>
          </a:p>
          <a:p>
            <a:pPr lvl="1"/>
            <a:endParaRPr lang="en-US" dirty="0" smtClean="0"/>
          </a:p>
          <a:p>
            <a:pPr lvl="1"/>
            <a:r>
              <a:rPr lang="en-US" dirty="0" err="1"/>
              <a:t>Artículo</a:t>
            </a:r>
            <a:r>
              <a:rPr lang="en-US" dirty="0"/>
              <a:t> 15. Son </a:t>
            </a:r>
            <a:r>
              <a:rPr lang="en-US" dirty="0" err="1"/>
              <a:t>organizaciones</a:t>
            </a:r>
            <a:r>
              <a:rPr lang="en-US" dirty="0"/>
              <a:t> de </a:t>
            </a:r>
            <a:r>
              <a:rPr lang="en-US" dirty="0" err="1"/>
              <a:t>interés</a:t>
            </a:r>
            <a:r>
              <a:rPr lang="en-US" dirty="0"/>
              <a:t> </a:t>
            </a:r>
            <a:r>
              <a:rPr lang="en-US" dirty="0" err="1"/>
              <a:t>público</a:t>
            </a:r>
            <a:r>
              <a:rPr lang="en-US" dirty="0"/>
              <a:t>, </a:t>
            </a:r>
            <a:r>
              <a:rPr lang="en-US" dirty="0" err="1"/>
              <a:t>para</a:t>
            </a:r>
            <a:r>
              <a:rPr lang="en-US" dirty="0"/>
              <a:t> </a:t>
            </a:r>
            <a:r>
              <a:rPr lang="en-US" dirty="0" err="1"/>
              <a:t>efectos</a:t>
            </a:r>
            <a:r>
              <a:rPr lang="en-US" dirty="0"/>
              <a:t> de </a:t>
            </a:r>
            <a:r>
              <a:rPr lang="en-US" dirty="0" smtClean="0"/>
              <a:t>la </a:t>
            </a:r>
            <a:r>
              <a:rPr lang="en-US" dirty="0" err="1" smtClean="0"/>
              <a:t>presente</a:t>
            </a:r>
            <a:r>
              <a:rPr lang="en-US" dirty="0" smtClean="0"/>
              <a:t> </a:t>
            </a:r>
            <a:r>
              <a:rPr lang="en-US" dirty="0"/>
              <a:t>ley y los </a:t>
            </a:r>
            <a:r>
              <a:rPr lang="en-US" dirty="0" err="1"/>
              <a:t>demás</a:t>
            </a:r>
            <a:r>
              <a:rPr lang="en-US" dirty="0"/>
              <a:t> </a:t>
            </a:r>
            <a:r>
              <a:rPr lang="en-US" dirty="0" err="1"/>
              <a:t>que</a:t>
            </a:r>
            <a:r>
              <a:rPr lang="en-US" dirty="0"/>
              <a:t> </a:t>
            </a:r>
            <a:r>
              <a:rPr lang="en-US" dirty="0" err="1"/>
              <a:t>establezcan</a:t>
            </a:r>
            <a:r>
              <a:rPr lang="en-US" dirty="0"/>
              <a:t> </a:t>
            </a:r>
            <a:r>
              <a:rPr lang="en-US" dirty="0" err="1"/>
              <a:t>leyes</a:t>
            </a:r>
            <a:r>
              <a:rPr lang="en-US" dirty="0"/>
              <a:t> </a:t>
            </a:r>
            <a:r>
              <a:rPr lang="en-US" dirty="0" err="1"/>
              <a:t>especiales</a:t>
            </a:r>
            <a:r>
              <a:rPr lang="en-US" dirty="0"/>
              <a:t>, </a:t>
            </a:r>
            <a:r>
              <a:rPr lang="en-US" dirty="0" err="1"/>
              <a:t>aquellas</a:t>
            </a:r>
            <a:r>
              <a:rPr lang="en-US" dirty="0"/>
              <a:t> </a:t>
            </a:r>
            <a:r>
              <a:rPr lang="en-US" dirty="0" smtClean="0"/>
              <a:t>personas </a:t>
            </a:r>
            <a:r>
              <a:rPr lang="en-US" dirty="0" err="1" smtClean="0"/>
              <a:t>jurídicas</a:t>
            </a:r>
            <a:r>
              <a:rPr lang="en-US" dirty="0" smtClean="0"/>
              <a:t> </a:t>
            </a:r>
            <a:r>
              <a:rPr lang="en-US" dirty="0"/>
              <a:t>sin fines de </a:t>
            </a:r>
            <a:r>
              <a:rPr lang="en-US" dirty="0" err="1"/>
              <a:t>lucro</a:t>
            </a:r>
            <a:r>
              <a:rPr lang="en-US" dirty="0"/>
              <a:t> </a:t>
            </a:r>
            <a:r>
              <a:rPr lang="en-US" dirty="0" err="1"/>
              <a:t>cuya</a:t>
            </a:r>
            <a:r>
              <a:rPr lang="en-US" dirty="0"/>
              <a:t> </a:t>
            </a:r>
            <a:r>
              <a:rPr lang="en-US" dirty="0" err="1"/>
              <a:t>finalidad</a:t>
            </a:r>
            <a:r>
              <a:rPr lang="en-US" dirty="0"/>
              <a:t> </a:t>
            </a:r>
            <a:r>
              <a:rPr lang="en-US" dirty="0" err="1"/>
              <a:t>es</a:t>
            </a:r>
            <a:r>
              <a:rPr lang="en-US" dirty="0"/>
              <a:t> la </a:t>
            </a:r>
            <a:r>
              <a:rPr lang="en-US" dirty="0" err="1"/>
              <a:t>promoción</a:t>
            </a:r>
            <a:r>
              <a:rPr lang="en-US" dirty="0"/>
              <a:t> del </a:t>
            </a:r>
            <a:r>
              <a:rPr lang="en-US" dirty="0" err="1"/>
              <a:t>interés</a:t>
            </a:r>
            <a:r>
              <a:rPr lang="en-US" dirty="0"/>
              <a:t> general</a:t>
            </a:r>
            <a:r>
              <a:rPr lang="en-US" dirty="0" smtClean="0"/>
              <a:t>, en </a:t>
            </a:r>
            <a:r>
              <a:rPr lang="en-US" dirty="0" err="1"/>
              <a:t>materia</a:t>
            </a:r>
            <a:r>
              <a:rPr lang="en-US" dirty="0"/>
              <a:t> de </a:t>
            </a:r>
            <a:r>
              <a:rPr lang="en-US" dirty="0" err="1"/>
              <a:t>derechos</a:t>
            </a:r>
            <a:r>
              <a:rPr lang="en-US" dirty="0"/>
              <a:t> </a:t>
            </a:r>
            <a:r>
              <a:rPr lang="en-US" dirty="0" err="1"/>
              <a:t>ciudadanos</a:t>
            </a:r>
            <a:r>
              <a:rPr lang="en-US" dirty="0"/>
              <a:t>, </a:t>
            </a:r>
            <a:r>
              <a:rPr lang="en-US" dirty="0" err="1"/>
              <a:t>asistencia</a:t>
            </a:r>
            <a:r>
              <a:rPr lang="en-US" dirty="0"/>
              <a:t> social, </a:t>
            </a:r>
            <a:r>
              <a:rPr lang="en-US" dirty="0" err="1"/>
              <a:t>educación</a:t>
            </a:r>
            <a:r>
              <a:rPr lang="en-US" dirty="0"/>
              <a:t>, </a:t>
            </a:r>
            <a:r>
              <a:rPr lang="en-US" dirty="0" err="1"/>
              <a:t>salud</a:t>
            </a:r>
            <a:r>
              <a:rPr lang="en-US" dirty="0"/>
              <a:t>, </a:t>
            </a:r>
            <a:r>
              <a:rPr lang="en-US" dirty="0" err="1" smtClean="0"/>
              <a:t>medio</a:t>
            </a:r>
            <a:r>
              <a:rPr lang="en-US" dirty="0" smtClean="0"/>
              <a:t> </a:t>
            </a:r>
            <a:r>
              <a:rPr lang="en-US" dirty="0" err="1" smtClean="0"/>
              <a:t>ambiente</a:t>
            </a:r>
            <a:r>
              <a:rPr lang="en-US" dirty="0"/>
              <a:t>, o </a:t>
            </a:r>
            <a:r>
              <a:rPr lang="en-US" dirty="0" err="1"/>
              <a:t>cualquiera</a:t>
            </a:r>
            <a:r>
              <a:rPr lang="en-US" dirty="0"/>
              <a:t> </a:t>
            </a:r>
            <a:r>
              <a:rPr lang="en-US" dirty="0" err="1"/>
              <a:t>otra</a:t>
            </a:r>
            <a:r>
              <a:rPr lang="en-US" dirty="0"/>
              <a:t> de </a:t>
            </a:r>
            <a:r>
              <a:rPr lang="en-US" dirty="0" err="1"/>
              <a:t>bien</a:t>
            </a:r>
            <a:r>
              <a:rPr lang="en-US" dirty="0"/>
              <a:t> </a:t>
            </a:r>
            <a:r>
              <a:rPr lang="en-US" dirty="0" err="1"/>
              <a:t>común</a:t>
            </a:r>
            <a:r>
              <a:rPr lang="en-US" dirty="0"/>
              <a:t>, en especial </a:t>
            </a:r>
            <a:r>
              <a:rPr lang="en-US" dirty="0" err="1"/>
              <a:t>las</a:t>
            </a:r>
            <a:r>
              <a:rPr lang="en-US" dirty="0"/>
              <a:t> </a:t>
            </a:r>
            <a:r>
              <a:rPr lang="en-US" dirty="0" err="1"/>
              <a:t>que</a:t>
            </a:r>
            <a:r>
              <a:rPr lang="en-US" dirty="0"/>
              <a:t> </a:t>
            </a:r>
            <a:r>
              <a:rPr lang="en-US" dirty="0" err="1" smtClean="0"/>
              <a:t>recurran</a:t>
            </a:r>
            <a:r>
              <a:rPr lang="en-US" dirty="0" smtClean="0"/>
              <a:t> al </a:t>
            </a:r>
            <a:r>
              <a:rPr lang="en-US" dirty="0" err="1" smtClean="0"/>
              <a:t>voluntariado</a:t>
            </a:r>
            <a:r>
              <a:rPr lang="en-US" dirty="0"/>
              <a:t>, y </a:t>
            </a:r>
            <a:r>
              <a:rPr lang="en-US" dirty="0" err="1"/>
              <a:t>que</a:t>
            </a:r>
            <a:r>
              <a:rPr lang="en-US" dirty="0"/>
              <a:t> </a:t>
            </a:r>
            <a:r>
              <a:rPr lang="en-US" dirty="0" err="1"/>
              <a:t>estén</a:t>
            </a:r>
            <a:r>
              <a:rPr lang="en-US" dirty="0"/>
              <a:t> </a:t>
            </a:r>
            <a:r>
              <a:rPr lang="en-US" dirty="0" err="1"/>
              <a:t>inscritas</a:t>
            </a:r>
            <a:r>
              <a:rPr lang="en-US" dirty="0"/>
              <a:t> en el </a:t>
            </a:r>
            <a:r>
              <a:rPr lang="en-US" dirty="0" err="1"/>
              <a:t>Catastro</a:t>
            </a:r>
            <a:r>
              <a:rPr lang="en-US" dirty="0"/>
              <a:t> </a:t>
            </a:r>
            <a:r>
              <a:rPr lang="en-US" dirty="0" err="1"/>
              <a:t>que</a:t>
            </a:r>
            <a:r>
              <a:rPr lang="en-US" dirty="0"/>
              <a:t> </a:t>
            </a:r>
            <a:r>
              <a:rPr lang="en-US" dirty="0" err="1"/>
              <a:t>establece</a:t>
            </a:r>
            <a:r>
              <a:rPr lang="en-US" dirty="0"/>
              <a:t> el </a:t>
            </a:r>
            <a:r>
              <a:rPr lang="en-US" dirty="0" err="1" smtClean="0"/>
              <a:t>artículo</a:t>
            </a:r>
            <a:r>
              <a:rPr lang="en-US" dirty="0" smtClean="0"/>
              <a:t> </a:t>
            </a:r>
            <a:r>
              <a:rPr lang="en-US" dirty="0" err="1" smtClean="0"/>
              <a:t>siguiente</a:t>
            </a:r>
            <a:r>
              <a:rPr lang="en-US" dirty="0"/>
              <a:t>.</a:t>
            </a:r>
            <a:endParaRPr lang="en-US" dirty="0" smtClean="0"/>
          </a:p>
        </p:txBody>
      </p:sp>
      <p:sp>
        <p:nvSpPr>
          <p:cNvPr id="3" name="Title 2"/>
          <p:cNvSpPr>
            <a:spLocks noGrp="1"/>
          </p:cNvSpPr>
          <p:nvPr>
            <p:ph type="title"/>
          </p:nvPr>
        </p:nvSpPr>
        <p:spPr/>
        <p:txBody>
          <a:bodyPr/>
          <a:lstStyle/>
          <a:p>
            <a:r>
              <a:rPr lang="en-US" dirty="0" smtClean="0"/>
              <a:t>Ley 20.050</a:t>
            </a:r>
            <a:endParaRPr lang="en-US" dirty="0"/>
          </a:p>
        </p:txBody>
      </p:sp>
    </p:spTree>
    <p:extLst>
      <p:ext uri="{BB962C8B-B14F-4D97-AF65-F5344CB8AC3E}">
        <p14:creationId xmlns:p14="http://schemas.microsoft.com/office/powerpoint/2010/main" val="26259882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err="1" smtClean="0"/>
              <a:t>Art</a:t>
            </a:r>
            <a:r>
              <a:rPr lang="en-US" dirty="0" err="1" smtClean="0"/>
              <a:t>ículo</a:t>
            </a:r>
            <a:r>
              <a:rPr lang="en-US" dirty="0" smtClean="0"/>
              <a:t> 3 </a:t>
            </a:r>
            <a:r>
              <a:rPr lang="en-US" dirty="0" err="1" smtClean="0"/>
              <a:t>inc.</a:t>
            </a:r>
            <a:r>
              <a:rPr lang="en-US" dirty="0" smtClean="0"/>
              <a:t> 2°:</a:t>
            </a:r>
          </a:p>
          <a:p>
            <a:pPr lvl="1"/>
            <a:r>
              <a:rPr lang="en-US" dirty="0"/>
              <a:t>La </a:t>
            </a:r>
            <a:r>
              <a:rPr lang="en-US" dirty="0" err="1"/>
              <a:t>Administración</a:t>
            </a:r>
            <a:r>
              <a:rPr lang="en-US" dirty="0"/>
              <a:t> del </a:t>
            </a:r>
            <a:r>
              <a:rPr lang="en-US" dirty="0" smtClean="0"/>
              <a:t>Estado </a:t>
            </a:r>
            <a:r>
              <a:rPr lang="en-US" dirty="0" err="1" smtClean="0"/>
              <a:t>deberá</a:t>
            </a:r>
            <a:r>
              <a:rPr lang="en-US" dirty="0" smtClean="0"/>
              <a:t> </a:t>
            </a:r>
            <a:r>
              <a:rPr lang="en-US" dirty="0" err="1"/>
              <a:t>observar</a:t>
            </a:r>
            <a:r>
              <a:rPr lang="en-US" dirty="0"/>
              <a:t> los </a:t>
            </a:r>
            <a:r>
              <a:rPr lang="en-US" dirty="0" err="1"/>
              <a:t>principios</a:t>
            </a:r>
            <a:r>
              <a:rPr lang="en-US" dirty="0"/>
              <a:t> </a:t>
            </a:r>
            <a:r>
              <a:rPr lang="en-US" dirty="0" smtClean="0"/>
              <a:t>de </a:t>
            </a:r>
            <a:r>
              <a:rPr lang="en-US" dirty="0" err="1" smtClean="0"/>
              <a:t>responsabilidad</a:t>
            </a:r>
            <a:r>
              <a:rPr lang="en-US" dirty="0"/>
              <a:t>, </a:t>
            </a:r>
            <a:r>
              <a:rPr lang="en-US" dirty="0" err="1"/>
              <a:t>eficiencia</a:t>
            </a:r>
            <a:r>
              <a:rPr lang="en-US" dirty="0"/>
              <a:t>, </a:t>
            </a:r>
            <a:r>
              <a:rPr lang="en-US" dirty="0" err="1"/>
              <a:t>eficacia</a:t>
            </a:r>
            <a:r>
              <a:rPr lang="en-US" dirty="0" smtClean="0"/>
              <a:t>, </a:t>
            </a:r>
            <a:r>
              <a:rPr lang="en-US" dirty="0" err="1" smtClean="0"/>
              <a:t>coordinación</a:t>
            </a:r>
            <a:r>
              <a:rPr lang="en-US" dirty="0"/>
              <a:t>, </a:t>
            </a:r>
            <a:r>
              <a:rPr lang="en-US" dirty="0" err="1"/>
              <a:t>impulsión</a:t>
            </a:r>
            <a:r>
              <a:rPr lang="en-US" dirty="0"/>
              <a:t> de </a:t>
            </a:r>
            <a:r>
              <a:rPr lang="en-US" dirty="0" err="1"/>
              <a:t>oficio</a:t>
            </a:r>
            <a:r>
              <a:rPr lang="en-US" dirty="0"/>
              <a:t> </a:t>
            </a:r>
            <a:r>
              <a:rPr lang="en-US" dirty="0" smtClean="0"/>
              <a:t>del </a:t>
            </a:r>
            <a:r>
              <a:rPr lang="en-US" dirty="0" err="1" smtClean="0"/>
              <a:t>procedimiento</a:t>
            </a:r>
            <a:r>
              <a:rPr lang="en-US" dirty="0"/>
              <a:t>, </a:t>
            </a:r>
            <a:r>
              <a:rPr lang="en-US" dirty="0" err="1"/>
              <a:t>impugnabilidad</a:t>
            </a:r>
            <a:r>
              <a:rPr lang="en-US" dirty="0"/>
              <a:t> de </a:t>
            </a:r>
            <a:r>
              <a:rPr lang="en-US" dirty="0" smtClean="0"/>
              <a:t>los </a:t>
            </a:r>
            <a:r>
              <a:rPr lang="en-US" dirty="0" err="1" smtClean="0"/>
              <a:t>actos</a:t>
            </a:r>
            <a:r>
              <a:rPr lang="en-US" dirty="0" smtClean="0"/>
              <a:t> </a:t>
            </a:r>
            <a:r>
              <a:rPr lang="en-US" dirty="0" err="1"/>
              <a:t>administrativos</a:t>
            </a:r>
            <a:r>
              <a:rPr lang="en-US" dirty="0"/>
              <a:t>, control</a:t>
            </a:r>
            <a:r>
              <a:rPr lang="en-US" dirty="0" smtClean="0"/>
              <a:t>, </a:t>
            </a:r>
            <a:r>
              <a:rPr lang="en-US" dirty="0" err="1" smtClean="0"/>
              <a:t>probidad</a:t>
            </a:r>
            <a:r>
              <a:rPr lang="en-US" dirty="0"/>
              <a:t>, </a:t>
            </a:r>
            <a:r>
              <a:rPr lang="en-US" dirty="0" err="1"/>
              <a:t>transparencia</a:t>
            </a:r>
            <a:r>
              <a:rPr lang="en-US" dirty="0"/>
              <a:t> y </a:t>
            </a:r>
            <a:r>
              <a:rPr lang="en-US" dirty="0" err="1" smtClean="0"/>
              <a:t>publicidad</a:t>
            </a:r>
            <a:r>
              <a:rPr lang="en-US" dirty="0" smtClean="0"/>
              <a:t> </a:t>
            </a:r>
            <a:r>
              <a:rPr lang="en-US" dirty="0" err="1" smtClean="0"/>
              <a:t>administrativas</a:t>
            </a:r>
            <a:r>
              <a:rPr lang="en-US" dirty="0"/>
              <a:t>, y </a:t>
            </a:r>
            <a:r>
              <a:rPr lang="en-US" b="1" i="1" dirty="0" err="1" smtClean="0"/>
              <a:t>participación</a:t>
            </a:r>
            <a:r>
              <a:rPr lang="en-US" b="1" i="1" dirty="0" smtClean="0"/>
              <a:t> </a:t>
            </a:r>
            <a:r>
              <a:rPr lang="en-US" b="1" i="1" dirty="0" err="1" smtClean="0"/>
              <a:t>ciudadana</a:t>
            </a:r>
            <a:r>
              <a:rPr lang="en-US" b="1" i="1" dirty="0" smtClean="0"/>
              <a:t> </a:t>
            </a:r>
            <a:r>
              <a:rPr lang="en-US" b="1" i="1" dirty="0"/>
              <a:t>en la </a:t>
            </a:r>
            <a:r>
              <a:rPr lang="en-US" b="1" i="1" dirty="0" err="1"/>
              <a:t>gestión</a:t>
            </a:r>
            <a:r>
              <a:rPr lang="en-US" b="1" i="1" dirty="0"/>
              <a:t> </a:t>
            </a:r>
            <a:r>
              <a:rPr lang="en-US" b="1" i="1" dirty="0" err="1" smtClean="0"/>
              <a:t>pública</a:t>
            </a:r>
            <a:r>
              <a:rPr lang="en-US" dirty="0"/>
              <a:t>,</a:t>
            </a:r>
            <a:r>
              <a:rPr lang="en-US" dirty="0" smtClean="0"/>
              <a:t> </a:t>
            </a:r>
            <a:r>
              <a:rPr lang="en-US" dirty="0"/>
              <a:t>y </a:t>
            </a:r>
            <a:r>
              <a:rPr lang="en-US" dirty="0" err="1"/>
              <a:t>garantizará</a:t>
            </a:r>
            <a:r>
              <a:rPr lang="en-US" dirty="0"/>
              <a:t> </a:t>
            </a:r>
            <a:r>
              <a:rPr lang="en-US" dirty="0" smtClean="0"/>
              <a:t>la </a:t>
            </a:r>
            <a:r>
              <a:rPr lang="en-US" dirty="0" err="1" smtClean="0"/>
              <a:t>debida</a:t>
            </a:r>
            <a:r>
              <a:rPr lang="en-US" dirty="0" smtClean="0"/>
              <a:t> </a:t>
            </a:r>
            <a:r>
              <a:rPr lang="en-US" dirty="0" err="1"/>
              <a:t>autonomía</a:t>
            </a:r>
            <a:r>
              <a:rPr lang="en-US" dirty="0"/>
              <a:t> de los </a:t>
            </a:r>
            <a:r>
              <a:rPr lang="en-US" dirty="0" err="1" smtClean="0"/>
              <a:t>grupos</a:t>
            </a:r>
            <a:r>
              <a:rPr lang="en-US" dirty="0" smtClean="0"/>
              <a:t> </a:t>
            </a:r>
            <a:r>
              <a:rPr lang="en-US" dirty="0" err="1" smtClean="0"/>
              <a:t>intermedios</a:t>
            </a:r>
            <a:r>
              <a:rPr lang="en-US" dirty="0" smtClean="0"/>
              <a:t> </a:t>
            </a:r>
            <a:r>
              <a:rPr lang="en-US" dirty="0"/>
              <a:t>de la </a:t>
            </a:r>
            <a:r>
              <a:rPr lang="en-US" dirty="0" err="1"/>
              <a:t>sociedad</a:t>
            </a:r>
            <a:r>
              <a:rPr lang="en-US" dirty="0"/>
              <a:t> </a:t>
            </a:r>
            <a:r>
              <a:rPr lang="en-US" dirty="0" err="1"/>
              <a:t>para</a:t>
            </a:r>
            <a:r>
              <a:rPr lang="en-US" dirty="0"/>
              <a:t> </a:t>
            </a:r>
            <a:r>
              <a:rPr lang="en-US" dirty="0" err="1" smtClean="0"/>
              <a:t>cumplir</a:t>
            </a:r>
            <a:r>
              <a:rPr lang="en-US" dirty="0" smtClean="0"/>
              <a:t> </a:t>
            </a:r>
            <a:r>
              <a:rPr lang="en-US" dirty="0" err="1" smtClean="0"/>
              <a:t>sus</a:t>
            </a:r>
            <a:r>
              <a:rPr lang="en-US" dirty="0" smtClean="0"/>
              <a:t> </a:t>
            </a:r>
            <a:r>
              <a:rPr lang="en-US" dirty="0" err="1"/>
              <a:t>propios</a:t>
            </a:r>
            <a:r>
              <a:rPr lang="en-US" dirty="0"/>
              <a:t> fines </a:t>
            </a:r>
            <a:r>
              <a:rPr lang="en-US" dirty="0" err="1"/>
              <a:t>específicos</a:t>
            </a:r>
            <a:r>
              <a:rPr lang="en-US" dirty="0" smtClean="0"/>
              <a:t>, </a:t>
            </a:r>
            <a:r>
              <a:rPr lang="en-US" dirty="0" err="1" smtClean="0"/>
              <a:t>respetando</a:t>
            </a:r>
            <a:r>
              <a:rPr lang="en-US" dirty="0" smtClean="0"/>
              <a:t> </a:t>
            </a:r>
            <a:r>
              <a:rPr lang="en-US" dirty="0"/>
              <a:t>el </a:t>
            </a:r>
            <a:r>
              <a:rPr lang="en-US" dirty="0" err="1"/>
              <a:t>derecho</a:t>
            </a:r>
            <a:r>
              <a:rPr lang="en-US" dirty="0"/>
              <a:t> de </a:t>
            </a:r>
            <a:r>
              <a:rPr lang="en-US" dirty="0" err="1"/>
              <a:t>las</a:t>
            </a:r>
            <a:r>
              <a:rPr lang="en-US" dirty="0"/>
              <a:t> </a:t>
            </a:r>
            <a:r>
              <a:rPr lang="en-US" dirty="0" smtClean="0"/>
              <a:t>personas </a:t>
            </a:r>
            <a:r>
              <a:rPr lang="en-US" dirty="0" err="1" smtClean="0"/>
              <a:t>para</a:t>
            </a:r>
            <a:r>
              <a:rPr lang="en-US" dirty="0" smtClean="0"/>
              <a:t> </a:t>
            </a:r>
            <a:r>
              <a:rPr lang="en-US" dirty="0" err="1"/>
              <a:t>realizar</a:t>
            </a:r>
            <a:r>
              <a:rPr lang="en-US" dirty="0"/>
              <a:t> </a:t>
            </a:r>
            <a:r>
              <a:rPr lang="en-US" dirty="0" err="1"/>
              <a:t>cualquier</a:t>
            </a:r>
            <a:r>
              <a:rPr lang="en-US" dirty="0"/>
              <a:t> </a:t>
            </a:r>
            <a:r>
              <a:rPr lang="en-US" dirty="0" err="1" smtClean="0"/>
              <a:t>actividad</a:t>
            </a:r>
            <a:r>
              <a:rPr lang="en-US" dirty="0" smtClean="0"/>
              <a:t> </a:t>
            </a:r>
            <a:r>
              <a:rPr lang="en-US" dirty="0" err="1" smtClean="0"/>
              <a:t>económica</a:t>
            </a:r>
            <a:r>
              <a:rPr lang="en-US" dirty="0" smtClean="0"/>
              <a:t> </a:t>
            </a:r>
            <a:r>
              <a:rPr lang="en-US" dirty="0"/>
              <a:t>en </a:t>
            </a:r>
            <a:r>
              <a:rPr lang="en-US" dirty="0" err="1"/>
              <a:t>conformidad</a:t>
            </a:r>
            <a:r>
              <a:rPr lang="en-US" dirty="0"/>
              <a:t> con </a:t>
            </a:r>
            <a:r>
              <a:rPr lang="en-US" dirty="0" smtClean="0"/>
              <a:t>la </a:t>
            </a:r>
            <a:r>
              <a:rPr lang="en-US" dirty="0" err="1" smtClean="0"/>
              <a:t>Constitución</a:t>
            </a:r>
            <a:r>
              <a:rPr lang="en-US" dirty="0" smtClean="0"/>
              <a:t> </a:t>
            </a:r>
            <a:r>
              <a:rPr lang="en-US" dirty="0" err="1"/>
              <a:t>Política</a:t>
            </a:r>
            <a:r>
              <a:rPr lang="en-US" dirty="0"/>
              <a:t> y </a:t>
            </a:r>
            <a:r>
              <a:rPr lang="en-US" dirty="0" err="1"/>
              <a:t>las</a:t>
            </a:r>
            <a:r>
              <a:rPr lang="en-US" dirty="0"/>
              <a:t> </a:t>
            </a:r>
            <a:r>
              <a:rPr lang="en-US" dirty="0" err="1"/>
              <a:t>leyes</a:t>
            </a:r>
            <a:r>
              <a:rPr lang="en-US" dirty="0"/>
              <a:t>.</a:t>
            </a:r>
          </a:p>
          <a:p>
            <a:pPr lvl="1"/>
            <a:endParaRPr lang="en-US" dirty="0"/>
          </a:p>
        </p:txBody>
      </p:sp>
      <p:sp>
        <p:nvSpPr>
          <p:cNvPr id="3" name="Title 2"/>
          <p:cNvSpPr>
            <a:spLocks noGrp="1"/>
          </p:cNvSpPr>
          <p:nvPr>
            <p:ph type="title"/>
          </p:nvPr>
        </p:nvSpPr>
        <p:spPr/>
        <p:txBody>
          <a:bodyPr/>
          <a:lstStyle/>
          <a:p>
            <a:r>
              <a:rPr lang="en-US" dirty="0" smtClean="0"/>
              <a:t>LOCBGAE</a:t>
            </a:r>
            <a:endParaRPr lang="en-US" dirty="0"/>
          </a:p>
        </p:txBody>
      </p:sp>
    </p:spTree>
    <p:extLst>
      <p:ext uri="{BB962C8B-B14F-4D97-AF65-F5344CB8AC3E}">
        <p14:creationId xmlns:p14="http://schemas.microsoft.com/office/powerpoint/2010/main" val="26279228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err="1"/>
              <a:t>Artículo</a:t>
            </a:r>
            <a:r>
              <a:rPr lang="en-US" dirty="0"/>
              <a:t> 70.- </a:t>
            </a:r>
            <a:r>
              <a:rPr lang="en-US" dirty="0" err="1"/>
              <a:t>Cada</a:t>
            </a:r>
            <a:r>
              <a:rPr lang="en-US" dirty="0"/>
              <a:t> </a:t>
            </a:r>
            <a:r>
              <a:rPr lang="en-US" dirty="0" err="1"/>
              <a:t>órgano</a:t>
            </a:r>
            <a:r>
              <a:rPr lang="en-US" dirty="0"/>
              <a:t> de la </a:t>
            </a:r>
            <a:r>
              <a:rPr lang="en-US" dirty="0" err="1"/>
              <a:t>Administración</a:t>
            </a:r>
            <a:r>
              <a:rPr lang="en-US" dirty="0"/>
              <a:t> del Estado </a:t>
            </a:r>
            <a:r>
              <a:rPr lang="en-US" dirty="0" err="1"/>
              <a:t>deberá</a:t>
            </a:r>
            <a:r>
              <a:rPr lang="en-US" dirty="0"/>
              <a:t> </a:t>
            </a:r>
            <a:r>
              <a:rPr lang="en-US" dirty="0" err="1" smtClean="0"/>
              <a:t>establecer</a:t>
            </a:r>
            <a:r>
              <a:rPr lang="en-US" dirty="0" smtClean="0"/>
              <a:t> </a:t>
            </a:r>
            <a:r>
              <a:rPr lang="en-US" dirty="0" err="1" smtClean="0"/>
              <a:t>las</a:t>
            </a:r>
            <a:r>
              <a:rPr lang="en-US" dirty="0" smtClean="0"/>
              <a:t> </a:t>
            </a:r>
            <a:r>
              <a:rPr lang="en-US" dirty="0" err="1"/>
              <a:t>modalidades</a:t>
            </a:r>
            <a:r>
              <a:rPr lang="en-US" dirty="0"/>
              <a:t> </a:t>
            </a:r>
            <a:r>
              <a:rPr lang="en-US" dirty="0" err="1"/>
              <a:t>formales</a:t>
            </a:r>
            <a:r>
              <a:rPr lang="en-US" dirty="0"/>
              <a:t> y </a:t>
            </a:r>
            <a:r>
              <a:rPr lang="en-US" dirty="0" err="1"/>
              <a:t>específicas</a:t>
            </a:r>
            <a:r>
              <a:rPr lang="en-US" dirty="0"/>
              <a:t> de </a:t>
            </a:r>
            <a:r>
              <a:rPr lang="en-US" dirty="0" err="1"/>
              <a:t>participación</a:t>
            </a:r>
            <a:r>
              <a:rPr lang="en-US" dirty="0"/>
              <a:t> </a:t>
            </a:r>
            <a:r>
              <a:rPr lang="en-US" dirty="0" err="1"/>
              <a:t>que</a:t>
            </a:r>
            <a:r>
              <a:rPr lang="en-US" dirty="0"/>
              <a:t> </a:t>
            </a:r>
            <a:r>
              <a:rPr lang="en-US" dirty="0" err="1"/>
              <a:t>tendrán</a:t>
            </a:r>
            <a:r>
              <a:rPr lang="en-US" dirty="0"/>
              <a:t> </a:t>
            </a:r>
            <a:r>
              <a:rPr lang="en-US" dirty="0" err="1"/>
              <a:t>las</a:t>
            </a:r>
            <a:r>
              <a:rPr lang="en-US" dirty="0"/>
              <a:t> personas </a:t>
            </a:r>
            <a:r>
              <a:rPr lang="en-US" dirty="0" smtClean="0"/>
              <a:t>y </a:t>
            </a:r>
            <a:r>
              <a:rPr lang="en-US" dirty="0" err="1" smtClean="0"/>
              <a:t>organizaciones</a:t>
            </a:r>
            <a:r>
              <a:rPr lang="en-US" dirty="0" smtClean="0"/>
              <a:t> </a:t>
            </a:r>
            <a:r>
              <a:rPr lang="en-US" dirty="0"/>
              <a:t>en el </a:t>
            </a:r>
            <a:r>
              <a:rPr lang="en-US" dirty="0" err="1"/>
              <a:t>ámbito</a:t>
            </a:r>
            <a:r>
              <a:rPr lang="en-US" dirty="0"/>
              <a:t> de </a:t>
            </a:r>
            <a:r>
              <a:rPr lang="en-US" dirty="0" err="1"/>
              <a:t>su</a:t>
            </a:r>
            <a:r>
              <a:rPr lang="en-US" dirty="0"/>
              <a:t> </a:t>
            </a:r>
            <a:r>
              <a:rPr lang="en-US" dirty="0" err="1"/>
              <a:t>competencia</a:t>
            </a:r>
            <a:r>
              <a:rPr lang="en-US" dirty="0"/>
              <a:t>.</a:t>
            </a:r>
          </a:p>
          <a:p>
            <a:r>
              <a:rPr lang="en-US" dirty="0"/>
              <a:t>Las </a:t>
            </a:r>
            <a:r>
              <a:rPr lang="en-US" dirty="0" err="1"/>
              <a:t>modalidades</a:t>
            </a:r>
            <a:r>
              <a:rPr lang="en-US" dirty="0"/>
              <a:t> de </a:t>
            </a:r>
            <a:r>
              <a:rPr lang="en-US" dirty="0" err="1"/>
              <a:t>participación</a:t>
            </a:r>
            <a:r>
              <a:rPr lang="en-US" dirty="0"/>
              <a:t> </a:t>
            </a:r>
            <a:r>
              <a:rPr lang="en-US" dirty="0" err="1"/>
              <a:t>que</a:t>
            </a:r>
            <a:r>
              <a:rPr lang="en-US" dirty="0"/>
              <a:t> se </a:t>
            </a:r>
            <a:r>
              <a:rPr lang="en-US" dirty="0" err="1"/>
              <a:t>establezcan</a:t>
            </a:r>
            <a:r>
              <a:rPr lang="en-US" dirty="0"/>
              <a:t> </a:t>
            </a:r>
            <a:r>
              <a:rPr lang="en-US" dirty="0" err="1"/>
              <a:t>deberán</a:t>
            </a:r>
            <a:r>
              <a:rPr lang="en-US" dirty="0"/>
              <a:t> </a:t>
            </a:r>
            <a:r>
              <a:rPr lang="en-US" dirty="0" err="1" smtClean="0"/>
              <a:t>mantenerse</a:t>
            </a:r>
            <a:r>
              <a:rPr lang="en-US" dirty="0" smtClean="0"/>
              <a:t> </a:t>
            </a:r>
            <a:r>
              <a:rPr lang="en-US" dirty="0" err="1" smtClean="0"/>
              <a:t>actualizadas</a:t>
            </a:r>
            <a:r>
              <a:rPr lang="en-US" dirty="0" smtClean="0"/>
              <a:t> </a:t>
            </a:r>
            <a:r>
              <a:rPr lang="en-US" dirty="0"/>
              <a:t>y </a:t>
            </a:r>
            <a:r>
              <a:rPr lang="en-US" dirty="0" err="1"/>
              <a:t>publicarse</a:t>
            </a:r>
            <a:r>
              <a:rPr lang="en-US" dirty="0"/>
              <a:t> a </a:t>
            </a:r>
            <a:r>
              <a:rPr lang="en-US" dirty="0" err="1"/>
              <a:t>través</a:t>
            </a:r>
            <a:r>
              <a:rPr lang="en-US" dirty="0"/>
              <a:t> de </a:t>
            </a:r>
            <a:r>
              <a:rPr lang="en-US" dirty="0" err="1"/>
              <a:t>medios</a:t>
            </a:r>
            <a:r>
              <a:rPr lang="en-US" dirty="0"/>
              <a:t> </a:t>
            </a:r>
            <a:r>
              <a:rPr lang="en-US" dirty="0" err="1"/>
              <a:t>electrónicos</a:t>
            </a:r>
            <a:r>
              <a:rPr lang="en-US" dirty="0"/>
              <a:t> u </a:t>
            </a:r>
            <a:r>
              <a:rPr lang="en-US" dirty="0" err="1"/>
              <a:t>otros</a:t>
            </a:r>
            <a:r>
              <a:rPr lang="en-US" dirty="0"/>
              <a:t>.</a:t>
            </a:r>
          </a:p>
          <a:p>
            <a:endParaRPr lang="en-US" dirty="0" smtClean="0"/>
          </a:p>
          <a:p>
            <a:r>
              <a:rPr lang="en-US" dirty="0" err="1" smtClean="0"/>
              <a:t>Artículo</a:t>
            </a:r>
            <a:r>
              <a:rPr lang="en-US" dirty="0" smtClean="0"/>
              <a:t> </a:t>
            </a:r>
            <a:r>
              <a:rPr lang="en-US" dirty="0"/>
              <a:t>71.- Sin </a:t>
            </a:r>
            <a:r>
              <a:rPr lang="en-US" dirty="0" err="1"/>
              <a:t>perjuicio</a:t>
            </a:r>
            <a:r>
              <a:rPr lang="en-US" dirty="0"/>
              <a:t> de lo </a:t>
            </a:r>
            <a:r>
              <a:rPr lang="en-US" dirty="0" err="1"/>
              <a:t>establecido</a:t>
            </a:r>
            <a:r>
              <a:rPr lang="en-US" dirty="0"/>
              <a:t> en el </a:t>
            </a:r>
            <a:r>
              <a:rPr lang="en-US" dirty="0" err="1"/>
              <a:t>artículo</a:t>
            </a:r>
            <a:r>
              <a:rPr lang="en-US" dirty="0"/>
              <a:t> anterior, </a:t>
            </a:r>
            <a:r>
              <a:rPr lang="en-US" dirty="0" err="1" smtClean="0"/>
              <a:t>cada</a:t>
            </a:r>
            <a:r>
              <a:rPr lang="en-US" dirty="0" smtClean="0"/>
              <a:t> </a:t>
            </a:r>
            <a:r>
              <a:rPr lang="en-US" dirty="0" err="1" smtClean="0"/>
              <a:t>órgano</a:t>
            </a:r>
            <a:r>
              <a:rPr lang="en-US" dirty="0" smtClean="0"/>
              <a:t> </a:t>
            </a:r>
            <a:r>
              <a:rPr lang="en-US" dirty="0"/>
              <a:t>de la </a:t>
            </a:r>
            <a:r>
              <a:rPr lang="en-US" dirty="0" err="1"/>
              <a:t>Administración</a:t>
            </a:r>
            <a:r>
              <a:rPr lang="en-US" dirty="0"/>
              <a:t> del Estado </a:t>
            </a:r>
            <a:r>
              <a:rPr lang="en-US" dirty="0" err="1"/>
              <a:t>deberá</a:t>
            </a:r>
            <a:r>
              <a:rPr lang="en-US" dirty="0"/>
              <a:t> </a:t>
            </a:r>
            <a:r>
              <a:rPr lang="en-US" dirty="0" err="1"/>
              <a:t>poner</a:t>
            </a:r>
            <a:r>
              <a:rPr lang="en-US" dirty="0"/>
              <a:t> en </a:t>
            </a:r>
            <a:r>
              <a:rPr lang="en-US" dirty="0" err="1"/>
              <a:t>conocimiento</a:t>
            </a:r>
            <a:r>
              <a:rPr lang="en-US" dirty="0"/>
              <a:t> </a:t>
            </a:r>
            <a:r>
              <a:rPr lang="en-US" dirty="0" err="1" smtClean="0"/>
              <a:t>público</a:t>
            </a:r>
            <a:r>
              <a:rPr lang="en-US" dirty="0" smtClean="0"/>
              <a:t> </a:t>
            </a:r>
            <a:r>
              <a:rPr lang="en-US" dirty="0" err="1" smtClean="0"/>
              <a:t>información</a:t>
            </a:r>
            <a:r>
              <a:rPr lang="en-US" dirty="0" smtClean="0"/>
              <a:t> </a:t>
            </a:r>
            <a:r>
              <a:rPr lang="en-US" dirty="0" err="1"/>
              <a:t>relevante</a:t>
            </a:r>
            <a:r>
              <a:rPr lang="en-US" dirty="0"/>
              <a:t> </a:t>
            </a:r>
            <a:r>
              <a:rPr lang="en-US" dirty="0" err="1"/>
              <a:t>acerca</a:t>
            </a:r>
            <a:r>
              <a:rPr lang="en-US" dirty="0"/>
              <a:t> de </a:t>
            </a:r>
            <a:r>
              <a:rPr lang="en-US" dirty="0" err="1"/>
              <a:t>sus</a:t>
            </a:r>
            <a:r>
              <a:rPr lang="en-US" dirty="0"/>
              <a:t> </a:t>
            </a:r>
            <a:r>
              <a:rPr lang="en-US" dirty="0" err="1"/>
              <a:t>políticas</a:t>
            </a:r>
            <a:r>
              <a:rPr lang="en-US" dirty="0"/>
              <a:t>, planes, </a:t>
            </a:r>
            <a:r>
              <a:rPr lang="en-US" dirty="0" err="1"/>
              <a:t>programas</a:t>
            </a:r>
            <a:r>
              <a:rPr lang="en-US" dirty="0"/>
              <a:t>, </a:t>
            </a:r>
            <a:r>
              <a:rPr lang="en-US" dirty="0" err="1"/>
              <a:t>acciones</a:t>
            </a:r>
            <a:r>
              <a:rPr lang="en-US" dirty="0"/>
              <a:t> </a:t>
            </a:r>
            <a:r>
              <a:rPr lang="en-US" dirty="0" smtClean="0"/>
              <a:t>y </a:t>
            </a:r>
            <a:r>
              <a:rPr lang="en-US" dirty="0" err="1" smtClean="0"/>
              <a:t>presupuestos</a:t>
            </a:r>
            <a:r>
              <a:rPr lang="en-US" dirty="0"/>
              <a:t>, </a:t>
            </a:r>
            <a:r>
              <a:rPr lang="en-US" dirty="0" err="1"/>
              <a:t>asegurando</a:t>
            </a:r>
            <a:r>
              <a:rPr lang="en-US" dirty="0"/>
              <a:t> </a:t>
            </a:r>
            <a:r>
              <a:rPr lang="en-US" dirty="0" err="1"/>
              <a:t>que</a:t>
            </a:r>
            <a:r>
              <a:rPr lang="en-US" dirty="0"/>
              <a:t> </a:t>
            </a:r>
            <a:r>
              <a:rPr lang="en-US" dirty="0" err="1"/>
              <a:t>ésta</a:t>
            </a:r>
            <a:r>
              <a:rPr lang="en-US" dirty="0"/>
              <a:t> sea </a:t>
            </a:r>
            <a:r>
              <a:rPr lang="en-US" dirty="0" err="1"/>
              <a:t>oportuna</a:t>
            </a:r>
            <a:r>
              <a:rPr lang="en-US" dirty="0"/>
              <a:t>, </a:t>
            </a:r>
            <a:r>
              <a:rPr lang="en-US" dirty="0" err="1"/>
              <a:t>completa</a:t>
            </a:r>
            <a:r>
              <a:rPr lang="en-US" dirty="0"/>
              <a:t> y </a:t>
            </a:r>
            <a:r>
              <a:rPr lang="en-US" dirty="0" err="1"/>
              <a:t>ampliamente</a:t>
            </a:r>
            <a:r>
              <a:rPr lang="en-US" dirty="0"/>
              <a:t> </a:t>
            </a:r>
            <a:r>
              <a:rPr lang="en-US" dirty="0" err="1"/>
              <a:t>accesible</a:t>
            </a:r>
            <a:r>
              <a:rPr lang="en-US" dirty="0" smtClean="0"/>
              <a:t>. </a:t>
            </a:r>
            <a:r>
              <a:rPr lang="en-US" dirty="0" err="1" smtClean="0"/>
              <a:t>Dicha</a:t>
            </a:r>
            <a:r>
              <a:rPr lang="en-US" dirty="0" smtClean="0"/>
              <a:t> </a:t>
            </a:r>
            <a:r>
              <a:rPr lang="en-US" dirty="0" err="1"/>
              <a:t>información</a:t>
            </a:r>
            <a:r>
              <a:rPr lang="en-US" dirty="0"/>
              <a:t> se </a:t>
            </a:r>
            <a:r>
              <a:rPr lang="en-US" dirty="0" err="1"/>
              <a:t>publicará</a:t>
            </a:r>
            <a:r>
              <a:rPr lang="en-US" dirty="0"/>
              <a:t> en </a:t>
            </a:r>
            <a:r>
              <a:rPr lang="en-US" dirty="0" err="1"/>
              <a:t>medios</a:t>
            </a:r>
            <a:r>
              <a:rPr lang="en-US" dirty="0"/>
              <a:t> </a:t>
            </a:r>
            <a:r>
              <a:rPr lang="en-US" dirty="0" err="1"/>
              <a:t>electrónicos</a:t>
            </a:r>
            <a:r>
              <a:rPr lang="en-US" dirty="0"/>
              <a:t> u </a:t>
            </a:r>
            <a:r>
              <a:rPr lang="en-US" dirty="0" err="1"/>
              <a:t>otros</a:t>
            </a:r>
            <a:r>
              <a:rPr lang="en-US" dirty="0"/>
              <a:t>.</a:t>
            </a:r>
          </a:p>
          <a:p>
            <a:endParaRPr lang="en-US" dirty="0" smtClean="0"/>
          </a:p>
          <a:p>
            <a:r>
              <a:rPr lang="en-US" dirty="0" err="1" smtClean="0"/>
              <a:t>Artículo</a:t>
            </a:r>
            <a:r>
              <a:rPr lang="en-US" dirty="0" smtClean="0"/>
              <a:t> </a:t>
            </a:r>
            <a:r>
              <a:rPr lang="en-US" dirty="0"/>
              <a:t>72.- Los </a:t>
            </a:r>
            <a:r>
              <a:rPr lang="en-US" dirty="0" err="1"/>
              <a:t>órganos</a:t>
            </a:r>
            <a:r>
              <a:rPr lang="en-US" dirty="0"/>
              <a:t> de la </a:t>
            </a:r>
            <a:r>
              <a:rPr lang="en-US" dirty="0" err="1"/>
              <a:t>Administración</a:t>
            </a:r>
            <a:r>
              <a:rPr lang="en-US" dirty="0"/>
              <a:t> del Estado, </a:t>
            </a:r>
            <a:r>
              <a:rPr lang="en-US" dirty="0" err="1"/>
              <a:t>anualmente</a:t>
            </a:r>
            <a:r>
              <a:rPr lang="en-US" dirty="0"/>
              <a:t>, </a:t>
            </a:r>
            <a:r>
              <a:rPr lang="en-US" dirty="0" err="1" smtClean="0"/>
              <a:t>darán</a:t>
            </a:r>
            <a:r>
              <a:rPr lang="en-US" dirty="0" smtClean="0"/>
              <a:t> </a:t>
            </a:r>
            <a:r>
              <a:rPr lang="en-US" dirty="0" err="1" smtClean="0"/>
              <a:t>cuenta</a:t>
            </a:r>
            <a:r>
              <a:rPr lang="en-US" dirty="0" smtClean="0"/>
              <a:t> </a:t>
            </a:r>
            <a:r>
              <a:rPr lang="en-US" dirty="0" err="1"/>
              <a:t>pública</a:t>
            </a:r>
            <a:r>
              <a:rPr lang="en-US" dirty="0"/>
              <a:t> </a:t>
            </a:r>
            <a:r>
              <a:rPr lang="en-US" dirty="0" err="1"/>
              <a:t>participativa</a:t>
            </a:r>
            <a:r>
              <a:rPr lang="en-US" dirty="0"/>
              <a:t> a la </a:t>
            </a:r>
            <a:r>
              <a:rPr lang="en-US" dirty="0" err="1"/>
              <a:t>ciudadanía</a:t>
            </a:r>
            <a:r>
              <a:rPr lang="en-US" dirty="0"/>
              <a:t> de la </a:t>
            </a:r>
            <a:r>
              <a:rPr lang="en-US" dirty="0" err="1"/>
              <a:t>gestión</a:t>
            </a:r>
            <a:r>
              <a:rPr lang="en-US" dirty="0"/>
              <a:t> de </a:t>
            </a:r>
            <a:r>
              <a:rPr lang="en-US" dirty="0" err="1"/>
              <a:t>sus</a:t>
            </a:r>
            <a:r>
              <a:rPr lang="en-US" dirty="0"/>
              <a:t> </a:t>
            </a:r>
            <a:r>
              <a:rPr lang="en-US" dirty="0" err="1"/>
              <a:t>políticas</a:t>
            </a:r>
            <a:r>
              <a:rPr lang="en-US" dirty="0" smtClean="0"/>
              <a:t>, planes</a:t>
            </a:r>
            <a:r>
              <a:rPr lang="en-US" dirty="0"/>
              <a:t>, </a:t>
            </a:r>
            <a:r>
              <a:rPr lang="en-US" dirty="0" err="1"/>
              <a:t>programas</a:t>
            </a:r>
            <a:r>
              <a:rPr lang="en-US" dirty="0"/>
              <a:t>, </a:t>
            </a:r>
            <a:r>
              <a:rPr lang="en-US" dirty="0" err="1"/>
              <a:t>acciones</a:t>
            </a:r>
            <a:r>
              <a:rPr lang="en-US" dirty="0"/>
              <a:t> y de </a:t>
            </a:r>
            <a:r>
              <a:rPr lang="en-US" dirty="0" err="1"/>
              <a:t>su</a:t>
            </a:r>
            <a:r>
              <a:rPr lang="en-US" dirty="0"/>
              <a:t> </a:t>
            </a:r>
            <a:r>
              <a:rPr lang="en-US" dirty="0" err="1"/>
              <a:t>ejecución</a:t>
            </a:r>
            <a:r>
              <a:rPr lang="en-US" dirty="0"/>
              <a:t> </a:t>
            </a:r>
            <a:r>
              <a:rPr lang="en-US" dirty="0" err="1"/>
              <a:t>presupuestaria</a:t>
            </a:r>
            <a:r>
              <a:rPr lang="en-US" dirty="0"/>
              <a:t>. </a:t>
            </a:r>
            <a:r>
              <a:rPr lang="en-US" dirty="0" err="1"/>
              <a:t>Dicha</a:t>
            </a:r>
            <a:r>
              <a:rPr lang="en-US" dirty="0"/>
              <a:t> </a:t>
            </a:r>
            <a:r>
              <a:rPr lang="en-US" dirty="0" err="1"/>
              <a:t>cuenta</a:t>
            </a:r>
            <a:r>
              <a:rPr lang="en-US" dirty="0"/>
              <a:t> </a:t>
            </a:r>
            <a:r>
              <a:rPr lang="en-US" dirty="0" err="1" smtClean="0"/>
              <a:t>deberá</a:t>
            </a:r>
            <a:r>
              <a:rPr lang="en-US" dirty="0" smtClean="0"/>
              <a:t> </a:t>
            </a:r>
            <a:r>
              <a:rPr lang="en-US" dirty="0" err="1" smtClean="0"/>
              <a:t>desarrollarse</a:t>
            </a:r>
            <a:r>
              <a:rPr lang="en-US" dirty="0" smtClean="0"/>
              <a:t> </a:t>
            </a:r>
            <a:r>
              <a:rPr lang="en-US" dirty="0" err="1"/>
              <a:t>desconcentradamente</a:t>
            </a:r>
            <a:r>
              <a:rPr lang="en-US" dirty="0"/>
              <a:t>, en la forma y </a:t>
            </a:r>
            <a:r>
              <a:rPr lang="en-US" dirty="0" err="1"/>
              <a:t>plazos</a:t>
            </a:r>
            <a:r>
              <a:rPr lang="en-US" dirty="0"/>
              <a:t> </a:t>
            </a:r>
            <a:r>
              <a:rPr lang="en-US" dirty="0" err="1"/>
              <a:t>que</a:t>
            </a:r>
            <a:r>
              <a:rPr lang="en-US" dirty="0"/>
              <a:t> </a:t>
            </a:r>
            <a:r>
              <a:rPr lang="en-US" dirty="0" err="1"/>
              <a:t>fije</a:t>
            </a:r>
            <a:r>
              <a:rPr lang="en-US" dirty="0"/>
              <a:t> la </a:t>
            </a:r>
            <a:r>
              <a:rPr lang="en-US" dirty="0" err="1"/>
              <a:t>norma</a:t>
            </a:r>
            <a:r>
              <a:rPr lang="en-US" dirty="0"/>
              <a:t> </a:t>
            </a:r>
            <a:r>
              <a:rPr lang="en-US" dirty="0" err="1" smtClean="0"/>
              <a:t>establecida</a:t>
            </a:r>
            <a:r>
              <a:rPr lang="en-US" dirty="0" smtClean="0"/>
              <a:t> en </a:t>
            </a:r>
            <a:r>
              <a:rPr lang="en-US" dirty="0"/>
              <a:t>el </a:t>
            </a:r>
            <a:r>
              <a:rPr lang="en-US" dirty="0" err="1"/>
              <a:t>artículo</a:t>
            </a:r>
            <a:r>
              <a:rPr lang="en-US" dirty="0"/>
              <a:t> 70.</a:t>
            </a:r>
          </a:p>
          <a:p>
            <a:r>
              <a:rPr lang="en-US" dirty="0"/>
              <a:t>En el </a:t>
            </a:r>
            <a:r>
              <a:rPr lang="en-US" dirty="0" err="1"/>
              <a:t>evento</a:t>
            </a:r>
            <a:r>
              <a:rPr lang="en-US" dirty="0"/>
              <a:t> </a:t>
            </a:r>
            <a:r>
              <a:rPr lang="en-US" dirty="0" err="1"/>
              <a:t>que</a:t>
            </a:r>
            <a:r>
              <a:rPr lang="en-US" dirty="0"/>
              <a:t> a </a:t>
            </a:r>
            <a:r>
              <a:rPr lang="en-US" dirty="0" err="1"/>
              <a:t>dicha</a:t>
            </a:r>
            <a:r>
              <a:rPr lang="en-US" dirty="0"/>
              <a:t> </a:t>
            </a:r>
            <a:r>
              <a:rPr lang="en-US" dirty="0" err="1"/>
              <a:t>cuenta</a:t>
            </a:r>
            <a:r>
              <a:rPr lang="en-US" dirty="0"/>
              <a:t> se le </a:t>
            </a:r>
            <a:r>
              <a:rPr lang="en-US" dirty="0" err="1"/>
              <a:t>formulen</a:t>
            </a:r>
            <a:r>
              <a:rPr lang="en-US" dirty="0"/>
              <a:t> </a:t>
            </a:r>
            <a:r>
              <a:rPr lang="en-US" dirty="0" err="1"/>
              <a:t>observaciones</a:t>
            </a:r>
            <a:r>
              <a:rPr lang="en-US" dirty="0"/>
              <a:t>, </a:t>
            </a:r>
            <a:r>
              <a:rPr lang="en-US" dirty="0" err="1"/>
              <a:t>planteamientos</a:t>
            </a:r>
            <a:r>
              <a:rPr lang="en-US" dirty="0"/>
              <a:t> </a:t>
            </a:r>
            <a:r>
              <a:rPr lang="en-US" dirty="0" smtClean="0"/>
              <a:t>o </a:t>
            </a:r>
            <a:r>
              <a:rPr lang="en-US" dirty="0" err="1" smtClean="0"/>
              <a:t>consultas</a:t>
            </a:r>
            <a:r>
              <a:rPr lang="en-US" dirty="0"/>
              <a:t>, la </a:t>
            </a:r>
            <a:r>
              <a:rPr lang="en-US" dirty="0" err="1"/>
              <a:t>entidad</a:t>
            </a:r>
            <a:r>
              <a:rPr lang="en-US" dirty="0"/>
              <a:t> </a:t>
            </a:r>
            <a:r>
              <a:rPr lang="en-US" dirty="0" err="1"/>
              <a:t>respectiva</a:t>
            </a:r>
            <a:r>
              <a:rPr lang="en-US" dirty="0"/>
              <a:t> </a:t>
            </a:r>
            <a:r>
              <a:rPr lang="en-US" dirty="0" err="1"/>
              <a:t>deberá</a:t>
            </a:r>
            <a:r>
              <a:rPr lang="en-US" dirty="0"/>
              <a:t> </a:t>
            </a:r>
            <a:r>
              <a:rPr lang="en-US" dirty="0" err="1"/>
              <a:t>dar</a:t>
            </a:r>
            <a:r>
              <a:rPr lang="en-US" dirty="0"/>
              <a:t> </a:t>
            </a:r>
            <a:r>
              <a:rPr lang="en-US" dirty="0" err="1"/>
              <a:t>respuesta</a:t>
            </a:r>
            <a:r>
              <a:rPr lang="en-US" dirty="0"/>
              <a:t> </a:t>
            </a:r>
            <a:r>
              <a:rPr lang="en-US" dirty="0" err="1"/>
              <a:t>conforme</a:t>
            </a:r>
            <a:r>
              <a:rPr lang="en-US" dirty="0"/>
              <a:t> a la </a:t>
            </a:r>
            <a:r>
              <a:rPr lang="en-US" dirty="0" err="1"/>
              <a:t>norma</a:t>
            </a:r>
            <a:r>
              <a:rPr lang="en-US" dirty="0"/>
              <a:t> </a:t>
            </a:r>
            <a:r>
              <a:rPr lang="en-US" dirty="0" err="1" smtClean="0"/>
              <a:t>mencionada</a:t>
            </a:r>
            <a:r>
              <a:rPr lang="en-US" dirty="0" smtClean="0"/>
              <a:t> </a:t>
            </a:r>
            <a:r>
              <a:rPr lang="en-US" dirty="0" err="1" smtClean="0"/>
              <a:t>Anteriormente</a:t>
            </a:r>
            <a:r>
              <a:rPr lang="en-US" dirty="0" smtClean="0"/>
              <a:t>.</a:t>
            </a:r>
            <a:endParaRPr lang="en-US" dirty="0"/>
          </a:p>
        </p:txBody>
      </p:sp>
      <p:sp>
        <p:nvSpPr>
          <p:cNvPr id="3" name="Title 2"/>
          <p:cNvSpPr>
            <a:spLocks noGrp="1"/>
          </p:cNvSpPr>
          <p:nvPr>
            <p:ph type="title"/>
          </p:nvPr>
        </p:nvSpPr>
        <p:spPr/>
        <p:txBody>
          <a:bodyPr/>
          <a:lstStyle/>
          <a:p>
            <a:r>
              <a:rPr lang="en-US" dirty="0" smtClean="0"/>
              <a:t>LOCBGAE</a:t>
            </a:r>
            <a:endParaRPr lang="en-US" dirty="0"/>
          </a:p>
        </p:txBody>
      </p:sp>
    </p:spTree>
    <p:extLst>
      <p:ext uri="{BB962C8B-B14F-4D97-AF65-F5344CB8AC3E}">
        <p14:creationId xmlns:p14="http://schemas.microsoft.com/office/powerpoint/2010/main" val="21855916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err="1" smtClean="0"/>
              <a:t>Artículo</a:t>
            </a:r>
            <a:r>
              <a:rPr lang="en-US" dirty="0" smtClean="0"/>
              <a:t> </a:t>
            </a:r>
            <a:r>
              <a:rPr lang="en-US" dirty="0"/>
              <a:t>73.- Los </a:t>
            </a:r>
            <a:r>
              <a:rPr lang="en-US" dirty="0" err="1"/>
              <a:t>órganos</a:t>
            </a:r>
            <a:r>
              <a:rPr lang="en-US" dirty="0"/>
              <a:t> de la </a:t>
            </a:r>
            <a:r>
              <a:rPr lang="en-US" dirty="0" err="1"/>
              <a:t>Administración</a:t>
            </a:r>
            <a:r>
              <a:rPr lang="en-US" dirty="0"/>
              <a:t> del Estado, de </a:t>
            </a:r>
            <a:r>
              <a:rPr lang="en-US" dirty="0" err="1"/>
              <a:t>oficio</a:t>
            </a:r>
            <a:r>
              <a:rPr lang="en-US" dirty="0"/>
              <a:t> o </a:t>
            </a:r>
            <a:r>
              <a:rPr lang="en-US" dirty="0" smtClean="0"/>
              <a:t>a </a:t>
            </a:r>
            <a:r>
              <a:rPr lang="en-US" dirty="0" err="1" smtClean="0"/>
              <a:t>petición</a:t>
            </a:r>
            <a:r>
              <a:rPr lang="en-US" dirty="0" smtClean="0"/>
              <a:t> </a:t>
            </a:r>
            <a:r>
              <a:rPr lang="en-US" dirty="0"/>
              <a:t>de parte, </a:t>
            </a:r>
            <a:r>
              <a:rPr lang="en-US" dirty="0" err="1"/>
              <a:t>deberán</a:t>
            </a:r>
            <a:r>
              <a:rPr lang="en-US" dirty="0"/>
              <a:t> </a:t>
            </a:r>
            <a:r>
              <a:rPr lang="en-US" dirty="0" err="1"/>
              <a:t>señalar</a:t>
            </a:r>
            <a:r>
              <a:rPr lang="en-US" dirty="0"/>
              <a:t> </a:t>
            </a:r>
            <a:r>
              <a:rPr lang="en-US" dirty="0" err="1"/>
              <a:t>aquellas</a:t>
            </a:r>
            <a:r>
              <a:rPr lang="en-US" dirty="0"/>
              <a:t> </a:t>
            </a:r>
            <a:r>
              <a:rPr lang="en-US" dirty="0" err="1"/>
              <a:t>materias</a:t>
            </a:r>
            <a:r>
              <a:rPr lang="en-US" dirty="0"/>
              <a:t> de </a:t>
            </a:r>
            <a:r>
              <a:rPr lang="en-US" dirty="0" err="1"/>
              <a:t>interés</a:t>
            </a:r>
            <a:r>
              <a:rPr lang="en-US" dirty="0"/>
              <a:t> </a:t>
            </a:r>
            <a:r>
              <a:rPr lang="en-US" dirty="0" err="1"/>
              <a:t>ciudadano</a:t>
            </a:r>
            <a:r>
              <a:rPr lang="en-US" dirty="0"/>
              <a:t> en </a:t>
            </a:r>
            <a:r>
              <a:rPr lang="en-US" dirty="0" err="1" smtClean="0"/>
              <a:t>que</a:t>
            </a:r>
            <a:r>
              <a:rPr lang="en-US" dirty="0" smtClean="0"/>
              <a:t> se </a:t>
            </a:r>
            <a:r>
              <a:rPr lang="en-US" dirty="0" err="1"/>
              <a:t>requiera</a:t>
            </a:r>
            <a:r>
              <a:rPr lang="en-US" dirty="0"/>
              <a:t> </a:t>
            </a:r>
            <a:r>
              <a:rPr lang="en-US" dirty="0" err="1"/>
              <a:t>conocer</a:t>
            </a:r>
            <a:r>
              <a:rPr lang="en-US" dirty="0"/>
              <a:t> la </a:t>
            </a:r>
            <a:r>
              <a:rPr lang="en-US" dirty="0" err="1"/>
              <a:t>opinión</a:t>
            </a:r>
            <a:r>
              <a:rPr lang="en-US" dirty="0"/>
              <a:t> de </a:t>
            </a:r>
            <a:r>
              <a:rPr lang="en-US" dirty="0" err="1"/>
              <a:t>las</a:t>
            </a:r>
            <a:r>
              <a:rPr lang="en-US" dirty="0"/>
              <a:t> personas, en la forma </a:t>
            </a:r>
            <a:r>
              <a:rPr lang="en-US" dirty="0" err="1"/>
              <a:t>que</a:t>
            </a:r>
            <a:r>
              <a:rPr lang="en-US" dirty="0"/>
              <a:t> </a:t>
            </a:r>
            <a:r>
              <a:rPr lang="en-US" dirty="0" err="1"/>
              <a:t>señale</a:t>
            </a:r>
            <a:r>
              <a:rPr lang="en-US" dirty="0"/>
              <a:t> la </a:t>
            </a:r>
            <a:r>
              <a:rPr lang="en-US" dirty="0" err="1"/>
              <a:t>norma</a:t>
            </a:r>
            <a:r>
              <a:rPr lang="en-US" dirty="0"/>
              <a:t> </a:t>
            </a:r>
            <a:r>
              <a:rPr lang="en-US" dirty="0" smtClean="0"/>
              <a:t>a </a:t>
            </a:r>
            <a:r>
              <a:rPr lang="en-US" dirty="0" err="1" smtClean="0"/>
              <a:t>que</a:t>
            </a:r>
            <a:r>
              <a:rPr lang="en-US" dirty="0" smtClean="0"/>
              <a:t> </a:t>
            </a:r>
            <a:r>
              <a:rPr lang="en-US" dirty="0" err="1"/>
              <a:t>alude</a:t>
            </a:r>
            <a:r>
              <a:rPr lang="en-US" dirty="0"/>
              <a:t> el </a:t>
            </a:r>
            <a:r>
              <a:rPr lang="en-US" dirty="0" err="1"/>
              <a:t>artículo</a:t>
            </a:r>
            <a:r>
              <a:rPr lang="en-US" dirty="0"/>
              <a:t> 70.</a:t>
            </a:r>
          </a:p>
          <a:p>
            <a:r>
              <a:rPr lang="en-US" dirty="0"/>
              <a:t>La </a:t>
            </a:r>
            <a:r>
              <a:rPr lang="en-US" dirty="0" err="1"/>
              <a:t>consulta</a:t>
            </a:r>
            <a:r>
              <a:rPr lang="en-US" dirty="0"/>
              <a:t> </a:t>
            </a:r>
            <a:r>
              <a:rPr lang="en-US" dirty="0" err="1"/>
              <a:t>señalada</a:t>
            </a:r>
            <a:r>
              <a:rPr lang="en-US" dirty="0"/>
              <a:t> en el </a:t>
            </a:r>
            <a:r>
              <a:rPr lang="en-US" dirty="0" err="1"/>
              <a:t>inciso</a:t>
            </a:r>
            <a:r>
              <a:rPr lang="en-US" dirty="0"/>
              <a:t> anterior </a:t>
            </a:r>
            <a:r>
              <a:rPr lang="en-US" dirty="0" err="1"/>
              <a:t>deberá</a:t>
            </a:r>
            <a:r>
              <a:rPr lang="en-US" dirty="0"/>
              <a:t> </a:t>
            </a:r>
            <a:r>
              <a:rPr lang="en-US" dirty="0" err="1"/>
              <a:t>ser</a:t>
            </a:r>
            <a:r>
              <a:rPr lang="en-US" dirty="0"/>
              <a:t> </a:t>
            </a:r>
            <a:r>
              <a:rPr lang="en-US" dirty="0" err="1"/>
              <a:t>realizada</a:t>
            </a:r>
            <a:r>
              <a:rPr lang="en-US" dirty="0"/>
              <a:t> de </a:t>
            </a:r>
            <a:r>
              <a:rPr lang="en-US" dirty="0" err="1" smtClean="0"/>
              <a:t>manera</a:t>
            </a:r>
            <a:r>
              <a:rPr lang="en-US" dirty="0" smtClean="0"/>
              <a:t> </a:t>
            </a:r>
            <a:r>
              <a:rPr lang="en-US" dirty="0" err="1" smtClean="0"/>
              <a:t>informada</a:t>
            </a:r>
            <a:r>
              <a:rPr lang="en-US" dirty="0"/>
              <a:t>, </a:t>
            </a:r>
            <a:r>
              <a:rPr lang="en-US" dirty="0" err="1"/>
              <a:t>pluralista</a:t>
            </a:r>
            <a:r>
              <a:rPr lang="en-US" dirty="0"/>
              <a:t> y </a:t>
            </a:r>
            <a:r>
              <a:rPr lang="en-US" dirty="0" err="1"/>
              <a:t>representativa</a:t>
            </a:r>
            <a:r>
              <a:rPr lang="en-US" dirty="0"/>
              <a:t>.</a:t>
            </a:r>
          </a:p>
          <a:p>
            <a:r>
              <a:rPr lang="en-US" dirty="0"/>
              <a:t>Las </a:t>
            </a:r>
            <a:r>
              <a:rPr lang="en-US" dirty="0" err="1"/>
              <a:t>opiniones</a:t>
            </a:r>
            <a:r>
              <a:rPr lang="en-US" dirty="0"/>
              <a:t> </a:t>
            </a:r>
            <a:r>
              <a:rPr lang="en-US" dirty="0" err="1"/>
              <a:t>recogidas</a:t>
            </a:r>
            <a:r>
              <a:rPr lang="en-US" dirty="0"/>
              <a:t> </a:t>
            </a:r>
            <a:r>
              <a:rPr lang="en-US" dirty="0" err="1"/>
              <a:t>serán</a:t>
            </a:r>
            <a:r>
              <a:rPr lang="en-US" dirty="0"/>
              <a:t> </a:t>
            </a:r>
            <a:r>
              <a:rPr lang="en-US" dirty="0" err="1"/>
              <a:t>evaluadas</a:t>
            </a:r>
            <a:r>
              <a:rPr lang="en-US" dirty="0"/>
              <a:t> y </a:t>
            </a:r>
            <a:r>
              <a:rPr lang="en-US" dirty="0" err="1"/>
              <a:t>ponderadas</a:t>
            </a:r>
            <a:r>
              <a:rPr lang="en-US" dirty="0"/>
              <a:t> </a:t>
            </a:r>
            <a:r>
              <a:rPr lang="en-US" dirty="0" err="1"/>
              <a:t>por</a:t>
            </a:r>
            <a:r>
              <a:rPr lang="en-US" dirty="0"/>
              <a:t> el </a:t>
            </a:r>
            <a:r>
              <a:rPr lang="en-US" dirty="0" err="1"/>
              <a:t>órgano</a:t>
            </a:r>
            <a:r>
              <a:rPr lang="en-US" dirty="0"/>
              <a:t> </a:t>
            </a:r>
            <a:r>
              <a:rPr lang="en-US" dirty="0" err="1"/>
              <a:t>respectivo</a:t>
            </a:r>
            <a:r>
              <a:rPr lang="en-US" dirty="0" smtClean="0"/>
              <a:t>, en </a:t>
            </a:r>
            <a:r>
              <a:rPr lang="en-US" dirty="0"/>
              <a:t>la forma </a:t>
            </a:r>
            <a:r>
              <a:rPr lang="en-US" dirty="0" err="1"/>
              <a:t>que</a:t>
            </a:r>
            <a:r>
              <a:rPr lang="en-US" dirty="0"/>
              <a:t> </a:t>
            </a:r>
            <a:r>
              <a:rPr lang="en-US" dirty="0" err="1"/>
              <a:t>señale</a:t>
            </a:r>
            <a:r>
              <a:rPr lang="en-US" dirty="0"/>
              <a:t> la </a:t>
            </a:r>
            <a:r>
              <a:rPr lang="en-US" dirty="0" err="1"/>
              <a:t>norma</a:t>
            </a:r>
            <a:r>
              <a:rPr lang="en-US" dirty="0"/>
              <a:t> de </a:t>
            </a:r>
            <a:r>
              <a:rPr lang="en-US" dirty="0" err="1"/>
              <a:t>aplicación</a:t>
            </a:r>
            <a:r>
              <a:rPr lang="en-US" dirty="0"/>
              <a:t> general</a:t>
            </a:r>
            <a:r>
              <a:rPr lang="en-US" dirty="0" smtClean="0"/>
              <a:t>.</a:t>
            </a:r>
          </a:p>
          <a:p>
            <a:endParaRPr lang="en-US" dirty="0"/>
          </a:p>
          <a:p>
            <a:r>
              <a:rPr lang="en-US" dirty="0" err="1"/>
              <a:t>Artículo</a:t>
            </a:r>
            <a:r>
              <a:rPr lang="en-US" dirty="0"/>
              <a:t> 74.- Los </a:t>
            </a:r>
            <a:r>
              <a:rPr lang="en-US" dirty="0" err="1"/>
              <a:t>órganos</a:t>
            </a:r>
            <a:r>
              <a:rPr lang="en-US" dirty="0"/>
              <a:t> de la </a:t>
            </a:r>
            <a:r>
              <a:rPr lang="en-US" dirty="0" err="1"/>
              <a:t>Administración</a:t>
            </a:r>
            <a:r>
              <a:rPr lang="en-US" dirty="0"/>
              <a:t> del Estado </a:t>
            </a:r>
            <a:r>
              <a:rPr lang="en-US" dirty="0" err="1"/>
              <a:t>deberán</a:t>
            </a:r>
            <a:r>
              <a:rPr lang="en-US" dirty="0"/>
              <a:t> </a:t>
            </a:r>
            <a:r>
              <a:rPr lang="en-US" dirty="0" err="1" smtClean="0"/>
              <a:t>establecer</a:t>
            </a:r>
            <a:r>
              <a:rPr lang="en-US" dirty="0" smtClean="0"/>
              <a:t> </a:t>
            </a:r>
            <a:r>
              <a:rPr lang="en-US" dirty="0" err="1" smtClean="0"/>
              <a:t>consejos</a:t>
            </a:r>
            <a:r>
              <a:rPr lang="en-US" dirty="0" smtClean="0"/>
              <a:t> </a:t>
            </a:r>
            <a:r>
              <a:rPr lang="en-US" dirty="0"/>
              <a:t>de la </a:t>
            </a:r>
            <a:r>
              <a:rPr lang="en-US" dirty="0" err="1"/>
              <a:t>sociedad</a:t>
            </a:r>
            <a:r>
              <a:rPr lang="en-US" dirty="0"/>
              <a:t> civil, de </a:t>
            </a:r>
            <a:r>
              <a:rPr lang="en-US" dirty="0" err="1"/>
              <a:t>carácter</a:t>
            </a:r>
            <a:r>
              <a:rPr lang="en-US" dirty="0"/>
              <a:t> </a:t>
            </a:r>
            <a:r>
              <a:rPr lang="en-US" dirty="0" err="1"/>
              <a:t>consultivo</a:t>
            </a:r>
            <a:r>
              <a:rPr lang="en-US" dirty="0"/>
              <a:t>, </a:t>
            </a:r>
            <a:r>
              <a:rPr lang="en-US" dirty="0" err="1"/>
              <a:t>que</a:t>
            </a:r>
            <a:r>
              <a:rPr lang="en-US" dirty="0"/>
              <a:t> </a:t>
            </a:r>
            <a:r>
              <a:rPr lang="en-US" dirty="0" err="1"/>
              <a:t>estarán</a:t>
            </a:r>
            <a:r>
              <a:rPr lang="en-US" dirty="0"/>
              <a:t> </a:t>
            </a:r>
            <a:r>
              <a:rPr lang="en-US" dirty="0" err="1"/>
              <a:t>conformados</a:t>
            </a:r>
            <a:r>
              <a:rPr lang="en-US" dirty="0"/>
              <a:t> </a:t>
            </a:r>
            <a:r>
              <a:rPr lang="en-US" dirty="0" smtClean="0"/>
              <a:t>de </a:t>
            </a:r>
            <a:r>
              <a:rPr lang="en-US" dirty="0" err="1" smtClean="0"/>
              <a:t>manera</a:t>
            </a:r>
            <a:r>
              <a:rPr lang="en-US" dirty="0" smtClean="0"/>
              <a:t> </a:t>
            </a:r>
            <a:r>
              <a:rPr lang="en-US" dirty="0" err="1"/>
              <a:t>diversa</a:t>
            </a:r>
            <a:r>
              <a:rPr lang="en-US" dirty="0"/>
              <a:t>, </a:t>
            </a:r>
            <a:r>
              <a:rPr lang="en-US" dirty="0" err="1"/>
              <a:t>representativa</a:t>
            </a:r>
            <a:r>
              <a:rPr lang="en-US" dirty="0"/>
              <a:t> y </a:t>
            </a:r>
            <a:r>
              <a:rPr lang="en-US" dirty="0" err="1"/>
              <a:t>pluralista</a:t>
            </a:r>
            <a:r>
              <a:rPr lang="en-US" dirty="0"/>
              <a:t> </a:t>
            </a:r>
            <a:r>
              <a:rPr lang="en-US" dirty="0" err="1"/>
              <a:t>por</a:t>
            </a:r>
            <a:r>
              <a:rPr lang="en-US" dirty="0"/>
              <a:t> </a:t>
            </a:r>
            <a:r>
              <a:rPr lang="en-US" dirty="0" err="1"/>
              <a:t>integrantes</a:t>
            </a:r>
            <a:r>
              <a:rPr lang="en-US" dirty="0"/>
              <a:t> de </a:t>
            </a:r>
            <a:r>
              <a:rPr lang="en-US" dirty="0" err="1"/>
              <a:t>asociaciones</a:t>
            </a:r>
            <a:r>
              <a:rPr lang="en-US" dirty="0"/>
              <a:t> sin </a:t>
            </a:r>
            <a:r>
              <a:rPr lang="en-US" dirty="0" smtClean="0"/>
              <a:t>fines de </a:t>
            </a:r>
            <a:r>
              <a:rPr lang="en-US" dirty="0" err="1"/>
              <a:t>lucro</a:t>
            </a:r>
            <a:r>
              <a:rPr lang="en-US" dirty="0"/>
              <a:t> </a:t>
            </a:r>
            <a:r>
              <a:rPr lang="en-US" dirty="0" err="1"/>
              <a:t>que</a:t>
            </a:r>
            <a:r>
              <a:rPr lang="en-US" dirty="0"/>
              <a:t> </a:t>
            </a:r>
            <a:r>
              <a:rPr lang="en-US" dirty="0" err="1"/>
              <a:t>tengan</a:t>
            </a:r>
            <a:r>
              <a:rPr lang="en-US" dirty="0"/>
              <a:t> </a:t>
            </a:r>
            <a:r>
              <a:rPr lang="en-US" dirty="0" err="1"/>
              <a:t>relación</a:t>
            </a:r>
            <a:r>
              <a:rPr lang="en-US" dirty="0"/>
              <a:t> con la </a:t>
            </a:r>
            <a:r>
              <a:rPr lang="en-US" dirty="0" err="1"/>
              <a:t>competencia</a:t>
            </a:r>
            <a:r>
              <a:rPr lang="en-US" dirty="0"/>
              <a:t> del </a:t>
            </a:r>
            <a:r>
              <a:rPr lang="en-US" dirty="0" err="1"/>
              <a:t>órgano</a:t>
            </a:r>
            <a:r>
              <a:rPr lang="en-US" dirty="0"/>
              <a:t> </a:t>
            </a:r>
            <a:r>
              <a:rPr lang="en-US" dirty="0" err="1"/>
              <a:t>respectivo</a:t>
            </a:r>
            <a:r>
              <a:rPr lang="en-US" dirty="0"/>
              <a:t>.</a:t>
            </a:r>
          </a:p>
          <a:p>
            <a:endParaRPr lang="en-US" dirty="0" smtClean="0"/>
          </a:p>
          <a:p>
            <a:r>
              <a:rPr lang="en-US" dirty="0" err="1" smtClean="0"/>
              <a:t>Artículo</a:t>
            </a:r>
            <a:r>
              <a:rPr lang="en-US" dirty="0" smtClean="0"/>
              <a:t> </a:t>
            </a:r>
            <a:r>
              <a:rPr lang="en-US" dirty="0"/>
              <a:t>75.- Las </a:t>
            </a:r>
            <a:r>
              <a:rPr lang="en-US" dirty="0" err="1"/>
              <a:t>normas</a:t>
            </a:r>
            <a:r>
              <a:rPr lang="en-US" dirty="0"/>
              <a:t> de </a:t>
            </a:r>
            <a:r>
              <a:rPr lang="en-US" dirty="0" err="1"/>
              <a:t>este</a:t>
            </a:r>
            <a:r>
              <a:rPr lang="en-US" dirty="0"/>
              <a:t> </a:t>
            </a:r>
            <a:r>
              <a:rPr lang="en-US" dirty="0" err="1"/>
              <a:t>Título</a:t>
            </a:r>
            <a:r>
              <a:rPr lang="en-US" dirty="0"/>
              <a:t> no </a:t>
            </a:r>
            <a:r>
              <a:rPr lang="en-US" dirty="0" err="1"/>
              <a:t>serán</a:t>
            </a:r>
            <a:r>
              <a:rPr lang="en-US" dirty="0"/>
              <a:t> </a:t>
            </a:r>
            <a:r>
              <a:rPr lang="en-US" dirty="0" err="1"/>
              <a:t>aplicables</a:t>
            </a:r>
            <a:r>
              <a:rPr lang="en-US" dirty="0"/>
              <a:t> a los </a:t>
            </a:r>
            <a:r>
              <a:rPr lang="en-US" dirty="0" err="1" smtClean="0"/>
              <a:t>órganos</a:t>
            </a:r>
            <a:r>
              <a:rPr lang="en-US" dirty="0" smtClean="0"/>
              <a:t> del </a:t>
            </a:r>
            <a:r>
              <a:rPr lang="en-US" dirty="0"/>
              <a:t>Estado </a:t>
            </a:r>
            <a:r>
              <a:rPr lang="en-US" dirty="0" err="1"/>
              <a:t>señalados</a:t>
            </a:r>
            <a:r>
              <a:rPr lang="en-US" dirty="0"/>
              <a:t> en el </a:t>
            </a:r>
            <a:r>
              <a:rPr lang="en-US" dirty="0" err="1"/>
              <a:t>inciso</a:t>
            </a:r>
            <a:r>
              <a:rPr lang="en-US" dirty="0"/>
              <a:t> </a:t>
            </a:r>
            <a:r>
              <a:rPr lang="en-US" dirty="0" err="1"/>
              <a:t>segundo</a:t>
            </a:r>
            <a:r>
              <a:rPr lang="en-US" dirty="0"/>
              <a:t> del </a:t>
            </a:r>
            <a:r>
              <a:rPr lang="en-US" dirty="0" err="1"/>
              <a:t>artículo</a:t>
            </a:r>
            <a:r>
              <a:rPr lang="en-US" dirty="0"/>
              <a:t> 21 de </a:t>
            </a:r>
            <a:r>
              <a:rPr lang="en-US" dirty="0" err="1"/>
              <a:t>esta</a:t>
            </a:r>
            <a:r>
              <a:rPr lang="en-US" dirty="0"/>
              <a:t> ley</a:t>
            </a:r>
            <a:r>
              <a:rPr lang="en-US" dirty="0" smtClean="0"/>
              <a:t>. </a:t>
            </a:r>
            <a:r>
              <a:rPr lang="en-US" dirty="0" err="1" smtClean="0"/>
              <a:t>Dichos</a:t>
            </a:r>
            <a:r>
              <a:rPr lang="en-US" dirty="0" smtClean="0"/>
              <a:t> </a:t>
            </a:r>
            <a:r>
              <a:rPr lang="en-US" dirty="0" err="1"/>
              <a:t>órganos</a:t>
            </a:r>
            <a:r>
              <a:rPr lang="en-US" dirty="0"/>
              <a:t> </a:t>
            </a:r>
            <a:r>
              <a:rPr lang="en-US" dirty="0" err="1"/>
              <a:t>podrán</a:t>
            </a:r>
            <a:r>
              <a:rPr lang="en-US" dirty="0"/>
              <a:t> </a:t>
            </a:r>
            <a:r>
              <a:rPr lang="en-US" dirty="0" err="1"/>
              <a:t>establecer</a:t>
            </a:r>
            <a:r>
              <a:rPr lang="en-US" dirty="0"/>
              <a:t> </a:t>
            </a:r>
            <a:r>
              <a:rPr lang="en-US" dirty="0" err="1"/>
              <a:t>una</a:t>
            </a:r>
            <a:r>
              <a:rPr lang="en-US" dirty="0"/>
              <a:t> </a:t>
            </a:r>
            <a:r>
              <a:rPr lang="en-US" dirty="0" err="1"/>
              <a:t>normativa</a:t>
            </a:r>
            <a:r>
              <a:rPr lang="en-US" dirty="0"/>
              <a:t> especial </a:t>
            </a:r>
            <a:r>
              <a:rPr lang="en-US" dirty="0" err="1"/>
              <a:t>referida</a:t>
            </a:r>
            <a:r>
              <a:rPr lang="en-US" dirty="0"/>
              <a:t> a </a:t>
            </a:r>
            <a:r>
              <a:rPr lang="en-US" dirty="0" smtClean="0"/>
              <a:t>la </a:t>
            </a:r>
            <a:r>
              <a:rPr lang="en-US" dirty="0" err="1" smtClean="0"/>
              <a:t>participación</a:t>
            </a:r>
            <a:r>
              <a:rPr lang="en-US" dirty="0" smtClean="0"/>
              <a:t> </a:t>
            </a:r>
            <a:r>
              <a:rPr lang="en-US" dirty="0" err="1"/>
              <a:t>ciudadana</a:t>
            </a:r>
            <a:r>
              <a:rPr lang="en-US" dirty="0"/>
              <a:t>.".</a:t>
            </a:r>
          </a:p>
        </p:txBody>
      </p:sp>
      <p:sp>
        <p:nvSpPr>
          <p:cNvPr id="3" name="Title 2"/>
          <p:cNvSpPr>
            <a:spLocks noGrp="1"/>
          </p:cNvSpPr>
          <p:nvPr>
            <p:ph type="title"/>
          </p:nvPr>
        </p:nvSpPr>
        <p:spPr/>
        <p:txBody>
          <a:bodyPr/>
          <a:lstStyle/>
          <a:p>
            <a:r>
              <a:rPr lang="en-US" dirty="0" smtClean="0"/>
              <a:t>LOCBGAE</a:t>
            </a:r>
            <a:endParaRPr lang="en-US" dirty="0"/>
          </a:p>
        </p:txBody>
      </p:sp>
    </p:spTree>
    <p:extLst>
      <p:ext uri="{BB962C8B-B14F-4D97-AF65-F5344CB8AC3E}">
        <p14:creationId xmlns:p14="http://schemas.microsoft.com/office/powerpoint/2010/main" val="4001411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Delivery Unit, </a:t>
            </a:r>
            <a:r>
              <a:rPr lang="en-US" dirty="0" err="1" smtClean="0"/>
              <a:t>División</a:t>
            </a:r>
            <a:r>
              <a:rPr lang="en-US" dirty="0" smtClean="0"/>
              <a:t> de </a:t>
            </a:r>
            <a:r>
              <a:rPr lang="en-US" dirty="0" err="1" smtClean="0"/>
              <a:t>Coordinación</a:t>
            </a:r>
            <a:r>
              <a:rPr lang="en-US" dirty="0" smtClean="0"/>
              <a:t> </a:t>
            </a:r>
            <a:r>
              <a:rPr lang="en-US" dirty="0" err="1" smtClean="0"/>
              <a:t>Interministerial</a:t>
            </a:r>
            <a:r>
              <a:rPr lang="en-US" dirty="0" smtClean="0"/>
              <a:t> (Claudio </a:t>
            </a:r>
            <a:r>
              <a:rPr lang="en-US" dirty="0" err="1" smtClean="0"/>
              <a:t>Seebach</a:t>
            </a:r>
            <a:r>
              <a:rPr lang="en-US" dirty="0" smtClean="0"/>
              <a:t>)</a:t>
            </a:r>
          </a:p>
          <a:p>
            <a:pPr lvl="1"/>
            <a:r>
              <a:rPr lang="en-US" dirty="0" err="1" smtClean="0"/>
              <a:t>Sitio</a:t>
            </a:r>
            <a:r>
              <a:rPr lang="en-US" dirty="0"/>
              <a:t> web: “La </a:t>
            </a:r>
            <a:r>
              <a:rPr lang="en-US" dirty="0" err="1"/>
              <a:t>misión</a:t>
            </a:r>
            <a:r>
              <a:rPr lang="en-US" dirty="0"/>
              <a:t> de la </a:t>
            </a:r>
            <a:r>
              <a:rPr lang="en-US" dirty="0" err="1"/>
              <a:t>División</a:t>
            </a:r>
            <a:r>
              <a:rPr lang="en-US" dirty="0"/>
              <a:t> de </a:t>
            </a:r>
            <a:r>
              <a:rPr lang="en-US" dirty="0" err="1"/>
              <a:t>Coordinación</a:t>
            </a:r>
            <a:r>
              <a:rPr lang="en-US" dirty="0"/>
              <a:t> </a:t>
            </a:r>
            <a:r>
              <a:rPr lang="en-US" dirty="0" err="1"/>
              <a:t>Interministerial</a:t>
            </a:r>
            <a:r>
              <a:rPr lang="en-US" dirty="0"/>
              <a:t> (DCI) </a:t>
            </a:r>
            <a:r>
              <a:rPr lang="en-US" dirty="0" err="1"/>
              <a:t>es</a:t>
            </a:r>
            <a:r>
              <a:rPr lang="en-US" dirty="0"/>
              <a:t> </a:t>
            </a:r>
            <a:r>
              <a:rPr lang="en-US" dirty="0" err="1"/>
              <a:t>apoyar</a:t>
            </a:r>
            <a:r>
              <a:rPr lang="en-US" dirty="0"/>
              <a:t> la labor del </a:t>
            </a:r>
            <a:r>
              <a:rPr lang="en-US" dirty="0" err="1"/>
              <a:t>Presidente</a:t>
            </a:r>
            <a:r>
              <a:rPr lang="en-US" dirty="0"/>
              <a:t> y </a:t>
            </a:r>
            <a:r>
              <a:rPr lang="en-US" dirty="0" err="1"/>
              <a:t>las</a:t>
            </a:r>
            <a:r>
              <a:rPr lang="en-US" dirty="0"/>
              <a:t> </a:t>
            </a:r>
            <a:r>
              <a:rPr lang="en-US" dirty="0" err="1"/>
              <a:t>autoridades</a:t>
            </a:r>
            <a:r>
              <a:rPr lang="en-US" dirty="0"/>
              <a:t> en </a:t>
            </a:r>
            <a:r>
              <a:rPr lang="en-US" dirty="0" err="1"/>
              <a:t>asegurar</a:t>
            </a:r>
            <a:r>
              <a:rPr lang="en-US" dirty="0"/>
              <a:t> el </a:t>
            </a:r>
            <a:r>
              <a:rPr lang="en-US" dirty="0" err="1"/>
              <a:t>cumplimiento</a:t>
            </a:r>
            <a:r>
              <a:rPr lang="en-US" dirty="0"/>
              <a:t> de </a:t>
            </a:r>
            <a:r>
              <a:rPr lang="en-US" dirty="0" err="1"/>
              <a:t>las</a:t>
            </a:r>
            <a:r>
              <a:rPr lang="en-US" dirty="0"/>
              <a:t> </a:t>
            </a:r>
            <a:r>
              <a:rPr lang="en-US" dirty="0" err="1"/>
              <a:t>metas</a:t>
            </a:r>
            <a:r>
              <a:rPr lang="en-US" dirty="0"/>
              <a:t> </a:t>
            </a:r>
            <a:r>
              <a:rPr lang="en-US" dirty="0" err="1"/>
              <a:t>gubernamentales</a:t>
            </a:r>
            <a:r>
              <a:rPr lang="en-US" dirty="0"/>
              <a:t> </a:t>
            </a:r>
            <a:r>
              <a:rPr lang="en-US" dirty="0" err="1"/>
              <a:t>prioritarias</a:t>
            </a:r>
            <a:r>
              <a:rPr lang="en-US" dirty="0"/>
              <a:t>, en velar </a:t>
            </a:r>
            <a:r>
              <a:rPr lang="en-US" dirty="0" err="1"/>
              <a:t>por</a:t>
            </a:r>
            <a:r>
              <a:rPr lang="en-US" dirty="0"/>
              <a:t> la </a:t>
            </a:r>
            <a:r>
              <a:rPr lang="en-US" dirty="0" err="1"/>
              <a:t>coherencia</a:t>
            </a:r>
            <a:r>
              <a:rPr lang="en-US" dirty="0"/>
              <a:t> del </a:t>
            </a:r>
            <a:r>
              <a:rPr lang="en-US" dirty="0" err="1"/>
              <a:t>diseño</a:t>
            </a:r>
            <a:r>
              <a:rPr lang="en-US" dirty="0"/>
              <a:t> de </a:t>
            </a:r>
            <a:r>
              <a:rPr lang="en-US" dirty="0" err="1"/>
              <a:t>políticas</a:t>
            </a:r>
            <a:r>
              <a:rPr lang="en-US" dirty="0"/>
              <a:t> </a:t>
            </a:r>
            <a:r>
              <a:rPr lang="en-US" dirty="0" err="1"/>
              <a:t>públicas</a:t>
            </a:r>
            <a:r>
              <a:rPr lang="en-US" dirty="0"/>
              <a:t> e </a:t>
            </a:r>
            <a:r>
              <a:rPr lang="en-US" dirty="0" err="1"/>
              <a:t>impulsar</a:t>
            </a:r>
            <a:r>
              <a:rPr lang="en-US" dirty="0"/>
              <a:t> </a:t>
            </a:r>
            <a:r>
              <a:rPr lang="en-US" dirty="0" err="1"/>
              <a:t>las</a:t>
            </a:r>
            <a:r>
              <a:rPr lang="en-US" dirty="0"/>
              <a:t> </a:t>
            </a:r>
            <a:r>
              <a:rPr lang="en-US" dirty="0" err="1"/>
              <a:t>mejoras</a:t>
            </a:r>
            <a:r>
              <a:rPr lang="en-US" dirty="0"/>
              <a:t> </a:t>
            </a:r>
            <a:r>
              <a:rPr lang="en-US" dirty="0" err="1"/>
              <a:t>institucionales</a:t>
            </a:r>
            <a:r>
              <a:rPr lang="en-US" dirty="0"/>
              <a:t> </a:t>
            </a:r>
            <a:r>
              <a:rPr lang="en-US" dirty="0" err="1"/>
              <a:t>necesarias</a:t>
            </a:r>
            <a:r>
              <a:rPr lang="en-US" dirty="0"/>
              <a:t>, </a:t>
            </a:r>
            <a:r>
              <a:rPr lang="en-US" dirty="0" err="1"/>
              <a:t>proveyendo</a:t>
            </a:r>
            <a:r>
              <a:rPr lang="en-US" dirty="0"/>
              <a:t> de </a:t>
            </a:r>
            <a:r>
              <a:rPr lang="en-US" dirty="0" err="1"/>
              <a:t>información</a:t>
            </a:r>
            <a:r>
              <a:rPr lang="en-US" dirty="0"/>
              <a:t> y </a:t>
            </a:r>
            <a:r>
              <a:rPr lang="en-US" dirty="0" err="1"/>
              <a:t>seguimiento</a:t>
            </a:r>
            <a:r>
              <a:rPr lang="en-US" dirty="0"/>
              <a:t> </a:t>
            </a:r>
            <a:r>
              <a:rPr lang="en-US" dirty="0" err="1"/>
              <a:t>para</a:t>
            </a:r>
            <a:r>
              <a:rPr lang="en-US" dirty="0"/>
              <a:t> la </a:t>
            </a:r>
            <a:r>
              <a:rPr lang="en-US" dirty="0" err="1"/>
              <a:t>toma</a:t>
            </a:r>
            <a:r>
              <a:rPr lang="en-US" dirty="0"/>
              <a:t> de </a:t>
            </a:r>
            <a:r>
              <a:rPr lang="en-US" dirty="0" err="1"/>
              <a:t>decisiones</a:t>
            </a:r>
            <a:r>
              <a:rPr lang="en-US" dirty="0"/>
              <a:t>, y </a:t>
            </a:r>
            <a:r>
              <a:rPr lang="en-US" dirty="0" err="1"/>
              <a:t>facilitando</a:t>
            </a:r>
            <a:r>
              <a:rPr lang="en-US" dirty="0"/>
              <a:t> la </a:t>
            </a:r>
            <a:r>
              <a:rPr lang="en-US" dirty="0" err="1"/>
              <a:t>ejecución</a:t>
            </a:r>
            <a:r>
              <a:rPr lang="en-US" dirty="0"/>
              <a:t> y </a:t>
            </a:r>
            <a:r>
              <a:rPr lang="en-US" dirty="0" err="1"/>
              <a:t>las</a:t>
            </a:r>
            <a:r>
              <a:rPr lang="en-US" dirty="0"/>
              <a:t> </a:t>
            </a:r>
            <a:r>
              <a:rPr lang="en-US" dirty="0" err="1"/>
              <a:t>coordinaciones</a:t>
            </a:r>
            <a:r>
              <a:rPr lang="en-US" dirty="0"/>
              <a:t> </a:t>
            </a:r>
            <a:r>
              <a:rPr lang="en-US" dirty="0" err="1"/>
              <a:t>necesarias</a:t>
            </a:r>
            <a:r>
              <a:rPr lang="en-US" dirty="0"/>
              <a:t> </a:t>
            </a:r>
            <a:r>
              <a:rPr lang="en-US" dirty="0" err="1"/>
              <a:t>para</a:t>
            </a:r>
            <a:r>
              <a:rPr lang="en-US" dirty="0"/>
              <a:t> </a:t>
            </a:r>
            <a:r>
              <a:rPr lang="en-US" dirty="0" err="1" smtClean="0"/>
              <a:t>ello</a:t>
            </a:r>
            <a:r>
              <a:rPr lang="en-US" dirty="0" smtClean="0"/>
              <a:t>”.</a:t>
            </a:r>
          </a:p>
          <a:p>
            <a:pPr lvl="1"/>
            <a:r>
              <a:rPr lang="en-US" dirty="0" smtClean="0"/>
              <a:t>PPT </a:t>
            </a:r>
            <a:r>
              <a:rPr lang="en-US" dirty="0" err="1" smtClean="0"/>
              <a:t>presentado</a:t>
            </a:r>
            <a:r>
              <a:rPr lang="en-US" dirty="0" smtClean="0"/>
              <a:t> en </a:t>
            </a:r>
            <a:r>
              <a:rPr lang="en-US" dirty="0" err="1" smtClean="0"/>
              <a:t>seminario</a:t>
            </a:r>
            <a:r>
              <a:rPr lang="en-US" dirty="0" smtClean="0"/>
              <a:t> de </a:t>
            </a:r>
            <a:r>
              <a:rPr lang="en-US" dirty="0" err="1" smtClean="0"/>
              <a:t>RegCom</a:t>
            </a:r>
            <a:endParaRPr lang="en-US" dirty="0" smtClean="0"/>
          </a:p>
          <a:p>
            <a:pPr lvl="1"/>
            <a:endParaRPr lang="en-US" dirty="0" smtClean="0"/>
          </a:p>
          <a:p>
            <a:pPr lvl="1"/>
            <a:r>
              <a:rPr lang="en-US" dirty="0" smtClean="0">
                <a:hlinkClick r:id="rId2" action="ppaction://hlinkpres?slideindex=1&amp;slidetitle="/>
              </a:rPr>
              <a:t>file://localhost/Users/santiagomontt/Documents/REGCOM/Diplomado/2011/Responsabilidad del Estado/Materiales/Clase 4/PPT-Seebach.ppt</a:t>
            </a:r>
            <a:endParaRPr lang="en-US" dirty="0"/>
          </a:p>
        </p:txBody>
      </p:sp>
      <p:sp>
        <p:nvSpPr>
          <p:cNvPr id="3" name="Title 2"/>
          <p:cNvSpPr>
            <a:spLocks noGrp="1"/>
          </p:cNvSpPr>
          <p:nvPr>
            <p:ph type="title"/>
          </p:nvPr>
        </p:nvSpPr>
        <p:spPr/>
        <p:txBody>
          <a:bodyPr/>
          <a:lstStyle/>
          <a:p>
            <a:r>
              <a:rPr lang="en-US" dirty="0" smtClean="0"/>
              <a:t>MINSEGPRES</a:t>
            </a:r>
            <a:endParaRPr lang="en-US" dirty="0"/>
          </a:p>
        </p:txBody>
      </p:sp>
    </p:spTree>
    <p:extLst>
      <p:ext uri="{BB962C8B-B14F-4D97-AF65-F5344CB8AC3E}">
        <p14:creationId xmlns:p14="http://schemas.microsoft.com/office/powerpoint/2010/main" val="236212318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Control </a:t>
            </a:r>
            <a:r>
              <a:rPr lang="en-US" dirty="0" err="1" smtClean="0"/>
              <a:t>presupuestario</a:t>
            </a:r>
            <a:r>
              <a:rPr lang="en-US" dirty="0" smtClean="0"/>
              <a:t> de </a:t>
            </a:r>
            <a:r>
              <a:rPr lang="en-US" dirty="0" err="1" smtClean="0"/>
              <a:t>legalidad</a:t>
            </a:r>
            <a:r>
              <a:rPr lang="en-US" dirty="0" smtClean="0"/>
              <a:t>: </a:t>
            </a:r>
            <a:r>
              <a:rPr lang="en-US" dirty="0" err="1" smtClean="0"/>
              <a:t>Congreso</a:t>
            </a:r>
            <a:r>
              <a:rPr lang="en-US" dirty="0" smtClean="0"/>
              <a:t> y CGR</a:t>
            </a:r>
          </a:p>
          <a:p>
            <a:pPr lvl="1"/>
            <a:r>
              <a:rPr lang="en-US" dirty="0" err="1" smtClean="0"/>
              <a:t>Disputa</a:t>
            </a:r>
            <a:r>
              <a:rPr lang="en-US" dirty="0" smtClean="0"/>
              <a:t> </a:t>
            </a:r>
            <a:r>
              <a:rPr lang="en-US" dirty="0" err="1" smtClean="0"/>
              <a:t>por</a:t>
            </a:r>
            <a:r>
              <a:rPr lang="en-US" dirty="0" smtClean="0"/>
              <a:t> la </a:t>
            </a:r>
            <a:r>
              <a:rPr lang="en-US" dirty="0" err="1" smtClean="0"/>
              <a:t>legalidad</a:t>
            </a:r>
            <a:r>
              <a:rPr lang="en-US" dirty="0" smtClean="0"/>
              <a:t> del </a:t>
            </a:r>
            <a:r>
              <a:rPr lang="en-US" dirty="0" err="1" smtClean="0"/>
              <a:t>presupuesto</a:t>
            </a:r>
            <a:r>
              <a:rPr lang="en-US" dirty="0" smtClean="0"/>
              <a:t>: TC, </a:t>
            </a:r>
            <a:r>
              <a:rPr lang="en-US" dirty="0" err="1" smtClean="0"/>
              <a:t>Rol</a:t>
            </a:r>
            <a:r>
              <a:rPr lang="en-US" dirty="0" smtClean="0"/>
              <a:t> 254 (1997)</a:t>
            </a:r>
          </a:p>
          <a:p>
            <a:pPr lvl="1"/>
            <a:r>
              <a:rPr lang="en-US" dirty="0" err="1" smtClean="0"/>
              <a:t>Reconocimiento</a:t>
            </a:r>
            <a:r>
              <a:rPr lang="en-US" dirty="0" smtClean="0"/>
              <a:t> de la </a:t>
            </a:r>
            <a:r>
              <a:rPr lang="en-US" dirty="0" err="1" smtClean="0"/>
              <a:t>potestad</a:t>
            </a:r>
            <a:r>
              <a:rPr lang="en-US" dirty="0" smtClean="0"/>
              <a:t> </a:t>
            </a:r>
            <a:r>
              <a:rPr lang="en-US" dirty="0" err="1" smtClean="0"/>
              <a:t>reglamentaria</a:t>
            </a:r>
            <a:r>
              <a:rPr lang="en-US" dirty="0" smtClean="0"/>
              <a:t> </a:t>
            </a:r>
          </a:p>
          <a:p>
            <a:r>
              <a:rPr lang="en-US" dirty="0" smtClean="0"/>
              <a:t>Control </a:t>
            </a:r>
            <a:r>
              <a:rPr lang="en-US" dirty="0" err="1" smtClean="0"/>
              <a:t>presupuestario</a:t>
            </a:r>
            <a:r>
              <a:rPr lang="en-US" dirty="0" smtClean="0"/>
              <a:t> de </a:t>
            </a:r>
            <a:r>
              <a:rPr lang="en-US" dirty="0" err="1" smtClean="0"/>
              <a:t>mérito</a:t>
            </a:r>
            <a:r>
              <a:rPr lang="en-US" dirty="0" smtClean="0"/>
              <a:t>:</a:t>
            </a:r>
          </a:p>
          <a:p>
            <a:pPr lvl="1"/>
            <a:r>
              <a:rPr lang="en-US" dirty="0" err="1" smtClean="0"/>
              <a:t>Valoración</a:t>
            </a:r>
            <a:r>
              <a:rPr lang="en-US" dirty="0" smtClean="0"/>
              <a:t> del </a:t>
            </a:r>
            <a:r>
              <a:rPr lang="en-US" dirty="0" err="1" smtClean="0"/>
              <a:t>gasto</a:t>
            </a:r>
            <a:r>
              <a:rPr lang="en-US" dirty="0" smtClean="0"/>
              <a:t> </a:t>
            </a:r>
            <a:r>
              <a:rPr lang="en-US" dirty="0" err="1" smtClean="0"/>
              <a:t>público</a:t>
            </a:r>
            <a:r>
              <a:rPr lang="en-US" dirty="0" smtClean="0"/>
              <a:t> (</a:t>
            </a:r>
            <a:r>
              <a:rPr lang="en-US" dirty="0" err="1" smtClean="0"/>
              <a:t>eficiente</a:t>
            </a:r>
            <a:r>
              <a:rPr lang="en-US" dirty="0"/>
              <a:t> </a:t>
            </a:r>
            <a:r>
              <a:rPr lang="en-US" dirty="0" smtClean="0"/>
              <a:t>o </a:t>
            </a:r>
            <a:r>
              <a:rPr lang="en-US" dirty="0" err="1" smtClean="0"/>
              <a:t>ineficiente</a:t>
            </a:r>
            <a:r>
              <a:rPr lang="en-US" dirty="0" smtClean="0"/>
              <a:t>, </a:t>
            </a:r>
            <a:r>
              <a:rPr lang="en-US" dirty="0" err="1" smtClean="0"/>
              <a:t>apropiado</a:t>
            </a:r>
            <a:r>
              <a:rPr lang="en-US" dirty="0" smtClean="0"/>
              <a:t> o </a:t>
            </a:r>
            <a:r>
              <a:rPr lang="en-US" dirty="0" err="1" smtClean="0"/>
              <a:t>inapropiado</a:t>
            </a:r>
            <a:r>
              <a:rPr lang="en-US" dirty="0" smtClean="0"/>
              <a:t>)</a:t>
            </a:r>
          </a:p>
          <a:p>
            <a:pPr lvl="1"/>
            <a:r>
              <a:rPr lang="en-US" dirty="0" smtClean="0"/>
              <a:t>Ex ante y ex post: </a:t>
            </a:r>
            <a:r>
              <a:rPr lang="en-US" dirty="0" err="1" smtClean="0"/>
              <a:t>Diseño</a:t>
            </a:r>
            <a:r>
              <a:rPr lang="en-US" dirty="0" smtClean="0"/>
              <a:t> de planes y </a:t>
            </a:r>
            <a:r>
              <a:rPr lang="en-US" dirty="0" err="1" smtClean="0"/>
              <a:t>programas</a:t>
            </a:r>
            <a:endParaRPr lang="en-US" dirty="0" smtClean="0"/>
          </a:p>
          <a:p>
            <a:pPr lvl="2"/>
            <a:r>
              <a:rPr lang="en-US" dirty="0" err="1" smtClean="0"/>
              <a:t>Artículo</a:t>
            </a:r>
            <a:r>
              <a:rPr lang="en-US" dirty="0" smtClean="0"/>
              <a:t> 15 LOAFE: La DIPRES </a:t>
            </a:r>
            <a:r>
              <a:rPr lang="en-US" dirty="0" err="1" smtClean="0"/>
              <a:t>es</a:t>
            </a:r>
            <a:r>
              <a:rPr lang="en-US" dirty="0" smtClean="0"/>
              <a:t> el </a:t>
            </a:r>
            <a:r>
              <a:rPr lang="en-US" dirty="0" err="1" smtClean="0"/>
              <a:t>organismo</a:t>
            </a:r>
            <a:r>
              <a:rPr lang="en-US" dirty="0" smtClean="0"/>
              <a:t> </a:t>
            </a:r>
            <a:r>
              <a:rPr lang="en-US" dirty="0" err="1" smtClean="0"/>
              <a:t>técnico</a:t>
            </a:r>
            <a:r>
              <a:rPr lang="en-US" dirty="0" smtClean="0"/>
              <a:t> </a:t>
            </a:r>
            <a:r>
              <a:rPr lang="en-US" dirty="0" err="1" smtClean="0"/>
              <a:t>encargado</a:t>
            </a:r>
            <a:r>
              <a:rPr lang="en-US" dirty="0" smtClean="0"/>
              <a:t> de </a:t>
            </a:r>
            <a:r>
              <a:rPr lang="en-US" dirty="0" err="1" smtClean="0"/>
              <a:t>proponer</a:t>
            </a:r>
            <a:r>
              <a:rPr lang="en-US" dirty="0" smtClean="0"/>
              <a:t> la </a:t>
            </a:r>
            <a:r>
              <a:rPr lang="en-US" dirty="0" err="1" smtClean="0"/>
              <a:t>asignación</a:t>
            </a:r>
            <a:r>
              <a:rPr lang="en-US" dirty="0" smtClean="0"/>
              <a:t> de los </a:t>
            </a:r>
            <a:r>
              <a:rPr lang="en-US" dirty="0" err="1" smtClean="0"/>
              <a:t>recursos</a:t>
            </a:r>
            <a:r>
              <a:rPr lang="en-US" dirty="0" smtClean="0"/>
              <a:t> </a:t>
            </a:r>
            <a:r>
              <a:rPr lang="en-US" dirty="0" err="1" smtClean="0"/>
              <a:t>financieros</a:t>
            </a:r>
            <a:r>
              <a:rPr lang="en-US" dirty="0" smtClean="0"/>
              <a:t> del Estado, </a:t>
            </a:r>
            <a:r>
              <a:rPr lang="en-US" dirty="0" err="1" smtClean="0"/>
              <a:t>así</a:t>
            </a:r>
            <a:r>
              <a:rPr lang="en-US" dirty="0" smtClean="0"/>
              <a:t> </a:t>
            </a:r>
            <a:r>
              <a:rPr lang="en-US" dirty="0" err="1" smtClean="0"/>
              <a:t>como</a:t>
            </a:r>
            <a:r>
              <a:rPr lang="en-US" dirty="0" smtClean="0"/>
              <a:t> de </a:t>
            </a:r>
            <a:r>
              <a:rPr lang="en-US" dirty="0" err="1" smtClean="0"/>
              <a:t>orientar</a:t>
            </a:r>
            <a:r>
              <a:rPr lang="en-US" dirty="0" smtClean="0"/>
              <a:t> y regular</a:t>
            </a:r>
            <a:endParaRPr lang="en-US" dirty="0"/>
          </a:p>
        </p:txBody>
      </p:sp>
      <p:sp>
        <p:nvSpPr>
          <p:cNvPr id="3" name="Title 2"/>
          <p:cNvSpPr>
            <a:spLocks noGrp="1"/>
          </p:cNvSpPr>
          <p:nvPr>
            <p:ph type="title"/>
          </p:nvPr>
        </p:nvSpPr>
        <p:spPr/>
        <p:txBody>
          <a:bodyPr/>
          <a:lstStyle/>
          <a:p>
            <a:r>
              <a:rPr lang="en-US" dirty="0" smtClean="0"/>
              <a:t>Control </a:t>
            </a:r>
            <a:r>
              <a:rPr lang="en-US" dirty="0" err="1" smtClean="0"/>
              <a:t>presupuestario</a:t>
            </a:r>
            <a:endParaRPr lang="en-US" dirty="0"/>
          </a:p>
        </p:txBody>
      </p:sp>
    </p:spTree>
    <p:extLst>
      <p:ext uri="{BB962C8B-B14F-4D97-AF65-F5344CB8AC3E}">
        <p14:creationId xmlns:p14="http://schemas.microsoft.com/office/powerpoint/2010/main" val="104157143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err="1" smtClean="0"/>
              <a:t>Artículo</a:t>
            </a:r>
            <a:r>
              <a:rPr lang="en-US" dirty="0" smtClean="0"/>
              <a:t> 15 LOAFE</a:t>
            </a:r>
          </a:p>
          <a:p>
            <a:pPr lvl="1"/>
            <a:r>
              <a:rPr lang="en-US" dirty="0" smtClean="0"/>
              <a:t>“La </a:t>
            </a:r>
            <a:r>
              <a:rPr lang="en-US" dirty="0" err="1"/>
              <a:t>Dirección</a:t>
            </a:r>
            <a:r>
              <a:rPr lang="en-US" dirty="0"/>
              <a:t> de </a:t>
            </a:r>
            <a:r>
              <a:rPr lang="en-US" dirty="0" err="1"/>
              <a:t>Presupuestos</a:t>
            </a:r>
            <a:r>
              <a:rPr lang="en-US" dirty="0"/>
              <a:t> </a:t>
            </a:r>
            <a:r>
              <a:rPr lang="en-US" dirty="0" err="1"/>
              <a:t>es</a:t>
            </a:r>
            <a:r>
              <a:rPr lang="en-US" dirty="0"/>
              <a:t> el </a:t>
            </a:r>
            <a:r>
              <a:rPr lang="en-US" dirty="0" err="1" smtClean="0"/>
              <a:t>organismo</a:t>
            </a:r>
            <a:r>
              <a:rPr lang="en-US" dirty="0" smtClean="0"/>
              <a:t> </a:t>
            </a:r>
            <a:r>
              <a:rPr lang="en-US" dirty="0" err="1"/>
              <a:t>técnico</a:t>
            </a:r>
            <a:r>
              <a:rPr lang="en-US" dirty="0"/>
              <a:t> </a:t>
            </a:r>
            <a:r>
              <a:rPr lang="en-US" dirty="0" err="1"/>
              <a:t>encargado</a:t>
            </a:r>
            <a:r>
              <a:rPr lang="en-US" dirty="0"/>
              <a:t> de </a:t>
            </a:r>
            <a:r>
              <a:rPr lang="en-US" dirty="0" err="1"/>
              <a:t>proponer</a:t>
            </a:r>
            <a:r>
              <a:rPr lang="en-US" dirty="0"/>
              <a:t> la </a:t>
            </a:r>
            <a:r>
              <a:rPr lang="en-US" dirty="0" err="1" smtClean="0"/>
              <a:t>asignación</a:t>
            </a:r>
            <a:r>
              <a:rPr lang="en-US" dirty="0" smtClean="0"/>
              <a:t> de </a:t>
            </a:r>
            <a:r>
              <a:rPr lang="en-US" dirty="0"/>
              <a:t>los </a:t>
            </a:r>
            <a:r>
              <a:rPr lang="en-US" dirty="0" err="1"/>
              <a:t>recursos</a:t>
            </a:r>
            <a:r>
              <a:rPr lang="en-US" dirty="0"/>
              <a:t> </a:t>
            </a:r>
            <a:r>
              <a:rPr lang="en-US" dirty="0" err="1"/>
              <a:t>financieros</a:t>
            </a:r>
            <a:r>
              <a:rPr lang="en-US" dirty="0"/>
              <a:t> del </a:t>
            </a:r>
            <a:r>
              <a:rPr lang="en-US" dirty="0" smtClean="0"/>
              <a:t>Estado.</a:t>
            </a:r>
            <a:endParaRPr lang="en-US" dirty="0"/>
          </a:p>
          <a:p>
            <a:pPr lvl="1"/>
            <a:r>
              <a:rPr lang="en-US" dirty="0" smtClean="0"/>
              <a:t>Le </a:t>
            </a:r>
            <a:r>
              <a:rPr lang="en-US" dirty="0"/>
              <a:t>compete, </a:t>
            </a:r>
            <a:r>
              <a:rPr lang="en-US" dirty="0" err="1"/>
              <a:t>además</a:t>
            </a:r>
            <a:r>
              <a:rPr lang="en-US" dirty="0"/>
              <a:t>, </a:t>
            </a:r>
            <a:r>
              <a:rPr lang="en-US" dirty="0" err="1"/>
              <a:t>sólo</a:t>
            </a:r>
            <a:r>
              <a:rPr lang="en-US" dirty="0"/>
              <a:t> a </a:t>
            </a:r>
            <a:r>
              <a:rPr lang="en-US" dirty="0" err="1"/>
              <a:t>dicha</a:t>
            </a:r>
            <a:r>
              <a:rPr lang="en-US" dirty="0"/>
              <a:t> </a:t>
            </a:r>
            <a:r>
              <a:rPr lang="en-US" dirty="0" err="1"/>
              <a:t>Dirección</a:t>
            </a:r>
            <a:r>
              <a:rPr lang="en-US" dirty="0"/>
              <a:t>, </a:t>
            </a:r>
            <a:r>
              <a:rPr lang="en-US" dirty="0" err="1" smtClean="0"/>
              <a:t>orientar</a:t>
            </a:r>
            <a:r>
              <a:rPr lang="en-US" dirty="0" smtClean="0"/>
              <a:t> </a:t>
            </a:r>
            <a:r>
              <a:rPr lang="en-US" dirty="0"/>
              <a:t>y regular el </a:t>
            </a:r>
            <a:r>
              <a:rPr lang="en-US" dirty="0" err="1"/>
              <a:t>proceso</a:t>
            </a:r>
            <a:r>
              <a:rPr lang="en-US" dirty="0"/>
              <a:t> de </a:t>
            </a:r>
            <a:r>
              <a:rPr lang="en-US" dirty="0" err="1"/>
              <a:t>formulación</a:t>
            </a:r>
            <a:r>
              <a:rPr lang="en-US" dirty="0"/>
              <a:t> </a:t>
            </a:r>
            <a:r>
              <a:rPr lang="en-US" dirty="0" err="1" smtClean="0"/>
              <a:t>presupuestaria</a:t>
            </a:r>
            <a:r>
              <a:rPr lang="en-US" dirty="0"/>
              <a:t>. </a:t>
            </a:r>
            <a:r>
              <a:rPr lang="en-US" dirty="0" err="1"/>
              <a:t>Asimismo</a:t>
            </a:r>
            <a:r>
              <a:rPr lang="en-US" dirty="0"/>
              <a:t>, le </a:t>
            </a:r>
            <a:r>
              <a:rPr lang="en-US" dirty="0" err="1"/>
              <a:t>incumbe</a:t>
            </a:r>
            <a:r>
              <a:rPr lang="en-US" dirty="0"/>
              <a:t> regular y </a:t>
            </a:r>
            <a:r>
              <a:rPr lang="en-US" dirty="0" err="1" smtClean="0"/>
              <a:t>supervisar</a:t>
            </a:r>
            <a:r>
              <a:rPr lang="en-US" dirty="0" smtClean="0"/>
              <a:t> </a:t>
            </a:r>
            <a:r>
              <a:rPr lang="en-US" dirty="0"/>
              <a:t>la </a:t>
            </a:r>
            <a:r>
              <a:rPr lang="en-US" dirty="0" err="1"/>
              <a:t>ejecución</a:t>
            </a:r>
            <a:r>
              <a:rPr lang="en-US" dirty="0"/>
              <a:t> del </a:t>
            </a:r>
            <a:r>
              <a:rPr lang="en-US" dirty="0" err="1"/>
              <a:t>gasto</a:t>
            </a:r>
            <a:r>
              <a:rPr lang="en-US" dirty="0"/>
              <a:t> </a:t>
            </a:r>
            <a:r>
              <a:rPr lang="en-US" dirty="0" err="1"/>
              <a:t>público</a:t>
            </a:r>
            <a:r>
              <a:rPr lang="en-US" dirty="0"/>
              <a:t>, sin </a:t>
            </a:r>
            <a:r>
              <a:rPr lang="en-US" dirty="0" err="1" smtClean="0"/>
              <a:t>perjuicio</a:t>
            </a:r>
            <a:r>
              <a:rPr lang="en-US" dirty="0" smtClean="0"/>
              <a:t> </a:t>
            </a:r>
            <a:r>
              <a:rPr lang="en-US" dirty="0"/>
              <a:t>de </a:t>
            </a:r>
            <a:r>
              <a:rPr lang="en-US" dirty="0" err="1"/>
              <a:t>las</a:t>
            </a:r>
            <a:r>
              <a:rPr lang="en-US" dirty="0"/>
              <a:t> </a:t>
            </a:r>
            <a:r>
              <a:rPr lang="en-US" dirty="0" err="1"/>
              <a:t>atribuciones</a:t>
            </a:r>
            <a:r>
              <a:rPr lang="en-US" dirty="0"/>
              <a:t> </a:t>
            </a:r>
            <a:r>
              <a:rPr lang="en-US" dirty="0" err="1"/>
              <a:t>que</a:t>
            </a:r>
            <a:r>
              <a:rPr lang="en-US" dirty="0"/>
              <a:t> le </a:t>
            </a:r>
            <a:r>
              <a:rPr lang="en-US" dirty="0" err="1"/>
              <a:t>corresponden</a:t>
            </a:r>
            <a:r>
              <a:rPr lang="en-US" dirty="0"/>
              <a:t> a la </a:t>
            </a:r>
            <a:r>
              <a:rPr lang="en-US" dirty="0" err="1" smtClean="0"/>
              <a:t>Contraloría</a:t>
            </a:r>
            <a:r>
              <a:rPr lang="en-US" dirty="0" smtClean="0"/>
              <a:t> </a:t>
            </a:r>
            <a:r>
              <a:rPr lang="en-US" dirty="0"/>
              <a:t>General de la </a:t>
            </a:r>
            <a:r>
              <a:rPr lang="en-US" dirty="0" err="1"/>
              <a:t>República</a:t>
            </a:r>
            <a:r>
              <a:rPr lang="en-US" dirty="0"/>
              <a:t>, de </a:t>
            </a:r>
            <a:r>
              <a:rPr lang="en-US" dirty="0" err="1"/>
              <a:t>acuerdo</a:t>
            </a:r>
            <a:r>
              <a:rPr lang="en-US" dirty="0"/>
              <a:t> a </a:t>
            </a:r>
            <a:r>
              <a:rPr lang="en-US" dirty="0" smtClean="0"/>
              <a:t>lo </a:t>
            </a:r>
            <a:r>
              <a:rPr lang="en-US" dirty="0" err="1" smtClean="0"/>
              <a:t>dispuesto</a:t>
            </a:r>
            <a:r>
              <a:rPr lang="en-US" dirty="0" smtClean="0"/>
              <a:t> </a:t>
            </a:r>
            <a:r>
              <a:rPr lang="en-US" dirty="0"/>
              <a:t>en el </a:t>
            </a:r>
            <a:r>
              <a:rPr lang="en-US" dirty="0" err="1"/>
              <a:t>inciso</a:t>
            </a:r>
            <a:r>
              <a:rPr lang="en-US" dirty="0"/>
              <a:t> </a:t>
            </a:r>
            <a:r>
              <a:rPr lang="en-US" dirty="0" err="1"/>
              <a:t>primero</a:t>
            </a:r>
            <a:r>
              <a:rPr lang="en-US" dirty="0"/>
              <a:t> del </a:t>
            </a:r>
            <a:r>
              <a:rPr lang="en-US" dirty="0" err="1"/>
              <a:t>artículo</a:t>
            </a:r>
            <a:r>
              <a:rPr lang="en-US" dirty="0"/>
              <a:t> 52° de </a:t>
            </a:r>
            <a:r>
              <a:rPr lang="en-US" dirty="0" err="1" smtClean="0"/>
              <a:t>este</a:t>
            </a:r>
            <a:r>
              <a:rPr lang="en-US" dirty="0" smtClean="0"/>
              <a:t> </a:t>
            </a:r>
            <a:r>
              <a:rPr lang="pt-BR" dirty="0" smtClean="0"/>
              <a:t>texto </a:t>
            </a:r>
            <a:r>
              <a:rPr lang="pt-BR" dirty="0"/>
              <a:t>legal</a:t>
            </a:r>
            <a:r>
              <a:rPr lang="pt-BR" dirty="0" smtClean="0"/>
              <a:t>.</a:t>
            </a:r>
          </a:p>
          <a:p>
            <a:pPr lvl="1"/>
            <a:r>
              <a:rPr lang="pt-BR" dirty="0" err="1" smtClean="0"/>
              <a:t>En</a:t>
            </a:r>
            <a:r>
              <a:rPr lang="pt-BR" dirty="0" smtClean="0"/>
              <a:t> </a:t>
            </a:r>
            <a:r>
              <a:rPr lang="pt-BR" dirty="0" err="1"/>
              <a:t>cumplimiento</a:t>
            </a:r>
            <a:r>
              <a:rPr lang="pt-BR" dirty="0"/>
              <a:t> de </a:t>
            </a:r>
            <a:r>
              <a:rPr lang="pt-BR" dirty="0" err="1"/>
              <a:t>las</a:t>
            </a:r>
            <a:r>
              <a:rPr lang="pt-BR" dirty="0"/>
              <a:t> </a:t>
            </a:r>
            <a:r>
              <a:rPr lang="pt-BR" dirty="0" err="1"/>
              <a:t>obligaciones</a:t>
            </a:r>
            <a:r>
              <a:rPr lang="pt-BR" dirty="0"/>
              <a:t> </a:t>
            </a:r>
            <a:r>
              <a:rPr lang="pt-BR" dirty="0" err="1"/>
              <a:t>dispuestas</a:t>
            </a:r>
            <a:r>
              <a:rPr lang="pt-BR" dirty="0"/>
              <a:t> </a:t>
            </a:r>
            <a:r>
              <a:rPr lang="pt-BR" dirty="0" err="1" smtClean="0"/>
              <a:t>en</a:t>
            </a:r>
            <a:r>
              <a:rPr lang="pt-BR" dirty="0" smtClean="0"/>
              <a:t> </a:t>
            </a:r>
            <a:r>
              <a:rPr lang="pt-BR" dirty="0" err="1" smtClean="0"/>
              <a:t>el</a:t>
            </a:r>
            <a:r>
              <a:rPr lang="pt-BR" dirty="0" smtClean="0"/>
              <a:t> </a:t>
            </a:r>
            <a:r>
              <a:rPr lang="pt-BR" dirty="0"/>
              <a:t>inciso anterior, </a:t>
            </a:r>
            <a:r>
              <a:rPr lang="pt-BR" dirty="0" err="1"/>
              <a:t>la</a:t>
            </a:r>
            <a:r>
              <a:rPr lang="pt-BR" dirty="0"/>
              <a:t> </a:t>
            </a:r>
            <a:r>
              <a:rPr lang="pt-BR" dirty="0" err="1"/>
              <a:t>Dirección</a:t>
            </a:r>
            <a:r>
              <a:rPr lang="pt-BR" dirty="0"/>
              <a:t> de </a:t>
            </a:r>
            <a:r>
              <a:rPr lang="pt-BR" dirty="0" err="1" smtClean="0"/>
              <a:t>Presupuestos</a:t>
            </a:r>
            <a:r>
              <a:rPr lang="pt-BR" dirty="0" smtClean="0"/>
              <a:t> </a:t>
            </a:r>
            <a:r>
              <a:rPr lang="pt-BR" dirty="0" err="1" smtClean="0"/>
              <a:t>establecerá</a:t>
            </a:r>
            <a:r>
              <a:rPr lang="pt-BR" dirty="0" smtClean="0"/>
              <a:t> </a:t>
            </a:r>
            <a:r>
              <a:rPr lang="pt-BR" dirty="0" err="1"/>
              <a:t>un</a:t>
            </a:r>
            <a:r>
              <a:rPr lang="pt-BR" dirty="0"/>
              <a:t> sistema de </a:t>
            </a:r>
            <a:r>
              <a:rPr lang="pt-BR" dirty="0" err="1"/>
              <a:t>información</a:t>
            </a:r>
            <a:r>
              <a:rPr lang="pt-BR" dirty="0"/>
              <a:t> administrativa </a:t>
            </a:r>
            <a:r>
              <a:rPr lang="pt-BR" dirty="0" err="1"/>
              <a:t>y</a:t>
            </a:r>
            <a:r>
              <a:rPr lang="pt-BR" dirty="0"/>
              <a:t> </a:t>
            </a:r>
            <a:r>
              <a:rPr lang="pt-BR" dirty="0" err="1" smtClean="0"/>
              <a:t>financiera</a:t>
            </a:r>
            <a:r>
              <a:rPr lang="pt-BR" dirty="0"/>
              <a:t>, de general </a:t>
            </a:r>
            <a:r>
              <a:rPr lang="pt-BR" dirty="0" err="1"/>
              <a:t>aplicación</a:t>
            </a:r>
            <a:r>
              <a:rPr lang="pt-BR" dirty="0"/>
              <a:t> para </a:t>
            </a:r>
            <a:r>
              <a:rPr lang="pt-BR" dirty="0" err="1"/>
              <a:t>los</a:t>
            </a:r>
            <a:r>
              <a:rPr lang="pt-BR" dirty="0"/>
              <a:t> </a:t>
            </a:r>
            <a:r>
              <a:rPr lang="pt-BR" dirty="0" err="1"/>
              <a:t>órganos</a:t>
            </a:r>
            <a:r>
              <a:rPr lang="pt-BR" dirty="0"/>
              <a:t> </a:t>
            </a:r>
            <a:r>
              <a:rPr lang="pt-BR" dirty="0" err="1" smtClean="0"/>
              <a:t>y</a:t>
            </a:r>
            <a:r>
              <a:rPr lang="pt-BR" dirty="0" smtClean="0"/>
              <a:t> </a:t>
            </a:r>
            <a:r>
              <a:rPr lang="pt-BR" dirty="0" err="1" smtClean="0"/>
              <a:t>servicios</a:t>
            </a:r>
            <a:r>
              <a:rPr lang="pt-BR" dirty="0" smtClean="0"/>
              <a:t> </a:t>
            </a:r>
            <a:r>
              <a:rPr lang="pt-BR" dirty="0"/>
              <a:t>públicos regidos por </a:t>
            </a:r>
            <a:r>
              <a:rPr lang="pt-BR" dirty="0" err="1"/>
              <a:t>el</a:t>
            </a:r>
            <a:r>
              <a:rPr lang="pt-BR" dirty="0"/>
              <a:t> presente decreto </a:t>
            </a:r>
            <a:r>
              <a:rPr lang="pt-BR" dirty="0" err="1"/>
              <a:t>ley</a:t>
            </a:r>
            <a:r>
              <a:rPr lang="pt-BR" dirty="0"/>
              <a:t>; </a:t>
            </a:r>
            <a:r>
              <a:rPr lang="pt-BR" dirty="0" err="1" smtClean="0"/>
              <a:t>ello</a:t>
            </a:r>
            <a:r>
              <a:rPr lang="pt-BR" dirty="0" smtClean="0"/>
              <a:t> </a:t>
            </a:r>
            <a:r>
              <a:rPr lang="pt-BR" dirty="0" err="1"/>
              <a:t>sin</a:t>
            </a:r>
            <a:r>
              <a:rPr lang="pt-BR" dirty="0"/>
              <a:t> </a:t>
            </a:r>
            <a:r>
              <a:rPr lang="pt-BR" dirty="0" err="1"/>
              <a:t>perjuicio</a:t>
            </a:r>
            <a:r>
              <a:rPr lang="pt-BR" dirty="0"/>
              <a:t> de </a:t>
            </a:r>
            <a:r>
              <a:rPr lang="pt-BR" dirty="0" err="1"/>
              <a:t>las</a:t>
            </a:r>
            <a:r>
              <a:rPr lang="pt-BR" dirty="0"/>
              <a:t> </a:t>
            </a:r>
            <a:r>
              <a:rPr lang="pt-BR" dirty="0" err="1"/>
              <a:t>facultades</a:t>
            </a:r>
            <a:r>
              <a:rPr lang="pt-BR" dirty="0"/>
              <a:t> que </a:t>
            </a:r>
            <a:r>
              <a:rPr lang="pt-BR" dirty="0" err="1"/>
              <a:t>tiene</a:t>
            </a:r>
            <a:r>
              <a:rPr lang="pt-BR" dirty="0"/>
              <a:t> </a:t>
            </a:r>
            <a:r>
              <a:rPr lang="pt-BR" dirty="0" err="1"/>
              <a:t>en</a:t>
            </a:r>
            <a:r>
              <a:rPr lang="pt-BR" dirty="0"/>
              <a:t> </a:t>
            </a:r>
            <a:r>
              <a:rPr lang="pt-BR" dirty="0" err="1"/>
              <a:t>la</a:t>
            </a:r>
            <a:r>
              <a:rPr lang="pt-BR" dirty="0"/>
              <a:t> </a:t>
            </a:r>
            <a:r>
              <a:rPr lang="pt-BR" dirty="0" err="1" smtClean="0"/>
              <a:t>materia</a:t>
            </a:r>
            <a:r>
              <a:rPr lang="pt-BR" dirty="0" smtClean="0"/>
              <a:t> </a:t>
            </a:r>
            <a:r>
              <a:rPr lang="pt-BR" dirty="0" err="1"/>
              <a:t>la</a:t>
            </a:r>
            <a:r>
              <a:rPr lang="pt-BR" dirty="0"/>
              <a:t> </a:t>
            </a:r>
            <a:r>
              <a:rPr lang="pt-BR" dirty="0" err="1"/>
              <a:t>Contraloría</a:t>
            </a:r>
            <a:r>
              <a:rPr lang="pt-BR" dirty="0"/>
              <a:t> General de </a:t>
            </a:r>
            <a:r>
              <a:rPr lang="pt-BR" dirty="0" err="1"/>
              <a:t>la</a:t>
            </a:r>
            <a:r>
              <a:rPr lang="pt-BR" dirty="0"/>
              <a:t> República. </a:t>
            </a:r>
            <a:endParaRPr lang="en-US" dirty="0"/>
          </a:p>
        </p:txBody>
      </p:sp>
      <p:sp>
        <p:nvSpPr>
          <p:cNvPr id="3" name="Title 2"/>
          <p:cNvSpPr>
            <a:spLocks noGrp="1"/>
          </p:cNvSpPr>
          <p:nvPr>
            <p:ph type="title"/>
          </p:nvPr>
        </p:nvSpPr>
        <p:spPr/>
        <p:txBody>
          <a:bodyPr/>
          <a:lstStyle/>
          <a:p>
            <a:r>
              <a:rPr lang="en-US" dirty="0"/>
              <a:t>Control </a:t>
            </a:r>
            <a:r>
              <a:rPr lang="en-US" dirty="0" err="1"/>
              <a:t>presupuestario</a:t>
            </a:r>
            <a:endParaRPr lang="en-US" dirty="0"/>
          </a:p>
        </p:txBody>
      </p:sp>
    </p:spTree>
    <p:extLst>
      <p:ext uri="{BB962C8B-B14F-4D97-AF65-F5344CB8AC3E}">
        <p14:creationId xmlns:p14="http://schemas.microsoft.com/office/powerpoint/2010/main" val="407511450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err="1" smtClean="0"/>
              <a:t>Artículo</a:t>
            </a:r>
            <a:r>
              <a:rPr lang="en-US" dirty="0" smtClean="0"/>
              <a:t> 52 LOAFE</a:t>
            </a:r>
          </a:p>
          <a:p>
            <a:pPr lvl="1"/>
            <a:r>
              <a:rPr lang="en-US" dirty="0" smtClean="0"/>
              <a:t>“</a:t>
            </a:r>
            <a:r>
              <a:rPr lang="en-US" dirty="0" err="1" smtClean="0"/>
              <a:t>Corresponderá</a:t>
            </a:r>
            <a:r>
              <a:rPr lang="en-US" dirty="0" smtClean="0"/>
              <a:t> </a:t>
            </a:r>
            <a:r>
              <a:rPr lang="en-US" dirty="0"/>
              <a:t>a la </a:t>
            </a:r>
            <a:r>
              <a:rPr lang="en-US" dirty="0" err="1" smtClean="0"/>
              <a:t>Contraloría</a:t>
            </a:r>
            <a:r>
              <a:rPr lang="en-US" dirty="0" smtClean="0"/>
              <a:t> General </a:t>
            </a:r>
            <a:r>
              <a:rPr lang="en-US" dirty="0"/>
              <a:t>de la </a:t>
            </a:r>
            <a:r>
              <a:rPr lang="en-US" dirty="0" err="1"/>
              <a:t>República</a:t>
            </a:r>
            <a:r>
              <a:rPr lang="en-US" dirty="0"/>
              <a:t>, en </a:t>
            </a:r>
            <a:r>
              <a:rPr lang="en-US" dirty="0" err="1"/>
              <a:t>cuanto</a:t>
            </a:r>
            <a:r>
              <a:rPr lang="en-US" dirty="0"/>
              <a:t> al </a:t>
            </a:r>
            <a:r>
              <a:rPr lang="en-US" dirty="0" smtClean="0"/>
              <a:t>control </a:t>
            </a:r>
            <a:r>
              <a:rPr lang="en-US" dirty="0" err="1" smtClean="0"/>
              <a:t>financiero</a:t>
            </a:r>
            <a:r>
              <a:rPr lang="en-US" dirty="0" smtClean="0"/>
              <a:t> </a:t>
            </a:r>
            <a:r>
              <a:rPr lang="en-US" dirty="0"/>
              <a:t>del Estado, </a:t>
            </a:r>
            <a:r>
              <a:rPr lang="en-US" dirty="0" err="1"/>
              <a:t>fiscalizar</a:t>
            </a:r>
            <a:r>
              <a:rPr lang="en-US" dirty="0"/>
              <a:t> el </a:t>
            </a:r>
            <a:r>
              <a:rPr lang="en-US" dirty="0" err="1"/>
              <a:t>cumplimiento</a:t>
            </a:r>
            <a:r>
              <a:rPr lang="en-US" dirty="0"/>
              <a:t> </a:t>
            </a:r>
            <a:r>
              <a:rPr lang="en-US" dirty="0" smtClean="0"/>
              <a:t>de </a:t>
            </a:r>
            <a:r>
              <a:rPr lang="en-US" dirty="0" err="1" smtClean="0"/>
              <a:t>las</a:t>
            </a:r>
            <a:r>
              <a:rPr lang="en-US" dirty="0" smtClean="0"/>
              <a:t> </a:t>
            </a:r>
            <a:r>
              <a:rPr lang="en-US" dirty="0" err="1"/>
              <a:t>disposiciones</a:t>
            </a:r>
            <a:r>
              <a:rPr lang="en-US" dirty="0"/>
              <a:t> </a:t>
            </a:r>
            <a:r>
              <a:rPr lang="en-US" dirty="0" err="1"/>
              <a:t>legales</a:t>
            </a:r>
            <a:r>
              <a:rPr lang="en-US" dirty="0"/>
              <a:t> y </a:t>
            </a:r>
            <a:r>
              <a:rPr lang="en-US" dirty="0" err="1"/>
              <a:t>reglamentarias</a:t>
            </a:r>
            <a:r>
              <a:rPr lang="en-US" dirty="0"/>
              <a:t> </a:t>
            </a:r>
            <a:r>
              <a:rPr lang="en-US" dirty="0" err="1"/>
              <a:t>que</a:t>
            </a:r>
            <a:r>
              <a:rPr lang="en-US" dirty="0"/>
              <a:t> </a:t>
            </a:r>
            <a:r>
              <a:rPr lang="en-US" dirty="0" err="1"/>
              <a:t>dicen</a:t>
            </a:r>
            <a:r>
              <a:rPr lang="en-US" dirty="0"/>
              <a:t> </a:t>
            </a:r>
            <a:r>
              <a:rPr lang="en-US" dirty="0" err="1" smtClean="0"/>
              <a:t>relación</a:t>
            </a:r>
            <a:r>
              <a:rPr lang="en-US" dirty="0" smtClean="0"/>
              <a:t> </a:t>
            </a:r>
            <a:r>
              <a:rPr lang="en-US" dirty="0"/>
              <a:t>con la </a:t>
            </a:r>
            <a:r>
              <a:rPr lang="en-US" dirty="0" err="1"/>
              <a:t>administración</a:t>
            </a:r>
            <a:r>
              <a:rPr lang="en-US" dirty="0"/>
              <a:t> de los </a:t>
            </a:r>
            <a:r>
              <a:rPr lang="en-US" dirty="0" err="1"/>
              <a:t>recursos</a:t>
            </a:r>
            <a:r>
              <a:rPr lang="en-US" dirty="0"/>
              <a:t> del </a:t>
            </a:r>
            <a:r>
              <a:rPr lang="en-US" dirty="0" smtClean="0"/>
              <a:t>Estado </a:t>
            </a:r>
            <a:r>
              <a:rPr lang="en-US" dirty="0"/>
              <a:t>y </a:t>
            </a:r>
            <a:r>
              <a:rPr lang="en-US" dirty="0" err="1"/>
              <a:t>efectuar</a:t>
            </a:r>
            <a:r>
              <a:rPr lang="en-US" dirty="0"/>
              <a:t> </a:t>
            </a:r>
            <a:r>
              <a:rPr lang="en-US" dirty="0" err="1"/>
              <a:t>auditorías</a:t>
            </a:r>
            <a:r>
              <a:rPr lang="en-US" dirty="0"/>
              <a:t> </a:t>
            </a:r>
            <a:r>
              <a:rPr lang="en-US" dirty="0" err="1"/>
              <a:t>para</a:t>
            </a:r>
            <a:r>
              <a:rPr lang="en-US" dirty="0"/>
              <a:t> </a:t>
            </a:r>
            <a:r>
              <a:rPr lang="en-US" dirty="0" err="1"/>
              <a:t>verificar</a:t>
            </a:r>
            <a:r>
              <a:rPr lang="en-US" dirty="0"/>
              <a:t> la </a:t>
            </a:r>
            <a:r>
              <a:rPr lang="en-US" dirty="0" err="1" smtClean="0"/>
              <a:t>recaudación</a:t>
            </a:r>
            <a:r>
              <a:rPr lang="en-US" dirty="0"/>
              <a:t>, </a:t>
            </a:r>
            <a:r>
              <a:rPr lang="en-US" dirty="0" err="1"/>
              <a:t>percepción</a:t>
            </a:r>
            <a:r>
              <a:rPr lang="en-US" dirty="0"/>
              <a:t> e </a:t>
            </a:r>
            <a:r>
              <a:rPr lang="en-US" dirty="0" err="1"/>
              <a:t>inversión</a:t>
            </a:r>
            <a:r>
              <a:rPr lang="en-US" dirty="0"/>
              <a:t> de </a:t>
            </a:r>
            <a:r>
              <a:rPr lang="en-US" dirty="0" err="1"/>
              <a:t>sus</a:t>
            </a:r>
            <a:r>
              <a:rPr lang="en-US" dirty="0"/>
              <a:t> </a:t>
            </a:r>
            <a:r>
              <a:rPr lang="en-US" dirty="0" err="1"/>
              <a:t>ingresos</a:t>
            </a:r>
            <a:r>
              <a:rPr lang="en-US" dirty="0"/>
              <a:t> y </a:t>
            </a:r>
            <a:r>
              <a:rPr lang="en-US" dirty="0" smtClean="0"/>
              <a:t>de </a:t>
            </a:r>
            <a:r>
              <a:rPr lang="en-US" dirty="0" err="1"/>
              <a:t>las</a:t>
            </a:r>
            <a:r>
              <a:rPr lang="en-US" dirty="0"/>
              <a:t> </a:t>
            </a:r>
            <a:r>
              <a:rPr lang="en-US" dirty="0" err="1"/>
              <a:t>entradas</a:t>
            </a:r>
            <a:r>
              <a:rPr lang="en-US" dirty="0"/>
              <a:t> </a:t>
            </a:r>
            <a:r>
              <a:rPr lang="en-US" dirty="0" err="1"/>
              <a:t>propias</a:t>
            </a:r>
            <a:r>
              <a:rPr lang="en-US" dirty="0"/>
              <a:t> de los </a:t>
            </a:r>
            <a:r>
              <a:rPr lang="en-US" dirty="0" err="1"/>
              <a:t>servicios</a:t>
            </a:r>
            <a:r>
              <a:rPr lang="en-US" dirty="0"/>
              <a:t> </a:t>
            </a:r>
            <a:r>
              <a:rPr lang="en-US" dirty="0" err="1"/>
              <a:t>públicos</a:t>
            </a:r>
            <a:r>
              <a:rPr lang="en-US" dirty="0"/>
              <a:t>. </a:t>
            </a:r>
            <a:endParaRPr lang="en-US" dirty="0" smtClean="0"/>
          </a:p>
          <a:p>
            <a:pPr lvl="1"/>
            <a:r>
              <a:rPr lang="en-US" dirty="0" smtClean="0"/>
              <a:t>La </a:t>
            </a:r>
            <a:r>
              <a:rPr lang="en-US" dirty="0" err="1"/>
              <a:t>verificación</a:t>
            </a:r>
            <a:r>
              <a:rPr lang="en-US" dirty="0"/>
              <a:t> y </a:t>
            </a:r>
            <a:r>
              <a:rPr lang="en-US" dirty="0" err="1"/>
              <a:t>evaluación</a:t>
            </a:r>
            <a:r>
              <a:rPr lang="en-US" dirty="0"/>
              <a:t> del </a:t>
            </a:r>
            <a:r>
              <a:rPr lang="en-US" dirty="0" err="1"/>
              <a:t>cumplimiento</a:t>
            </a:r>
            <a:r>
              <a:rPr lang="en-US" dirty="0"/>
              <a:t> de </a:t>
            </a:r>
            <a:r>
              <a:rPr lang="en-US" dirty="0" smtClean="0"/>
              <a:t>los </a:t>
            </a:r>
            <a:r>
              <a:rPr lang="en-US" dirty="0"/>
              <a:t>fines y de la </a:t>
            </a:r>
            <a:r>
              <a:rPr lang="en-US" dirty="0" err="1"/>
              <a:t>obtención</a:t>
            </a:r>
            <a:r>
              <a:rPr lang="en-US" dirty="0"/>
              <a:t> de </a:t>
            </a:r>
            <a:r>
              <a:rPr lang="en-US" dirty="0" err="1"/>
              <a:t>las</a:t>
            </a:r>
            <a:r>
              <a:rPr lang="en-US" dirty="0"/>
              <a:t> </a:t>
            </a:r>
            <a:r>
              <a:rPr lang="en-US" dirty="0" err="1"/>
              <a:t>metas</a:t>
            </a:r>
            <a:r>
              <a:rPr lang="en-US" dirty="0"/>
              <a:t> </a:t>
            </a:r>
            <a:r>
              <a:rPr lang="en-US" dirty="0" err="1"/>
              <a:t>programadas</a:t>
            </a:r>
            <a:r>
              <a:rPr lang="en-US" dirty="0"/>
              <a:t> </a:t>
            </a:r>
            <a:r>
              <a:rPr lang="en-US" dirty="0" err="1" smtClean="0"/>
              <a:t>para</a:t>
            </a:r>
            <a:r>
              <a:rPr lang="en-US" dirty="0" smtClean="0"/>
              <a:t> </a:t>
            </a:r>
            <a:r>
              <a:rPr lang="en-US" dirty="0"/>
              <a:t>los </a:t>
            </a:r>
            <a:r>
              <a:rPr lang="en-US" dirty="0" err="1"/>
              <a:t>servicios</a:t>
            </a:r>
            <a:r>
              <a:rPr lang="en-US" dirty="0"/>
              <a:t> </a:t>
            </a:r>
            <a:r>
              <a:rPr lang="en-US" dirty="0" err="1"/>
              <a:t>públicos</a:t>
            </a:r>
            <a:r>
              <a:rPr lang="en-US" dirty="0"/>
              <a:t> son </a:t>
            </a:r>
            <a:r>
              <a:rPr lang="en-US" dirty="0" err="1"/>
              <a:t>funciones</a:t>
            </a:r>
            <a:r>
              <a:rPr lang="en-US" dirty="0"/>
              <a:t> </a:t>
            </a:r>
            <a:r>
              <a:rPr lang="en-US" dirty="0" err="1"/>
              <a:t>que</a:t>
            </a:r>
            <a:r>
              <a:rPr lang="en-US" dirty="0"/>
              <a:t> </a:t>
            </a:r>
            <a:r>
              <a:rPr lang="en-US" dirty="0" err="1"/>
              <a:t>competen</a:t>
            </a:r>
            <a:r>
              <a:rPr lang="en-US" dirty="0"/>
              <a:t> </a:t>
            </a:r>
            <a:r>
              <a:rPr lang="en-US" dirty="0" smtClean="0"/>
              <a:t>a </a:t>
            </a:r>
            <a:r>
              <a:rPr lang="en-US" dirty="0"/>
              <a:t>la </a:t>
            </a:r>
            <a:r>
              <a:rPr lang="en-US" dirty="0" err="1"/>
              <a:t>Administración</a:t>
            </a:r>
            <a:r>
              <a:rPr lang="en-US" dirty="0"/>
              <a:t> del Estado y </a:t>
            </a:r>
            <a:r>
              <a:rPr lang="en-US" dirty="0" err="1"/>
              <a:t>cuyo</a:t>
            </a:r>
            <a:r>
              <a:rPr lang="en-US" dirty="0"/>
              <a:t> </a:t>
            </a:r>
            <a:r>
              <a:rPr lang="en-US" dirty="0" err="1"/>
              <a:t>ejercicio</a:t>
            </a:r>
            <a:r>
              <a:rPr lang="en-US" dirty="0"/>
              <a:t> </a:t>
            </a:r>
            <a:r>
              <a:rPr lang="en-US" dirty="0" err="1" smtClean="0"/>
              <a:t>corresponde</a:t>
            </a:r>
            <a:r>
              <a:rPr lang="en-US" dirty="0" smtClean="0"/>
              <a:t> </a:t>
            </a:r>
            <a:r>
              <a:rPr lang="en-US" dirty="0"/>
              <a:t>al </a:t>
            </a:r>
            <a:r>
              <a:rPr lang="en-US" dirty="0" err="1"/>
              <a:t>Ejecutivo</a:t>
            </a:r>
            <a:r>
              <a:rPr lang="en-US" dirty="0"/>
              <a:t>. </a:t>
            </a:r>
            <a:endParaRPr lang="en-US" dirty="0" smtClean="0"/>
          </a:p>
          <a:p>
            <a:pPr lvl="1"/>
            <a:r>
              <a:rPr lang="en-US" dirty="0" err="1"/>
              <a:t>Conforme</a:t>
            </a:r>
            <a:r>
              <a:rPr lang="en-US" dirty="0"/>
              <a:t> a lo </a:t>
            </a:r>
            <a:r>
              <a:rPr lang="en-US" dirty="0" err="1"/>
              <a:t>dispuesto</a:t>
            </a:r>
            <a:r>
              <a:rPr lang="en-US" dirty="0"/>
              <a:t> en el </a:t>
            </a:r>
            <a:r>
              <a:rPr lang="en-US" dirty="0" err="1"/>
              <a:t>inciso</a:t>
            </a:r>
            <a:r>
              <a:rPr lang="en-US" dirty="0"/>
              <a:t> </a:t>
            </a:r>
            <a:r>
              <a:rPr lang="en-US" dirty="0" err="1"/>
              <a:t>precedente</a:t>
            </a:r>
            <a:r>
              <a:rPr lang="en-US" dirty="0"/>
              <a:t>, </a:t>
            </a:r>
            <a:r>
              <a:rPr lang="en-US" dirty="0" err="1" smtClean="0"/>
              <a:t>anualmente</a:t>
            </a:r>
            <a:r>
              <a:rPr lang="en-US" dirty="0" smtClean="0"/>
              <a:t> </a:t>
            </a:r>
            <a:r>
              <a:rPr lang="en-US" dirty="0"/>
              <a:t>se </a:t>
            </a:r>
            <a:r>
              <a:rPr lang="en-US" dirty="0" err="1"/>
              <a:t>efectuará</a:t>
            </a:r>
            <a:r>
              <a:rPr lang="en-US" dirty="0"/>
              <a:t> la </a:t>
            </a:r>
            <a:r>
              <a:rPr lang="en-US" dirty="0" err="1"/>
              <a:t>evaluación</a:t>
            </a:r>
            <a:r>
              <a:rPr lang="en-US" dirty="0"/>
              <a:t> de los </a:t>
            </a:r>
            <a:r>
              <a:rPr lang="en-US" dirty="0" err="1" smtClean="0"/>
              <a:t>programas</a:t>
            </a:r>
            <a:r>
              <a:rPr lang="en-US" dirty="0" smtClean="0"/>
              <a:t> </a:t>
            </a:r>
            <a:r>
              <a:rPr lang="en-US" dirty="0" err="1" smtClean="0"/>
              <a:t>sociales</a:t>
            </a:r>
            <a:r>
              <a:rPr lang="en-US" dirty="0"/>
              <a:t>, de </a:t>
            </a:r>
            <a:r>
              <a:rPr lang="en-US" dirty="0" err="1"/>
              <a:t>fomento</a:t>
            </a:r>
            <a:r>
              <a:rPr lang="en-US" dirty="0"/>
              <a:t> </a:t>
            </a:r>
            <a:r>
              <a:rPr lang="en-US" dirty="0" err="1"/>
              <a:t>productivo</a:t>
            </a:r>
            <a:r>
              <a:rPr lang="en-US" dirty="0"/>
              <a:t> y de </a:t>
            </a:r>
            <a:r>
              <a:rPr lang="en-US" dirty="0" err="1" smtClean="0"/>
              <a:t>desarrollo</a:t>
            </a:r>
            <a:r>
              <a:rPr lang="en-US" dirty="0" smtClean="0"/>
              <a:t> </a:t>
            </a:r>
            <a:r>
              <a:rPr lang="en-US" dirty="0" err="1" smtClean="0"/>
              <a:t>institucional</a:t>
            </a:r>
            <a:r>
              <a:rPr lang="en-US" dirty="0" smtClean="0"/>
              <a:t> </a:t>
            </a:r>
            <a:r>
              <a:rPr lang="en-US" dirty="0" err="1"/>
              <a:t>incluidos</a:t>
            </a:r>
            <a:r>
              <a:rPr lang="en-US" dirty="0"/>
              <a:t> en los </a:t>
            </a:r>
            <a:r>
              <a:rPr lang="en-US" dirty="0" err="1"/>
              <a:t>presupuestos</a:t>
            </a:r>
            <a:r>
              <a:rPr lang="en-US" dirty="0"/>
              <a:t> de </a:t>
            </a:r>
            <a:r>
              <a:rPr lang="en-US" dirty="0" err="1" smtClean="0"/>
              <a:t>losservicios</a:t>
            </a:r>
            <a:r>
              <a:rPr lang="en-US" dirty="0" smtClean="0"/>
              <a:t> </a:t>
            </a:r>
            <a:r>
              <a:rPr lang="en-US" dirty="0" err="1"/>
              <a:t>públicos</a:t>
            </a:r>
            <a:r>
              <a:rPr lang="en-US" dirty="0"/>
              <a:t> </a:t>
            </a:r>
            <a:r>
              <a:rPr lang="en-US" dirty="0" err="1"/>
              <a:t>que</a:t>
            </a:r>
            <a:r>
              <a:rPr lang="en-US" dirty="0"/>
              <a:t> se </a:t>
            </a:r>
            <a:r>
              <a:rPr lang="en-US" dirty="0" err="1"/>
              <a:t>determinen</a:t>
            </a:r>
            <a:r>
              <a:rPr lang="en-US" dirty="0"/>
              <a:t> </a:t>
            </a:r>
            <a:r>
              <a:rPr lang="en-US" dirty="0" err="1"/>
              <a:t>mediante</a:t>
            </a:r>
            <a:r>
              <a:rPr lang="en-US" dirty="0"/>
              <a:t> </a:t>
            </a:r>
            <a:r>
              <a:rPr lang="en-US" dirty="0" err="1"/>
              <a:t>uno</a:t>
            </a:r>
            <a:r>
              <a:rPr lang="en-US" dirty="0"/>
              <a:t> o </a:t>
            </a:r>
            <a:r>
              <a:rPr lang="en-US" dirty="0" err="1"/>
              <a:t>más</a:t>
            </a:r>
            <a:r>
              <a:rPr lang="en-US" dirty="0"/>
              <a:t> </a:t>
            </a:r>
            <a:r>
              <a:rPr lang="en-US" dirty="0" smtClean="0"/>
              <a:t> </a:t>
            </a:r>
            <a:r>
              <a:rPr lang="en-US" dirty="0" err="1" smtClean="0"/>
              <a:t>decretos</a:t>
            </a:r>
            <a:r>
              <a:rPr lang="en-US" dirty="0" smtClean="0"/>
              <a:t> </a:t>
            </a:r>
            <a:r>
              <a:rPr lang="en-US" dirty="0"/>
              <a:t>del </a:t>
            </a:r>
            <a:r>
              <a:rPr lang="en-US" dirty="0" err="1"/>
              <a:t>Ministerio</a:t>
            </a:r>
            <a:r>
              <a:rPr lang="en-US" dirty="0"/>
              <a:t> de Hacienda, con </a:t>
            </a:r>
            <a:r>
              <a:rPr lang="en-US" dirty="0" err="1"/>
              <a:t>sujeción</a:t>
            </a:r>
            <a:r>
              <a:rPr lang="en-US" dirty="0"/>
              <a:t> a los </a:t>
            </a:r>
            <a:r>
              <a:rPr lang="en-US" dirty="0" err="1" smtClean="0"/>
              <a:t>procedimientos</a:t>
            </a:r>
            <a:r>
              <a:rPr lang="en-US" dirty="0"/>
              <a:t>, </a:t>
            </a:r>
            <a:r>
              <a:rPr lang="en-US" dirty="0" err="1"/>
              <a:t>entidades</a:t>
            </a:r>
            <a:r>
              <a:rPr lang="en-US" dirty="0"/>
              <a:t> </a:t>
            </a:r>
            <a:r>
              <a:rPr lang="en-US" dirty="0" err="1"/>
              <a:t>participantes</a:t>
            </a:r>
            <a:r>
              <a:rPr lang="en-US" dirty="0"/>
              <a:t>, </a:t>
            </a:r>
            <a:r>
              <a:rPr lang="en-US" dirty="0" err="1"/>
              <a:t>marcos</a:t>
            </a:r>
            <a:r>
              <a:rPr lang="en-US" dirty="0"/>
              <a:t> de </a:t>
            </a:r>
            <a:r>
              <a:rPr lang="en-US" dirty="0" err="1" smtClean="0"/>
              <a:t>referencia</a:t>
            </a:r>
            <a:r>
              <a:rPr lang="en-US" dirty="0" smtClean="0"/>
              <a:t> </a:t>
            </a:r>
            <a:r>
              <a:rPr lang="en-US" dirty="0"/>
              <a:t>y </a:t>
            </a:r>
            <a:r>
              <a:rPr lang="en-US" dirty="0" err="1"/>
              <a:t>mecanismos</a:t>
            </a:r>
            <a:r>
              <a:rPr lang="en-US" dirty="0"/>
              <a:t> </a:t>
            </a:r>
            <a:r>
              <a:rPr lang="en-US" dirty="0" err="1"/>
              <a:t>que</a:t>
            </a:r>
            <a:r>
              <a:rPr lang="en-US" dirty="0"/>
              <a:t> se </a:t>
            </a:r>
            <a:r>
              <a:rPr lang="en-US" dirty="0" err="1"/>
              <a:t>establezcan</a:t>
            </a:r>
            <a:r>
              <a:rPr lang="en-US" dirty="0"/>
              <a:t> en el o los </a:t>
            </a:r>
            <a:r>
              <a:rPr lang="en-US" dirty="0" err="1" smtClean="0"/>
              <a:t>respectivos</a:t>
            </a:r>
            <a:r>
              <a:rPr lang="en-US" dirty="0" smtClean="0"/>
              <a:t> </a:t>
            </a:r>
            <a:r>
              <a:rPr lang="en-US" dirty="0" err="1"/>
              <a:t>decretos</a:t>
            </a:r>
            <a:r>
              <a:rPr lang="en-US" dirty="0"/>
              <a:t>. </a:t>
            </a:r>
            <a:r>
              <a:rPr lang="en-US" dirty="0" err="1"/>
              <a:t>Asimismo</a:t>
            </a:r>
            <a:r>
              <a:rPr lang="en-US" dirty="0"/>
              <a:t>, los </a:t>
            </a:r>
            <a:r>
              <a:rPr lang="en-US" dirty="0" err="1"/>
              <a:t>órganos</a:t>
            </a:r>
            <a:r>
              <a:rPr lang="en-US" dirty="0"/>
              <a:t> y </a:t>
            </a:r>
            <a:r>
              <a:rPr lang="en-US" dirty="0" err="1"/>
              <a:t>servicios</a:t>
            </a:r>
            <a:r>
              <a:rPr lang="en-US" dirty="0"/>
              <a:t> </a:t>
            </a:r>
            <a:r>
              <a:rPr lang="en-US" dirty="0" err="1" smtClean="0"/>
              <a:t>públicos</a:t>
            </a:r>
            <a:r>
              <a:rPr lang="en-US" dirty="0" smtClean="0"/>
              <a:t> </a:t>
            </a:r>
            <a:r>
              <a:rPr lang="en-US" dirty="0" err="1"/>
              <a:t>regidos</a:t>
            </a:r>
            <a:r>
              <a:rPr lang="en-US" dirty="0"/>
              <a:t> </a:t>
            </a:r>
            <a:r>
              <a:rPr lang="en-US" dirty="0" err="1"/>
              <a:t>por</a:t>
            </a:r>
            <a:r>
              <a:rPr lang="en-US" dirty="0"/>
              <a:t> el </a:t>
            </a:r>
            <a:r>
              <a:rPr lang="en-US" dirty="0" err="1"/>
              <a:t>título</a:t>
            </a:r>
            <a:r>
              <a:rPr lang="en-US" dirty="0"/>
              <a:t> II de la ley Nº 18.575, </a:t>
            </a:r>
            <a:r>
              <a:rPr lang="en-US" dirty="0" err="1" smtClean="0"/>
              <a:t>deberán</a:t>
            </a:r>
            <a:r>
              <a:rPr lang="en-US" dirty="0" smtClean="0"/>
              <a:t> </a:t>
            </a:r>
            <a:r>
              <a:rPr lang="en-US" dirty="0" err="1"/>
              <a:t>confeccionar</a:t>
            </a:r>
            <a:r>
              <a:rPr lang="en-US" dirty="0"/>
              <a:t> y </a:t>
            </a:r>
            <a:r>
              <a:rPr lang="en-US" dirty="0" err="1"/>
              <a:t>difundir</a:t>
            </a:r>
            <a:r>
              <a:rPr lang="en-US" dirty="0"/>
              <a:t> </a:t>
            </a:r>
            <a:r>
              <a:rPr lang="en-US" dirty="0" err="1"/>
              <a:t>anualmente</a:t>
            </a:r>
            <a:r>
              <a:rPr lang="en-US" dirty="0"/>
              <a:t> un </a:t>
            </a:r>
            <a:r>
              <a:rPr lang="en-US" dirty="0" err="1"/>
              <a:t>informe</a:t>
            </a:r>
            <a:r>
              <a:rPr lang="en-US" dirty="0"/>
              <a:t> </a:t>
            </a:r>
            <a:r>
              <a:rPr lang="en-US" dirty="0" err="1" smtClean="0"/>
              <a:t>que</a:t>
            </a:r>
            <a:r>
              <a:rPr lang="en-US" dirty="0" smtClean="0"/>
              <a:t> </a:t>
            </a:r>
            <a:r>
              <a:rPr lang="en-US" dirty="0" err="1"/>
              <a:t>incluya</a:t>
            </a:r>
            <a:r>
              <a:rPr lang="en-US" dirty="0"/>
              <a:t> </a:t>
            </a:r>
            <a:r>
              <a:rPr lang="en-US" dirty="0" err="1"/>
              <a:t>una</a:t>
            </a:r>
            <a:r>
              <a:rPr lang="en-US" dirty="0"/>
              <a:t> </a:t>
            </a:r>
            <a:r>
              <a:rPr lang="en-US" dirty="0" err="1"/>
              <a:t>cuenta</a:t>
            </a:r>
            <a:r>
              <a:rPr lang="en-US" dirty="0"/>
              <a:t> de </a:t>
            </a:r>
            <a:r>
              <a:rPr lang="en-US" dirty="0" err="1"/>
              <a:t>gestión</a:t>
            </a:r>
            <a:r>
              <a:rPr lang="en-US" dirty="0"/>
              <a:t> </a:t>
            </a:r>
            <a:r>
              <a:rPr lang="en-US" dirty="0" err="1"/>
              <a:t>operativa</a:t>
            </a:r>
            <a:r>
              <a:rPr lang="en-US" dirty="0"/>
              <a:t> y </a:t>
            </a:r>
            <a:r>
              <a:rPr lang="en-US" dirty="0" err="1"/>
              <a:t>económica</a:t>
            </a:r>
            <a:r>
              <a:rPr lang="en-US" dirty="0"/>
              <a:t> </a:t>
            </a:r>
            <a:r>
              <a:rPr lang="en-US" dirty="0" smtClean="0"/>
              <a:t>del </a:t>
            </a:r>
            <a:r>
              <a:rPr lang="en-US" dirty="0" err="1"/>
              <a:t>año</a:t>
            </a:r>
            <a:r>
              <a:rPr lang="en-US" dirty="0"/>
              <a:t> </a:t>
            </a:r>
            <a:r>
              <a:rPr lang="en-US" dirty="0" err="1"/>
              <a:t>precedente</a:t>
            </a:r>
            <a:r>
              <a:rPr lang="en-US" dirty="0"/>
              <a:t>, con el </a:t>
            </a:r>
            <a:r>
              <a:rPr lang="en-US" dirty="0" err="1"/>
              <a:t>cumplimiento</a:t>
            </a:r>
            <a:r>
              <a:rPr lang="en-US" dirty="0"/>
              <a:t> de </a:t>
            </a:r>
            <a:r>
              <a:rPr lang="en-US" dirty="0" err="1"/>
              <a:t>objetivos</a:t>
            </a:r>
            <a:r>
              <a:rPr lang="en-US" dirty="0"/>
              <a:t>, </a:t>
            </a:r>
            <a:r>
              <a:rPr lang="en-US" dirty="0" err="1" smtClean="0"/>
              <a:t>tareas</a:t>
            </a:r>
            <a:r>
              <a:rPr lang="en-US" dirty="0" smtClean="0"/>
              <a:t> </a:t>
            </a:r>
            <a:r>
              <a:rPr lang="en-US" dirty="0"/>
              <a:t>y </a:t>
            </a:r>
            <a:r>
              <a:rPr lang="en-US" dirty="0" err="1"/>
              <a:t>metas</a:t>
            </a:r>
            <a:r>
              <a:rPr lang="en-US" dirty="0"/>
              <a:t>, de </a:t>
            </a:r>
            <a:r>
              <a:rPr lang="en-US" dirty="0" err="1"/>
              <a:t>acuerdo</a:t>
            </a:r>
            <a:r>
              <a:rPr lang="en-US" dirty="0"/>
              <a:t> a </a:t>
            </a:r>
            <a:r>
              <a:rPr lang="en-US" dirty="0" err="1"/>
              <a:t>las</a:t>
            </a:r>
            <a:r>
              <a:rPr lang="en-US" dirty="0"/>
              <a:t> </a:t>
            </a:r>
            <a:r>
              <a:rPr lang="en-US" dirty="0" err="1"/>
              <a:t>instrucciones</a:t>
            </a:r>
            <a:r>
              <a:rPr lang="en-US" dirty="0"/>
              <a:t> </a:t>
            </a:r>
            <a:r>
              <a:rPr lang="en-US" dirty="0" err="1"/>
              <a:t>que</a:t>
            </a:r>
            <a:r>
              <a:rPr lang="en-US" dirty="0"/>
              <a:t> </a:t>
            </a:r>
            <a:r>
              <a:rPr lang="en-US" dirty="0" err="1" smtClean="0"/>
              <a:t>imparta</a:t>
            </a:r>
            <a:r>
              <a:rPr lang="en-US" dirty="0" smtClean="0"/>
              <a:t> </a:t>
            </a:r>
            <a:r>
              <a:rPr lang="en-US" dirty="0"/>
              <a:t>el </a:t>
            </a:r>
            <a:r>
              <a:rPr lang="en-US" dirty="0" err="1"/>
              <a:t>Ministerio</a:t>
            </a:r>
            <a:r>
              <a:rPr lang="en-US" dirty="0"/>
              <a:t> de Hacienda. </a:t>
            </a:r>
          </a:p>
          <a:p>
            <a:pPr lvl="1"/>
            <a:r>
              <a:rPr lang="en-US" dirty="0"/>
              <a:t>Los </a:t>
            </a:r>
            <a:r>
              <a:rPr lang="en-US" dirty="0" err="1"/>
              <a:t>informes</a:t>
            </a:r>
            <a:r>
              <a:rPr lang="en-US" dirty="0"/>
              <a:t> </a:t>
            </a:r>
            <a:r>
              <a:rPr lang="en-US" dirty="0" err="1"/>
              <a:t>que</a:t>
            </a:r>
            <a:r>
              <a:rPr lang="en-US" dirty="0"/>
              <a:t> se </a:t>
            </a:r>
            <a:r>
              <a:rPr lang="en-US" dirty="0" err="1"/>
              <a:t>emitan</a:t>
            </a:r>
            <a:r>
              <a:rPr lang="en-US" dirty="0"/>
              <a:t> </a:t>
            </a:r>
            <a:r>
              <a:rPr lang="en-US" dirty="0" err="1"/>
              <a:t>por</a:t>
            </a:r>
            <a:r>
              <a:rPr lang="en-US" dirty="0"/>
              <a:t> </a:t>
            </a:r>
            <a:r>
              <a:rPr lang="en-US" dirty="0" err="1"/>
              <a:t>aplicación</a:t>
            </a:r>
            <a:r>
              <a:rPr lang="en-US" dirty="0"/>
              <a:t> de los </a:t>
            </a:r>
            <a:r>
              <a:rPr lang="en-US" dirty="0" smtClean="0"/>
              <a:t>dos </a:t>
            </a:r>
            <a:r>
              <a:rPr lang="en-US" dirty="0" err="1"/>
              <a:t>incisos</a:t>
            </a:r>
            <a:r>
              <a:rPr lang="en-US" dirty="0"/>
              <a:t> </a:t>
            </a:r>
            <a:r>
              <a:rPr lang="en-US" dirty="0" err="1"/>
              <a:t>anteriores</a:t>
            </a:r>
            <a:r>
              <a:rPr lang="en-US" dirty="0"/>
              <a:t>, </a:t>
            </a:r>
            <a:r>
              <a:rPr lang="en-US" dirty="0" err="1"/>
              <a:t>deberán</a:t>
            </a:r>
            <a:r>
              <a:rPr lang="en-US" dirty="0"/>
              <a:t> </a:t>
            </a:r>
            <a:r>
              <a:rPr lang="en-US" dirty="0" err="1"/>
              <a:t>remitirse</a:t>
            </a:r>
            <a:r>
              <a:rPr lang="en-US" dirty="0"/>
              <a:t> a </a:t>
            </a:r>
            <a:r>
              <a:rPr lang="en-US" dirty="0" err="1"/>
              <a:t>ambas</a:t>
            </a:r>
            <a:r>
              <a:rPr lang="en-US" dirty="0"/>
              <a:t> </a:t>
            </a:r>
            <a:r>
              <a:rPr lang="en-US" dirty="0" err="1"/>
              <a:t>ramas</a:t>
            </a:r>
            <a:r>
              <a:rPr lang="en-US" dirty="0"/>
              <a:t> </a:t>
            </a:r>
            <a:r>
              <a:rPr lang="en-US" dirty="0" smtClean="0"/>
              <a:t>del </a:t>
            </a:r>
            <a:r>
              <a:rPr lang="en-US" dirty="0" err="1"/>
              <a:t>Congreso</a:t>
            </a:r>
            <a:r>
              <a:rPr lang="en-US" dirty="0"/>
              <a:t> </a:t>
            </a:r>
            <a:r>
              <a:rPr lang="en-US" dirty="0" err="1"/>
              <a:t>Nacional</a:t>
            </a:r>
            <a:r>
              <a:rPr lang="en-US" dirty="0"/>
              <a:t> en la </a:t>
            </a:r>
            <a:r>
              <a:rPr lang="en-US" dirty="0" err="1"/>
              <a:t>oportunidad</a:t>
            </a:r>
            <a:r>
              <a:rPr lang="en-US" dirty="0"/>
              <a:t> </a:t>
            </a:r>
            <a:r>
              <a:rPr lang="en-US" dirty="0" err="1"/>
              <a:t>que</a:t>
            </a:r>
            <a:r>
              <a:rPr lang="en-US" dirty="0"/>
              <a:t> se </a:t>
            </a:r>
            <a:r>
              <a:rPr lang="en-US" dirty="0" err="1"/>
              <a:t>fije</a:t>
            </a:r>
            <a:r>
              <a:rPr lang="en-US" dirty="0"/>
              <a:t> en </a:t>
            </a:r>
            <a:r>
              <a:rPr lang="en-US" dirty="0" smtClean="0"/>
              <a:t>los </a:t>
            </a:r>
            <a:r>
              <a:rPr lang="en-US" dirty="0" err="1"/>
              <a:t>decretos</a:t>
            </a:r>
            <a:r>
              <a:rPr lang="en-US" dirty="0"/>
              <a:t> e </a:t>
            </a:r>
            <a:r>
              <a:rPr lang="en-US" dirty="0" err="1"/>
              <a:t>instrucciones</a:t>
            </a:r>
            <a:r>
              <a:rPr lang="en-US" dirty="0"/>
              <a:t> </a:t>
            </a:r>
            <a:r>
              <a:rPr lang="en-US" dirty="0" err="1"/>
              <a:t>respectivas</a:t>
            </a:r>
            <a:r>
              <a:rPr lang="en-US" dirty="0"/>
              <a:t>. </a:t>
            </a:r>
          </a:p>
        </p:txBody>
      </p:sp>
      <p:sp>
        <p:nvSpPr>
          <p:cNvPr id="3" name="Title 2"/>
          <p:cNvSpPr>
            <a:spLocks noGrp="1"/>
          </p:cNvSpPr>
          <p:nvPr>
            <p:ph type="title"/>
          </p:nvPr>
        </p:nvSpPr>
        <p:spPr/>
        <p:txBody>
          <a:bodyPr/>
          <a:lstStyle/>
          <a:p>
            <a:r>
              <a:rPr lang="en-US" dirty="0" smtClean="0"/>
              <a:t>CGR</a:t>
            </a:r>
            <a:endParaRPr lang="en-US" dirty="0"/>
          </a:p>
        </p:txBody>
      </p:sp>
    </p:spTree>
    <p:extLst>
      <p:ext uri="{BB962C8B-B14F-4D97-AF65-F5344CB8AC3E}">
        <p14:creationId xmlns:p14="http://schemas.microsoft.com/office/powerpoint/2010/main" val="256337595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8724</TotalTime>
  <Words>4764</Words>
  <Application>Microsoft Macintosh PowerPoint</Application>
  <PresentationFormat>On-screen Show (4:3)</PresentationFormat>
  <Paragraphs>323</Paragraphs>
  <Slides>57</Slides>
  <Notes>0</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Grid</vt:lpstr>
      <vt:lpstr>Responsabilidad del Estado  Santiago Montt</vt:lpstr>
      <vt:lpstr>ACcountability</vt:lpstr>
      <vt:lpstr>Control de gestion ex ante</vt:lpstr>
      <vt:lpstr>Regulatory impact assessment</vt:lpstr>
      <vt:lpstr>Ministerio de economia</vt:lpstr>
      <vt:lpstr>MINSEGPRES</vt:lpstr>
      <vt:lpstr>Control presupuestario</vt:lpstr>
      <vt:lpstr>Control presupuestario</vt:lpstr>
      <vt:lpstr>CGR</vt:lpstr>
      <vt:lpstr>Control de gestion ex Post</vt:lpstr>
      <vt:lpstr>DIPRES</vt:lpstr>
      <vt:lpstr>DIPRES</vt:lpstr>
      <vt:lpstr>CGR</vt:lpstr>
      <vt:lpstr>CAIGG</vt:lpstr>
      <vt:lpstr>Accountability democratica</vt:lpstr>
      <vt:lpstr>Temas a incluir</vt:lpstr>
      <vt:lpstr>TEORIA de las regulaciones</vt:lpstr>
      <vt:lpstr>Introducción a la teoría de la regulación</vt:lpstr>
      <vt:lpstr>Tres teorías explicativas</vt:lpstr>
      <vt:lpstr>La teoría del interés público</vt:lpstr>
      <vt:lpstr>Teoría del interés privado</vt:lpstr>
      <vt:lpstr>Public Choice (1) </vt:lpstr>
      <vt:lpstr>Public Choice (2)</vt:lpstr>
      <vt:lpstr>Problemas de acción colectiva</vt:lpstr>
      <vt:lpstr>Taxonomía de la demanda por regulación</vt:lpstr>
      <vt:lpstr>FUNG</vt:lpstr>
      <vt:lpstr>FUNG</vt:lpstr>
      <vt:lpstr>Resumen paper Levine &amp; Forrence</vt:lpstr>
      <vt:lpstr>Introducción</vt:lpstr>
      <vt:lpstr>Introducción</vt:lpstr>
      <vt:lpstr>1. Recasting the problem and creating a model (1)</vt:lpstr>
      <vt:lpstr>1. Recasting the problem and creating a model (2)</vt:lpstr>
      <vt:lpstr>1. Recasting the problem and creating a model (3)</vt:lpstr>
      <vt:lpstr>1. Recasting the problem and creating a model (4)</vt:lpstr>
      <vt:lpstr>2. Public v. Private Interest (1)</vt:lpstr>
      <vt:lpstr>3. General vs. Special Interests  (1)</vt:lpstr>
      <vt:lpstr>3. General vs. Special Interests  (2)</vt:lpstr>
      <vt:lpstr>3. General vs. Special Interests  (3)</vt:lpstr>
      <vt:lpstr>Edmund Burke</vt:lpstr>
      <vt:lpstr>3. General vs. Special Interests  (4)</vt:lpstr>
      <vt:lpstr>Sin Slack</vt:lpstr>
      <vt:lpstr>Con Slack</vt:lpstr>
      <vt:lpstr>3. General vs. Special Interests  (5)</vt:lpstr>
      <vt:lpstr>4. The model</vt:lpstr>
      <vt:lpstr>5. Influencing the amount of slack</vt:lpstr>
      <vt:lpstr>5. Influencing the amount of slack</vt:lpstr>
      <vt:lpstr>5. Influencing the amount of slack</vt:lpstr>
      <vt:lpstr>5. Influencing the amount of slack</vt:lpstr>
      <vt:lpstr>5. Influencing the amount of slack</vt:lpstr>
      <vt:lpstr>6. The Public Agenda</vt:lpstr>
      <vt:lpstr>Participación y responsividad</vt:lpstr>
      <vt:lpstr>IDEAS GENERALES</vt:lpstr>
      <vt:lpstr>Conflicto inter-accountability</vt:lpstr>
      <vt:lpstr>Ley 20.050</vt:lpstr>
      <vt:lpstr>LOCBGAE</vt:lpstr>
      <vt:lpstr>LOCBGAE</vt:lpstr>
      <vt:lpstr>LOCBGAE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Responsabilidad del Estado</dc:title>
  <dc:creator>Santiago Montt</dc:creator>
  <cp:lastModifiedBy>Santiago Montt</cp:lastModifiedBy>
  <cp:revision>72</cp:revision>
  <dcterms:created xsi:type="dcterms:W3CDTF">2011-03-11T03:06:20Z</dcterms:created>
  <dcterms:modified xsi:type="dcterms:W3CDTF">2011-03-23T20:40:53Z</dcterms:modified>
</cp:coreProperties>
</file>