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handoutMasterIdLst>
    <p:handoutMasterId r:id="rId32"/>
  </p:handoutMasterIdLst>
  <p:sldIdLst>
    <p:sldId id="256" r:id="rId2"/>
    <p:sldId id="281" r:id="rId3"/>
    <p:sldId id="259" r:id="rId4"/>
    <p:sldId id="257" r:id="rId5"/>
    <p:sldId id="274" r:id="rId6"/>
    <p:sldId id="266" r:id="rId7"/>
    <p:sldId id="268" r:id="rId8"/>
    <p:sldId id="269" r:id="rId9"/>
    <p:sldId id="270" r:id="rId10"/>
    <p:sldId id="263" r:id="rId11"/>
    <p:sldId id="265" r:id="rId12"/>
    <p:sldId id="264" r:id="rId13"/>
    <p:sldId id="258" r:id="rId14"/>
    <p:sldId id="260" r:id="rId15"/>
    <p:sldId id="271" r:id="rId16"/>
    <p:sldId id="272" r:id="rId17"/>
    <p:sldId id="273" r:id="rId18"/>
    <p:sldId id="275" r:id="rId19"/>
    <p:sldId id="276" r:id="rId20"/>
    <p:sldId id="262" r:id="rId21"/>
    <p:sldId id="277" r:id="rId22"/>
    <p:sldId id="292" r:id="rId23"/>
    <p:sldId id="293" r:id="rId24"/>
    <p:sldId id="294" r:id="rId25"/>
    <p:sldId id="295" r:id="rId26"/>
    <p:sldId id="296" r:id="rId27"/>
    <p:sldId id="297" r:id="rId28"/>
    <p:sldId id="279" r:id="rId29"/>
    <p:sldId id="291" r:id="rId30"/>
    <p:sldId id="27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99829" autoAdjust="0"/>
  </p:normalViewPr>
  <p:slideViewPr>
    <p:cSldViewPr snapToGrid="0" snapToObjects="1">
      <p:cViewPr>
        <p:scale>
          <a:sx n="100" d="100"/>
          <a:sy n="100" d="100"/>
        </p:scale>
        <p:origin x="-856" y="-80"/>
      </p:cViewPr>
      <p:guideLst>
        <p:guide orient="horz" pos="2160"/>
        <p:guide pos="2880"/>
      </p:guideLst>
    </p:cSldViewPr>
  </p:slideViewPr>
  <p:outlineViewPr>
    <p:cViewPr>
      <p:scale>
        <a:sx n="33" d="100"/>
        <a:sy n="33" d="100"/>
      </p:scale>
      <p:origin x="0" y="30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9867BE-1896-5D49-9329-2AE460699185}" type="datetimeFigureOut">
              <a:rPr lang="en-US" smtClean="0"/>
              <a:t>3/16/11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C8DF6E-5F22-2445-B4C8-BCA0FD48DDAE}" type="slidenum">
              <a:rPr lang="en-US" smtClean="0"/>
              <a:t>‹#›</a:t>
            </a:fld>
            <a:endParaRPr lang="en-US"/>
          </a:p>
        </p:txBody>
      </p:sp>
    </p:spTree>
    <p:extLst>
      <p:ext uri="{BB962C8B-B14F-4D97-AF65-F5344CB8AC3E}">
        <p14:creationId xmlns:p14="http://schemas.microsoft.com/office/powerpoint/2010/main" val="30883451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D2F1908-655A-B640-8617-3A18A38B1694}" type="datetimeFigureOut">
              <a:rPr lang="en-US" smtClean="0"/>
              <a:t>3/16/11</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title</a:t>
            </a:r>
            <a:r>
              <a:rPr lang="es-ES_tradnl" noProof="0" dirty="0" smtClean="0"/>
              <a:t> </a:t>
            </a:r>
            <a:r>
              <a:rPr lang="es-ES_tradnl" noProof="0" dirty="0" err="1" smtClean="0"/>
              <a:t>style</a:t>
            </a:r>
            <a:endParaRPr lang="es-ES_tradnl"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1D2F1908-655A-B640-8617-3A18A38B1694}" type="datetimeFigureOut">
              <a:rPr lang="en-US" smtClean="0"/>
              <a:t>3/16/11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s-ES_tradnl"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10"/>
          </p:nvPr>
        </p:nvSpPr>
        <p:spPr/>
        <p:txBody>
          <a:bodyPr/>
          <a:lstStyle/>
          <a:p>
            <a:fld id="{1D2F1908-655A-B640-8617-3A18A38B1694}" type="datetimeFigureOut">
              <a:rPr lang="en-US" smtClean="0"/>
              <a:t>3/16/11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94DF43C0-794F-6645-9715-1FC131E9ED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_tradnl" noProof="0" dirty="0" err="1" smtClean="0"/>
              <a:t>Click</a:t>
            </a:r>
            <a:r>
              <a:rPr lang="es-ES_tradnl" noProof="0" dirty="0" smtClean="0"/>
              <a:t> </a:t>
            </a:r>
            <a:r>
              <a:rPr lang="es-ES_tradnl" noProof="0" dirty="0" err="1" smtClean="0"/>
              <a:t>to</a:t>
            </a:r>
            <a:r>
              <a:rPr lang="es-ES_tradnl" noProof="0" dirty="0" smtClean="0"/>
              <a:t> </a:t>
            </a:r>
            <a:r>
              <a:rPr lang="es-ES_tradnl" noProof="0" dirty="0" err="1" smtClean="0"/>
              <a:t>edit</a:t>
            </a:r>
            <a:r>
              <a:rPr lang="es-ES_tradnl" noProof="0" dirty="0" smtClean="0"/>
              <a:t> Master </a:t>
            </a:r>
            <a:r>
              <a:rPr lang="es-ES_tradnl" noProof="0" dirty="0" err="1" smtClean="0"/>
              <a:t>text</a:t>
            </a:r>
            <a:r>
              <a:rPr lang="es-ES_tradnl" noProof="0" dirty="0" smtClean="0"/>
              <a:t> </a:t>
            </a:r>
            <a:r>
              <a:rPr lang="es-ES_tradnl" noProof="0" dirty="0" err="1" smtClean="0"/>
              <a:t>styles</a:t>
            </a:r>
            <a:endParaRPr lang="es-ES_tradnl" noProof="0" dirty="0" smtClean="0"/>
          </a:p>
          <a:p>
            <a:pPr lvl="1"/>
            <a:r>
              <a:rPr lang="es-ES_tradnl" noProof="0" dirty="0" err="1" smtClean="0"/>
              <a:t>Second</a:t>
            </a:r>
            <a:r>
              <a:rPr lang="es-ES_tradnl" noProof="0" dirty="0" smtClean="0"/>
              <a:t> </a:t>
            </a:r>
            <a:r>
              <a:rPr lang="es-ES_tradnl" noProof="0" dirty="0" err="1" smtClean="0"/>
              <a:t>level</a:t>
            </a:r>
            <a:endParaRPr lang="es-ES_tradnl" noProof="0" dirty="0" smtClean="0"/>
          </a:p>
          <a:p>
            <a:pPr lvl="2"/>
            <a:r>
              <a:rPr lang="es-ES_tradnl" noProof="0" dirty="0" err="1" smtClean="0"/>
              <a:t>Third</a:t>
            </a:r>
            <a:r>
              <a:rPr lang="es-ES_tradnl" noProof="0" dirty="0" smtClean="0"/>
              <a:t> </a:t>
            </a:r>
            <a:r>
              <a:rPr lang="es-ES_tradnl" noProof="0" dirty="0" err="1" smtClean="0"/>
              <a:t>level</a:t>
            </a:r>
            <a:endParaRPr lang="es-ES_tradnl" noProof="0" dirty="0" smtClean="0"/>
          </a:p>
          <a:p>
            <a:pPr lvl="3"/>
            <a:r>
              <a:rPr lang="es-ES_tradnl" noProof="0" dirty="0" err="1" smtClean="0"/>
              <a:t>Fourth</a:t>
            </a:r>
            <a:r>
              <a:rPr lang="es-ES_tradnl" noProof="0" dirty="0" smtClean="0"/>
              <a:t> </a:t>
            </a:r>
            <a:r>
              <a:rPr lang="es-ES_tradnl" noProof="0" dirty="0" err="1" smtClean="0"/>
              <a:t>level</a:t>
            </a:r>
            <a:endParaRPr lang="es-ES_tradnl" noProof="0" dirty="0" smtClean="0"/>
          </a:p>
          <a:p>
            <a:pPr lvl="4"/>
            <a:r>
              <a:rPr lang="es-ES_tradnl" noProof="0" dirty="0" err="1" smtClean="0"/>
              <a:t>Fifth</a:t>
            </a:r>
            <a:r>
              <a:rPr lang="es-ES_tradnl" noProof="0" dirty="0" smtClean="0"/>
              <a:t> </a:t>
            </a:r>
            <a:r>
              <a:rPr lang="es-ES_tradnl" noProof="0" dirty="0" err="1" smtClean="0"/>
              <a:t>level</a:t>
            </a:r>
            <a:endParaRPr lang="es-ES_tradnl" noProof="0" dirty="0"/>
          </a:p>
        </p:txBody>
      </p:sp>
      <p:sp>
        <p:nvSpPr>
          <p:cNvPr id="4" name="Date Placeholder 3"/>
          <p:cNvSpPr>
            <a:spLocks noGrp="1"/>
          </p:cNvSpPr>
          <p:nvPr>
            <p:ph type="dt" sz="half" idx="10"/>
          </p:nvPr>
        </p:nvSpPr>
        <p:spPr/>
        <p:txBody>
          <a:bodyPr/>
          <a:lstStyle/>
          <a:p>
            <a:fld id="{1D2F1908-655A-B640-8617-3A18A38B1694}" type="datetimeFigureOut">
              <a:rPr lang="en-US" smtClean="0"/>
              <a:t>3/16/11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DF43C0-794F-6645-9715-1FC131E9ED69}" type="slidenum">
              <a:rPr lang="en-US" smtClean="0"/>
              <a:t>‹#›</a:t>
            </a:fld>
            <a:endParaRPr lang="en-US"/>
          </a:p>
        </p:txBody>
      </p:sp>
      <p:sp>
        <p:nvSpPr>
          <p:cNvPr id="7" name="Title 6"/>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D2F1908-655A-B640-8617-3A18A38B1694}" type="datetimeFigureOut">
              <a:rPr lang="en-US" smtClean="0"/>
              <a:t>3/16/11</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94DF43C0-794F-6645-9715-1FC131E9ED69}"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s-ES_tradnl"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Date Placeholder 4"/>
          <p:cNvSpPr>
            <a:spLocks noGrp="1"/>
          </p:cNvSpPr>
          <p:nvPr>
            <p:ph type="dt" sz="half" idx="10"/>
          </p:nvPr>
        </p:nvSpPr>
        <p:spPr/>
        <p:txBody>
          <a:bodyPr/>
          <a:lstStyle/>
          <a:p>
            <a:fld id="{1D2F1908-655A-B640-8617-3A18A38B1694}" type="datetimeFigureOut">
              <a:rPr lang="en-US" smtClean="0"/>
              <a:t>3/16/11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8" name="Title 7"/>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7" name="Date Placeholder 6"/>
          <p:cNvSpPr>
            <a:spLocks noGrp="1"/>
          </p:cNvSpPr>
          <p:nvPr>
            <p:ph type="dt" sz="half" idx="10"/>
          </p:nvPr>
        </p:nvSpPr>
        <p:spPr/>
        <p:txBody>
          <a:bodyPr/>
          <a:lstStyle/>
          <a:p>
            <a:fld id="{1D2F1908-655A-B640-8617-3A18A38B1694}" type="datetimeFigureOut">
              <a:rPr lang="en-US" smtClean="0"/>
              <a:t>3/16/11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2F1908-655A-B640-8617-3A18A38B1694}" type="datetimeFigureOut">
              <a:rPr lang="en-US" smtClean="0"/>
              <a:t>3/16/11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DF43C0-794F-6645-9715-1FC131E9ED69}" type="slidenum">
              <a:rPr lang="en-US" smtClean="0"/>
              <a:t>‹#›</a:t>
            </a:fld>
            <a:endParaRPr lang="en-US"/>
          </a:p>
        </p:txBody>
      </p:sp>
      <p:sp>
        <p:nvSpPr>
          <p:cNvPr id="6" name="Title 5"/>
          <p:cNvSpPr>
            <a:spLocks noGrp="1"/>
          </p:cNvSpPr>
          <p:nvPr>
            <p:ph type="title"/>
          </p:nvPr>
        </p:nvSpPr>
        <p:spPr/>
        <p:txBody>
          <a:bodyPr/>
          <a:lstStyle/>
          <a:p>
            <a:r>
              <a:rPr lang="es-ES_tradnl"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2F1908-655A-B640-8617-3A18A38B1694}" type="datetimeFigureOut">
              <a:rPr lang="en-US" smtClean="0"/>
              <a:t>3/16/11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DF43C0-794F-6645-9715-1FC131E9ED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s-ES_tradnl"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1D2F1908-655A-B640-8617-3A18A38B1694}" type="datetimeFigureOut">
              <a:rPr lang="en-US" smtClean="0"/>
              <a:t>3/16/11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DF43C0-794F-6645-9715-1FC131E9ED69}"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s-ES_tradnl"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D2F1908-655A-B640-8617-3A18A38B1694}" type="datetimeFigureOut">
              <a:rPr lang="en-US" smtClean="0"/>
              <a:t>3/16/11</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94DF43C0-794F-6645-9715-1FC131E9ED6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santiagomontt/Documents/REGCOM/Diplomado/2011/Responsabilidad%20del%20Estado/Materiales/Clase%204/PPT-Seebach.pp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10400" y="4262760"/>
            <a:ext cx="1981200" cy="1828800"/>
          </a:xfrm>
        </p:spPr>
        <p:txBody>
          <a:bodyPr>
            <a:normAutofit/>
          </a:bodyPr>
          <a:lstStyle/>
          <a:p>
            <a:r>
              <a:rPr lang="en-US" sz="2200" dirty="0" err="1" smtClean="0"/>
              <a:t>Segunda</a:t>
            </a:r>
            <a:r>
              <a:rPr lang="en-US" sz="2200" dirty="0" smtClean="0"/>
              <a:t> </a:t>
            </a:r>
            <a:r>
              <a:rPr lang="en-US" sz="2200" dirty="0" err="1" smtClean="0"/>
              <a:t>Semana</a:t>
            </a:r>
            <a:r>
              <a:rPr lang="en-US" sz="2200" dirty="0" smtClean="0"/>
              <a:t> – </a:t>
            </a:r>
          </a:p>
          <a:p>
            <a:r>
              <a:rPr lang="en-US" sz="2200" dirty="0" err="1" smtClean="0"/>
              <a:t>Clases</a:t>
            </a:r>
            <a:r>
              <a:rPr lang="en-US" sz="2200" dirty="0" smtClean="0"/>
              <a:t> 3 y 4</a:t>
            </a:r>
          </a:p>
          <a:p>
            <a:endParaRPr lang="en-US" sz="2200" dirty="0"/>
          </a:p>
        </p:txBody>
      </p:sp>
      <p:sp>
        <p:nvSpPr>
          <p:cNvPr id="2" name="Title 1"/>
          <p:cNvSpPr>
            <a:spLocks noGrp="1"/>
          </p:cNvSpPr>
          <p:nvPr>
            <p:ph type="title"/>
          </p:nvPr>
        </p:nvSpPr>
        <p:spPr>
          <a:xfrm>
            <a:off x="457200" y="2438400"/>
            <a:ext cx="6324600" cy="2540000"/>
          </a:xfrm>
        </p:spPr>
        <p:txBody>
          <a:bodyPr/>
          <a:lstStyle/>
          <a:p>
            <a:r>
              <a:rPr lang="en-US" dirty="0" err="1" smtClean="0"/>
              <a:t>Responsabilidad</a:t>
            </a:r>
            <a:r>
              <a:rPr lang="en-US" dirty="0" smtClean="0"/>
              <a:t> del Estado</a:t>
            </a:r>
            <a:br>
              <a:rPr lang="en-US" dirty="0" smtClean="0"/>
            </a:br>
            <a:r>
              <a:rPr lang="en-US" dirty="0"/>
              <a:t/>
            </a:r>
            <a:br>
              <a:rPr lang="en-US" dirty="0"/>
            </a:br>
            <a:r>
              <a:rPr lang="en-US" sz="3400" cap="none" dirty="0" smtClean="0"/>
              <a:t>Santiago Montt</a:t>
            </a:r>
            <a:endParaRPr lang="en-US" sz="3400" cap="none" dirty="0"/>
          </a:p>
        </p:txBody>
      </p:sp>
    </p:spTree>
    <p:extLst>
      <p:ext uri="{BB962C8B-B14F-4D97-AF65-F5344CB8AC3E}">
        <p14:creationId xmlns:p14="http://schemas.microsoft.com/office/powerpoint/2010/main" val="503747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Derecho</a:t>
            </a:r>
            <a:r>
              <a:rPr lang="en-US" dirty="0" smtClean="0"/>
              <a:t> </a:t>
            </a:r>
            <a:r>
              <a:rPr lang="en-US" dirty="0" err="1" smtClean="0"/>
              <a:t>Público</a:t>
            </a:r>
            <a:r>
              <a:rPr lang="en-US" dirty="0" smtClean="0"/>
              <a:t>, </a:t>
            </a:r>
            <a:r>
              <a:rPr lang="en-US" dirty="0" err="1" smtClean="0"/>
              <a:t>visión</a:t>
            </a:r>
            <a:r>
              <a:rPr lang="en-US" dirty="0" smtClean="0"/>
              <a:t> </a:t>
            </a:r>
            <a:r>
              <a:rPr lang="en-US" dirty="0" err="1" smtClean="0"/>
              <a:t>tradicional</a:t>
            </a:r>
            <a:r>
              <a:rPr lang="en-US" dirty="0" smtClean="0"/>
              <a:t> (</a:t>
            </a:r>
            <a:r>
              <a:rPr lang="en-US" dirty="0" err="1" smtClean="0"/>
              <a:t>Mashaw</a:t>
            </a:r>
            <a:r>
              <a:rPr lang="en-US" dirty="0" smtClean="0"/>
              <a:t>, pp. 5-6)</a:t>
            </a:r>
          </a:p>
          <a:p>
            <a:pPr lvl="1"/>
            <a:r>
              <a:rPr lang="en-US" dirty="0" smtClean="0"/>
              <a:t>“En los </a:t>
            </a:r>
            <a:r>
              <a:rPr lang="en-US" dirty="0" err="1" smtClean="0"/>
              <a:t>Estados</a:t>
            </a:r>
            <a:r>
              <a:rPr lang="en-US" dirty="0" smtClean="0"/>
              <a:t> </a:t>
            </a:r>
            <a:r>
              <a:rPr lang="en-US" dirty="0" err="1" smtClean="0"/>
              <a:t>liberales</a:t>
            </a:r>
            <a:r>
              <a:rPr lang="en-US" dirty="0" smtClean="0"/>
              <a:t>, </a:t>
            </a:r>
            <a:r>
              <a:rPr lang="en-US" dirty="0" err="1" smtClean="0"/>
              <a:t>es</a:t>
            </a:r>
            <a:r>
              <a:rPr lang="en-US" dirty="0" smtClean="0"/>
              <a:t> </a:t>
            </a:r>
            <a:r>
              <a:rPr lang="en-US" dirty="0" err="1" smtClean="0"/>
              <a:t>una</a:t>
            </a:r>
            <a:r>
              <a:rPr lang="en-US" dirty="0" smtClean="0"/>
              <a:t> </a:t>
            </a:r>
            <a:r>
              <a:rPr lang="en-US" dirty="0" err="1" smtClean="0"/>
              <a:t>tarea</a:t>
            </a:r>
            <a:r>
              <a:rPr lang="en-US" dirty="0" smtClean="0"/>
              <a:t> del </a:t>
            </a:r>
            <a:r>
              <a:rPr lang="en-US" dirty="0" err="1" smtClean="0"/>
              <a:t>Derecho</a:t>
            </a:r>
            <a:r>
              <a:rPr lang="en-US" dirty="0" smtClean="0"/>
              <a:t> </a:t>
            </a:r>
            <a:r>
              <a:rPr lang="en-US" dirty="0" err="1" smtClean="0"/>
              <a:t>público</a:t>
            </a:r>
            <a:r>
              <a:rPr lang="en-US" dirty="0" smtClean="0"/>
              <a:t>, </a:t>
            </a:r>
            <a:r>
              <a:rPr lang="en-US" dirty="0" err="1" smtClean="0"/>
              <a:t>prevenir</a:t>
            </a:r>
            <a:r>
              <a:rPr lang="en-US" dirty="0" smtClean="0"/>
              <a:t> y </a:t>
            </a:r>
            <a:r>
              <a:rPr lang="en-US" dirty="0" err="1" smtClean="0"/>
              <a:t>reparar</a:t>
            </a:r>
            <a:r>
              <a:rPr lang="en-US" dirty="0" smtClean="0"/>
              <a:t> los </a:t>
            </a:r>
            <a:r>
              <a:rPr lang="en-US" dirty="0" err="1" smtClean="0"/>
              <a:t>ejercicios</a:t>
            </a:r>
            <a:r>
              <a:rPr lang="en-US" dirty="0" smtClean="0"/>
              <a:t> </a:t>
            </a:r>
            <a:r>
              <a:rPr lang="en-US" dirty="0" err="1" smtClean="0"/>
              <a:t>ilegítimos</a:t>
            </a:r>
            <a:r>
              <a:rPr lang="en-US" dirty="0" smtClean="0"/>
              <a:t> del </a:t>
            </a:r>
            <a:r>
              <a:rPr lang="en-US" dirty="0" err="1" smtClean="0"/>
              <a:t>poder</a:t>
            </a:r>
            <a:r>
              <a:rPr lang="en-US" dirty="0" smtClean="0"/>
              <a:t> </a:t>
            </a:r>
            <a:r>
              <a:rPr lang="en-US" dirty="0" err="1" smtClean="0"/>
              <a:t>estatal</a:t>
            </a:r>
            <a:r>
              <a:rPr lang="en-US" dirty="0" smtClean="0"/>
              <a:t>. </a:t>
            </a:r>
            <a:r>
              <a:rPr lang="en-US" dirty="0" err="1" smtClean="0"/>
              <a:t>Dicho</a:t>
            </a:r>
            <a:r>
              <a:rPr lang="en-US" dirty="0" smtClean="0"/>
              <a:t> en </a:t>
            </a:r>
            <a:r>
              <a:rPr lang="en-US" dirty="0" err="1" smtClean="0"/>
              <a:t>términos</a:t>
            </a:r>
            <a:r>
              <a:rPr lang="en-US" dirty="0" smtClean="0"/>
              <a:t> de la </a:t>
            </a:r>
            <a:r>
              <a:rPr lang="en-US" dirty="0" err="1" smtClean="0"/>
              <a:t>teoría</a:t>
            </a:r>
            <a:r>
              <a:rPr lang="en-US" dirty="0" smtClean="0"/>
              <a:t> </a:t>
            </a:r>
            <a:r>
              <a:rPr lang="en-US" dirty="0" err="1" smtClean="0"/>
              <a:t>moderna</a:t>
            </a:r>
            <a:r>
              <a:rPr lang="en-US" dirty="0" smtClean="0"/>
              <a:t> de la </a:t>
            </a:r>
            <a:r>
              <a:rPr lang="en-US" dirty="0" err="1" smtClean="0"/>
              <a:t>agencia</a:t>
            </a:r>
            <a:r>
              <a:rPr lang="en-US" dirty="0" smtClean="0"/>
              <a:t>, en los </a:t>
            </a:r>
            <a:r>
              <a:rPr lang="en-US" dirty="0" err="1" smtClean="0"/>
              <a:t>Estados</a:t>
            </a:r>
            <a:r>
              <a:rPr lang="en-US" dirty="0" smtClean="0"/>
              <a:t> </a:t>
            </a:r>
            <a:r>
              <a:rPr lang="en-US" dirty="0" err="1" smtClean="0"/>
              <a:t>liberales</a:t>
            </a:r>
            <a:r>
              <a:rPr lang="en-US" dirty="0" smtClean="0"/>
              <a:t> la </a:t>
            </a:r>
            <a:r>
              <a:rPr lang="en-US" dirty="0" err="1" smtClean="0"/>
              <a:t>gente</a:t>
            </a:r>
            <a:r>
              <a:rPr lang="en-US" dirty="0" smtClean="0"/>
              <a:t> son los </a:t>
            </a:r>
            <a:r>
              <a:rPr lang="en-US" dirty="0" err="1" smtClean="0"/>
              <a:t>principales</a:t>
            </a:r>
            <a:r>
              <a:rPr lang="en-US" dirty="0" smtClean="0"/>
              <a:t> y los </a:t>
            </a:r>
            <a:r>
              <a:rPr lang="en-US" dirty="0" err="1" smtClean="0"/>
              <a:t>funcionarios</a:t>
            </a:r>
            <a:r>
              <a:rPr lang="en-US" dirty="0" smtClean="0"/>
              <a:t> los </a:t>
            </a:r>
            <a:r>
              <a:rPr lang="en-US" dirty="0" err="1" smtClean="0"/>
              <a:t>agentes</a:t>
            </a:r>
            <a:r>
              <a:rPr lang="en-US" dirty="0" smtClean="0"/>
              <a:t>” (</a:t>
            </a:r>
            <a:r>
              <a:rPr lang="en-US" dirty="0" err="1" smtClean="0"/>
              <a:t>mandante-mandatario</a:t>
            </a:r>
            <a:r>
              <a:rPr lang="en-US" dirty="0" smtClean="0"/>
              <a:t>).</a:t>
            </a:r>
          </a:p>
          <a:p>
            <a:pPr lvl="1"/>
            <a:r>
              <a:rPr lang="en-US" dirty="0" smtClean="0"/>
              <a:t>“El </a:t>
            </a:r>
            <a:r>
              <a:rPr lang="en-US" dirty="0" err="1" smtClean="0"/>
              <a:t>Derecho</a:t>
            </a:r>
            <a:r>
              <a:rPr lang="en-US" dirty="0" smtClean="0"/>
              <a:t> </a:t>
            </a:r>
            <a:r>
              <a:rPr lang="en-US" dirty="0" err="1" smtClean="0"/>
              <a:t>Público</a:t>
            </a:r>
            <a:r>
              <a:rPr lang="en-US" dirty="0" smtClean="0"/>
              <a:t> </a:t>
            </a:r>
            <a:r>
              <a:rPr lang="en-US" dirty="0" err="1" smtClean="0"/>
              <a:t>monitorea</a:t>
            </a:r>
            <a:r>
              <a:rPr lang="en-US" dirty="0" smtClean="0"/>
              <a:t> </a:t>
            </a:r>
            <a:r>
              <a:rPr lang="en-US" dirty="0" err="1" smtClean="0"/>
              <a:t>las</a:t>
            </a:r>
            <a:r>
              <a:rPr lang="en-US" dirty="0" smtClean="0"/>
              <a:t> </a:t>
            </a:r>
            <a:r>
              <a:rPr lang="en-US" dirty="0" err="1" smtClean="0"/>
              <a:t>relaciones</a:t>
            </a:r>
            <a:r>
              <a:rPr lang="en-US" dirty="0" smtClean="0"/>
              <a:t> principal-</a:t>
            </a:r>
            <a:r>
              <a:rPr lang="en-US" dirty="0" err="1" smtClean="0"/>
              <a:t>agente</a:t>
            </a:r>
            <a:r>
              <a:rPr lang="en-US" dirty="0" smtClean="0"/>
              <a:t> y </a:t>
            </a:r>
            <a:r>
              <a:rPr lang="en-US" dirty="0" err="1" smtClean="0"/>
              <a:t>busca</a:t>
            </a:r>
            <a:r>
              <a:rPr lang="en-US" dirty="0" smtClean="0"/>
              <a:t> </a:t>
            </a:r>
            <a:r>
              <a:rPr lang="en-US" dirty="0" err="1" smtClean="0"/>
              <a:t>asegurar</a:t>
            </a:r>
            <a:r>
              <a:rPr lang="en-US" dirty="0" smtClean="0"/>
              <a:t> la </a:t>
            </a:r>
            <a:r>
              <a:rPr lang="en-US" dirty="0" err="1" smtClean="0"/>
              <a:t>responsabilidad</a:t>
            </a:r>
            <a:r>
              <a:rPr lang="en-US" dirty="0" smtClean="0"/>
              <a:t> de los </a:t>
            </a:r>
            <a:r>
              <a:rPr lang="en-US" dirty="0" err="1" smtClean="0"/>
              <a:t>agentes</a:t>
            </a:r>
            <a:r>
              <a:rPr lang="en-US" dirty="0" smtClean="0"/>
              <a:t> con los </a:t>
            </a:r>
            <a:r>
              <a:rPr lang="en-US" dirty="0" err="1" smtClean="0"/>
              <a:t>principales</a:t>
            </a:r>
            <a:r>
              <a:rPr lang="en-US" dirty="0" smtClean="0"/>
              <a:t> a </a:t>
            </a:r>
            <a:r>
              <a:rPr lang="en-US" dirty="0" err="1" smtClean="0"/>
              <a:t>través</a:t>
            </a:r>
            <a:r>
              <a:rPr lang="en-US" dirty="0" smtClean="0"/>
              <a:t> de un </a:t>
            </a:r>
            <a:r>
              <a:rPr lang="en-US" dirty="0" err="1" smtClean="0"/>
              <a:t>conjunto</a:t>
            </a:r>
            <a:r>
              <a:rPr lang="en-US" dirty="0" smtClean="0"/>
              <a:t> de </a:t>
            </a:r>
            <a:r>
              <a:rPr lang="en-US" dirty="0" err="1" smtClean="0"/>
              <a:t>mecanismos</a:t>
            </a:r>
            <a:r>
              <a:rPr lang="en-US" dirty="0" smtClean="0"/>
              <a:t> </a:t>
            </a:r>
            <a:r>
              <a:rPr lang="en-US" dirty="0" err="1" smtClean="0"/>
              <a:t>estructurales</a:t>
            </a:r>
            <a:r>
              <a:rPr lang="en-US" dirty="0" smtClean="0"/>
              <a:t>, </a:t>
            </a:r>
            <a:r>
              <a:rPr lang="en-US" dirty="0" err="1" smtClean="0"/>
              <a:t>procesales</a:t>
            </a:r>
            <a:r>
              <a:rPr lang="en-US" dirty="0" smtClean="0"/>
              <a:t>, </a:t>
            </a:r>
            <a:r>
              <a:rPr lang="en-US" dirty="0" err="1" smtClean="0"/>
              <a:t>sustantivos</a:t>
            </a:r>
            <a:r>
              <a:rPr lang="en-US" dirty="0" smtClean="0"/>
              <a:t> y </a:t>
            </a:r>
            <a:r>
              <a:rPr lang="en-US" dirty="0" err="1" smtClean="0"/>
              <a:t>remediales</a:t>
            </a:r>
            <a:r>
              <a:rPr lang="en-US" dirty="0" smtClean="0"/>
              <a:t> </a:t>
            </a:r>
            <a:r>
              <a:rPr lang="en-US" dirty="0" err="1" smtClean="0"/>
              <a:t>que</a:t>
            </a:r>
            <a:r>
              <a:rPr lang="en-US" dirty="0" smtClean="0"/>
              <a:t> se </a:t>
            </a:r>
            <a:r>
              <a:rPr lang="en-US" dirty="0" err="1" smtClean="0"/>
              <a:t>dirigen</a:t>
            </a:r>
            <a:r>
              <a:rPr lang="en-US" dirty="0" smtClean="0"/>
              <a:t> a </a:t>
            </a:r>
            <a:r>
              <a:rPr lang="en-US" dirty="0" err="1" smtClean="0"/>
              <a:t>las</a:t>
            </a:r>
            <a:r>
              <a:rPr lang="en-US" dirty="0" smtClean="0"/>
              <a:t> </a:t>
            </a:r>
            <a:r>
              <a:rPr lang="en-US" dirty="0" err="1" smtClean="0"/>
              <a:t>prácticas</a:t>
            </a:r>
            <a:r>
              <a:rPr lang="en-US" dirty="0" smtClean="0"/>
              <a:t> </a:t>
            </a:r>
            <a:r>
              <a:rPr lang="en-US" dirty="0" err="1" smtClean="0"/>
              <a:t>estatales</a:t>
            </a:r>
            <a:r>
              <a:rPr lang="en-US" dirty="0" smtClean="0"/>
              <a:t> </a:t>
            </a:r>
            <a:r>
              <a:rPr lang="en-US" dirty="0" err="1" smtClean="0"/>
              <a:t>tradicionales</a:t>
            </a:r>
            <a:r>
              <a:rPr lang="en-US" dirty="0" smtClean="0"/>
              <a:t> </a:t>
            </a:r>
            <a:r>
              <a:rPr lang="en-US" dirty="0" err="1" smtClean="0"/>
              <a:t>que</a:t>
            </a:r>
            <a:r>
              <a:rPr lang="en-US" dirty="0" smtClean="0"/>
              <a:t> use </a:t>
            </a:r>
            <a:r>
              <a:rPr lang="en-US" dirty="0" err="1" smtClean="0"/>
              <a:t>usan</a:t>
            </a:r>
            <a:r>
              <a:rPr lang="en-US" dirty="0" smtClean="0"/>
              <a:t> </a:t>
            </a:r>
            <a:r>
              <a:rPr lang="en-US" dirty="0" err="1" smtClean="0"/>
              <a:t>para</a:t>
            </a:r>
            <a:r>
              <a:rPr lang="en-US" dirty="0" smtClean="0"/>
              <a:t> </a:t>
            </a:r>
            <a:r>
              <a:rPr lang="en-US" dirty="0" err="1" smtClean="0"/>
              <a:t>crear</a:t>
            </a:r>
            <a:r>
              <a:rPr lang="en-US" dirty="0" smtClean="0"/>
              <a:t> e </a:t>
            </a:r>
            <a:r>
              <a:rPr lang="en-US" dirty="0" err="1" smtClean="0"/>
              <a:t>implementar</a:t>
            </a:r>
            <a:r>
              <a:rPr lang="en-US" dirty="0" smtClean="0"/>
              <a:t> </a:t>
            </a:r>
            <a:r>
              <a:rPr lang="en-US" dirty="0" err="1" smtClean="0"/>
              <a:t>políticas</a:t>
            </a:r>
            <a:r>
              <a:rPr lang="en-US" dirty="0" smtClean="0"/>
              <a:t> </a:t>
            </a:r>
            <a:r>
              <a:rPr lang="en-US" dirty="0" err="1" smtClean="0"/>
              <a:t>estatales</a:t>
            </a:r>
            <a:r>
              <a:rPr lang="en-US" dirty="0" smtClean="0"/>
              <a:t>: </a:t>
            </a:r>
            <a:r>
              <a:rPr lang="en-US" dirty="0" err="1" smtClean="0"/>
              <a:t>legislación</a:t>
            </a:r>
            <a:r>
              <a:rPr lang="en-US" dirty="0" smtClean="0"/>
              <a:t>, </a:t>
            </a:r>
            <a:r>
              <a:rPr lang="en-US" dirty="0" err="1" smtClean="0"/>
              <a:t>administración</a:t>
            </a:r>
            <a:r>
              <a:rPr lang="en-US" dirty="0" smtClean="0"/>
              <a:t> y </a:t>
            </a:r>
            <a:r>
              <a:rPr lang="en-US" dirty="0" err="1" smtClean="0"/>
              <a:t>adjudicación</a:t>
            </a:r>
            <a:r>
              <a:rPr lang="en-US" dirty="0" smtClean="0"/>
              <a:t>”.</a:t>
            </a:r>
          </a:p>
          <a:p>
            <a:pPr lvl="1"/>
            <a:r>
              <a:rPr lang="en-US" dirty="0" err="1" smtClean="0"/>
              <a:t>Mecanismos</a:t>
            </a:r>
            <a:r>
              <a:rPr lang="en-US" dirty="0" smtClean="0"/>
              <a:t> de </a:t>
            </a:r>
            <a:r>
              <a:rPr lang="en-US" dirty="0" err="1" smtClean="0"/>
              <a:t>responsabilidad</a:t>
            </a:r>
            <a:r>
              <a:rPr lang="en-US" dirty="0" smtClean="0"/>
              <a:t>: (1) </a:t>
            </a:r>
            <a:r>
              <a:rPr lang="en-US" dirty="0" err="1" smtClean="0"/>
              <a:t>elecciones</a:t>
            </a:r>
            <a:r>
              <a:rPr lang="en-US" dirty="0" smtClean="0"/>
              <a:t> </a:t>
            </a:r>
            <a:r>
              <a:rPr lang="en-US" dirty="0" err="1" smtClean="0"/>
              <a:t>periódicas</a:t>
            </a:r>
            <a:r>
              <a:rPr lang="en-US" dirty="0" smtClean="0"/>
              <a:t> </a:t>
            </a:r>
            <a:r>
              <a:rPr lang="en-US" dirty="0" err="1" smtClean="0"/>
              <a:t>para</a:t>
            </a:r>
            <a:r>
              <a:rPr lang="en-US" dirty="0" smtClean="0"/>
              <a:t> </a:t>
            </a:r>
            <a:r>
              <a:rPr lang="en-US" dirty="0" err="1" smtClean="0"/>
              <a:t>elegir</a:t>
            </a:r>
            <a:r>
              <a:rPr lang="en-US" dirty="0" smtClean="0"/>
              <a:t> </a:t>
            </a:r>
            <a:r>
              <a:rPr lang="en-US" dirty="0" err="1" smtClean="0"/>
              <a:t>autoridades</a:t>
            </a:r>
            <a:r>
              <a:rPr lang="en-US" dirty="0" smtClean="0"/>
              <a:t>, (2) </a:t>
            </a:r>
            <a:r>
              <a:rPr lang="en-US" dirty="0" err="1" smtClean="0"/>
              <a:t>responsabilidad</a:t>
            </a:r>
            <a:r>
              <a:rPr lang="en-US" dirty="0" smtClean="0"/>
              <a:t> </a:t>
            </a:r>
            <a:r>
              <a:rPr lang="en-US" dirty="0" err="1" smtClean="0"/>
              <a:t>política</a:t>
            </a:r>
            <a:r>
              <a:rPr lang="en-US" dirty="0" smtClean="0"/>
              <a:t> de </a:t>
            </a:r>
            <a:r>
              <a:rPr lang="en-US" dirty="0" err="1" smtClean="0"/>
              <a:t>administradores</a:t>
            </a:r>
            <a:r>
              <a:rPr lang="en-US" dirty="0" smtClean="0"/>
              <a:t> </a:t>
            </a:r>
            <a:r>
              <a:rPr lang="en-US" dirty="0" err="1" smtClean="0"/>
              <a:t>respecto</a:t>
            </a:r>
            <a:r>
              <a:rPr lang="en-US" dirty="0" smtClean="0"/>
              <a:t> a </a:t>
            </a:r>
            <a:r>
              <a:rPr lang="en-US" dirty="0" err="1" smtClean="0"/>
              <a:t>autoridades</a:t>
            </a:r>
            <a:r>
              <a:rPr lang="en-US" dirty="0" smtClean="0"/>
              <a:t> </a:t>
            </a:r>
            <a:r>
              <a:rPr lang="en-US" dirty="0" err="1" smtClean="0"/>
              <a:t>elegidas</a:t>
            </a:r>
            <a:r>
              <a:rPr lang="en-US" dirty="0" smtClean="0"/>
              <a:t>, (3) </a:t>
            </a:r>
            <a:r>
              <a:rPr lang="en-US" dirty="0" err="1" smtClean="0"/>
              <a:t>aplicación</a:t>
            </a:r>
            <a:r>
              <a:rPr lang="en-US" dirty="0" smtClean="0"/>
              <a:t> </a:t>
            </a:r>
            <a:r>
              <a:rPr lang="en-US" dirty="0" err="1" smtClean="0"/>
              <a:t>transparente</a:t>
            </a:r>
            <a:r>
              <a:rPr lang="en-US" dirty="0" smtClean="0"/>
              <a:t> e impersonal de </a:t>
            </a:r>
            <a:r>
              <a:rPr lang="en-US" dirty="0" err="1" smtClean="0"/>
              <a:t>normas</a:t>
            </a:r>
            <a:r>
              <a:rPr lang="en-US" dirty="0" smtClean="0"/>
              <a:t> </a:t>
            </a:r>
            <a:r>
              <a:rPr lang="en-US" dirty="0" err="1" smtClean="0"/>
              <a:t>generales</a:t>
            </a:r>
            <a:r>
              <a:rPr lang="en-US" dirty="0" smtClean="0"/>
              <a:t> </a:t>
            </a:r>
            <a:r>
              <a:rPr lang="en-US" dirty="0" err="1" smtClean="0"/>
              <a:t>por</a:t>
            </a:r>
            <a:r>
              <a:rPr lang="en-US" dirty="0" smtClean="0"/>
              <a:t> </a:t>
            </a:r>
            <a:r>
              <a:rPr lang="en-US" dirty="0" err="1" smtClean="0"/>
              <a:t>medio</a:t>
            </a:r>
            <a:r>
              <a:rPr lang="en-US" dirty="0" smtClean="0"/>
              <a:t> de </a:t>
            </a:r>
            <a:r>
              <a:rPr lang="en-US" dirty="0" err="1" smtClean="0"/>
              <a:t>procesos</a:t>
            </a:r>
            <a:r>
              <a:rPr lang="en-US" dirty="0" smtClean="0"/>
              <a:t> </a:t>
            </a:r>
            <a:r>
              <a:rPr lang="en-US" dirty="0" err="1" smtClean="0"/>
              <a:t>justos</a:t>
            </a:r>
            <a:r>
              <a:rPr lang="en-US" dirty="0" smtClean="0"/>
              <a:t>.</a:t>
            </a:r>
            <a:endParaRPr lang="en-US" dirty="0"/>
          </a:p>
        </p:txBody>
      </p:sp>
      <p:sp>
        <p:nvSpPr>
          <p:cNvPr id="3" name="Title 2"/>
          <p:cNvSpPr>
            <a:spLocks noGrp="1"/>
          </p:cNvSpPr>
          <p:nvPr>
            <p:ph type="title"/>
          </p:nvPr>
        </p:nvSpPr>
        <p:spPr/>
        <p:txBody>
          <a:bodyPr/>
          <a:lstStyle/>
          <a:p>
            <a:r>
              <a:rPr lang="en-US" dirty="0" err="1" smtClean="0"/>
              <a:t>Derecho</a:t>
            </a:r>
            <a:r>
              <a:rPr lang="en-US" dirty="0" smtClean="0"/>
              <a:t> </a:t>
            </a:r>
            <a:r>
              <a:rPr lang="en-US" dirty="0" err="1" smtClean="0"/>
              <a:t>público</a:t>
            </a:r>
            <a:r>
              <a:rPr lang="en-US" dirty="0" smtClean="0"/>
              <a:t> y </a:t>
            </a:r>
            <a:r>
              <a:rPr lang="en-US" dirty="0" err="1" smtClean="0"/>
              <a:t>democracia</a:t>
            </a:r>
            <a:endParaRPr lang="en-US" dirty="0"/>
          </a:p>
        </p:txBody>
      </p:sp>
    </p:spTree>
    <p:extLst>
      <p:ext uri="{BB962C8B-B14F-4D97-AF65-F5344CB8AC3E}">
        <p14:creationId xmlns:p14="http://schemas.microsoft.com/office/powerpoint/2010/main" val="4233416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Derecho</a:t>
            </a:r>
            <a:r>
              <a:rPr lang="en-US" dirty="0"/>
              <a:t> </a:t>
            </a:r>
            <a:r>
              <a:rPr lang="en-US" dirty="0" err="1"/>
              <a:t>público</a:t>
            </a:r>
            <a:r>
              <a:rPr lang="en-US" dirty="0"/>
              <a:t> y </a:t>
            </a:r>
            <a:r>
              <a:rPr lang="en-US" dirty="0" err="1"/>
              <a:t>democracia</a:t>
            </a:r>
            <a:endParaRPr lang="en-US" dirty="0"/>
          </a:p>
        </p:txBody>
      </p:sp>
      <p:pic>
        <p:nvPicPr>
          <p:cNvPr id="5" name="Picture 4"/>
          <p:cNvPicPr>
            <a:picLocks noChangeAspect="1"/>
          </p:cNvPicPr>
          <p:nvPr/>
        </p:nvPicPr>
        <p:blipFill>
          <a:blip r:embed="rId2"/>
          <a:stretch>
            <a:fillRect/>
          </a:stretch>
        </p:blipFill>
        <p:spPr>
          <a:xfrm>
            <a:off x="1219200" y="1663560"/>
            <a:ext cx="6101148" cy="5003939"/>
          </a:xfrm>
          <a:prstGeom prst="rect">
            <a:avLst/>
          </a:prstGeom>
        </p:spPr>
      </p:pic>
    </p:spTree>
    <p:extLst>
      <p:ext uri="{BB962C8B-B14F-4D97-AF65-F5344CB8AC3E}">
        <p14:creationId xmlns:p14="http://schemas.microsoft.com/office/powerpoint/2010/main" val="431854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s-ES_tradnl" dirty="0" smtClean="0"/>
              <a:t>¿Pero es eso suficiente?</a:t>
            </a:r>
          </a:p>
          <a:p>
            <a:pPr lvl="1"/>
            <a:r>
              <a:rPr lang="es-ES_tradnl" dirty="0" smtClean="0"/>
              <a:t>Elecciones son un control muy débil</a:t>
            </a:r>
          </a:p>
          <a:p>
            <a:pPr lvl="1"/>
            <a:r>
              <a:rPr lang="es-ES_tradnl" dirty="0" smtClean="0"/>
              <a:t>Autoridades políticas rara vez pueden fiscalizar apropiadamente a los burócratas</a:t>
            </a:r>
          </a:p>
          <a:p>
            <a:pPr lvl="1"/>
            <a:r>
              <a:rPr lang="es-ES_tradnl" dirty="0" smtClean="0"/>
              <a:t>¿Cuánto fe podemos tener en la revisión judicial?</a:t>
            </a:r>
          </a:p>
          <a:p>
            <a:pPr lvl="2"/>
            <a:r>
              <a:rPr lang="es-ES_tradnl" dirty="0" smtClean="0"/>
              <a:t>“Controlar el gobierno a través de derecho duro —‘derechos’ a los afectados, pesos y contrapesos institucionales, y jurisdicción judicial obligatoria— es algo incompleto” (</a:t>
            </a:r>
            <a:r>
              <a:rPr lang="es-ES_tradnl" dirty="0" err="1" smtClean="0"/>
              <a:t>Mashaw</a:t>
            </a:r>
            <a:r>
              <a:rPr lang="es-ES_tradnl" dirty="0" smtClean="0"/>
              <a:t>, p. 6).</a:t>
            </a:r>
          </a:p>
          <a:p>
            <a:pPr lvl="2"/>
            <a:r>
              <a:rPr lang="es-ES_tradnl" dirty="0" smtClean="0"/>
              <a:t>Críticas de los partidarios del </a:t>
            </a:r>
            <a:r>
              <a:rPr lang="es-ES_tradnl" i="1" dirty="0" err="1" smtClean="0"/>
              <a:t>soft</a:t>
            </a:r>
            <a:r>
              <a:rPr lang="es-ES_tradnl" i="1" dirty="0" smtClean="0"/>
              <a:t> </a:t>
            </a:r>
            <a:r>
              <a:rPr lang="es-ES_tradnl" i="1" dirty="0" err="1" smtClean="0"/>
              <a:t>law</a:t>
            </a:r>
            <a:endParaRPr lang="es-ES_tradnl" dirty="0" smtClean="0"/>
          </a:p>
          <a:p>
            <a:pPr lvl="3"/>
            <a:r>
              <a:rPr lang="es-ES_tradnl" dirty="0" err="1" smtClean="0"/>
              <a:t>Hard</a:t>
            </a:r>
            <a:r>
              <a:rPr lang="es-ES_tradnl" dirty="0" smtClean="0"/>
              <a:t> </a:t>
            </a:r>
            <a:r>
              <a:rPr lang="es-ES_tradnl" dirty="0" err="1" smtClean="0"/>
              <a:t>law</a:t>
            </a:r>
            <a:r>
              <a:rPr lang="es-ES_tradnl" dirty="0" smtClean="0"/>
              <a:t> se pierde parte importante de la acción</a:t>
            </a:r>
          </a:p>
          <a:p>
            <a:pPr lvl="3"/>
            <a:r>
              <a:rPr lang="es-ES_tradnl" dirty="0" smtClean="0"/>
              <a:t>Disfuncional porque el </a:t>
            </a:r>
            <a:r>
              <a:rPr lang="es-ES_tradnl" dirty="0" err="1" smtClean="0"/>
              <a:t>hard</a:t>
            </a:r>
            <a:r>
              <a:rPr lang="es-ES_tradnl" dirty="0" smtClean="0"/>
              <a:t> </a:t>
            </a:r>
            <a:r>
              <a:rPr lang="es-ES_tradnl" dirty="0" err="1" smtClean="0"/>
              <a:t>law</a:t>
            </a:r>
            <a:r>
              <a:rPr lang="es-ES_tradnl" dirty="0" smtClean="0"/>
              <a:t> no es capaz de implementar técnicas más efectivas y responsivas para asegurar responsabilidad</a:t>
            </a:r>
          </a:p>
          <a:p>
            <a:pPr lvl="3"/>
            <a:r>
              <a:rPr lang="es-ES_tradnl" dirty="0" smtClean="0"/>
              <a:t>Punto clave: </a:t>
            </a:r>
            <a:r>
              <a:rPr lang="es-ES_tradnl" i="1" dirty="0" err="1" smtClean="0"/>
              <a:t>accountability</a:t>
            </a:r>
            <a:r>
              <a:rPr lang="es-ES_tradnl" i="1" dirty="0" smtClean="0"/>
              <a:t> as </a:t>
            </a:r>
            <a:r>
              <a:rPr lang="es-ES_tradnl" i="1" dirty="0" err="1" smtClean="0"/>
              <a:t>responsiveness</a:t>
            </a:r>
            <a:endParaRPr lang="es-ES_tradnl" dirty="0" smtClean="0"/>
          </a:p>
          <a:p>
            <a:pPr lvl="4"/>
            <a:r>
              <a:rPr lang="es-ES_tradnl" dirty="0" smtClean="0"/>
              <a:t>Incluyendo: </a:t>
            </a:r>
            <a:r>
              <a:rPr lang="es-ES_tradnl" dirty="0" err="1" smtClean="0"/>
              <a:t>process-responsiveness</a:t>
            </a:r>
            <a:r>
              <a:rPr lang="es-ES_tradnl" dirty="0" smtClean="0"/>
              <a:t> y </a:t>
            </a:r>
            <a:r>
              <a:rPr lang="es-ES_tradnl" dirty="0" err="1" smtClean="0"/>
              <a:t>outcome-responsiveness</a:t>
            </a:r>
            <a:endParaRPr lang="es-ES_tradnl" dirty="0" smtClean="0"/>
          </a:p>
          <a:p>
            <a:r>
              <a:rPr lang="es-ES_tradnl" dirty="0" smtClean="0"/>
              <a:t>¿Qué hacemos con la tensión </a:t>
            </a:r>
            <a:r>
              <a:rPr lang="es-ES_tradnl" dirty="0" err="1" smtClean="0"/>
              <a:t>hard-law</a:t>
            </a:r>
            <a:r>
              <a:rPr lang="es-ES_tradnl" dirty="0" smtClean="0"/>
              <a:t> y </a:t>
            </a:r>
            <a:r>
              <a:rPr lang="es-ES_tradnl" dirty="0" err="1" smtClean="0"/>
              <a:t>soft-law</a:t>
            </a:r>
            <a:r>
              <a:rPr lang="es-ES_tradnl" dirty="0" smtClean="0"/>
              <a:t>?</a:t>
            </a:r>
          </a:p>
        </p:txBody>
      </p:sp>
      <p:sp>
        <p:nvSpPr>
          <p:cNvPr id="3" name="Title 2"/>
          <p:cNvSpPr>
            <a:spLocks noGrp="1"/>
          </p:cNvSpPr>
          <p:nvPr>
            <p:ph type="title"/>
          </p:nvPr>
        </p:nvSpPr>
        <p:spPr/>
        <p:txBody>
          <a:bodyPr/>
          <a:lstStyle/>
          <a:p>
            <a:r>
              <a:rPr lang="en-US" dirty="0" err="1"/>
              <a:t>Derecho</a:t>
            </a:r>
            <a:r>
              <a:rPr lang="en-US" dirty="0"/>
              <a:t> </a:t>
            </a:r>
            <a:r>
              <a:rPr lang="en-US" dirty="0" err="1"/>
              <a:t>público</a:t>
            </a:r>
            <a:r>
              <a:rPr lang="en-US" dirty="0"/>
              <a:t> y </a:t>
            </a:r>
            <a:r>
              <a:rPr lang="en-US" dirty="0" err="1"/>
              <a:t>democracia</a:t>
            </a:r>
            <a:endParaRPr lang="en-US" dirty="0"/>
          </a:p>
        </p:txBody>
      </p:sp>
    </p:spTree>
    <p:extLst>
      <p:ext uri="{BB962C8B-B14F-4D97-AF65-F5344CB8AC3E}">
        <p14:creationId xmlns:p14="http://schemas.microsoft.com/office/powerpoint/2010/main" val="32213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Reformation of American Administrative Law</a:t>
            </a:r>
          </a:p>
          <a:p>
            <a:pPr lvl="1"/>
            <a:r>
              <a:rPr lang="en-US" dirty="0" smtClean="0"/>
              <a:t>“La </a:t>
            </a:r>
            <a:r>
              <a:rPr lang="en-US" dirty="0" err="1" smtClean="0"/>
              <a:t>tarea</a:t>
            </a:r>
            <a:r>
              <a:rPr lang="en-US" dirty="0" smtClean="0"/>
              <a:t> del </a:t>
            </a:r>
            <a:r>
              <a:rPr lang="en-US" dirty="0" err="1" smtClean="0"/>
              <a:t>Derecho</a:t>
            </a:r>
            <a:r>
              <a:rPr lang="en-US" dirty="0" smtClean="0"/>
              <a:t> </a:t>
            </a:r>
            <a:r>
              <a:rPr lang="en-US" dirty="0" err="1" smtClean="0"/>
              <a:t>Administrativo</a:t>
            </a:r>
            <a:r>
              <a:rPr lang="en-US" dirty="0" smtClean="0"/>
              <a:t> </a:t>
            </a:r>
            <a:r>
              <a:rPr lang="en-US" dirty="0" err="1" smtClean="0"/>
              <a:t>es</a:t>
            </a:r>
            <a:r>
              <a:rPr lang="en-US" dirty="0" smtClean="0"/>
              <a:t> </a:t>
            </a:r>
            <a:r>
              <a:rPr lang="en-US" dirty="0" err="1" smtClean="0"/>
              <a:t>legitimar</a:t>
            </a:r>
            <a:r>
              <a:rPr lang="en-US" dirty="0" smtClean="0"/>
              <a:t>, a </a:t>
            </a:r>
            <a:r>
              <a:rPr lang="en-US" dirty="0" err="1" smtClean="0"/>
              <a:t>través</a:t>
            </a:r>
            <a:r>
              <a:rPr lang="en-US" dirty="0" smtClean="0"/>
              <a:t> de </a:t>
            </a:r>
            <a:r>
              <a:rPr lang="en-US" dirty="0" err="1" smtClean="0"/>
              <a:t>reglas</a:t>
            </a:r>
            <a:r>
              <a:rPr lang="en-US" dirty="0" smtClean="0"/>
              <a:t> y </a:t>
            </a:r>
            <a:r>
              <a:rPr lang="en-US" dirty="0" err="1" smtClean="0"/>
              <a:t>procedimientos</a:t>
            </a:r>
            <a:r>
              <a:rPr lang="en-US" dirty="0" smtClean="0"/>
              <a:t>, el </a:t>
            </a:r>
            <a:r>
              <a:rPr lang="en-US" dirty="0" err="1" smtClean="0"/>
              <a:t>ejercicio</a:t>
            </a:r>
            <a:r>
              <a:rPr lang="en-US" dirty="0" smtClean="0"/>
              <a:t> del </a:t>
            </a:r>
            <a:r>
              <a:rPr lang="en-US" dirty="0" err="1" smtClean="0"/>
              <a:t>poder</a:t>
            </a:r>
            <a:r>
              <a:rPr lang="en-US" dirty="0" smtClean="0"/>
              <a:t> </a:t>
            </a:r>
            <a:r>
              <a:rPr lang="en-US" dirty="0" err="1" smtClean="0"/>
              <a:t>sobre</a:t>
            </a:r>
            <a:r>
              <a:rPr lang="en-US" dirty="0" smtClean="0"/>
              <a:t> </a:t>
            </a:r>
            <a:r>
              <a:rPr lang="en-US" dirty="0" err="1" smtClean="0"/>
              <a:t>intereses</a:t>
            </a:r>
            <a:r>
              <a:rPr lang="en-US" dirty="0" smtClean="0"/>
              <a:t> </a:t>
            </a:r>
            <a:r>
              <a:rPr lang="en-US" dirty="0" err="1" smtClean="0"/>
              <a:t>privados</a:t>
            </a:r>
            <a:r>
              <a:rPr lang="en-US" dirty="0" smtClean="0"/>
              <a:t> </a:t>
            </a:r>
            <a:r>
              <a:rPr lang="en-US" dirty="0" err="1" smtClean="0"/>
              <a:t>por</a:t>
            </a:r>
            <a:r>
              <a:rPr lang="en-US" dirty="0" smtClean="0"/>
              <a:t> </a:t>
            </a:r>
            <a:r>
              <a:rPr lang="en-US" dirty="0" err="1" smtClean="0"/>
              <a:t>funcionarios</a:t>
            </a:r>
            <a:r>
              <a:rPr lang="en-US" dirty="0" smtClean="0"/>
              <a:t> </a:t>
            </a:r>
            <a:r>
              <a:rPr lang="en-US" dirty="0" err="1" smtClean="0"/>
              <a:t>que</a:t>
            </a:r>
            <a:r>
              <a:rPr lang="en-US" dirty="0" smtClean="0"/>
              <a:t> de </a:t>
            </a:r>
            <a:r>
              <a:rPr lang="en-US" dirty="0" err="1" smtClean="0"/>
              <a:t>otra</a:t>
            </a:r>
            <a:r>
              <a:rPr lang="en-US" dirty="0" smtClean="0"/>
              <a:t> </a:t>
            </a:r>
            <a:r>
              <a:rPr lang="en-US" dirty="0" err="1" smtClean="0"/>
              <a:t>manera</a:t>
            </a:r>
            <a:r>
              <a:rPr lang="en-US" dirty="0" smtClean="0"/>
              <a:t> no </a:t>
            </a:r>
            <a:r>
              <a:rPr lang="en-US" dirty="0" err="1" smtClean="0"/>
              <a:t>serían</a:t>
            </a:r>
            <a:r>
              <a:rPr lang="en-US" dirty="0" smtClean="0"/>
              <a:t> </a:t>
            </a:r>
            <a:r>
              <a:rPr lang="en-US" dirty="0" err="1" smtClean="0"/>
              <a:t>formalmente</a:t>
            </a:r>
            <a:r>
              <a:rPr lang="en-US" dirty="0" smtClean="0"/>
              <a:t> </a:t>
            </a:r>
            <a:r>
              <a:rPr lang="en-US" dirty="0" err="1" smtClean="0"/>
              <a:t>responsables</a:t>
            </a:r>
            <a:r>
              <a:rPr lang="en-US" dirty="0" smtClean="0"/>
              <a:t> (</a:t>
            </a:r>
            <a:r>
              <a:rPr lang="en-US" i="1" dirty="0" smtClean="0"/>
              <a:t>accountable)</a:t>
            </a:r>
            <a:r>
              <a:rPr lang="en-US" dirty="0" smtClean="0"/>
              <a:t>”</a:t>
            </a:r>
          </a:p>
          <a:p>
            <a:pPr lvl="1"/>
            <a:r>
              <a:rPr lang="en-US" dirty="0" err="1" smtClean="0"/>
              <a:t>Pero</a:t>
            </a:r>
            <a:r>
              <a:rPr lang="en-US" dirty="0" smtClean="0"/>
              <a:t>, Stewart </a:t>
            </a:r>
            <a:r>
              <a:rPr lang="en-US" dirty="0" err="1" smtClean="0"/>
              <a:t>aclara</a:t>
            </a:r>
            <a:r>
              <a:rPr lang="en-US" dirty="0" smtClean="0"/>
              <a:t>, el </a:t>
            </a:r>
            <a:r>
              <a:rPr lang="en-US" dirty="0" err="1" smtClean="0"/>
              <a:t>Derecho</a:t>
            </a:r>
            <a:r>
              <a:rPr lang="en-US" dirty="0" smtClean="0"/>
              <a:t> </a:t>
            </a:r>
            <a:r>
              <a:rPr lang="en-US" dirty="0" err="1" smtClean="0"/>
              <a:t>Administrativo</a:t>
            </a:r>
            <a:r>
              <a:rPr lang="en-US" dirty="0" smtClean="0"/>
              <a:t> </a:t>
            </a:r>
            <a:r>
              <a:rPr lang="en-US" dirty="0" err="1" smtClean="0"/>
              <a:t>falló</a:t>
            </a:r>
            <a:r>
              <a:rPr lang="en-US" dirty="0" smtClean="0"/>
              <a:t> en </a:t>
            </a:r>
            <a:r>
              <a:rPr lang="en-US" dirty="0" err="1" smtClean="0"/>
              <a:t>dicha</a:t>
            </a:r>
            <a:r>
              <a:rPr lang="en-US" dirty="0" smtClean="0"/>
              <a:t> </a:t>
            </a:r>
            <a:r>
              <a:rPr lang="en-US" dirty="0" err="1" smtClean="0"/>
              <a:t>concepción</a:t>
            </a:r>
            <a:r>
              <a:rPr lang="en-US" dirty="0" smtClean="0"/>
              <a:t>, </a:t>
            </a:r>
            <a:r>
              <a:rPr lang="en-US" dirty="0" err="1" smtClean="0"/>
              <a:t>porque</a:t>
            </a:r>
            <a:r>
              <a:rPr lang="en-US" dirty="0" smtClean="0"/>
              <a:t> la </a:t>
            </a:r>
            <a:r>
              <a:rPr lang="en-US" dirty="0" err="1" smtClean="0"/>
              <a:t>Administración</a:t>
            </a:r>
            <a:r>
              <a:rPr lang="en-US" dirty="0" smtClean="0"/>
              <a:t> </a:t>
            </a:r>
            <a:r>
              <a:rPr lang="en-US" dirty="0" err="1" smtClean="0"/>
              <a:t>es</a:t>
            </a:r>
            <a:r>
              <a:rPr lang="en-US" dirty="0" smtClean="0"/>
              <a:t> hoy la principal </a:t>
            </a:r>
            <a:r>
              <a:rPr lang="en-US" dirty="0" err="1" smtClean="0"/>
              <a:t>reguladora</a:t>
            </a:r>
            <a:r>
              <a:rPr lang="en-US" dirty="0" smtClean="0"/>
              <a:t>. </a:t>
            </a:r>
          </a:p>
          <a:p>
            <a:pPr lvl="2"/>
            <a:r>
              <a:rPr lang="en-US" dirty="0" smtClean="0"/>
              <a:t>La </a:t>
            </a:r>
            <a:r>
              <a:rPr lang="en-US" dirty="0" err="1" smtClean="0"/>
              <a:t>Administración</a:t>
            </a:r>
            <a:r>
              <a:rPr lang="en-US" dirty="0" smtClean="0"/>
              <a:t> no </a:t>
            </a:r>
            <a:r>
              <a:rPr lang="en-US" dirty="0" err="1" smtClean="0"/>
              <a:t>es</a:t>
            </a:r>
            <a:r>
              <a:rPr lang="en-US" dirty="0" smtClean="0"/>
              <a:t> </a:t>
            </a:r>
            <a:r>
              <a:rPr lang="en-US" dirty="0" err="1" smtClean="0"/>
              <a:t>ya</a:t>
            </a:r>
            <a:r>
              <a:rPr lang="en-US" dirty="0" smtClean="0"/>
              <a:t> un “</a:t>
            </a:r>
            <a:r>
              <a:rPr lang="en-US" dirty="0" err="1" smtClean="0"/>
              <a:t>correa</a:t>
            </a:r>
            <a:r>
              <a:rPr lang="en-US" dirty="0" smtClean="0"/>
              <a:t> de </a:t>
            </a:r>
            <a:r>
              <a:rPr lang="en-US" dirty="0" err="1" smtClean="0"/>
              <a:t>transmisión</a:t>
            </a:r>
            <a:r>
              <a:rPr lang="en-US" dirty="0" smtClean="0"/>
              <a:t>” de la ley al </a:t>
            </a:r>
            <a:r>
              <a:rPr lang="en-US" dirty="0" err="1" smtClean="0"/>
              <a:t>ciudadano</a:t>
            </a:r>
            <a:endParaRPr lang="en-US" dirty="0" smtClean="0"/>
          </a:p>
          <a:p>
            <a:pPr lvl="1"/>
            <a:r>
              <a:rPr lang="en-US" dirty="0" smtClean="0"/>
              <a:t>¿</a:t>
            </a:r>
            <a:r>
              <a:rPr lang="en-US" dirty="0" err="1" smtClean="0"/>
              <a:t>Qué</a:t>
            </a:r>
            <a:r>
              <a:rPr lang="en-US" dirty="0" smtClean="0"/>
              <a:t> </a:t>
            </a:r>
            <a:r>
              <a:rPr lang="en-US" dirty="0" err="1" smtClean="0"/>
              <a:t>pasa</a:t>
            </a:r>
            <a:r>
              <a:rPr lang="en-US" dirty="0" smtClean="0"/>
              <a:t> con el </a:t>
            </a:r>
            <a:r>
              <a:rPr lang="en-US" dirty="0" err="1" smtClean="0"/>
              <a:t>concepto</a:t>
            </a:r>
            <a:r>
              <a:rPr lang="en-US" dirty="0" smtClean="0"/>
              <a:t> de </a:t>
            </a:r>
            <a:r>
              <a:rPr lang="en-US" dirty="0" err="1" smtClean="0"/>
              <a:t>legitimidad</a:t>
            </a:r>
            <a:r>
              <a:rPr lang="en-US" dirty="0" smtClean="0"/>
              <a:t> </a:t>
            </a:r>
            <a:r>
              <a:rPr lang="en-US" dirty="0" err="1" smtClean="0"/>
              <a:t>democrática</a:t>
            </a:r>
            <a:r>
              <a:rPr lang="en-US" dirty="0" smtClean="0"/>
              <a:t>?</a:t>
            </a:r>
          </a:p>
          <a:p>
            <a:r>
              <a:rPr lang="en-US" dirty="0" smtClean="0"/>
              <a:t>Rose-Ackerman, p. 522</a:t>
            </a:r>
          </a:p>
          <a:p>
            <a:pPr lvl="1"/>
            <a:r>
              <a:rPr lang="en-US" dirty="0" smtClean="0"/>
              <a:t>“</a:t>
            </a:r>
            <a:r>
              <a:rPr lang="en-US" dirty="0" err="1" smtClean="0"/>
              <a:t>Siendo</a:t>
            </a:r>
            <a:r>
              <a:rPr lang="en-US" dirty="0" smtClean="0"/>
              <a:t> </a:t>
            </a:r>
            <a:r>
              <a:rPr lang="en-US" dirty="0" err="1" smtClean="0"/>
              <a:t>realistas</a:t>
            </a:r>
            <a:r>
              <a:rPr lang="en-US" dirty="0" smtClean="0"/>
              <a:t>, </a:t>
            </a:r>
            <a:r>
              <a:rPr lang="en-US" dirty="0" err="1" smtClean="0"/>
              <a:t>las</a:t>
            </a:r>
            <a:r>
              <a:rPr lang="en-US" dirty="0" smtClean="0"/>
              <a:t> </a:t>
            </a:r>
            <a:r>
              <a:rPr lang="en-US" dirty="0" err="1" smtClean="0"/>
              <a:t>democracias</a:t>
            </a:r>
            <a:r>
              <a:rPr lang="en-US" dirty="0" smtClean="0"/>
              <a:t> no </a:t>
            </a:r>
            <a:r>
              <a:rPr lang="en-US" dirty="0" err="1" smtClean="0"/>
              <a:t>pueden</a:t>
            </a:r>
            <a:r>
              <a:rPr lang="en-US" dirty="0" smtClean="0"/>
              <a:t> </a:t>
            </a:r>
            <a:r>
              <a:rPr lang="en-US" dirty="0" err="1" smtClean="0"/>
              <a:t>limitar</a:t>
            </a:r>
            <a:r>
              <a:rPr lang="en-US" dirty="0" smtClean="0"/>
              <a:t> la </a:t>
            </a:r>
            <a:r>
              <a:rPr lang="en-US" dirty="0" err="1" smtClean="0"/>
              <a:t>elaboración</a:t>
            </a:r>
            <a:r>
              <a:rPr lang="en-US" dirty="0" smtClean="0"/>
              <a:t> de </a:t>
            </a:r>
            <a:r>
              <a:rPr lang="en-US" dirty="0" err="1" smtClean="0"/>
              <a:t>políticas</a:t>
            </a:r>
            <a:r>
              <a:rPr lang="en-US" dirty="0" smtClean="0"/>
              <a:t> </a:t>
            </a:r>
            <a:r>
              <a:rPr lang="en-US" dirty="0" err="1" smtClean="0"/>
              <a:t>públicas</a:t>
            </a:r>
            <a:r>
              <a:rPr lang="en-US" dirty="0" smtClean="0"/>
              <a:t> al </a:t>
            </a:r>
            <a:r>
              <a:rPr lang="en-US" dirty="0" err="1" smtClean="0"/>
              <a:t>Congreso</a:t>
            </a:r>
            <a:r>
              <a:rPr lang="en-US" dirty="0" smtClean="0"/>
              <a:t>. La </a:t>
            </a:r>
            <a:r>
              <a:rPr lang="en-US" dirty="0" err="1" smtClean="0"/>
              <a:t>delegación</a:t>
            </a:r>
            <a:r>
              <a:rPr lang="en-US" dirty="0" smtClean="0"/>
              <a:t> </a:t>
            </a:r>
            <a:r>
              <a:rPr lang="en-US" dirty="0" err="1" smtClean="0"/>
              <a:t>bajo</a:t>
            </a:r>
            <a:r>
              <a:rPr lang="en-US" dirty="0" smtClean="0"/>
              <a:t> </a:t>
            </a:r>
            <a:r>
              <a:rPr lang="en-US" dirty="0" err="1" smtClean="0"/>
              <a:t>leyes</a:t>
            </a:r>
            <a:r>
              <a:rPr lang="en-US" dirty="0" smtClean="0"/>
              <a:t> </a:t>
            </a:r>
            <a:r>
              <a:rPr lang="en-US" dirty="0" err="1" smtClean="0"/>
              <a:t>marco</a:t>
            </a:r>
            <a:r>
              <a:rPr lang="en-US" dirty="0" smtClean="0"/>
              <a:t> de gran </a:t>
            </a:r>
            <a:r>
              <a:rPr lang="en-US" dirty="0" err="1" smtClean="0"/>
              <a:t>amplitud</a:t>
            </a:r>
            <a:r>
              <a:rPr lang="en-US" dirty="0" smtClean="0"/>
              <a:t> </a:t>
            </a:r>
            <a:r>
              <a:rPr lang="en-US" dirty="0" err="1" smtClean="0"/>
              <a:t>es</a:t>
            </a:r>
            <a:r>
              <a:rPr lang="en-US" dirty="0" smtClean="0"/>
              <a:t> </a:t>
            </a:r>
            <a:r>
              <a:rPr lang="en-US" dirty="0" err="1" smtClean="0"/>
              <a:t>esencial</a:t>
            </a:r>
            <a:r>
              <a:rPr lang="en-US" dirty="0" smtClean="0"/>
              <a:t> </a:t>
            </a:r>
            <a:r>
              <a:rPr lang="en-US" dirty="0" err="1" smtClean="0"/>
              <a:t>para</a:t>
            </a:r>
            <a:r>
              <a:rPr lang="en-US" dirty="0" smtClean="0"/>
              <a:t> un </a:t>
            </a:r>
            <a:r>
              <a:rPr lang="en-US" dirty="0" err="1" smtClean="0"/>
              <a:t>gobierno</a:t>
            </a:r>
            <a:r>
              <a:rPr lang="en-US" dirty="0" smtClean="0"/>
              <a:t> </a:t>
            </a:r>
            <a:r>
              <a:rPr lang="en-US" dirty="0" err="1" smtClean="0"/>
              <a:t>efectivo</a:t>
            </a:r>
            <a:r>
              <a:rPr lang="en-US" dirty="0" smtClean="0"/>
              <a:t>, </a:t>
            </a:r>
            <a:r>
              <a:rPr lang="en-US" dirty="0" err="1" smtClean="0"/>
              <a:t>pero</a:t>
            </a:r>
            <a:r>
              <a:rPr lang="en-US" dirty="0" smtClean="0"/>
              <a:t> no </a:t>
            </a:r>
            <a:r>
              <a:rPr lang="en-US" dirty="0" err="1" smtClean="0"/>
              <a:t>elimina</a:t>
            </a:r>
            <a:r>
              <a:rPr lang="en-US" dirty="0" smtClean="0"/>
              <a:t> la </a:t>
            </a:r>
            <a:r>
              <a:rPr lang="en-US" dirty="0" err="1" smtClean="0"/>
              <a:t>necesidad</a:t>
            </a:r>
            <a:r>
              <a:rPr lang="en-US" dirty="0" smtClean="0"/>
              <a:t> de </a:t>
            </a:r>
            <a:r>
              <a:rPr lang="en-US" dirty="0" err="1" smtClean="0"/>
              <a:t>contar</a:t>
            </a:r>
            <a:r>
              <a:rPr lang="en-US" dirty="0" smtClean="0"/>
              <a:t> con </a:t>
            </a:r>
            <a:r>
              <a:rPr lang="en-US" dirty="0" err="1" smtClean="0"/>
              <a:t>responsividad</a:t>
            </a:r>
            <a:r>
              <a:rPr lang="en-US" dirty="0" smtClean="0"/>
              <a:t> </a:t>
            </a:r>
            <a:r>
              <a:rPr lang="en-US" dirty="0" err="1" smtClean="0"/>
              <a:t>democrática</a:t>
            </a:r>
            <a:r>
              <a:rPr lang="en-US" dirty="0" smtClean="0"/>
              <a:t>”.</a:t>
            </a:r>
          </a:p>
        </p:txBody>
      </p:sp>
      <p:sp>
        <p:nvSpPr>
          <p:cNvPr id="3" name="Title 2"/>
          <p:cNvSpPr>
            <a:spLocks noGrp="1"/>
          </p:cNvSpPr>
          <p:nvPr>
            <p:ph type="title"/>
          </p:nvPr>
        </p:nvSpPr>
        <p:spPr/>
        <p:txBody>
          <a:bodyPr/>
          <a:lstStyle/>
          <a:p>
            <a:r>
              <a:rPr lang="en-US" dirty="0" smtClean="0"/>
              <a:t>Richard </a:t>
            </a:r>
            <a:r>
              <a:rPr lang="en-US" dirty="0" err="1" smtClean="0"/>
              <a:t>stewart</a:t>
            </a:r>
            <a:endParaRPr lang="en-US" dirty="0"/>
          </a:p>
        </p:txBody>
      </p:sp>
    </p:spTree>
    <p:extLst>
      <p:ext uri="{BB962C8B-B14F-4D97-AF65-F5344CB8AC3E}">
        <p14:creationId xmlns:p14="http://schemas.microsoft.com/office/powerpoint/2010/main" val="2378801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s-ES_tradnl" dirty="0" err="1" smtClean="0"/>
              <a:t>Mashaw</a:t>
            </a:r>
            <a:r>
              <a:rPr lang="es-ES_tradnl" dirty="0" smtClean="0"/>
              <a:t>, seis preguntas fundamentales que estructuran un “régimen de responsabilidad”</a:t>
            </a:r>
          </a:p>
          <a:p>
            <a:pPr lvl="1"/>
            <a:r>
              <a:rPr lang="es-ES_tradnl" dirty="0" smtClean="0"/>
              <a:t>Quién es responsable</a:t>
            </a:r>
          </a:p>
          <a:p>
            <a:pPr lvl="1"/>
            <a:r>
              <a:rPr lang="es-ES_tradnl" dirty="0" smtClean="0"/>
              <a:t>Ante quién es responsable</a:t>
            </a:r>
          </a:p>
          <a:p>
            <a:pPr lvl="1"/>
            <a:r>
              <a:rPr lang="es-ES_tradnl" dirty="0" smtClean="0"/>
              <a:t>Cuál es la materia objeto de responsabilidad</a:t>
            </a:r>
          </a:p>
          <a:p>
            <a:pPr lvl="1"/>
            <a:r>
              <a:rPr lang="es-ES_tradnl" dirty="0" smtClean="0"/>
              <a:t>A través de qué procesos</a:t>
            </a:r>
          </a:p>
          <a:p>
            <a:pPr lvl="1"/>
            <a:r>
              <a:rPr lang="es-ES_tradnl" dirty="0" smtClean="0"/>
              <a:t>Mediante qué estándares</a:t>
            </a:r>
          </a:p>
          <a:p>
            <a:pPr lvl="1"/>
            <a:r>
              <a:rPr lang="es-ES_tradnl" dirty="0" smtClean="0"/>
              <a:t>Con qué efectos</a:t>
            </a:r>
          </a:p>
          <a:p>
            <a:r>
              <a:rPr lang="es-ES_tradnl" dirty="0" smtClean="0"/>
              <a:t>[Observen donde queda la responsabilidad extracontractual del Estado en este esquema]</a:t>
            </a:r>
          </a:p>
          <a:p>
            <a:r>
              <a:rPr lang="es-ES_tradnl" dirty="0" err="1" smtClean="0"/>
              <a:t>Mashaw</a:t>
            </a:r>
            <a:r>
              <a:rPr lang="es-ES_tradnl" dirty="0" smtClean="0"/>
              <a:t>, p. 21: “Virtualmente todo el campo del derecho administrativo debe ser interpretado como una disputa en torno a los límites y funciones de los regímenes de responsabilidad políticos, legales y burocráticos”</a:t>
            </a:r>
            <a:endParaRPr lang="es-ES_tradnl" dirty="0"/>
          </a:p>
        </p:txBody>
      </p:sp>
      <p:sp>
        <p:nvSpPr>
          <p:cNvPr id="3" name="Title 2"/>
          <p:cNvSpPr>
            <a:spLocks noGrp="1"/>
          </p:cNvSpPr>
          <p:nvPr>
            <p:ph type="title"/>
          </p:nvPr>
        </p:nvSpPr>
        <p:spPr/>
        <p:txBody>
          <a:bodyPr/>
          <a:lstStyle/>
          <a:p>
            <a:r>
              <a:rPr lang="en-US" dirty="0" smtClean="0"/>
              <a:t>Accountability </a:t>
            </a:r>
            <a:br>
              <a:rPr lang="en-US" dirty="0" smtClean="0"/>
            </a:br>
            <a:r>
              <a:rPr lang="en-US" dirty="0" smtClean="0"/>
              <a:t>(</a:t>
            </a:r>
            <a:r>
              <a:rPr lang="en-US" dirty="0" err="1" smtClean="0"/>
              <a:t>rendición</a:t>
            </a:r>
            <a:r>
              <a:rPr lang="en-US" dirty="0" smtClean="0"/>
              <a:t> de </a:t>
            </a:r>
            <a:r>
              <a:rPr lang="en-US" dirty="0" err="1" smtClean="0"/>
              <a:t>cuentas</a:t>
            </a:r>
            <a:r>
              <a:rPr lang="en-US" dirty="0" smtClean="0"/>
              <a:t>)</a:t>
            </a:r>
            <a:endParaRPr lang="en-US" dirty="0"/>
          </a:p>
        </p:txBody>
      </p:sp>
    </p:spTree>
    <p:extLst>
      <p:ext uri="{BB962C8B-B14F-4D97-AF65-F5344CB8AC3E}">
        <p14:creationId xmlns:p14="http://schemas.microsoft.com/office/powerpoint/2010/main" val="3713081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Matriz</a:t>
            </a:r>
            <a:r>
              <a:rPr lang="en-US" dirty="0" smtClean="0"/>
              <a:t> de </a:t>
            </a:r>
            <a:r>
              <a:rPr lang="en-US" dirty="0" err="1" smtClean="0"/>
              <a:t>Mashaw</a:t>
            </a:r>
            <a:endParaRPr lang="en-US" dirty="0"/>
          </a:p>
        </p:txBody>
      </p:sp>
      <p:pic>
        <p:nvPicPr>
          <p:cNvPr id="4" name="Picture 3"/>
          <p:cNvPicPr>
            <a:picLocks noChangeAspect="1"/>
          </p:cNvPicPr>
          <p:nvPr/>
        </p:nvPicPr>
        <p:blipFill>
          <a:blip r:embed="rId2"/>
          <a:stretch>
            <a:fillRect/>
          </a:stretch>
        </p:blipFill>
        <p:spPr>
          <a:xfrm>
            <a:off x="1790700" y="1616525"/>
            <a:ext cx="5765047" cy="5063675"/>
          </a:xfrm>
          <a:prstGeom prst="rect">
            <a:avLst/>
          </a:prstGeom>
        </p:spPr>
      </p:pic>
    </p:spTree>
    <p:extLst>
      <p:ext uri="{BB962C8B-B14F-4D97-AF65-F5344CB8AC3E}">
        <p14:creationId xmlns:p14="http://schemas.microsoft.com/office/powerpoint/2010/main" val="1565690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Diferencias</a:t>
            </a:r>
            <a:r>
              <a:rPr lang="en-US" dirty="0" smtClean="0"/>
              <a:t> entre los </a:t>
            </a:r>
            <a:r>
              <a:rPr lang="en-US" dirty="0" err="1" smtClean="0"/>
              <a:t>sistemas</a:t>
            </a:r>
            <a:r>
              <a:rPr lang="en-US" dirty="0" smtClean="0"/>
              <a:t> </a:t>
            </a:r>
            <a:r>
              <a:rPr lang="en-US" dirty="0" err="1" smtClean="0"/>
              <a:t>públicos</a:t>
            </a:r>
            <a:r>
              <a:rPr lang="en-US" dirty="0" smtClean="0"/>
              <a:t> y </a:t>
            </a:r>
            <a:r>
              <a:rPr lang="en-US" dirty="0" err="1" smtClean="0"/>
              <a:t>privados</a:t>
            </a:r>
            <a:r>
              <a:rPr lang="en-US" dirty="0" smtClean="0"/>
              <a:t> (</a:t>
            </a:r>
            <a:r>
              <a:rPr lang="en-US" dirty="0" err="1" smtClean="0"/>
              <a:t>Mashaw</a:t>
            </a:r>
            <a:r>
              <a:rPr lang="en-US" dirty="0" smtClean="0"/>
              <a:t>)</a:t>
            </a:r>
          </a:p>
          <a:p>
            <a:pPr lvl="1"/>
            <a:r>
              <a:rPr lang="en-US" dirty="0" smtClean="0"/>
              <a:t>Las </a:t>
            </a:r>
            <a:r>
              <a:rPr lang="en-US" dirty="0" err="1" smtClean="0"/>
              <a:t>obligaciones</a:t>
            </a:r>
            <a:r>
              <a:rPr lang="en-US" dirty="0" smtClean="0"/>
              <a:t> </a:t>
            </a:r>
            <a:r>
              <a:rPr lang="en-US" dirty="0" err="1" smtClean="0"/>
              <a:t>fluyen</a:t>
            </a:r>
            <a:r>
              <a:rPr lang="en-US" dirty="0" smtClean="0"/>
              <a:t> en </a:t>
            </a:r>
            <a:r>
              <a:rPr lang="en-US" dirty="0" err="1" smtClean="0"/>
              <a:t>una</a:t>
            </a:r>
            <a:r>
              <a:rPr lang="en-US" dirty="0" smtClean="0"/>
              <a:t> sola </a:t>
            </a:r>
            <a:r>
              <a:rPr lang="en-US" dirty="0" err="1" smtClean="0"/>
              <a:t>dirección</a:t>
            </a:r>
            <a:r>
              <a:rPr lang="en-US" dirty="0" smtClean="0"/>
              <a:t> en los </a:t>
            </a:r>
            <a:r>
              <a:rPr lang="en-US" dirty="0" err="1" smtClean="0"/>
              <a:t>públicos</a:t>
            </a:r>
            <a:r>
              <a:rPr lang="en-US" dirty="0" smtClean="0"/>
              <a:t> (</a:t>
            </a:r>
            <a:r>
              <a:rPr lang="en-US" dirty="0" err="1" smtClean="0"/>
              <a:t>quién</a:t>
            </a:r>
            <a:r>
              <a:rPr lang="en-US" dirty="0" smtClean="0"/>
              <a:t> y ante </a:t>
            </a:r>
            <a:r>
              <a:rPr lang="en-US" dirty="0" err="1" smtClean="0"/>
              <a:t>quién</a:t>
            </a:r>
            <a:r>
              <a:rPr lang="en-US" dirty="0" smtClean="0"/>
              <a:t>)</a:t>
            </a:r>
          </a:p>
          <a:p>
            <a:pPr lvl="1"/>
            <a:r>
              <a:rPr lang="en-US" dirty="0" err="1" smtClean="0"/>
              <a:t>Relaciones</a:t>
            </a:r>
            <a:r>
              <a:rPr lang="en-US" dirty="0" smtClean="0"/>
              <a:t> </a:t>
            </a:r>
            <a:r>
              <a:rPr lang="en-US" dirty="0" err="1" smtClean="0"/>
              <a:t>jerárquicas</a:t>
            </a:r>
            <a:r>
              <a:rPr lang="en-US" dirty="0" smtClean="0"/>
              <a:t> y </a:t>
            </a:r>
            <a:r>
              <a:rPr lang="en-US" dirty="0" err="1" smtClean="0"/>
              <a:t>asimétricas</a:t>
            </a:r>
            <a:r>
              <a:rPr lang="en-US" dirty="0" smtClean="0"/>
              <a:t> (</a:t>
            </a:r>
            <a:r>
              <a:rPr lang="en-US" dirty="0" err="1" smtClean="0"/>
              <a:t>quién</a:t>
            </a:r>
            <a:r>
              <a:rPr lang="en-US" dirty="0" smtClean="0"/>
              <a:t> y ante </a:t>
            </a:r>
            <a:r>
              <a:rPr lang="en-US" dirty="0" err="1" smtClean="0"/>
              <a:t>quién</a:t>
            </a:r>
            <a:r>
              <a:rPr lang="en-US" dirty="0" smtClean="0"/>
              <a:t>)</a:t>
            </a:r>
          </a:p>
          <a:p>
            <a:pPr lvl="1"/>
            <a:r>
              <a:rPr lang="en-US" dirty="0" err="1" smtClean="0"/>
              <a:t>Procesos</a:t>
            </a:r>
            <a:r>
              <a:rPr lang="en-US" dirty="0" smtClean="0"/>
              <a:t> </a:t>
            </a:r>
            <a:r>
              <a:rPr lang="en-US" dirty="0" err="1" smtClean="0"/>
              <a:t>formales</a:t>
            </a:r>
            <a:r>
              <a:rPr lang="en-US" dirty="0" smtClean="0"/>
              <a:t>, </a:t>
            </a:r>
            <a:r>
              <a:rPr lang="en-US" dirty="0" err="1" smtClean="0"/>
              <a:t>estructurados</a:t>
            </a:r>
            <a:r>
              <a:rPr lang="en-US" dirty="0" smtClean="0"/>
              <a:t> y </a:t>
            </a:r>
            <a:r>
              <a:rPr lang="en-US" dirty="0" err="1" smtClean="0"/>
              <a:t>colectivos</a:t>
            </a:r>
            <a:r>
              <a:rPr lang="en-US" dirty="0" smtClean="0"/>
              <a:t> (</a:t>
            </a:r>
            <a:r>
              <a:rPr lang="en-US" dirty="0" err="1" smtClean="0"/>
              <a:t>proceso</a:t>
            </a:r>
            <a:r>
              <a:rPr lang="en-US" dirty="0" smtClean="0"/>
              <a:t>)</a:t>
            </a:r>
          </a:p>
          <a:p>
            <a:pPr lvl="1"/>
            <a:r>
              <a:rPr lang="en-US" dirty="0" err="1" smtClean="0"/>
              <a:t>Procesos</a:t>
            </a:r>
            <a:r>
              <a:rPr lang="en-US" dirty="0" smtClean="0"/>
              <a:t> </a:t>
            </a:r>
            <a:r>
              <a:rPr lang="en-US" dirty="0" err="1" smtClean="0"/>
              <a:t>que</a:t>
            </a:r>
            <a:r>
              <a:rPr lang="en-US" dirty="0" smtClean="0"/>
              <a:t> </a:t>
            </a:r>
            <a:r>
              <a:rPr lang="en-US" dirty="0" err="1" smtClean="0"/>
              <a:t>involucran</a:t>
            </a:r>
            <a:r>
              <a:rPr lang="en-US" dirty="0" smtClean="0"/>
              <a:t> </a:t>
            </a:r>
            <a:r>
              <a:rPr lang="en-US" dirty="0" err="1" smtClean="0"/>
              <a:t>acciones</a:t>
            </a:r>
            <a:r>
              <a:rPr lang="en-US" dirty="0" smtClean="0"/>
              <a:t> “</a:t>
            </a:r>
            <a:r>
              <a:rPr lang="en-US" dirty="0" err="1" smtClean="0"/>
              <a:t>típicas</a:t>
            </a:r>
            <a:r>
              <a:rPr lang="en-US" dirty="0" smtClean="0"/>
              <a:t>” (</a:t>
            </a:r>
            <a:r>
              <a:rPr lang="en-US" dirty="0" err="1" smtClean="0"/>
              <a:t>votaciones</a:t>
            </a:r>
            <a:r>
              <a:rPr lang="en-US" dirty="0" smtClean="0"/>
              <a:t>, </a:t>
            </a:r>
            <a:r>
              <a:rPr lang="en-US" dirty="0" err="1" smtClean="0"/>
              <a:t>decisiones</a:t>
            </a:r>
            <a:r>
              <a:rPr lang="en-US" dirty="0" smtClean="0"/>
              <a:t>, </a:t>
            </a:r>
            <a:r>
              <a:rPr lang="en-US" dirty="0" err="1" smtClean="0"/>
              <a:t>resoluciones</a:t>
            </a:r>
            <a:r>
              <a:rPr lang="en-US" dirty="0" smtClean="0"/>
              <a:t>, </a:t>
            </a:r>
            <a:r>
              <a:rPr lang="en-US" dirty="0" err="1" smtClean="0"/>
              <a:t>etc</a:t>
            </a:r>
            <a:r>
              <a:rPr lang="en-US" dirty="0" smtClean="0"/>
              <a:t>).</a:t>
            </a:r>
          </a:p>
          <a:p>
            <a:pPr lvl="1"/>
            <a:r>
              <a:rPr lang="en-US" dirty="0" err="1" smtClean="0"/>
              <a:t>Estándares</a:t>
            </a:r>
            <a:r>
              <a:rPr lang="en-US" dirty="0" smtClean="0"/>
              <a:t> “</a:t>
            </a:r>
            <a:r>
              <a:rPr lang="en-US" dirty="0" err="1" smtClean="0"/>
              <a:t>completos</a:t>
            </a:r>
            <a:r>
              <a:rPr lang="en-US" dirty="0" smtClean="0"/>
              <a:t>” en el </a:t>
            </a:r>
            <a:r>
              <a:rPr lang="en-US" dirty="0" err="1" smtClean="0"/>
              <a:t>ámbito</a:t>
            </a:r>
            <a:r>
              <a:rPr lang="en-US" dirty="0" smtClean="0"/>
              <a:t> </a:t>
            </a:r>
            <a:r>
              <a:rPr lang="en-US" dirty="0" err="1" smtClean="0"/>
              <a:t>jurídico</a:t>
            </a:r>
            <a:r>
              <a:rPr lang="en-US" dirty="0" smtClean="0"/>
              <a:t> (</a:t>
            </a:r>
            <a:r>
              <a:rPr lang="en-US" dirty="0" err="1" smtClean="0"/>
              <a:t>completitud</a:t>
            </a:r>
            <a:r>
              <a:rPr lang="en-US" dirty="0" smtClean="0"/>
              <a:t> del </a:t>
            </a:r>
            <a:r>
              <a:rPr lang="en-US" dirty="0" err="1" smtClean="0"/>
              <a:t>sistema</a:t>
            </a:r>
            <a:r>
              <a:rPr lang="en-US" dirty="0" smtClean="0"/>
              <a:t> legal)</a:t>
            </a:r>
          </a:p>
          <a:p>
            <a:r>
              <a:rPr lang="en-US" dirty="0" err="1" smtClean="0"/>
              <a:t>Privatización</a:t>
            </a:r>
            <a:r>
              <a:rPr lang="en-US" dirty="0" smtClean="0"/>
              <a:t> </a:t>
            </a:r>
            <a:r>
              <a:rPr lang="en-US" dirty="0" err="1" smtClean="0"/>
              <a:t>supone</a:t>
            </a:r>
            <a:r>
              <a:rPr lang="en-US" dirty="0" smtClean="0"/>
              <a:t> </a:t>
            </a:r>
            <a:r>
              <a:rPr lang="en-US" dirty="0" err="1" smtClean="0"/>
              <a:t>salir</a:t>
            </a:r>
            <a:r>
              <a:rPr lang="en-US" dirty="0" smtClean="0"/>
              <a:t> de los </a:t>
            </a:r>
            <a:r>
              <a:rPr lang="en-US" dirty="0" err="1" smtClean="0"/>
              <a:t>controles</a:t>
            </a:r>
            <a:r>
              <a:rPr lang="en-US" dirty="0" smtClean="0"/>
              <a:t> </a:t>
            </a:r>
            <a:r>
              <a:rPr lang="en-US" dirty="0" err="1" smtClean="0"/>
              <a:t>públicos</a:t>
            </a:r>
            <a:r>
              <a:rPr lang="en-US" dirty="0" smtClean="0"/>
              <a:t> y </a:t>
            </a:r>
            <a:r>
              <a:rPr lang="en-US" dirty="0" err="1" smtClean="0"/>
              <a:t>entrar</a:t>
            </a:r>
            <a:r>
              <a:rPr lang="en-US" dirty="0" smtClean="0"/>
              <a:t> a los </a:t>
            </a:r>
            <a:r>
              <a:rPr lang="en-US" dirty="0" err="1" smtClean="0"/>
              <a:t>privados</a:t>
            </a:r>
            <a:endParaRPr lang="en-US" dirty="0" smtClean="0"/>
          </a:p>
          <a:p>
            <a:pPr lvl="1"/>
            <a:endParaRPr lang="en-US" dirty="0" smtClean="0"/>
          </a:p>
          <a:p>
            <a:pPr lvl="1"/>
            <a:endParaRPr lang="en-US" dirty="0"/>
          </a:p>
        </p:txBody>
      </p:sp>
      <p:sp>
        <p:nvSpPr>
          <p:cNvPr id="3" name="Title 2"/>
          <p:cNvSpPr>
            <a:spLocks noGrp="1"/>
          </p:cNvSpPr>
          <p:nvPr>
            <p:ph type="title"/>
          </p:nvPr>
        </p:nvSpPr>
        <p:spPr/>
        <p:txBody>
          <a:bodyPr/>
          <a:lstStyle/>
          <a:p>
            <a:r>
              <a:rPr lang="en-US" dirty="0" err="1" smtClean="0"/>
              <a:t>Diferencias</a:t>
            </a:r>
            <a:endParaRPr lang="en-US" dirty="0"/>
          </a:p>
        </p:txBody>
      </p:sp>
    </p:spTree>
    <p:extLst>
      <p:ext uri="{BB962C8B-B14F-4D97-AF65-F5344CB8AC3E}">
        <p14:creationId xmlns:p14="http://schemas.microsoft.com/office/powerpoint/2010/main" val="1903153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s-ES_tradnl" dirty="0" err="1" smtClean="0"/>
              <a:t>Mashaw</a:t>
            </a:r>
            <a:r>
              <a:rPr lang="es-ES_tradnl" dirty="0" smtClean="0"/>
              <a:t>, p. 35</a:t>
            </a:r>
          </a:p>
          <a:p>
            <a:pPr lvl="1"/>
            <a:r>
              <a:rPr lang="es-ES_tradnl" dirty="0" smtClean="0"/>
              <a:t>“No pretendo negar la importancia de la atención que históricamente el Derecho Administrativo ha tenido respecto a la preservación de la posibilidad de la autonomía personal en el contexto de las insistentes demandas de la acción colectiva. Sí quiero argumentar que, en la medida en que este proyecto ha estado enfocado en normas procedimentales y en la revisión judicial como medios para asegurar la legitimidad política, es muy restringido”.</a:t>
            </a:r>
          </a:p>
          <a:p>
            <a:pPr lvl="1"/>
            <a:r>
              <a:rPr lang="es-ES_tradnl" dirty="0" smtClean="0"/>
              <a:t>“Porque la función del Derecho Administrativo es, como dijo Kenneth Davis varios años atrás, confinar, estructurar, y controlar la discreción administrativa, el diseño institucional desde la perspectiva del Derecho Administrativo debe enfocarse en la </a:t>
            </a:r>
            <a:r>
              <a:rPr lang="es-ES_tradnl" i="1" dirty="0" smtClean="0"/>
              <a:t>responsabilidad</a:t>
            </a:r>
            <a:r>
              <a:rPr lang="es-ES_tradnl" dirty="0" smtClean="0"/>
              <a:t> (</a:t>
            </a:r>
            <a:r>
              <a:rPr lang="es-ES_tradnl" dirty="0" err="1" smtClean="0"/>
              <a:t>accountability</a:t>
            </a:r>
            <a:r>
              <a:rPr lang="es-ES_tradnl" dirty="0" smtClean="0"/>
              <a:t>)”.</a:t>
            </a:r>
          </a:p>
          <a:p>
            <a:pPr lvl="1"/>
            <a:r>
              <a:rPr lang="es-ES_tradnl" dirty="0" smtClean="0"/>
              <a:t>“El desafío es diseñar instituciones administrativas que creativamente desarrollen múltiples modalidades de responsabilidad para la consecución de los complejos fines públicos”.</a:t>
            </a:r>
          </a:p>
          <a:p>
            <a:r>
              <a:rPr lang="es-ES_tradnl" dirty="0" smtClean="0"/>
              <a:t>Rose-</a:t>
            </a:r>
            <a:r>
              <a:rPr lang="es-ES_tradnl" dirty="0" err="1" smtClean="0"/>
              <a:t>Ackerman</a:t>
            </a:r>
            <a:r>
              <a:rPr lang="es-ES_tradnl" dirty="0" smtClean="0"/>
              <a:t>, p. 525</a:t>
            </a:r>
          </a:p>
          <a:p>
            <a:pPr lvl="1"/>
            <a:r>
              <a:rPr lang="es-ES_tradnl" dirty="0" smtClean="0"/>
              <a:t>“El derecho </a:t>
            </a:r>
            <a:r>
              <a:rPr lang="es-ES_tradnl" dirty="0" err="1" smtClean="0"/>
              <a:t>adminsitrativo</a:t>
            </a:r>
            <a:r>
              <a:rPr lang="es-ES_tradnl" dirty="0" smtClean="0"/>
              <a:t> debe moverse más allá de la revisión formal de legalidad de la acción administrativa, hacia el estudio de reglas y principios que puedan mejorar la responsabilidad (</a:t>
            </a:r>
            <a:r>
              <a:rPr lang="es-ES_tradnl" dirty="0" err="1" smtClean="0"/>
              <a:t>accountability</a:t>
            </a:r>
            <a:r>
              <a:rPr lang="es-ES_tradnl" dirty="0" smtClean="0"/>
              <a:t>) política y la competencia en el proceso de </a:t>
            </a:r>
            <a:r>
              <a:rPr lang="es-ES_tradnl" dirty="0" err="1" smtClean="0"/>
              <a:t>policymaking</a:t>
            </a:r>
            <a:r>
              <a:rPr lang="es-ES_tradnl" dirty="0" smtClean="0"/>
              <a:t>”</a:t>
            </a:r>
            <a:endParaRPr lang="es-ES_tradnl" dirty="0"/>
          </a:p>
        </p:txBody>
      </p:sp>
      <p:sp>
        <p:nvSpPr>
          <p:cNvPr id="3" name="Title 2"/>
          <p:cNvSpPr>
            <a:spLocks noGrp="1"/>
          </p:cNvSpPr>
          <p:nvPr>
            <p:ph type="title"/>
          </p:nvPr>
        </p:nvSpPr>
        <p:spPr/>
        <p:txBody>
          <a:bodyPr/>
          <a:lstStyle/>
          <a:p>
            <a:r>
              <a:rPr lang="en-US" dirty="0" err="1" smtClean="0"/>
              <a:t>Punto</a:t>
            </a:r>
            <a:r>
              <a:rPr lang="en-US" dirty="0" smtClean="0"/>
              <a:t> clave</a:t>
            </a:r>
            <a:endParaRPr lang="en-US" dirty="0"/>
          </a:p>
        </p:txBody>
      </p:sp>
    </p:spTree>
    <p:extLst>
      <p:ext uri="{BB962C8B-B14F-4D97-AF65-F5344CB8AC3E}">
        <p14:creationId xmlns:p14="http://schemas.microsoft.com/office/powerpoint/2010/main" val="1469074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Comparar</a:t>
            </a:r>
            <a:r>
              <a:rPr lang="en-US" dirty="0" smtClean="0"/>
              <a:t> entre los </a:t>
            </a:r>
            <a:r>
              <a:rPr lang="en-US" dirty="0" err="1" smtClean="0"/>
              <a:t>distintos</a:t>
            </a:r>
            <a:r>
              <a:rPr lang="en-US" dirty="0" smtClean="0"/>
              <a:t> </a:t>
            </a:r>
            <a:r>
              <a:rPr lang="en-US" dirty="0" err="1" smtClean="0"/>
              <a:t>órganos</a:t>
            </a:r>
            <a:r>
              <a:rPr lang="en-US" dirty="0" smtClean="0"/>
              <a:t> del Estado</a:t>
            </a:r>
          </a:p>
          <a:p>
            <a:pPr lvl="1"/>
            <a:r>
              <a:rPr lang="en-US" dirty="0" err="1" smtClean="0"/>
              <a:t>Poder</a:t>
            </a:r>
            <a:r>
              <a:rPr lang="en-US" dirty="0" smtClean="0"/>
              <a:t> </a:t>
            </a:r>
            <a:r>
              <a:rPr lang="en-US" dirty="0" err="1" smtClean="0"/>
              <a:t>Legislativo</a:t>
            </a:r>
            <a:endParaRPr lang="en-US" dirty="0" smtClean="0"/>
          </a:p>
          <a:p>
            <a:pPr lvl="2"/>
            <a:r>
              <a:rPr lang="en-US" dirty="0" smtClean="0"/>
              <a:t>Control </a:t>
            </a:r>
            <a:r>
              <a:rPr lang="en-US" dirty="0" err="1" smtClean="0"/>
              <a:t>democrático</a:t>
            </a:r>
            <a:r>
              <a:rPr lang="en-US" dirty="0" smtClean="0"/>
              <a:t> </a:t>
            </a:r>
            <a:r>
              <a:rPr lang="en-US" dirty="0" err="1" smtClean="0"/>
              <a:t>rutinario</a:t>
            </a:r>
            <a:r>
              <a:rPr lang="en-US" dirty="0" smtClean="0"/>
              <a:t> </a:t>
            </a:r>
            <a:r>
              <a:rPr lang="en-US" dirty="0" err="1" smtClean="0"/>
              <a:t>cada</a:t>
            </a:r>
            <a:r>
              <a:rPr lang="en-US" dirty="0" smtClean="0"/>
              <a:t> 4 </a:t>
            </a:r>
            <a:r>
              <a:rPr lang="en-US" dirty="0" err="1" smtClean="0"/>
              <a:t>años</a:t>
            </a:r>
            <a:endParaRPr lang="en-US" dirty="0" smtClean="0"/>
          </a:p>
          <a:p>
            <a:pPr lvl="2"/>
            <a:r>
              <a:rPr lang="en-US" dirty="0" smtClean="0"/>
              <a:t>Control </a:t>
            </a:r>
            <a:r>
              <a:rPr lang="en-US" dirty="0" err="1" smtClean="0"/>
              <a:t>propio</a:t>
            </a:r>
            <a:r>
              <a:rPr lang="en-US" dirty="0" smtClean="0"/>
              <a:t> de la </a:t>
            </a:r>
            <a:r>
              <a:rPr lang="en-US" dirty="0" err="1" smtClean="0"/>
              <a:t>deliberación</a:t>
            </a:r>
            <a:r>
              <a:rPr lang="en-US" dirty="0" smtClean="0"/>
              <a:t> </a:t>
            </a:r>
            <a:r>
              <a:rPr lang="en-US" dirty="0" err="1" smtClean="0"/>
              <a:t>democrática</a:t>
            </a:r>
            <a:r>
              <a:rPr lang="en-US" dirty="0" smtClean="0"/>
              <a:t> (no </a:t>
            </a:r>
            <a:r>
              <a:rPr lang="en-US" dirty="0" err="1" smtClean="0"/>
              <a:t>evita</a:t>
            </a:r>
            <a:r>
              <a:rPr lang="en-US" dirty="0" smtClean="0"/>
              <a:t> </a:t>
            </a:r>
            <a:r>
              <a:rPr lang="en-US" dirty="0" err="1" smtClean="0"/>
              <a:t>que</a:t>
            </a:r>
            <a:r>
              <a:rPr lang="en-US" dirty="0" smtClean="0"/>
              <a:t> </a:t>
            </a:r>
            <a:r>
              <a:rPr lang="en-US" dirty="0" err="1" smtClean="0"/>
              <a:t>hayan</a:t>
            </a:r>
            <a:r>
              <a:rPr lang="en-US" dirty="0" smtClean="0"/>
              <a:t> </a:t>
            </a:r>
            <a:r>
              <a:rPr lang="en-US" dirty="0" err="1" smtClean="0"/>
              <a:t>payasos</a:t>
            </a:r>
            <a:r>
              <a:rPr lang="en-US" dirty="0" smtClean="0"/>
              <a:t> (Bickel), </a:t>
            </a:r>
            <a:r>
              <a:rPr lang="en-US" dirty="0" err="1" smtClean="0"/>
              <a:t>pero</a:t>
            </a:r>
            <a:r>
              <a:rPr lang="en-US" dirty="0" smtClean="0"/>
              <a:t> los </a:t>
            </a:r>
            <a:r>
              <a:rPr lang="en-US" dirty="0" err="1" smtClean="0"/>
              <a:t>payasos</a:t>
            </a:r>
            <a:r>
              <a:rPr lang="en-US" dirty="0" smtClean="0"/>
              <a:t> </a:t>
            </a:r>
            <a:r>
              <a:rPr lang="en-US" dirty="0" err="1" smtClean="0"/>
              <a:t>quedan</a:t>
            </a:r>
            <a:r>
              <a:rPr lang="en-US" dirty="0" smtClean="0"/>
              <a:t> al </a:t>
            </a:r>
            <a:r>
              <a:rPr lang="en-US" dirty="0" err="1" smtClean="0"/>
              <a:t>descubierto</a:t>
            </a:r>
            <a:r>
              <a:rPr lang="en-US" dirty="0" smtClean="0"/>
              <a:t>)</a:t>
            </a:r>
          </a:p>
          <a:p>
            <a:pPr lvl="1"/>
            <a:r>
              <a:rPr lang="en-US" dirty="0" err="1" smtClean="0"/>
              <a:t>Poder</a:t>
            </a:r>
            <a:r>
              <a:rPr lang="en-US" dirty="0" smtClean="0"/>
              <a:t> judicial</a:t>
            </a:r>
          </a:p>
          <a:p>
            <a:pPr lvl="2"/>
            <a:r>
              <a:rPr lang="en-US" dirty="0" err="1" smtClean="0"/>
              <a:t>Sistema</a:t>
            </a:r>
            <a:r>
              <a:rPr lang="en-US" dirty="0" smtClean="0"/>
              <a:t> de </a:t>
            </a:r>
            <a:r>
              <a:rPr lang="en-US" dirty="0" err="1" smtClean="0"/>
              <a:t>instancias</a:t>
            </a:r>
            <a:endParaRPr lang="en-US" dirty="0" smtClean="0"/>
          </a:p>
          <a:p>
            <a:pPr lvl="2"/>
            <a:r>
              <a:rPr lang="en-US" dirty="0" err="1" smtClean="0"/>
              <a:t>Sistema</a:t>
            </a:r>
            <a:r>
              <a:rPr lang="en-US" dirty="0" smtClean="0"/>
              <a:t> </a:t>
            </a:r>
            <a:r>
              <a:rPr lang="en-US" dirty="0" err="1" smtClean="0"/>
              <a:t>hiper-legalista</a:t>
            </a:r>
            <a:r>
              <a:rPr lang="en-US" dirty="0" smtClean="0"/>
              <a:t>: </a:t>
            </a:r>
            <a:r>
              <a:rPr lang="en-US" dirty="0" err="1" smtClean="0"/>
              <a:t>transferencia</a:t>
            </a:r>
            <a:r>
              <a:rPr lang="en-US" dirty="0" smtClean="0"/>
              <a:t> de </a:t>
            </a:r>
            <a:r>
              <a:rPr lang="en-US" dirty="0" err="1" smtClean="0"/>
              <a:t>legitimidad</a:t>
            </a:r>
            <a:r>
              <a:rPr lang="en-US" dirty="0" smtClean="0"/>
              <a:t> a la </a:t>
            </a:r>
            <a:r>
              <a:rPr lang="en-US" dirty="0" err="1" smtClean="0"/>
              <a:t>norma</a:t>
            </a:r>
            <a:endParaRPr lang="en-US" dirty="0" smtClean="0"/>
          </a:p>
          <a:p>
            <a:pPr lvl="2"/>
            <a:r>
              <a:rPr lang="en-US" dirty="0" err="1" smtClean="0"/>
              <a:t>Es</a:t>
            </a:r>
            <a:r>
              <a:rPr lang="en-US" dirty="0" smtClean="0"/>
              <a:t> un </a:t>
            </a:r>
            <a:r>
              <a:rPr lang="en-US" dirty="0" err="1" smtClean="0"/>
              <a:t>poder</a:t>
            </a:r>
            <a:r>
              <a:rPr lang="en-US" dirty="0" smtClean="0"/>
              <a:t> </a:t>
            </a:r>
            <a:r>
              <a:rPr lang="en-US" dirty="0" err="1" smtClean="0"/>
              <a:t>controlador</a:t>
            </a:r>
            <a:r>
              <a:rPr lang="en-US" dirty="0" smtClean="0"/>
              <a:t> (Shapiro, “who guards the guardian”)</a:t>
            </a:r>
          </a:p>
          <a:p>
            <a:pPr lvl="1"/>
            <a:r>
              <a:rPr lang="en-US" dirty="0" err="1" smtClean="0"/>
              <a:t>Poder</a:t>
            </a:r>
            <a:r>
              <a:rPr lang="en-US" dirty="0" smtClean="0"/>
              <a:t> </a:t>
            </a:r>
            <a:r>
              <a:rPr lang="en-US" dirty="0" err="1" smtClean="0"/>
              <a:t>Ejecutivo</a:t>
            </a:r>
            <a:endParaRPr lang="en-US" dirty="0" smtClean="0"/>
          </a:p>
          <a:p>
            <a:pPr lvl="2"/>
            <a:r>
              <a:rPr lang="en-US" dirty="0" err="1" smtClean="0"/>
              <a:t>Poder</a:t>
            </a:r>
            <a:r>
              <a:rPr lang="en-US" dirty="0" smtClean="0"/>
              <a:t> </a:t>
            </a:r>
            <a:r>
              <a:rPr lang="en-US" dirty="0" err="1" smtClean="0"/>
              <a:t>burocratizado</a:t>
            </a:r>
            <a:endParaRPr lang="en-US" dirty="0" smtClean="0"/>
          </a:p>
          <a:p>
            <a:pPr lvl="2"/>
            <a:r>
              <a:rPr lang="en-US" dirty="0" err="1" smtClean="0"/>
              <a:t>Necesidad</a:t>
            </a:r>
            <a:r>
              <a:rPr lang="en-US" dirty="0" smtClean="0"/>
              <a:t> de accountability multidimensional</a:t>
            </a:r>
            <a:endParaRPr lang="en-US" dirty="0"/>
          </a:p>
        </p:txBody>
      </p:sp>
      <p:sp>
        <p:nvSpPr>
          <p:cNvPr id="3" name="Title 2"/>
          <p:cNvSpPr>
            <a:spLocks noGrp="1"/>
          </p:cNvSpPr>
          <p:nvPr>
            <p:ph type="title"/>
          </p:nvPr>
        </p:nvSpPr>
        <p:spPr/>
        <p:txBody>
          <a:bodyPr/>
          <a:lstStyle/>
          <a:p>
            <a:r>
              <a:rPr lang="en-US" dirty="0" err="1" smtClean="0"/>
              <a:t>Por</a:t>
            </a:r>
            <a:r>
              <a:rPr lang="en-US" dirty="0" smtClean="0"/>
              <a:t> </a:t>
            </a:r>
            <a:r>
              <a:rPr lang="en-US" dirty="0" err="1" smtClean="0"/>
              <a:t>qué</a:t>
            </a:r>
            <a:r>
              <a:rPr lang="en-US" dirty="0" smtClean="0"/>
              <a:t> </a:t>
            </a:r>
            <a:r>
              <a:rPr lang="en-US" dirty="0" err="1" smtClean="0"/>
              <a:t>tanto</a:t>
            </a:r>
            <a:r>
              <a:rPr lang="en-US" dirty="0" smtClean="0"/>
              <a:t> control</a:t>
            </a:r>
            <a:endParaRPr lang="en-US" dirty="0"/>
          </a:p>
        </p:txBody>
      </p:sp>
    </p:spTree>
    <p:extLst>
      <p:ext uri="{BB962C8B-B14F-4D97-AF65-F5344CB8AC3E}">
        <p14:creationId xmlns:p14="http://schemas.microsoft.com/office/powerpoint/2010/main" val="309535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Cuadro</a:t>
            </a:r>
            <a:r>
              <a:rPr lang="en-US" dirty="0" smtClean="0"/>
              <a:t> de </a:t>
            </a:r>
            <a:r>
              <a:rPr lang="en-US" dirty="0" err="1" smtClean="0"/>
              <a:t>cordero</a:t>
            </a:r>
            <a:endParaRPr lang="en-US" dirty="0"/>
          </a:p>
        </p:txBody>
      </p:sp>
      <p:pic>
        <p:nvPicPr>
          <p:cNvPr id="4" name="Picture 3"/>
          <p:cNvPicPr>
            <a:picLocks noChangeAspect="1"/>
          </p:cNvPicPr>
          <p:nvPr/>
        </p:nvPicPr>
        <p:blipFill>
          <a:blip r:embed="rId2"/>
          <a:stretch>
            <a:fillRect/>
          </a:stretch>
        </p:blipFill>
        <p:spPr>
          <a:xfrm>
            <a:off x="2311400" y="1562788"/>
            <a:ext cx="4216400" cy="5130112"/>
          </a:xfrm>
          <a:prstGeom prst="rect">
            <a:avLst/>
          </a:prstGeom>
        </p:spPr>
      </p:pic>
    </p:spTree>
    <p:extLst>
      <p:ext uri="{BB962C8B-B14F-4D97-AF65-F5344CB8AC3E}">
        <p14:creationId xmlns:p14="http://schemas.microsoft.com/office/powerpoint/2010/main" val="3273361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endParaRPr lang="en-US"/>
          </a:p>
        </p:txBody>
      </p:sp>
      <p:sp>
        <p:nvSpPr>
          <p:cNvPr id="4" name="Title 3"/>
          <p:cNvSpPr>
            <a:spLocks noGrp="1"/>
          </p:cNvSpPr>
          <p:nvPr>
            <p:ph type="title"/>
          </p:nvPr>
        </p:nvSpPr>
        <p:spPr/>
        <p:txBody>
          <a:bodyPr/>
          <a:lstStyle/>
          <a:p>
            <a:r>
              <a:rPr lang="en-US" dirty="0" smtClean="0"/>
              <a:t>Accountability y </a:t>
            </a:r>
            <a:r>
              <a:rPr lang="en-US" dirty="0" err="1" smtClean="0"/>
              <a:t>derecho</a:t>
            </a:r>
            <a:r>
              <a:rPr lang="en-US" dirty="0" smtClean="0"/>
              <a:t> </a:t>
            </a:r>
            <a:r>
              <a:rPr lang="en-US" dirty="0" err="1" smtClean="0"/>
              <a:t>público</a:t>
            </a:r>
            <a:endParaRPr lang="en-US" dirty="0"/>
          </a:p>
        </p:txBody>
      </p:sp>
    </p:spTree>
    <p:extLst>
      <p:ext uri="{BB962C8B-B14F-4D97-AF65-F5344CB8AC3E}">
        <p14:creationId xmlns:p14="http://schemas.microsoft.com/office/powerpoint/2010/main" val="825620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1800" dirty="0" smtClean="0"/>
              <a:t>TAREA: COMENTAR—El </a:t>
            </a:r>
            <a:r>
              <a:rPr lang="en-US" sz="1800" dirty="0" err="1" smtClean="0"/>
              <a:t>mercurio</a:t>
            </a:r>
            <a:r>
              <a:rPr lang="en-US" sz="1800" dirty="0" smtClean="0"/>
              <a:t>, 13 </a:t>
            </a:r>
            <a:r>
              <a:rPr lang="en-US" sz="1800" dirty="0" err="1" smtClean="0"/>
              <a:t>marzo</a:t>
            </a:r>
            <a:r>
              <a:rPr lang="en-US" sz="1800" dirty="0" smtClean="0"/>
              <a:t> 2011</a:t>
            </a:r>
            <a:endParaRPr lang="en-US" sz="1800" dirty="0"/>
          </a:p>
        </p:txBody>
      </p:sp>
      <p:pic>
        <p:nvPicPr>
          <p:cNvPr id="4" name="Picture 3"/>
          <p:cNvPicPr>
            <a:picLocks noChangeAspect="1"/>
          </p:cNvPicPr>
          <p:nvPr/>
        </p:nvPicPr>
        <p:blipFill>
          <a:blip r:embed="rId2"/>
          <a:stretch>
            <a:fillRect/>
          </a:stretch>
        </p:blipFill>
        <p:spPr>
          <a:xfrm>
            <a:off x="2679700" y="1549772"/>
            <a:ext cx="3731593" cy="4965328"/>
          </a:xfrm>
          <a:prstGeom prst="rect">
            <a:avLst/>
          </a:prstGeom>
        </p:spPr>
      </p:pic>
    </p:spTree>
    <p:extLst>
      <p:ext uri="{BB962C8B-B14F-4D97-AF65-F5344CB8AC3E}">
        <p14:creationId xmlns:p14="http://schemas.microsoft.com/office/powerpoint/2010/main" val="708284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Un </a:t>
            </a:r>
            <a:r>
              <a:rPr lang="en-US" dirty="0" err="1" smtClean="0"/>
              <a:t>barniz</a:t>
            </a:r>
            <a:r>
              <a:rPr lang="en-US" dirty="0" smtClean="0"/>
              <a:t>…</a:t>
            </a:r>
            <a:endParaRPr lang="en-US" dirty="0"/>
          </a:p>
        </p:txBody>
      </p:sp>
      <p:sp>
        <p:nvSpPr>
          <p:cNvPr id="4" name="Title 3"/>
          <p:cNvSpPr>
            <a:spLocks noGrp="1"/>
          </p:cNvSpPr>
          <p:nvPr>
            <p:ph type="title"/>
          </p:nvPr>
        </p:nvSpPr>
        <p:spPr/>
        <p:txBody>
          <a:bodyPr/>
          <a:lstStyle/>
          <a:p>
            <a:r>
              <a:rPr lang="en-US" dirty="0" smtClean="0"/>
              <a:t>Control de </a:t>
            </a:r>
            <a:r>
              <a:rPr lang="en-US" dirty="0" err="1" smtClean="0"/>
              <a:t>gestion</a:t>
            </a:r>
            <a:r>
              <a:rPr lang="en-US" dirty="0" smtClean="0"/>
              <a:t> ex ante</a:t>
            </a:r>
            <a:endParaRPr lang="en-US" dirty="0"/>
          </a:p>
        </p:txBody>
      </p:sp>
    </p:spTree>
    <p:extLst>
      <p:ext uri="{BB962C8B-B14F-4D97-AF65-F5344CB8AC3E}">
        <p14:creationId xmlns:p14="http://schemas.microsoft.com/office/powerpoint/2010/main" val="4257736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err="1" smtClean="0"/>
              <a:t>Cómo</a:t>
            </a:r>
            <a:r>
              <a:rPr lang="en-US" dirty="0" smtClean="0"/>
              <a:t> </a:t>
            </a:r>
            <a:r>
              <a:rPr lang="en-US" dirty="0" err="1" smtClean="0"/>
              <a:t>aseguramos</a:t>
            </a:r>
            <a:r>
              <a:rPr lang="en-US" dirty="0" smtClean="0"/>
              <a:t> ex ante </a:t>
            </a:r>
            <a:r>
              <a:rPr lang="en-US" dirty="0" err="1" smtClean="0"/>
              <a:t>que</a:t>
            </a:r>
            <a:r>
              <a:rPr lang="en-US" dirty="0" smtClean="0"/>
              <a:t> la </a:t>
            </a:r>
            <a:r>
              <a:rPr lang="en-US" dirty="0" err="1" smtClean="0"/>
              <a:t>regulación</a:t>
            </a:r>
            <a:r>
              <a:rPr lang="en-US" dirty="0" smtClean="0"/>
              <a:t> </a:t>
            </a:r>
            <a:r>
              <a:rPr lang="en-US" dirty="0" err="1" smtClean="0"/>
              <a:t>es</a:t>
            </a:r>
            <a:r>
              <a:rPr lang="en-US" dirty="0" smtClean="0"/>
              <a:t> </a:t>
            </a:r>
            <a:r>
              <a:rPr lang="en-US" dirty="0" err="1" smtClean="0"/>
              <a:t>buena</a:t>
            </a:r>
            <a:r>
              <a:rPr lang="en-US" dirty="0" smtClean="0"/>
              <a:t>?</a:t>
            </a:r>
          </a:p>
          <a:p>
            <a:r>
              <a:rPr lang="en-US" dirty="0" err="1" smtClean="0"/>
              <a:t>Tendencia</a:t>
            </a:r>
            <a:r>
              <a:rPr lang="en-US" dirty="0" smtClean="0"/>
              <a:t> </a:t>
            </a:r>
            <a:r>
              <a:rPr lang="en-US" dirty="0" err="1" smtClean="0"/>
              <a:t>mundial</a:t>
            </a:r>
            <a:r>
              <a:rPr lang="en-US" dirty="0" smtClean="0"/>
              <a:t>. </a:t>
            </a:r>
            <a:r>
              <a:rPr lang="en-US" dirty="0" err="1" smtClean="0"/>
              <a:t>Sunstein</a:t>
            </a:r>
            <a:r>
              <a:rPr lang="en-US" dirty="0" smtClean="0"/>
              <a:t> </a:t>
            </a:r>
            <a:r>
              <a:rPr lang="en-US" dirty="0" err="1" smtClean="0"/>
              <a:t>habla</a:t>
            </a:r>
            <a:r>
              <a:rPr lang="en-US" dirty="0" smtClean="0"/>
              <a:t> del “Estado-</a:t>
            </a:r>
            <a:r>
              <a:rPr lang="en-US" dirty="0" err="1" smtClean="0"/>
              <a:t>costo</a:t>
            </a:r>
            <a:r>
              <a:rPr lang="en-US" dirty="0" smtClean="0"/>
              <a:t>-</a:t>
            </a:r>
            <a:r>
              <a:rPr lang="en-US" dirty="0" err="1" smtClean="0"/>
              <a:t>beneficio</a:t>
            </a:r>
            <a:r>
              <a:rPr lang="en-US" dirty="0" smtClean="0"/>
              <a:t>”</a:t>
            </a:r>
          </a:p>
          <a:p>
            <a:pPr lvl="1"/>
            <a:endParaRPr lang="en-US" dirty="0"/>
          </a:p>
        </p:txBody>
      </p:sp>
      <p:sp>
        <p:nvSpPr>
          <p:cNvPr id="3" name="Title 2"/>
          <p:cNvSpPr>
            <a:spLocks noGrp="1"/>
          </p:cNvSpPr>
          <p:nvPr>
            <p:ph type="title"/>
          </p:nvPr>
        </p:nvSpPr>
        <p:spPr/>
        <p:txBody>
          <a:bodyPr/>
          <a:lstStyle/>
          <a:p>
            <a:r>
              <a:rPr lang="en-US" dirty="0" err="1" smtClean="0"/>
              <a:t>Calidad</a:t>
            </a:r>
            <a:r>
              <a:rPr lang="en-US" dirty="0" smtClean="0"/>
              <a:t> </a:t>
            </a:r>
            <a:r>
              <a:rPr lang="en-US" dirty="0" err="1" smtClean="0"/>
              <a:t>regulatoria</a:t>
            </a:r>
            <a:endParaRPr lang="en-US" dirty="0"/>
          </a:p>
        </p:txBody>
      </p:sp>
      <p:pic>
        <p:nvPicPr>
          <p:cNvPr id="4" name="Picture 3"/>
          <p:cNvPicPr>
            <a:picLocks noChangeAspect="1"/>
          </p:cNvPicPr>
          <p:nvPr/>
        </p:nvPicPr>
        <p:blipFill>
          <a:blip r:embed="rId2"/>
          <a:stretch>
            <a:fillRect/>
          </a:stretch>
        </p:blipFill>
        <p:spPr>
          <a:xfrm>
            <a:off x="2413938" y="2705099"/>
            <a:ext cx="4459008" cy="3848099"/>
          </a:xfrm>
          <a:prstGeom prst="rect">
            <a:avLst/>
          </a:prstGeom>
        </p:spPr>
      </p:pic>
    </p:spTree>
    <p:extLst>
      <p:ext uri="{BB962C8B-B14F-4D97-AF65-F5344CB8AC3E}">
        <p14:creationId xmlns:p14="http://schemas.microsoft.com/office/powerpoint/2010/main" val="3967540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6625" b="6625"/>
          <a:stretch>
            <a:fillRect/>
          </a:stretch>
        </p:blipFill>
        <p:spPr/>
      </p:pic>
      <p:sp>
        <p:nvSpPr>
          <p:cNvPr id="3" name="Title 2"/>
          <p:cNvSpPr>
            <a:spLocks noGrp="1"/>
          </p:cNvSpPr>
          <p:nvPr>
            <p:ph type="title"/>
          </p:nvPr>
        </p:nvSpPr>
        <p:spPr/>
        <p:txBody>
          <a:bodyPr/>
          <a:lstStyle/>
          <a:p>
            <a:r>
              <a:rPr lang="en-US" dirty="0" err="1" smtClean="0"/>
              <a:t>Calidad</a:t>
            </a:r>
            <a:r>
              <a:rPr lang="en-US" dirty="0" smtClean="0"/>
              <a:t> </a:t>
            </a:r>
            <a:r>
              <a:rPr lang="en-US" dirty="0" err="1" smtClean="0"/>
              <a:t>regulatoria</a:t>
            </a:r>
            <a:r>
              <a:rPr lang="en-US" dirty="0" smtClean="0"/>
              <a:t>: OECD</a:t>
            </a:r>
            <a:endParaRPr lang="en-US" dirty="0"/>
          </a:p>
        </p:txBody>
      </p:sp>
    </p:spTree>
    <p:extLst>
      <p:ext uri="{BB962C8B-B14F-4D97-AF65-F5344CB8AC3E}">
        <p14:creationId xmlns:p14="http://schemas.microsoft.com/office/powerpoint/2010/main" val="68862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OECD</a:t>
            </a:r>
            <a:endParaRPr lang="en-US" dirty="0"/>
          </a:p>
        </p:txBody>
      </p:sp>
      <p:pic>
        <p:nvPicPr>
          <p:cNvPr id="5" name="Picture 4"/>
          <p:cNvPicPr>
            <a:picLocks noChangeAspect="1"/>
          </p:cNvPicPr>
          <p:nvPr/>
        </p:nvPicPr>
        <p:blipFill>
          <a:blip r:embed="rId2"/>
          <a:stretch>
            <a:fillRect/>
          </a:stretch>
        </p:blipFill>
        <p:spPr>
          <a:xfrm>
            <a:off x="889000" y="1829270"/>
            <a:ext cx="7594600" cy="4749330"/>
          </a:xfrm>
          <a:prstGeom prst="rect">
            <a:avLst/>
          </a:prstGeom>
        </p:spPr>
      </p:pic>
    </p:spTree>
    <p:extLst>
      <p:ext uri="{BB962C8B-B14F-4D97-AF65-F5344CB8AC3E}">
        <p14:creationId xmlns:p14="http://schemas.microsoft.com/office/powerpoint/2010/main" val="6805328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OECD</a:t>
            </a:r>
            <a:endParaRPr lang="en-US" dirty="0"/>
          </a:p>
        </p:txBody>
      </p:sp>
      <p:pic>
        <p:nvPicPr>
          <p:cNvPr id="4" name="Picture 3"/>
          <p:cNvPicPr>
            <a:picLocks noChangeAspect="1"/>
          </p:cNvPicPr>
          <p:nvPr/>
        </p:nvPicPr>
        <p:blipFill>
          <a:blip r:embed="rId2"/>
          <a:stretch>
            <a:fillRect/>
          </a:stretch>
        </p:blipFill>
        <p:spPr>
          <a:xfrm>
            <a:off x="1178756" y="1668882"/>
            <a:ext cx="6644443" cy="5050896"/>
          </a:xfrm>
          <a:prstGeom prst="rect">
            <a:avLst/>
          </a:prstGeom>
        </p:spPr>
      </p:pic>
    </p:spTree>
    <p:extLst>
      <p:ext uri="{BB962C8B-B14F-4D97-AF65-F5344CB8AC3E}">
        <p14:creationId xmlns:p14="http://schemas.microsoft.com/office/powerpoint/2010/main" val="1801353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OECD</a:t>
            </a:r>
            <a:endParaRPr lang="en-US" dirty="0"/>
          </a:p>
        </p:txBody>
      </p:sp>
      <p:pic>
        <p:nvPicPr>
          <p:cNvPr id="4" name="Picture 3"/>
          <p:cNvPicPr>
            <a:picLocks noChangeAspect="1"/>
          </p:cNvPicPr>
          <p:nvPr/>
        </p:nvPicPr>
        <p:blipFill>
          <a:blip r:embed="rId2"/>
          <a:stretch>
            <a:fillRect/>
          </a:stretch>
        </p:blipFill>
        <p:spPr>
          <a:xfrm>
            <a:off x="0" y="2006600"/>
            <a:ext cx="9144000" cy="2821153"/>
          </a:xfrm>
          <a:prstGeom prst="rect">
            <a:avLst/>
          </a:prstGeom>
        </p:spPr>
      </p:pic>
    </p:spTree>
    <p:extLst>
      <p:ext uri="{BB962C8B-B14F-4D97-AF65-F5344CB8AC3E}">
        <p14:creationId xmlns:p14="http://schemas.microsoft.com/office/powerpoint/2010/main" val="1772462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OECD</a:t>
            </a:r>
            <a:endParaRPr lang="en-US" dirty="0"/>
          </a:p>
        </p:txBody>
      </p:sp>
      <p:pic>
        <p:nvPicPr>
          <p:cNvPr id="4" name="Picture 3"/>
          <p:cNvPicPr>
            <a:picLocks noChangeAspect="1"/>
          </p:cNvPicPr>
          <p:nvPr/>
        </p:nvPicPr>
        <p:blipFill>
          <a:blip r:embed="rId2"/>
          <a:stretch>
            <a:fillRect/>
          </a:stretch>
        </p:blipFill>
        <p:spPr>
          <a:xfrm>
            <a:off x="990600" y="1806136"/>
            <a:ext cx="7581900" cy="4835963"/>
          </a:xfrm>
          <a:prstGeom prst="rect">
            <a:avLst/>
          </a:prstGeom>
        </p:spPr>
      </p:pic>
    </p:spTree>
    <p:extLst>
      <p:ext uri="{BB962C8B-B14F-4D97-AF65-F5344CB8AC3E}">
        <p14:creationId xmlns:p14="http://schemas.microsoft.com/office/powerpoint/2010/main" val="675243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err="1" smtClean="0"/>
              <a:t>Análisis</a:t>
            </a:r>
            <a:r>
              <a:rPr lang="en-US" dirty="0" smtClean="0"/>
              <a:t> </a:t>
            </a:r>
            <a:r>
              <a:rPr lang="en-US" dirty="0" err="1" smtClean="0"/>
              <a:t>Costo-Beneficio</a:t>
            </a:r>
            <a:r>
              <a:rPr lang="en-US" dirty="0" smtClean="0"/>
              <a:t> </a:t>
            </a:r>
            <a:r>
              <a:rPr lang="en-US" dirty="0" err="1" smtClean="0"/>
              <a:t>incipiente</a:t>
            </a:r>
            <a:endParaRPr lang="en-US" dirty="0" smtClean="0"/>
          </a:p>
          <a:p>
            <a:pPr lvl="1"/>
            <a:r>
              <a:rPr lang="en-US" dirty="0" err="1" smtClean="0"/>
              <a:t>Tres</a:t>
            </a:r>
            <a:r>
              <a:rPr lang="en-US" dirty="0" smtClean="0"/>
              <a:t> </a:t>
            </a:r>
            <a:r>
              <a:rPr lang="en-US" dirty="0" err="1" smtClean="0"/>
              <a:t>casos</a:t>
            </a:r>
            <a:r>
              <a:rPr lang="en-US" dirty="0" smtClean="0"/>
              <a:t> en Chile</a:t>
            </a:r>
          </a:p>
          <a:p>
            <a:pPr lvl="2"/>
            <a:r>
              <a:rPr lang="en-US" dirty="0" err="1" smtClean="0"/>
              <a:t>Artículo</a:t>
            </a:r>
            <a:r>
              <a:rPr lang="en-US" dirty="0" smtClean="0"/>
              <a:t> 15 </a:t>
            </a:r>
            <a:r>
              <a:rPr lang="en-US" dirty="0" err="1" smtClean="0"/>
              <a:t>Reglamento</a:t>
            </a:r>
            <a:r>
              <a:rPr lang="en-US" dirty="0" smtClean="0"/>
              <a:t> Ley 19.300</a:t>
            </a:r>
          </a:p>
          <a:p>
            <a:pPr lvl="3"/>
            <a:r>
              <a:rPr lang="en-US" dirty="0" err="1"/>
              <a:t>Artículo</a:t>
            </a:r>
            <a:r>
              <a:rPr lang="en-US" dirty="0"/>
              <a:t> 15.- </a:t>
            </a:r>
            <a:r>
              <a:rPr lang="en-US" dirty="0" err="1"/>
              <a:t>Elaborado</a:t>
            </a:r>
            <a:r>
              <a:rPr lang="en-US" dirty="0"/>
              <a:t> el </a:t>
            </a:r>
            <a:r>
              <a:rPr lang="en-US" dirty="0" err="1"/>
              <a:t>anteproyecto</a:t>
            </a:r>
            <a:r>
              <a:rPr lang="en-US" dirty="0"/>
              <a:t> de </a:t>
            </a:r>
            <a:r>
              <a:rPr lang="en-US" dirty="0" err="1"/>
              <a:t>norma</a:t>
            </a:r>
            <a:r>
              <a:rPr lang="en-US" dirty="0"/>
              <a:t>, el Director </a:t>
            </a:r>
            <a:r>
              <a:rPr lang="en-US" dirty="0" err="1"/>
              <a:t>encargará</a:t>
            </a:r>
            <a:r>
              <a:rPr lang="en-US" dirty="0"/>
              <a:t> un </a:t>
            </a:r>
            <a:r>
              <a:rPr lang="en-US" dirty="0" err="1" smtClean="0"/>
              <a:t>análisis</a:t>
            </a:r>
            <a:r>
              <a:rPr lang="en-US" dirty="0" smtClean="0"/>
              <a:t> general </a:t>
            </a:r>
            <a:r>
              <a:rPr lang="en-US" dirty="0"/>
              <a:t>del </a:t>
            </a:r>
            <a:r>
              <a:rPr lang="en-US" dirty="0" err="1"/>
              <a:t>impacto</a:t>
            </a:r>
            <a:r>
              <a:rPr lang="en-US" dirty="0"/>
              <a:t> </a:t>
            </a:r>
            <a:r>
              <a:rPr lang="en-US" dirty="0" err="1"/>
              <a:t>económico</a:t>
            </a:r>
            <a:r>
              <a:rPr lang="en-US" dirty="0"/>
              <a:t> y social de la o </a:t>
            </a:r>
            <a:r>
              <a:rPr lang="en-US" dirty="0" err="1"/>
              <a:t>las</a:t>
            </a:r>
            <a:r>
              <a:rPr lang="en-US" dirty="0"/>
              <a:t> </a:t>
            </a:r>
            <a:r>
              <a:rPr lang="en-US" dirty="0" err="1"/>
              <a:t>normas</a:t>
            </a:r>
            <a:r>
              <a:rPr lang="en-US" dirty="0"/>
              <a:t> </a:t>
            </a:r>
            <a:r>
              <a:rPr lang="en-US" dirty="0" err="1"/>
              <a:t>contenidas</a:t>
            </a:r>
            <a:r>
              <a:rPr lang="en-US" dirty="0"/>
              <a:t> en </a:t>
            </a:r>
            <a:r>
              <a:rPr lang="en-US" dirty="0" err="1" smtClean="0"/>
              <a:t>dicho</a:t>
            </a:r>
            <a:r>
              <a:rPr lang="en-US" dirty="0" smtClean="0"/>
              <a:t> </a:t>
            </a:r>
            <a:r>
              <a:rPr lang="en-US" dirty="0" err="1" smtClean="0"/>
              <a:t>anteproyecto</a:t>
            </a:r>
            <a:r>
              <a:rPr lang="en-US" dirty="0"/>
              <a:t>. Este </a:t>
            </a:r>
            <a:r>
              <a:rPr lang="en-US" dirty="0" err="1"/>
              <a:t>análisis</a:t>
            </a:r>
            <a:r>
              <a:rPr lang="en-US" dirty="0"/>
              <a:t> </a:t>
            </a:r>
            <a:r>
              <a:rPr lang="en-US" dirty="0" err="1"/>
              <a:t>deberá</a:t>
            </a:r>
            <a:r>
              <a:rPr lang="en-US" dirty="0"/>
              <a:t> </a:t>
            </a:r>
            <a:r>
              <a:rPr lang="en-US" dirty="0" err="1"/>
              <a:t>ser</a:t>
            </a:r>
            <a:r>
              <a:rPr lang="en-US" dirty="0"/>
              <a:t> </a:t>
            </a:r>
            <a:r>
              <a:rPr lang="en-US" dirty="0" err="1"/>
              <a:t>evacuado</a:t>
            </a:r>
            <a:r>
              <a:rPr lang="en-US" dirty="0"/>
              <a:t> en un </a:t>
            </a:r>
            <a:r>
              <a:rPr lang="en-US" dirty="0" err="1"/>
              <a:t>plazo</a:t>
            </a:r>
            <a:r>
              <a:rPr lang="en-US" dirty="0"/>
              <a:t> de </a:t>
            </a:r>
            <a:r>
              <a:rPr lang="en-US" dirty="0" err="1"/>
              <a:t>cincuenta</a:t>
            </a:r>
            <a:r>
              <a:rPr lang="en-US" dirty="0"/>
              <a:t> </a:t>
            </a:r>
            <a:r>
              <a:rPr lang="en-US" dirty="0" err="1" smtClean="0"/>
              <a:t>días</a:t>
            </a:r>
            <a:r>
              <a:rPr lang="en-US" dirty="0" smtClean="0"/>
              <a:t>.</a:t>
            </a:r>
          </a:p>
          <a:p>
            <a:pPr lvl="3"/>
            <a:r>
              <a:rPr lang="en-US" dirty="0" smtClean="0"/>
              <a:t>En </a:t>
            </a:r>
            <a:r>
              <a:rPr lang="en-US" dirty="0"/>
              <a:t>especial, </a:t>
            </a:r>
            <a:r>
              <a:rPr lang="en-US" dirty="0" err="1"/>
              <a:t>dicho</a:t>
            </a:r>
            <a:r>
              <a:rPr lang="en-US" dirty="0"/>
              <a:t> </a:t>
            </a:r>
            <a:r>
              <a:rPr lang="en-US" dirty="0" err="1"/>
              <a:t>estudio</a:t>
            </a:r>
            <a:r>
              <a:rPr lang="en-US" dirty="0"/>
              <a:t> </a:t>
            </a:r>
            <a:r>
              <a:rPr lang="en-US" dirty="0" err="1"/>
              <a:t>deberá</a:t>
            </a:r>
            <a:r>
              <a:rPr lang="en-US" dirty="0"/>
              <a:t> </a:t>
            </a:r>
            <a:r>
              <a:rPr lang="en-US" dirty="0" err="1"/>
              <a:t>evaluar</a:t>
            </a:r>
            <a:r>
              <a:rPr lang="en-US" dirty="0"/>
              <a:t> los </a:t>
            </a:r>
            <a:r>
              <a:rPr lang="en-US" dirty="0" err="1"/>
              <a:t>costos</a:t>
            </a:r>
            <a:r>
              <a:rPr lang="en-US" dirty="0"/>
              <a:t> y </a:t>
            </a:r>
            <a:r>
              <a:rPr lang="en-US" dirty="0" err="1"/>
              <a:t>beneficios</a:t>
            </a:r>
            <a:r>
              <a:rPr lang="en-US" dirty="0"/>
              <a:t> </a:t>
            </a:r>
            <a:r>
              <a:rPr lang="en-US" dirty="0" err="1"/>
              <a:t>para</a:t>
            </a:r>
            <a:r>
              <a:rPr lang="en-US" dirty="0"/>
              <a:t> la </a:t>
            </a:r>
            <a:r>
              <a:rPr lang="en-US" dirty="0" err="1"/>
              <a:t>población</a:t>
            </a:r>
            <a:r>
              <a:rPr lang="en-US" dirty="0" smtClean="0"/>
              <a:t>, </a:t>
            </a:r>
            <a:r>
              <a:rPr lang="en-US" dirty="0" err="1" smtClean="0"/>
              <a:t>ecosistemas</a:t>
            </a:r>
            <a:r>
              <a:rPr lang="en-US" dirty="0" smtClean="0"/>
              <a:t> </a:t>
            </a:r>
            <a:r>
              <a:rPr lang="en-US" dirty="0"/>
              <a:t>o </a:t>
            </a:r>
            <a:r>
              <a:rPr lang="en-US" dirty="0" err="1"/>
              <a:t>especies</a:t>
            </a:r>
            <a:r>
              <a:rPr lang="en-US" dirty="0"/>
              <a:t> </a:t>
            </a:r>
            <a:r>
              <a:rPr lang="en-US" dirty="0" err="1"/>
              <a:t>directamente</a:t>
            </a:r>
            <a:r>
              <a:rPr lang="en-US" dirty="0"/>
              <a:t> </a:t>
            </a:r>
            <a:r>
              <a:rPr lang="en-US" dirty="0" err="1"/>
              <a:t>afectadas</a:t>
            </a:r>
            <a:r>
              <a:rPr lang="en-US" dirty="0"/>
              <a:t> o </a:t>
            </a:r>
            <a:r>
              <a:rPr lang="en-US" dirty="0" err="1"/>
              <a:t>protegidas</a:t>
            </a:r>
            <a:r>
              <a:rPr lang="en-US" dirty="0"/>
              <a:t>; los </a:t>
            </a:r>
            <a:r>
              <a:rPr lang="en-US" dirty="0" err="1"/>
              <a:t>costos</a:t>
            </a:r>
            <a:r>
              <a:rPr lang="en-US" dirty="0"/>
              <a:t> y </a:t>
            </a:r>
            <a:r>
              <a:rPr lang="en-US" dirty="0" err="1"/>
              <a:t>beneficios</a:t>
            </a:r>
            <a:r>
              <a:rPr lang="en-US" dirty="0"/>
              <a:t> </a:t>
            </a:r>
            <a:r>
              <a:rPr lang="en-US" dirty="0" smtClean="0"/>
              <a:t>a el </a:t>
            </a:r>
            <a:r>
              <a:rPr lang="en-US" dirty="0"/>
              <a:t>o los </a:t>
            </a:r>
            <a:r>
              <a:rPr lang="en-US" dirty="0" err="1"/>
              <a:t>emisores</a:t>
            </a:r>
            <a:r>
              <a:rPr lang="en-US" dirty="0"/>
              <a:t> </a:t>
            </a:r>
            <a:r>
              <a:rPr lang="en-US" dirty="0" err="1"/>
              <a:t>que</a:t>
            </a:r>
            <a:r>
              <a:rPr lang="en-US" dirty="0"/>
              <a:t> </a:t>
            </a:r>
            <a:r>
              <a:rPr lang="en-US" dirty="0" err="1"/>
              <a:t>deberán</a:t>
            </a:r>
            <a:r>
              <a:rPr lang="en-US" dirty="0"/>
              <a:t> </a:t>
            </a:r>
            <a:r>
              <a:rPr lang="en-US" dirty="0" err="1"/>
              <a:t>cumplir</a:t>
            </a:r>
            <a:r>
              <a:rPr lang="en-US" dirty="0"/>
              <a:t> la </a:t>
            </a:r>
            <a:r>
              <a:rPr lang="en-US" dirty="0" err="1"/>
              <a:t>norma</a:t>
            </a:r>
            <a:r>
              <a:rPr lang="en-US" dirty="0"/>
              <a:t>; y los </a:t>
            </a:r>
            <a:r>
              <a:rPr lang="en-US" dirty="0" err="1"/>
              <a:t>costos</a:t>
            </a:r>
            <a:r>
              <a:rPr lang="en-US" dirty="0"/>
              <a:t> y </a:t>
            </a:r>
            <a:r>
              <a:rPr lang="en-US" dirty="0" err="1"/>
              <a:t>beneficios</a:t>
            </a:r>
            <a:r>
              <a:rPr lang="en-US" dirty="0"/>
              <a:t> </a:t>
            </a:r>
            <a:r>
              <a:rPr lang="en-US" dirty="0" err="1"/>
              <a:t>para</a:t>
            </a:r>
            <a:r>
              <a:rPr lang="en-US" dirty="0"/>
              <a:t> </a:t>
            </a:r>
            <a:r>
              <a:rPr lang="en-US" dirty="0" smtClean="0"/>
              <a:t>el Estado </a:t>
            </a:r>
            <a:r>
              <a:rPr lang="en-US" dirty="0" err="1"/>
              <a:t>como</a:t>
            </a:r>
            <a:r>
              <a:rPr lang="en-US" dirty="0"/>
              <a:t> </a:t>
            </a:r>
            <a:r>
              <a:rPr lang="en-US" dirty="0" err="1"/>
              <a:t>responsable</a:t>
            </a:r>
            <a:r>
              <a:rPr lang="en-US" dirty="0"/>
              <a:t> de la </a:t>
            </a:r>
            <a:r>
              <a:rPr lang="en-US" dirty="0" err="1"/>
              <a:t>fiscalización</a:t>
            </a:r>
            <a:r>
              <a:rPr lang="en-US" dirty="0"/>
              <a:t> del </a:t>
            </a:r>
            <a:r>
              <a:rPr lang="en-US" dirty="0" err="1"/>
              <a:t>cumplimiento</a:t>
            </a:r>
            <a:r>
              <a:rPr lang="en-US" dirty="0"/>
              <a:t> de la </a:t>
            </a:r>
            <a:r>
              <a:rPr lang="en-US" dirty="0" err="1"/>
              <a:t>norma</a:t>
            </a:r>
            <a:r>
              <a:rPr lang="en-US" dirty="0" smtClean="0"/>
              <a:t>.</a:t>
            </a:r>
          </a:p>
          <a:p>
            <a:pPr lvl="2"/>
            <a:r>
              <a:rPr lang="en-US" dirty="0" err="1" smtClean="0"/>
              <a:t>Artículo</a:t>
            </a:r>
            <a:r>
              <a:rPr lang="en-US" dirty="0" smtClean="0"/>
              <a:t> 13 Ley del </a:t>
            </a:r>
            <a:r>
              <a:rPr lang="en-US" dirty="0" err="1" smtClean="0"/>
              <a:t>Auge</a:t>
            </a:r>
            <a:r>
              <a:rPr lang="en-US" dirty="0" smtClean="0"/>
              <a:t> (19.996)</a:t>
            </a:r>
          </a:p>
          <a:p>
            <a:pPr lvl="3"/>
            <a:r>
              <a:rPr lang="en-US" dirty="0" smtClean="0"/>
              <a:t>La </a:t>
            </a:r>
            <a:r>
              <a:rPr lang="en-US" dirty="0" err="1"/>
              <a:t>elaboración</a:t>
            </a:r>
            <a:r>
              <a:rPr lang="en-US" dirty="0"/>
              <a:t> de la </a:t>
            </a:r>
            <a:r>
              <a:rPr lang="en-US" dirty="0" err="1"/>
              <a:t>propuesta</a:t>
            </a:r>
            <a:r>
              <a:rPr lang="en-US" dirty="0"/>
              <a:t> de </a:t>
            </a:r>
            <a:r>
              <a:rPr lang="en-US" dirty="0" err="1"/>
              <a:t>Garantías</a:t>
            </a:r>
            <a:r>
              <a:rPr lang="en-US" dirty="0"/>
              <a:t> </a:t>
            </a:r>
            <a:r>
              <a:rPr lang="en-US" dirty="0" err="1"/>
              <a:t>Explícitas</a:t>
            </a:r>
            <a:r>
              <a:rPr lang="en-US" dirty="0"/>
              <a:t> en </a:t>
            </a:r>
            <a:r>
              <a:rPr lang="en-US" dirty="0" err="1"/>
              <a:t>Salud</a:t>
            </a:r>
            <a:r>
              <a:rPr lang="en-US" dirty="0"/>
              <a:t> </a:t>
            </a:r>
            <a:r>
              <a:rPr lang="en-US" dirty="0" err="1"/>
              <a:t>considerará</a:t>
            </a:r>
            <a:r>
              <a:rPr lang="en-US" dirty="0"/>
              <a:t> el </a:t>
            </a:r>
            <a:r>
              <a:rPr lang="en-US" dirty="0" err="1" smtClean="0"/>
              <a:t>desarrollo</a:t>
            </a:r>
            <a:r>
              <a:rPr lang="en-US" dirty="0" smtClean="0"/>
              <a:t> de </a:t>
            </a:r>
            <a:r>
              <a:rPr lang="en-US" dirty="0" err="1"/>
              <a:t>estudios</a:t>
            </a:r>
            <a:r>
              <a:rPr lang="en-US" dirty="0"/>
              <a:t> con el </a:t>
            </a:r>
            <a:r>
              <a:rPr lang="en-US" dirty="0" err="1"/>
              <a:t>objetivo</a:t>
            </a:r>
            <a:r>
              <a:rPr lang="en-US" dirty="0"/>
              <a:t> de </a:t>
            </a:r>
            <a:r>
              <a:rPr lang="en-US" dirty="0" err="1"/>
              <a:t>determinar</a:t>
            </a:r>
            <a:r>
              <a:rPr lang="en-US" dirty="0"/>
              <a:t> un </a:t>
            </a:r>
            <a:r>
              <a:rPr lang="en-US" dirty="0" err="1"/>
              <a:t>listado</a:t>
            </a:r>
            <a:r>
              <a:rPr lang="en-US" dirty="0"/>
              <a:t> de </a:t>
            </a:r>
            <a:r>
              <a:rPr lang="en-US" dirty="0" err="1"/>
              <a:t>prioridades</a:t>
            </a:r>
            <a:r>
              <a:rPr lang="en-US" dirty="0"/>
              <a:t> en </a:t>
            </a:r>
            <a:r>
              <a:rPr lang="en-US" dirty="0" err="1"/>
              <a:t>salud</a:t>
            </a:r>
            <a:r>
              <a:rPr lang="en-US" dirty="0"/>
              <a:t> y </a:t>
            </a:r>
            <a:r>
              <a:rPr lang="en-US" dirty="0" smtClean="0"/>
              <a:t>de </a:t>
            </a:r>
            <a:r>
              <a:rPr lang="en-US" dirty="0" err="1" smtClean="0"/>
              <a:t>intervenciones</a:t>
            </a:r>
            <a:r>
              <a:rPr lang="en-US" dirty="0" smtClean="0"/>
              <a:t> </a:t>
            </a:r>
            <a:r>
              <a:rPr lang="en-US" dirty="0" err="1"/>
              <a:t>que</a:t>
            </a:r>
            <a:r>
              <a:rPr lang="en-US" dirty="0"/>
              <a:t> </a:t>
            </a:r>
            <a:r>
              <a:rPr lang="en-US" dirty="0" err="1"/>
              <a:t>considere</a:t>
            </a:r>
            <a:r>
              <a:rPr lang="en-US" dirty="0"/>
              <a:t> la </a:t>
            </a:r>
            <a:r>
              <a:rPr lang="en-US" dirty="0" err="1"/>
              <a:t>situación</a:t>
            </a:r>
            <a:r>
              <a:rPr lang="en-US" dirty="0"/>
              <a:t> de </a:t>
            </a:r>
            <a:r>
              <a:rPr lang="en-US" dirty="0" err="1"/>
              <a:t>salud</a:t>
            </a:r>
            <a:r>
              <a:rPr lang="en-US" dirty="0"/>
              <a:t> de la </a:t>
            </a:r>
            <a:r>
              <a:rPr lang="en-US" dirty="0" err="1"/>
              <a:t>población</a:t>
            </a:r>
            <a:r>
              <a:rPr lang="en-US" dirty="0"/>
              <a:t>, la </a:t>
            </a:r>
            <a:r>
              <a:rPr lang="en-US" dirty="0" err="1" smtClean="0"/>
              <a:t>efectividad</a:t>
            </a:r>
            <a:r>
              <a:rPr lang="en-US" dirty="0" smtClean="0"/>
              <a:t> de </a:t>
            </a:r>
            <a:r>
              <a:rPr lang="en-US" dirty="0" err="1"/>
              <a:t>las</a:t>
            </a:r>
            <a:r>
              <a:rPr lang="en-US" dirty="0"/>
              <a:t> </a:t>
            </a:r>
            <a:r>
              <a:rPr lang="en-US" dirty="0" err="1"/>
              <a:t>intervenciones</a:t>
            </a:r>
            <a:r>
              <a:rPr lang="en-US" dirty="0"/>
              <a:t>, </a:t>
            </a:r>
            <a:r>
              <a:rPr lang="en-US" dirty="0" err="1"/>
              <a:t>su</a:t>
            </a:r>
            <a:r>
              <a:rPr lang="en-US" dirty="0"/>
              <a:t> </a:t>
            </a:r>
            <a:r>
              <a:rPr lang="en-US" dirty="0" err="1"/>
              <a:t>contribución</a:t>
            </a:r>
            <a:r>
              <a:rPr lang="en-US" dirty="0"/>
              <a:t> a la </a:t>
            </a:r>
            <a:r>
              <a:rPr lang="en-US" dirty="0" err="1"/>
              <a:t>extensión</a:t>
            </a:r>
            <a:r>
              <a:rPr lang="en-US" dirty="0"/>
              <a:t> o a la </a:t>
            </a:r>
            <a:r>
              <a:rPr lang="en-US" dirty="0" err="1"/>
              <a:t>calidad</a:t>
            </a:r>
            <a:r>
              <a:rPr lang="en-US" dirty="0"/>
              <a:t> de </a:t>
            </a:r>
            <a:r>
              <a:rPr lang="en-US" dirty="0" err="1"/>
              <a:t>vida</a:t>
            </a:r>
            <a:r>
              <a:rPr lang="en-US" dirty="0"/>
              <a:t> y</a:t>
            </a:r>
            <a:r>
              <a:rPr lang="en-US" dirty="0" smtClean="0"/>
              <a:t>, </a:t>
            </a:r>
            <a:r>
              <a:rPr lang="en-US" dirty="0" err="1" smtClean="0"/>
              <a:t>cuando</a:t>
            </a:r>
            <a:r>
              <a:rPr lang="en-US" dirty="0" smtClean="0"/>
              <a:t> </a:t>
            </a:r>
            <a:r>
              <a:rPr lang="en-US" dirty="0"/>
              <a:t>sea </a:t>
            </a:r>
            <a:r>
              <a:rPr lang="en-US" dirty="0" err="1"/>
              <a:t>posible</a:t>
            </a:r>
            <a:r>
              <a:rPr lang="en-US" dirty="0"/>
              <a:t>, </a:t>
            </a:r>
            <a:r>
              <a:rPr lang="en-US" dirty="0" err="1"/>
              <a:t>su</a:t>
            </a:r>
            <a:r>
              <a:rPr lang="en-US" dirty="0"/>
              <a:t> </a:t>
            </a:r>
            <a:r>
              <a:rPr lang="en-US" dirty="0" err="1"/>
              <a:t>relación</a:t>
            </a:r>
            <a:r>
              <a:rPr lang="en-US" dirty="0"/>
              <a:t> </a:t>
            </a:r>
            <a:r>
              <a:rPr lang="en-US" dirty="0" err="1"/>
              <a:t>costo</a:t>
            </a:r>
            <a:r>
              <a:rPr lang="en-US" dirty="0"/>
              <a:t> </a:t>
            </a:r>
            <a:r>
              <a:rPr lang="en-US" dirty="0" err="1"/>
              <a:t>efectividad</a:t>
            </a:r>
            <a:r>
              <a:rPr lang="en-US" dirty="0"/>
              <a:t>.</a:t>
            </a:r>
          </a:p>
          <a:p>
            <a:pPr lvl="3"/>
            <a:r>
              <a:rPr lang="en-US" dirty="0"/>
              <a:t>Para </a:t>
            </a:r>
            <a:r>
              <a:rPr lang="en-US" dirty="0" err="1"/>
              <a:t>ello</a:t>
            </a:r>
            <a:r>
              <a:rPr lang="en-US" dirty="0"/>
              <a:t> se </a:t>
            </a:r>
            <a:r>
              <a:rPr lang="en-US" dirty="0" err="1"/>
              <a:t>deberán</a:t>
            </a:r>
            <a:r>
              <a:rPr lang="en-US" dirty="0"/>
              <a:t> </a:t>
            </a:r>
            <a:r>
              <a:rPr lang="en-US" dirty="0" err="1"/>
              <a:t>desarrollar</a:t>
            </a:r>
            <a:r>
              <a:rPr lang="en-US" dirty="0"/>
              <a:t> </a:t>
            </a:r>
            <a:r>
              <a:rPr lang="en-US" dirty="0" err="1"/>
              <a:t>estudios</a:t>
            </a:r>
            <a:r>
              <a:rPr lang="en-US" dirty="0"/>
              <a:t> </a:t>
            </a:r>
            <a:r>
              <a:rPr lang="en-US" dirty="0" err="1"/>
              <a:t>epidemiológicos</a:t>
            </a:r>
            <a:r>
              <a:rPr lang="en-US" dirty="0"/>
              <a:t>, entre </a:t>
            </a:r>
            <a:r>
              <a:rPr lang="en-US" dirty="0" err="1"/>
              <a:t>otros</a:t>
            </a:r>
            <a:r>
              <a:rPr lang="en-US" dirty="0"/>
              <a:t> de </a:t>
            </a:r>
            <a:r>
              <a:rPr lang="en-US" dirty="0" err="1"/>
              <a:t>carga</a:t>
            </a:r>
            <a:r>
              <a:rPr lang="en-US" dirty="0"/>
              <a:t> </a:t>
            </a:r>
            <a:r>
              <a:rPr lang="en-US" dirty="0" smtClean="0"/>
              <a:t>de </a:t>
            </a:r>
            <a:r>
              <a:rPr lang="en-US" dirty="0" err="1" smtClean="0"/>
              <a:t>enfermedad</a:t>
            </a:r>
            <a:r>
              <a:rPr lang="en-US" dirty="0"/>
              <a:t>, </a:t>
            </a:r>
            <a:r>
              <a:rPr lang="en-US" dirty="0" err="1"/>
              <a:t>revisiones</a:t>
            </a:r>
            <a:r>
              <a:rPr lang="en-US" dirty="0"/>
              <a:t> </a:t>
            </a:r>
            <a:r>
              <a:rPr lang="en-US" dirty="0" err="1"/>
              <a:t>sistemáticas</a:t>
            </a:r>
            <a:r>
              <a:rPr lang="en-US" dirty="0"/>
              <a:t> </a:t>
            </a:r>
            <a:r>
              <a:rPr lang="en-US" dirty="0" err="1"/>
              <a:t>sobre</a:t>
            </a:r>
            <a:r>
              <a:rPr lang="en-US" dirty="0"/>
              <a:t> la </a:t>
            </a:r>
            <a:r>
              <a:rPr lang="en-US" dirty="0" err="1"/>
              <a:t>efectividad</a:t>
            </a:r>
            <a:r>
              <a:rPr lang="en-US" dirty="0"/>
              <a:t>, </a:t>
            </a:r>
            <a:r>
              <a:rPr lang="en-US" dirty="0" err="1"/>
              <a:t>evaluaciones</a:t>
            </a:r>
            <a:r>
              <a:rPr lang="en-US" dirty="0"/>
              <a:t> </a:t>
            </a:r>
            <a:r>
              <a:rPr lang="en-US" dirty="0" err="1"/>
              <a:t>económicas</a:t>
            </a:r>
            <a:r>
              <a:rPr lang="en-US" dirty="0" smtClean="0"/>
              <a:t>, </a:t>
            </a:r>
            <a:r>
              <a:rPr lang="en-US" dirty="0" err="1" smtClean="0"/>
              <a:t>demanda</a:t>
            </a:r>
            <a:r>
              <a:rPr lang="en-US" dirty="0" smtClean="0"/>
              <a:t> </a:t>
            </a:r>
            <a:r>
              <a:rPr lang="en-US" dirty="0" err="1"/>
              <a:t>potencial</a:t>
            </a:r>
            <a:r>
              <a:rPr lang="en-US" dirty="0"/>
              <a:t> y </a:t>
            </a:r>
            <a:r>
              <a:rPr lang="en-US" dirty="0" err="1"/>
              <a:t>capacidad</a:t>
            </a:r>
            <a:r>
              <a:rPr lang="en-US" dirty="0"/>
              <a:t> de </a:t>
            </a:r>
            <a:r>
              <a:rPr lang="en-US" dirty="0" err="1"/>
              <a:t>oferta</a:t>
            </a:r>
            <a:r>
              <a:rPr lang="en-US" dirty="0"/>
              <a:t> del </a:t>
            </a:r>
            <a:r>
              <a:rPr lang="en-US" dirty="0" err="1"/>
              <a:t>sistema</a:t>
            </a:r>
            <a:r>
              <a:rPr lang="en-US" dirty="0"/>
              <a:t> de </a:t>
            </a:r>
            <a:r>
              <a:rPr lang="en-US" dirty="0" err="1"/>
              <a:t>salud</a:t>
            </a:r>
            <a:r>
              <a:rPr lang="en-US" dirty="0"/>
              <a:t> </a:t>
            </a:r>
            <a:r>
              <a:rPr lang="en-US" dirty="0" err="1" smtClean="0"/>
              <a:t>chileno</a:t>
            </a:r>
            <a:endParaRPr lang="en-US" dirty="0" smtClean="0"/>
          </a:p>
        </p:txBody>
      </p:sp>
      <p:sp>
        <p:nvSpPr>
          <p:cNvPr id="3" name="Title 2"/>
          <p:cNvSpPr>
            <a:spLocks noGrp="1"/>
          </p:cNvSpPr>
          <p:nvPr>
            <p:ph type="title"/>
          </p:nvPr>
        </p:nvSpPr>
        <p:spPr/>
        <p:txBody>
          <a:bodyPr/>
          <a:lstStyle/>
          <a:p>
            <a:r>
              <a:rPr lang="en-US" dirty="0" smtClean="0"/>
              <a:t>Regulatory impact assessment</a:t>
            </a:r>
            <a:endParaRPr lang="en-US" dirty="0"/>
          </a:p>
        </p:txBody>
      </p:sp>
    </p:spTree>
    <p:extLst>
      <p:ext uri="{BB962C8B-B14F-4D97-AF65-F5344CB8AC3E}">
        <p14:creationId xmlns:p14="http://schemas.microsoft.com/office/powerpoint/2010/main" val="393137955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1"/>
            <a:r>
              <a:rPr lang="en-US" dirty="0" err="1"/>
              <a:t>Artículo</a:t>
            </a:r>
            <a:r>
              <a:rPr lang="en-US" dirty="0"/>
              <a:t> </a:t>
            </a:r>
            <a:r>
              <a:rPr lang="en-US" dirty="0" smtClean="0"/>
              <a:t>5° </a:t>
            </a:r>
            <a:r>
              <a:rPr lang="en-US" dirty="0" err="1" smtClean="0"/>
              <a:t>Estatuto</a:t>
            </a:r>
            <a:r>
              <a:rPr lang="en-US" dirty="0" smtClean="0"/>
              <a:t> PYME (Ley 20.416) </a:t>
            </a:r>
          </a:p>
          <a:p>
            <a:pPr lvl="2"/>
            <a:r>
              <a:rPr lang="en-US" dirty="0" err="1" smtClean="0"/>
              <a:t>Procedimiento</a:t>
            </a:r>
            <a:r>
              <a:rPr lang="en-US" dirty="0" smtClean="0"/>
              <a:t> </a:t>
            </a:r>
            <a:r>
              <a:rPr lang="en-US" dirty="0" err="1"/>
              <a:t>para</a:t>
            </a:r>
            <a:r>
              <a:rPr lang="en-US" dirty="0"/>
              <a:t> la </a:t>
            </a:r>
            <a:r>
              <a:rPr lang="en-US" dirty="0" err="1"/>
              <a:t>Dictación</a:t>
            </a:r>
            <a:r>
              <a:rPr lang="en-US" dirty="0"/>
              <a:t> de </a:t>
            </a:r>
            <a:r>
              <a:rPr lang="en-US" dirty="0" err="1"/>
              <a:t>Reglamentos</a:t>
            </a:r>
            <a:r>
              <a:rPr lang="en-US" dirty="0"/>
              <a:t> y </a:t>
            </a:r>
            <a:r>
              <a:rPr lang="en-US" dirty="0" err="1"/>
              <a:t>Normas</a:t>
            </a:r>
            <a:r>
              <a:rPr lang="en-US" dirty="0"/>
              <a:t> </a:t>
            </a:r>
            <a:r>
              <a:rPr lang="en-US" dirty="0" smtClean="0"/>
              <a:t>de </a:t>
            </a:r>
            <a:r>
              <a:rPr lang="en-US" dirty="0" err="1" smtClean="0"/>
              <a:t>Carácter</a:t>
            </a:r>
            <a:r>
              <a:rPr lang="en-US" dirty="0" smtClean="0"/>
              <a:t> </a:t>
            </a:r>
            <a:r>
              <a:rPr lang="en-US" dirty="0"/>
              <a:t>General. </a:t>
            </a:r>
            <a:r>
              <a:rPr lang="en-US" dirty="0" err="1"/>
              <a:t>Todos</a:t>
            </a:r>
            <a:r>
              <a:rPr lang="en-US" dirty="0"/>
              <a:t> los </a:t>
            </a:r>
            <a:r>
              <a:rPr lang="en-US" dirty="0" err="1"/>
              <a:t>ministerios</a:t>
            </a:r>
            <a:r>
              <a:rPr lang="en-US" dirty="0"/>
              <a:t> u </a:t>
            </a:r>
            <a:r>
              <a:rPr lang="en-US" dirty="0" err="1"/>
              <a:t>organismos</a:t>
            </a:r>
            <a:r>
              <a:rPr lang="en-US" dirty="0"/>
              <a:t> </a:t>
            </a:r>
            <a:r>
              <a:rPr lang="en-US" dirty="0" err="1"/>
              <a:t>que</a:t>
            </a:r>
            <a:r>
              <a:rPr lang="en-US" dirty="0"/>
              <a:t> </a:t>
            </a:r>
            <a:r>
              <a:rPr lang="en-US" dirty="0" err="1"/>
              <a:t>dicten</a:t>
            </a:r>
            <a:r>
              <a:rPr lang="en-US" dirty="0"/>
              <a:t> o </a:t>
            </a:r>
            <a:r>
              <a:rPr lang="en-US" dirty="0" err="1" smtClean="0"/>
              <a:t>modifiquen</a:t>
            </a:r>
            <a:r>
              <a:rPr lang="en-US" dirty="0" smtClean="0"/>
              <a:t> </a:t>
            </a:r>
            <a:r>
              <a:rPr lang="en-US" dirty="0" err="1" smtClean="0"/>
              <a:t>normas</a:t>
            </a:r>
            <a:r>
              <a:rPr lang="en-US" dirty="0" smtClean="0"/>
              <a:t> </a:t>
            </a:r>
            <a:r>
              <a:rPr lang="en-US" dirty="0" err="1"/>
              <a:t>jurídicas</a:t>
            </a:r>
            <a:r>
              <a:rPr lang="en-US" dirty="0"/>
              <a:t> </a:t>
            </a:r>
            <a:r>
              <a:rPr lang="en-US" dirty="0" err="1"/>
              <a:t>generales</a:t>
            </a:r>
            <a:r>
              <a:rPr lang="en-US" dirty="0"/>
              <a:t> </a:t>
            </a:r>
            <a:r>
              <a:rPr lang="en-US" dirty="0" err="1"/>
              <a:t>que</a:t>
            </a:r>
            <a:r>
              <a:rPr lang="en-US" dirty="0"/>
              <a:t> </a:t>
            </a:r>
            <a:r>
              <a:rPr lang="en-US" dirty="0" err="1"/>
              <a:t>afecten</a:t>
            </a:r>
            <a:r>
              <a:rPr lang="en-US" dirty="0"/>
              <a:t> a </a:t>
            </a:r>
            <a:r>
              <a:rPr lang="en-US" dirty="0" err="1"/>
              <a:t>empresas</a:t>
            </a:r>
            <a:r>
              <a:rPr lang="en-US" dirty="0"/>
              <a:t> de </a:t>
            </a:r>
            <a:r>
              <a:rPr lang="en-US" dirty="0" err="1"/>
              <a:t>menor</a:t>
            </a:r>
            <a:r>
              <a:rPr lang="en-US" dirty="0"/>
              <a:t> </a:t>
            </a:r>
            <a:r>
              <a:rPr lang="en-US" dirty="0" err="1"/>
              <a:t>tamaño</a:t>
            </a:r>
            <a:r>
              <a:rPr lang="en-US" dirty="0"/>
              <a:t>, </a:t>
            </a:r>
            <a:r>
              <a:rPr lang="en-US" dirty="0" smtClean="0"/>
              <a:t>con </a:t>
            </a:r>
            <a:r>
              <a:rPr lang="en-US" dirty="0" err="1" smtClean="0"/>
              <a:t>excepción</a:t>
            </a:r>
            <a:r>
              <a:rPr lang="en-US" dirty="0" smtClean="0"/>
              <a:t> </a:t>
            </a:r>
            <a:r>
              <a:rPr lang="en-US" dirty="0"/>
              <a:t>de </a:t>
            </a:r>
            <a:r>
              <a:rPr lang="en-US" dirty="0" err="1"/>
              <a:t>las</a:t>
            </a:r>
            <a:r>
              <a:rPr lang="en-US" dirty="0"/>
              <a:t> </a:t>
            </a:r>
            <a:r>
              <a:rPr lang="en-US" dirty="0" err="1"/>
              <a:t>ordenanzas</a:t>
            </a:r>
            <a:r>
              <a:rPr lang="en-US" dirty="0"/>
              <a:t> </a:t>
            </a:r>
            <a:r>
              <a:rPr lang="en-US" dirty="0" err="1"/>
              <a:t>municipales</a:t>
            </a:r>
            <a:r>
              <a:rPr lang="en-US" dirty="0"/>
              <a:t> y de los </a:t>
            </a:r>
            <a:r>
              <a:rPr lang="en-US" dirty="0" err="1"/>
              <a:t>dictámenes</a:t>
            </a:r>
            <a:r>
              <a:rPr lang="en-US" dirty="0"/>
              <a:t> </a:t>
            </a:r>
            <a:r>
              <a:rPr lang="en-US" dirty="0" err="1"/>
              <a:t>que</a:t>
            </a:r>
            <a:r>
              <a:rPr lang="en-US" dirty="0"/>
              <a:t> </a:t>
            </a:r>
            <a:r>
              <a:rPr lang="en-US" dirty="0" err="1"/>
              <a:t>puedan</a:t>
            </a:r>
            <a:r>
              <a:rPr lang="en-US" dirty="0"/>
              <a:t> </a:t>
            </a:r>
            <a:r>
              <a:rPr lang="en-US" dirty="0" err="1" smtClean="0"/>
              <a:t>emitir</a:t>
            </a:r>
            <a:r>
              <a:rPr lang="en-US" dirty="0" smtClean="0"/>
              <a:t> los </a:t>
            </a:r>
            <a:r>
              <a:rPr lang="en-US" dirty="0" err="1"/>
              <a:t>órganos</a:t>
            </a:r>
            <a:r>
              <a:rPr lang="en-US" dirty="0"/>
              <a:t> de la </a:t>
            </a:r>
            <a:r>
              <a:rPr lang="en-US" dirty="0" err="1"/>
              <a:t>Administración</a:t>
            </a:r>
            <a:r>
              <a:rPr lang="en-US" dirty="0"/>
              <a:t> del Estado, </a:t>
            </a:r>
            <a:r>
              <a:rPr lang="en-US" dirty="0" err="1"/>
              <a:t>deberán</a:t>
            </a:r>
            <a:r>
              <a:rPr lang="en-US" dirty="0"/>
              <a:t> </a:t>
            </a:r>
            <a:r>
              <a:rPr lang="en-US" dirty="0" err="1"/>
              <a:t>mantener</a:t>
            </a:r>
            <a:r>
              <a:rPr lang="en-US" dirty="0"/>
              <a:t> a </a:t>
            </a:r>
            <a:r>
              <a:rPr lang="en-US" dirty="0" err="1" smtClean="0"/>
              <a:t>disposición</a:t>
            </a:r>
            <a:r>
              <a:rPr lang="en-US" dirty="0" smtClean="0"/>
              <a:t> </a:t>
            </a:r>
            <a:r>
              <a:rPr lang="en-US" dirty="0" err="1" smtClean="0"/>
              <a:t>permanente</a:t>
            </a:r>
            <a:r>
              <a:rPr lang="en-US" dirty="0" smtClean="0"/>
              <a:t> </a:t>
            </a:r>
            <a:r>
              <a:rPr lang="en-US" dirty="0"/>
              <a:t>del </a:t>
            </a:r>
            <a:r>
              <a:rPr lang="en-US" dirty="0" err="1"/>
              <a:t>público</a:t>
            </a:r>
            <a:r>
              <a:rPr lang="en-US" dirty="0"/>
              <a:t> los </a:t>
            </a:r>
            <a:r>
              <a:rPr lang="en-US" dirty="0" err="1"/>
              <a:t>antecedentes</a:t>
            </a:r>
            <a:r>
              <a:rPr lang="en-US" dirty="0"/>
              <a:t> </a:t>
            </a:r>
            <a:r>
              <a:rPr lang="en-US" dirty="0" err="1"/>
              <a:t>preparatorios</a:t>
            </a:r>
            <a:r>
              <a:rPr lang="en-US" dirty="0"/>
              <a:t> </a:t>
            </a:r>
            <a:r>
              <a:rPr lang="en-US" dirty="0" err="1"/>
              <a:t>necesarios</a:t>
            </a:r>
            <a:r>
              <a:rPr lang="en-US" dirty="0"/>
              <a:t> </a:t>
            </a:r>
            <a:r>
              <a:rPr lang="en-US" dirty="0" err="1"/>
              <a:t>que</a:t>
            </a:r>
            <a:r>
              <a:rPr lang="en-US" dirty="0"/>
              <a:t> </a:t>
            </a:r>
            <a:r>
              <a:rPr lang="en-US" dirty="0" err="1" smtClean="0"/>
              <a:t>estimen</a:t>
            </a:r>
            <a:r>
              <a:rPr lang="en-US" dirty="0" smtClean="0"/>
              <a:t> </a:t>
            </a:r>
            <a:r>
              <a:rPr lang="en-US" dirty="0" err="1" smtClean="0"/>
              <a:t>pertinentes</a:t>
            </a:r>
            <a:r>
              <a:rPr lang="en-US" dirty="0" smtClean="0"/>
              <a:t> </a:t>
            </a:r>
            <a:r>
              <a:rPr lang="en-US" dirty="0" err="1"/>
              <a:t>para</a:t>
            </a:r>
            <a:r>
              <a:rPr lang="en-US" dirty="0"/>
              <a:t> </a:t>
            </a:r>
            <a:r>
              <a:rPr lang="en-US" dirty="0" err="1"/>
              <a:t>su</a:t>
            </a:r>
            <a:r>
              <a:rPr lang="en-US" dirty="0"/>
              <a:t> </a:t>
            </a:r>
            <a:r>
              <a:rPr lang="en-US" dirty="0" err="1"/>
              <a:t>formulación</a:t>
            </a:r>
            <a:r>
              <a:rPr lang="en-US" dirty="0"/>
              <a:t>, en </a:t>
            </a:r>
            <a:r>
              <a:rPr lang="en-US" dirty="0" err="1"/>
              <a:t>sus</a:t>
            </a:r>
            <a:r>
              <a:rPr lang="en-US" dirty="0"/>
              <a:t> </a:t>
            </a:r>
            <a:r>
              <a:rPr lang="en-US" dirty="0" err="1"/>
              <a:t>sitios</a:t>
            </a:r>
            <a:r>
              <a:rPr lang="en-US" dirty="0"/>
              <a:t> </a:t>
            </a:r>
            <a:r>
              <a:rPr lang="en-US" dirty="0" err="1"/>
              <a:t>electrónicos</a:t>
            </a:r>
            <a:r>
              <a:rPr lang="en-US" dirty="0"/>
              <a:t>, en los </a:t>
            </a:r>
            <a:r>
              <a:rPr lang="en-US" dirty="0" err="1" smtClean="0"/>
              <a:t>términos</a:t>
            </a:r>
            <a:r>
              <a:rPr lang="en-US" dirty="0"/>
              <a:t> </a:t>
            </a:r>
            <a:r>
              <a:rPr lang="en-US" dirty="0" err="1" smtClean="0"/>
              <a:t>previstos</a:t>
            </a:r>
            <a:r>
              <a:rPr lang="en-US" dirty="0" smtClean="0"/>
              <a:t> </a:t>
            </a:r>
            <a:r>
              <a:rPr lang="en-US" dirty="0"/>
              <a:t>en el </a:t>
            </a:r>
            <a:r>
              <a:rPr lang="en-US" dirty="0" err="1"/>
              <a:t>artículo</a:t>
            </a:r>
            <a:r>
              <a:rPr lang="en-US" dirty="0"/>
              <a:t> 7° de la ley N° 20.285. Los </a:t>
            </a:r>
            <a:r>
              <a:rPr lang="en-US" dirty="0" err="1"/>
              <a:t>antecedentes</a:t>
            </a:r>
            <a:r>
              <a:rPr lang="en-US" dirty="0"/>
              <a:t> </a:t>
            </a:r>
            <a:r>
              <a:rPr lang="en-US" dirty="0" err="1"/>
              <a:t>deben</a:t>
            </a:r>
            <a:r>
              <a:rPr lang="en-US" dirty="0"/>
              <a:t> </a:t>
            </a:r>
            <a:r>
              <a:rPr lang="en-US" dirty="0" err="1"/>
              <a:t>contener</a:t>
            </a:r>
            <a:r>
              <a:rPr lang="en-US" dirty="0"/>
              <a:t> </a:t>
            </a:r>
            <a:r>
              <a:rPr lang="en-US" dirty="0" err="1" smtClean="0"/>
              <a:t>una</a:t>
            </a:r>
            <a:r>
              <a:rPr lang="en-US" dirty="0" smtClean="0"/>
              <a:t> </a:t>
            </a:r>
            <a:r>
              <a:rPr lang="en-US" i="1" dirty="0" err="1" smtClean="0"/>
              <a:t>estimación</a:t>
            </a:r>
            <a:r>
              <a:rPr lang="en-US" i="1" dirty="0" smtClean="0"/>
              <a:t> </a:t>
            </a:r>
            <a:r>
              <a:rPr lang="en-US" i="1" dirty="0"/>
              <a:t>simple del </a:t>
            </a:r>
            <a:r>
              <a:rPr lang="en-US" i="1" dirty="0" err="1"/>
              <a:t>impacto</a:t>
            </a:r>
            <a:r>
              <a:rPr lang="en-US" i="1" dirty="0"/>
              <a:t> social y </a:t>
            </a:r>
            <a:r>
              <a:rPr lang="en-US" i="1" dirty="0" err="1"/>
              <a:t>económico</a:t>
            </a:r>
            <a:r>
              <a:rPr lang="en-US" i="1" dirty="0"/>
              <a:t> </a:t>
            </a:r>
            <a:r>
              <a:rPr lang="en-US" i="1" dirty="0" err="1"/>
              <a:t>que</a:t>
            </a:r>
            <a:r>
              <a:rPr lang="en-US" i="1" dirty="0"/>
              <a:t> la </a:t>
            </a:r>
            <a:r>
              <a:rPr lang="en-US" i="1" dirty="0" err="1"/>
              <a:t>nueva</a:t>
            </a:r>
            <a:r>
              <a:rPr lang="en-US" i="1" dirty="0"/>
              <a:t> </a:t>
            </a:r>
            <a:r>
              <a:rPr lang="en-US" i="1" dirty="0" err="1"/>
              <a:t>regulación</a:t>
            </a:r>
            <a:r>
              <a:rPr lang="en-US" i="1" dirty="0"/>
              <a:t> </a:t>
            </a:r>
            <a:r>
              <a:rPr lang="en-US" i="1" dirty="0" err="1"/>
              <a:t>generará</a:t>
            </a:r>
            <a:r>
              <a:rPr lang="en-US" i="1" dirty="0"/>
              <a:t> </a:t>
            </a:r>
            <a:r>
              <a:rPr lang="en-US" dirty="0"/>
              <a:t>en </a:t>
            </a:r>
            <a:r>
              <a:rPr lang="en-US" dirty="0" err="1" smtClean="0"/>
              <a:t>las</a:t>
            </a:r>
            <a:r>
              <a:rPr lang="en-US" dirty="0" smtClean="0"/>
              <a:t> </a:t>
            </a:r>
            <a:r>
              <a:rPr lang="en-US" dirty="0" err="1" smtClean="0"/>
              <a:t>empresas</a:t>
            </a:r>
            <a:r>
              <a:rPr lang="en-US" dirty="0" smtClean="0"/>
              <a:t> </a:t>
            </a:r>
            <a:r>
              <a:rPr lang="en-US" dirty="0"/>
              <a:t>de </a:t>
            </a:r>
            <a:r>
              <a:rPr lang="en-US" dirty="0" err="1"/>
              <a:t>menor</a:t>
            </a:r>
            <a:r>
              <a:rPr lang="en-US" dirty="0"/>
              <a:t> </a:t>
            </a:r>
            <a:r>
              <a:rPr lang="en-US" dirty="0" err="1"/>
              <a:t>tamaño</a:t>
            </a:r>
            <a:r>
              <a:rPr lang="en-US" dirty="0"/>
              <a:t> y </a:t>
            </a:r>
            <a:r>
              <a:rPr lang="en-US" dirty="0" err="1"/>
              <a:t>podrán</a:t>
            </a:r>
            <a:r>
              <a:rPr lang="en-US" dirty="0"/>
              <a:t> </a:t>
            </a:r>
            <a:r>
              <a:rPr lang="en-US" dirty="0" err="1"/>
              <a:t>ser</a:t>
            </a:r>
            <a:r>
              <a:rPr lang="en-US" dirty="0"/>
              <a:t> </a:t>
            </a:r>
            <a:r>
              <a:rPr lang="en-US" dirty="0" err="1"/>
              <a:t>elaborados</a:t>
            </a:r>
            <a:r>
              <a:rPr lang="en-US" dirty="0"/>
              <a:t> </a:t>
            </a:r>
            <a:r>
              <a:rPr lang="en-US" dirty="0" err="1"/>
              <a:t>por</a:t>
            </a:r>
            <a:r>
              <a:rPr lang="en-US" dirty="0"/>
              <a:t> la </a:t>
            </a:r>
            <a:r>
              <a:rPr lang="en-US" dirty="0" err="1"/>
              <a:t>propia</a:t>
            </a:r>
            <a:r>
              <a:rPr lang="en-US" dirty="0"/>
              <a:t> </a:t>
            </a:r>
            <a:r>
              <a:rPr lang="en-US" dirty="0" err="1"/>
              <a:t>Administración</a:t>
            </a:r>
            <a:r>
              <a:rPr lang="en-US" dirty="0"/>
              <a:t>.</a:t>
            </a:r>
          </a:p>
          <a:p>
            <a:pPr lvl="2"/>
            <a:r>
              <a:rPr lang="en-US" dirty="0"/>
              <a:t>Las </a:t>
            </a:r>
            <a:r>
              <a:rPr lang="en-US" dirty="0" err="1"/>
              <a:t>normas</a:t>
            </a:r>
            <a:r>
              <a:rPr lang="en-US" dirty="0"/>
              <a:t> </a:t>
            </a:r>
            <a:r>
              <a:rPr lang="en-US" dirty="0" err="1"/>
              <a:t>jurídicas</a:t>
            </a:r>
            <a:r>
              <a:rPr lang="en-US" dirty="0"/>
              <a:t> </a:t>
            </a:r>
            <a:r>
              <a:rPr lang="en-US" dirty="0" err="1"/>
              <a:t>generales</a:t>
            </a:r>
            <a:r>
              <a:rPr lang="en-US" dirty="0"/>
              <a:t> </a:t>
            </a:r>
            <a:r>
              <a:rPr lang="en-US" dirty="0" err="1"/>
              <a:t>indicadas</a:t>
            </a:r>
            <a:r>
              <a:rPr lang="en-US" dirty="0"/>
              <a:t> en el </a:t>
            </a:r>
            <a:r>
              <a:rPr lang="en-US" dirty="0" err="1"/>
              <a:t>inciso</a:t>
            </a:r>
            <a:r>
              <a:rPr lang="en-US" dirty="0"/>
              <a:t> anterior </a:t>
            </a:r>
            <a:r>
              <a:rPr lang="en-US" dirty="0" err="1"/>
              <a:t>serán</a:t>
            </a:r>
            <a:r>
              <a:rPr lang="en-US" dirty="0"/>
              <a:t> </a:t>
            </a:r>
            <a:r>
              <a:rPr lang="en-US" dirty="0" err="1"/>
              <a:t>informadas</a:t>
            </a:r>
            <a:r>
              <a:rPr lang="en-US" dirty="0"/>
              <a:t> </a:t>
            </a:r>
            <a:r>
              <a:rPr lang="en-US" dirty="0" smtClean="0"/>
              <a:t>al </a:t>
            </a:r>
            <a:r>
              <a:rPr lang="en-US" dirty="0" err="1" smtClean="0"/>
              <a:t>Ministerio</a:t>
            </a:r>
            <a:r>
              <a:rPr lang="en-US" dirty="0" smtClean="0"/>
              <a:t> </a:t>
            </a:r>
            <a:r>
              <a:rPr lang="en-US" dirty="0"/>
              <a:t>de </a:t>
            </a:r>
            <a:r>
              <a:rPr lang="en-US" dirty="0" err="1"/>
              <a:t>Economía</a:t>
            </a:r>
            <a:r>
              <a:rPr lang="en-US" dirty="0"/>
              <a:t>, </a:t>
            </a:r>
            <a:r>
              <a:rPr lang="en-US" dirty="0" err="1"/>
              <a:t>Fomento</a:t>
            </a:r>
            <a:r>
              <a:rPr lang="en-US" dirty="0"/>
              <a:t> y </a:t>
            </a:r>
            <a:r>
              <a:rPr lang="en-US" dirty="0" err="1"/>
              <a:t>Reconstrucción</a:t>
            </a:r>
            <a:r>
              <a:rPr lang="en-US" dirty="0"/>
              <a:t>, </a:t>
            </a:r>
            <a:r>
              <a:rPr lang="en-US" dirty="0" err="1"/>
              <a:t>previamente</a:t>
            </a:r>
            <a:r>
              <a:rPr lang="en-US" dirty="0"/>
              <a:t> a </a:t>
            </a:r>
            <a:r>
              <a:rPr lang="en-US" dirty="0" err="1"/>
              <a:t>su</a:t>
            </a:r>
            <a:r>
              <a:rPr lang="en-US" dirty="0"/>
              <a:t> </a:t>
            </a:r>
            <a:r>
              <a:rPr lang="en-US" dirty="0" err="1"/>
              <a:t>dictación</a:t>
            </a:r>
            <a:r>
              <a:rPr lang="en-US" dirty="0"/>
              <a:t> </a:t>
            </a:r>
            <a:r>
              <a:rPr lang="en-US" dirty="0" smtClean="0"/>
              <a:t>o </a:t>
            </a:r>
            <a:r>
              <a:rPr lang="en-US" dirty="0" err="1" smtClean="0"/>
              <a:t>modificación</a:t>
            </a:r>
            <a:r>
              <a:rPr lang="en-US" dirty="0"/>
              <a:t>. </a:t>
            </a:r>
            <a:r>
              <a:rPr lang="en-US" dirty="0" err="1"/>
              <a:t>Dicho</a:t>
            </a:r>
            <a:r>
              <a:rPr lang="en-US" dirty="0"/>
              <a:t> </a:t>
            </a:r>
            <a:r>
              <a:rPr lang="en-US" dirty="0" err="1"/>
              <a:t>Ministerio</a:t>
            </a:r>
            <a:r>
              <a:rPr lang="en-US" dirty="0"/>
              <a:t> </a:t>
            </a:r>
            <a:r>
              <a:rPr lang="en-US" dirty="0" err="1"/>
              <a:t>deberá</a:t>
            </a:r>
            <a:r>
              <a:rPr lang="en-US" dirty="0"/>
              <a:t> </a:t>
            </a:r>
            <a:r>
              <a:rPr lang="en-US" dirty="0" err="1"/>
              <a:t>publicar</a:t>
            </a:r>
            <a:r>
              <a:rPr lang="en-US" dirty="0"/>
              <a:t> en </a:t>
            </a:r>
            <a:r>
              <a:rPr lang="en-US" dirty="0" err="1"/>
              <a:t>su</a:t>
            </a:r>
            <a:r>
              <a:rPr lang="en-US" dirty="0"/>
              <a:t> </a:t>
            </a:r>
            <a:r>
              <a:rPr lang="en-US" dirty="0" err="1"/>
              <a:t>página</a:t>
            </a:r>
            <a:r>
              <a:rPr lang="en-US" dirty="0"/>
              <a:t> web </a:t>
            </a:r>
            <a:r>
              <a:rPr lang="en-US" dirty="0" err="1"/>
              <a:t>todas</a:t>
            </a:r>
            <a:r>
              <a:rPr lang="en-US" dirty="0"/>
              <a:t> </a:t>
            </a:r>
            <a:r>
              <a:rPr lang="en-US" dirty="0" err="1"/>
              <a:t>las</a:t>
            </a:r>
            <a:r>
              <a:rPr lang="en-US" dirty="0"/>
              <a:t> </a:t>
            </a:r>
            <a:r>
              <a:rPr lang="en-US" dirty="0" err="1" smtClean="0"/>
              <a:t>normas</a:t>
            </a:r>
            <a:r>
              <a:rPr lang="en-US" dirty="0"/>
              <a:t> </a:t>
            </a:r>
            <a:r>
              <a:rPr lang="en-US" dirty="0" err="1" smtClean="0"/>
              <a:t>vigentes</a:t>
            </a:r>
            <a:r>
              <a:rPr lang="en-US" dirty="0" smtClean="0"/>
              <a:t> </a:t>
            </a:r>
            <a:r>
              <a:rPr lang="en-US" dirty="0" err="1"/>
              <a:t>sobre</a:t>
            </a:r>
            <a:r>
              <a:rPr lang="en-US" dirty="0"/>
              <a:t> </a:t>
            </a:r>
            <a:r>
              <a:rPr lang="en-US" dirty="0" err="1"/>
              <a:t>empresas</a:t>
            </a:r>
            <a:r>
              <a:rPr lang="en-US" dirty="0"/>
              <a:t> de </a:t>
            </a:r>
            <a:r>
              <a:rPr lang="en-US" dirty="0" err="1"/>
              <a:t>menor</a:t>
            </a:r>
            <a:r>
              <a:rPr lang="en-US" dirty="0"/>
              <a:t> </a:t>
            </a:r>
            <a:r>
              <a:rPr lang="en-US" dirty="0" err="1"/>
              <a:t>tamaño</a:t>
            </a:r>
            <a:r>
              <a:rPr lang="en-US" dirty="0"/>
              <a:t>, sin </a:t>
            </a:r>
            <a:r>
              <a:rPr lang="en-US" dirty="0" err="1"/>
              <a:t>perjuicio</a:t>
            </a:r>
            <a:r>
              <a:rPr lang="en-US" dirty="0"/>
              <a:t> de </a:t>
            </a:r>
            <a:r>
              <a:rPr lang="en-US" dirty="0" err="1"/>
              <a:t>las</a:t>
            </a:r>
            <a:r>
              <a:rPr lang="en-US" dirty="0"/>
              <a:t> </a:t>
            </a:r>
            <a:r>
              <a:rPr lang="en-US" dirty="0" err="1"/>
              <a:t>obligaciones</a:t>
            </a:r>
            <a:r>
              <a:rPr lang="en-US" dirty="0"/>
              <a:t> </a:t>
            </a:r>
            <a:r>
              <a:rPr lang="en-US" dirty="0" smtClean="0"/>
              <a:t>de </a:t>
            </a:r>
            <a:r>
              <a:rPr lang="en-US" dirty="0" err="1" smtClean="0"/>
              <a:t>publicidad</a:t>
            </a:r>
            <a:r>
              <a:rPr lang="en-US" dirty="0" smtClean="0"/>
              <a:t> </a:t>
            </a:r>
            <a:r>
              <a:rPr lang="en-US" dirty="0" err="1"/>
              <a:t>propias</a:t>
            </a:r>
            <a:r>
              <a:rPr lang="en-US" dirty="0"/>
              <a:t> de </a:t>
            </a:r>
            <a:r>
              <a:rPr lang="en-US" dirty="0" err="1"/>
              <a:t>cada</a:t>
            </a:r>
            <a:r>
              <a:rPr lang="en-US" dirty="0"/>
              <a:t> </a:t>
            </a:r>
            <a:r>
              <a:rPr lang="en-US" dirty="0" err="1"/>
              <a:t>órgano</a:t>
            </a:r>
            <a:r>
              <a:rPr lang="en-US" dirty="0"/>
              <a:t> de la </a:t>
            </a:r>
            <a:r>
              <a:rPr lang="en-US" dirty="0" err="1"/>
              <a:t>Administración</a:t>
            </a:r>
            <a:r>
              <a:rPr lang="en-US" dirty="0"/>
              <a:t> del Estado.</a:t>
            </a:r>
          </a:p>
          <a:p>
            <a:pPr lvl="2"/>
            <a:r>
              <a:rPr lang="en-US" dirty="0"/>
              <a:t>Con </a:t>
            </a:r>
            <a:r>
              <a:rPr lang="en-US" dirty="0" err="1"/>
              <a:t>todo</a:t>
            </a:r>
            <a:r>
              <a:rPr lang="en-US" dirty="0"/>
              <a:t>, el </a:t>
            </a:r>
            <a:r>
              <a:rPr lang="en-US" dirty="0" err="1"/>
              <a:t>incumplimiento</a:t>
            </a:r>
            <a:r>
              <a:rPr lang="en-US" dirty="0"/>
              <a:t> de </a:t>
            </a:r>
            <a:r>
              <a:rPr lang="en-US" dirty="0" err="1"/>
              <a:t>las</a:t>
            </a:r>
            <a:r>
              <a:rPr lang="en-US" dirty="0"/>
              <a:t> </a:t>
            </a:r>
            <a:r>
              <a:rPr lang="en-US" dirty="0" err="1"/>
              <a:t>obligaciones</a:t>
            </a:r>
            <a:r>
              <a:rPr lang="en-US" dirty="0"/>
              <a:t> </a:t>
            </a:r>
            <a:r>
              <a:rPr lang="en-US" dirty="0" err="1"/>
              <a:t>referidas</a:t>
            </a:r>
            <a:r>
              <a:rPr lang="en-US" dirty="0"/>
              <a:t> en los </a:t>
            </a:r>
            <a:r>
              <a:rPr lang="en-US" dirty="0" err="1" smtClean="0"/>
              <a:t>incisos</a:t>
            </a:r>
            <a:r>
              <a:rPr lang="en-US" dirty="0"/>
              <a:t> </a:t>
            </a:r>
            <a:r>
              <a:rPr lang="en-US" dirty="0" err="1" smtClean="0"/>
              <a:t>precedentes</a:t>
            </a:r>
            <a:r>
              <a:rPr lang="en-US" dirty="0" smtClean="0"/>
              <a:t> </a:t>
            </a:r>
            <a:r>
              <a:rPr lang="en-US" dirty="0"/>
              <a:t>no </a:t>
            </a:r>
            <a:r>
              <a:rPr lang="en-US" dirty="0" err="1"/>
              <a:t>afectará</a:t>
            </a:r>
            <a:r>
              <a:rPr lang="en-US" dirty="0"/>
              <a:t> en </a:t>
            </a:r>
            <a:r>
              <a:rPr lang="en-US" dirty="0" err="1"/>
              <a:t>caso</a:t>
            </a:r>
            <a:r>
              <a:rPr lang="en-US" dirty="0"/>
              <a:t> </a:t>
            </a:r>
            <a:r>
              <a:rPr lang="en-US" dirty="0" err="1"/>
              <a:t>alguno</a:t>
            </a:r>
            <a:r>
              <a:rPr lang="en-US" dirty="0"/>
              <a:t> la </a:t>
            </a:r>
            <a:r>
              <a:rPr lang="en-US" dirty="0" err="1"/>
              <a:t>validez</a:t>
            </a:r>
            <a:r>
              <a:rPr lang="en-US" dirty="0"/>
              <a:t> del </a:t>
            </a:r>
            <a:r>
              <a:rPr lang="en-US" dirty="0" err="1"/>
              <a:t>acto</a:t>
            </a:r>
            <a:r>
              <a:rPr lang="en-US" dirty="0"/>
              <a:t>.</a:t>
            </a:r>
          </a:p>
        </p:txBody>
      </p:sp>
      <p:sp>
        <p:nvSpPr>
          <p:cNvPr id="3" name="Title 2"/>
          <p:cNvSpPr>
            <a:spLocks noGrp="1"/>
          </p:cNvSpPr>
          <p:nvPr>
            <p:ph type="title"/>
          </p:nvPr>
        </p:nvSpPr>
        <p:spPr/>
        <p:txBody>
          <a:bodyPr/>
          <a:lstStyle/>
          <a:p>
            <a:r>
              <a:rPr lang="en-US" dirty="0" err="1" smtClean="0"/>
              <a:t>Ministerio</a:t>
            </a:r>
            <a:r>
              <a:rPr lang="en-US" dirty="0" smtClean="0"/>
              <a:t> de </a:t>
            </a:r>
            <a:r>
              <a:rPr lang="en-US" dirty="0" err="1" smtClean="0"/>
              <a:t>economia</a:t>
            </a:r>
            <a:endParaRPr lang="en-US" dirty="0"/>
          </a:p>
        </p:txBody>
      </p:sp>
    </p:spTree>
    <p:extLst>
      <p:ext uri="{BB962C8B-B14F-4D97-AF65-F5344CB8AC3E}">
        <p14:creationId xmlns:p14="http://schemas.microsoft.com/office/powerpoint/2010/main" val="1868153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“Slack”, en Levine-</a:t>
            </a:r>
            <a:r>
              <a:rPr lang="en-US" dirty="0" err="1" smtClean="0"/>
              <a:t>Forrence</a:t>
            </a:r>
            <a:endParaRPr lang="en-US" dirty="0" smtClean="0"/>
          </a:p>
          <a:p>
            <a:pPr lvl="1"/>
            <a:r>
              <a:rPr lang="en-US" dirty="0" smtClean="0"/>
              <a:t>Self-interest---</a:t>
            </a:r>
            <a:r>
              <a:rPr lang="en-US" dirty="0" err="1" smtClean="0"/>
              <a:t>Captura</a:t>
            </a:r>
            <a:r>
              <a:rPr lang="en-US" dirty="0" smtClean="0"/>
              <a:t> o </a:t>
            </a:r>
            <a:r>
              <a:rPr lang="en-US" dirty="0" err="1" smtClean="0"/>
              <a:t>Burkeano</a:t>
            </a:r>
            <a:endParaRPr lang="en-US" dirty="0" smtClean="0"/>
          </a:p>
          <a:p>
            <a:pPr lvl="1"/>
            <a:r>
              <a:rPr lang="en-US" dirty="0" smtClean="0"/>
              <a:t>General-interest—</a:t>
            </a:r>
            <a:r>
              <a:rPr lang="en-US" dirty="0" err="1" smtClean="0"/>
              <a:t>Buen</a:t>
            </a:r>
            <a:r>
              <a:rPr lang="en-US" dirty="0" smtClean="0"/>
              <a:t> </a:t>
            </a:r>
            <a:r>
              <a:rPr lang="en-US" dirty="0" err="1" smtClean="0"/>
              <a:t>funcionario</a:t>
            </a:r>
            <a:endParaRPr lang="en-US" dirty="0" smtClean="0"/>
          </a:p>
          <a:p>
            <a:pPr lvl="2"/>
            <a:r>
              <a:rPr lang="en-US" dirty="0" smtClean="0"/>
              <a:t>En </a:t>
            </a:r>
            <a:r>
              <a:rPr lang="en-US" dirty="0" err="1" smtClean="0"/>
              <a:t>teoría</a:t>
            </a:r>
            <a:r>
              <a:rPr lang="en-US" dirty="0" smtClean="0"/>
              <a:t> </a:t>
            </a:r>
            <a:r>
              <a:rPr lang="en-US" dirty="0" err="1" smtClean="0"/>
              <a:t>democrática</a:t>
            </a:r>
            <a:r>
              <a:rPr lang="en-US" dirty="0" smtClean="0"/>
              <a:t>, el </a:t>
            </a:r>
            <a:r>
              <a:rPr lang="en-US" dirty="0" err="1" smtClean="0"/>
              <a:t>buen</a:t>
            </a:r>
            <a:r>
              <a:rPr lang="en-US" dirty="0" smtClean="0"/>
              <a:t> </a:t>
            </a:r>
            <a:r>
              <a:rPr lang="en-US" dirty="0" err="1" smtClean="0"/>
              <a:t>funcionario</a:t>
            </a:r>
            <a:r>
              <a:rPr lang="en-US" dirty="0" smtClean="0"/>
              <a:t> </a:t>
            </a:r>
            <a:r>
              <a:rPr lang="en-US" dirty="0" err="1" smtClean="0"/>
              <a:t>debe</a:t>
            </a:r>
            <a:r>
              <a:rPr lang="en-US" dirty="0" smtClean="0"/>
              <a:t> </a:t>
            </a:r>
            <a:r>
              <a:rPr lang="en-US" dirty="0" err="1" smtClean="0"/>
              <a:t>hacer</a:t>
            </a:r>
            <a:r>
              <a:rPr lang="en-US" dirty="0" smtClean="0"/>
              <a:t> lo </a:t>
            </a:r>
            <a:r>
              <a:rPr lang="en-US" dirty="0" err="1" smtClean="0"/>
              <a:t>que</a:t>
            </a:r>
            <a:r>
              <a:rPr lang="en-US" dirty="0" smtClean="0"/>
              <a:t> </a:t>
            </a:r>
            <a:r>
              <a:rPr lang="en-US" dirty="0" err="1" smtClean="0"/>
              <a:t>sus</a:t>
            </a:r>
            <a:r>
              <a:rPr lang="en-US" dirty="0" smtClean="0"/>
              <a:t> </a:t>
            </a:r>
            <a:r>
              <a:rPr lang="en-US" dirty="0" err="1" smtClean="0"/>
              <a:t>electores</a:t>
            </a:r>
            <a:r>
              <a:rPr lang="en-US" dirty="0" smtClean="0"/>
              <a:t> </a:t>
            </a:r>
            <a:r>
              <a:rPr lang="en-US" dirty="0" err="1" smtClean="0"/>
              <a:t>esperan</a:t>
            </a:r>
            <a:r>
              <a:rPr lang="en-US" dirty="0" smtClean="0"/>
              <a:t> </a:t>
            </a:r>
            <a:r>
              <a:rPr lang="en-US" dirty="0" err="1" smtClean="0"/>
              <a:t>que</a:t>
            </a:r>
            <a:r>
              <a:rPr lang="en-US" dirty="0" smtClean="0"/>
              <a:t> </a:t>
            </a:r>
            <a:r>
              <a:rPr lang="en-US" dirty="0" err="1" smtClean="0"/>
              <a:t>haga</a:t>
            </a:r>
            <a:r>
              <a:rPr lang="en-US" dirty="0" smtClean="0"/>
              <a:t> </a:t>
            </a:r>
          </a:p>
          <a:p>
            <a:r>
              <a:rPr lang="en-US" dirty="0" err="1" smtClean="0"/>
              <a:t>Tarea</a:t>
            </a:r>
            <a:r>
              <a:rPr lang="en-US" dirty="0" smtClean="0"/>
              <a:t> del </a:t>
            </a:r>
            <a:r>
              <a:rPr lang="en-US" dirty="0" err="1" smtClean="0"/>
              <a:t>Derecho</a:t>
            </a:r>
            <a:r>
              <a:rPr lang="en-US" dirty="0" smtClean="0"/>
              <a:t> </a:t>
            </a:r>
            <a:r>
              <a:rPr lang="en-US" dirty="0" err="1" smtClean="0"/>
              <a:t>Público</a:t>
            </a:r>
            <a:endParaRPr lang="en-US" dirty="0" smtClean="0"/>
          </a:p>
          <a:p>
            <a:pPr lvl="1"/>
            <a:r>
              <a:rPr lang="en-US" dirty="0" err="1" smtClean="0"/>
              <a:t>Diseño</a:t>
            </a:r>
            <a:r>
              <a:rPr lang="en-US" dirty="0" smtClean="0"/>
              <a:t> </a:t>
            </a:r>
            <a:r>
              <a:rPr lang="en-US" dirty="0" err="1" smtClean="0"/>
              <a:t>institucional</a:t>
            </a:r>
            <a:r>
              <a:rPr lang="en-US" dirty="0" smtClean="0"/>
              <a:t> (</a:t>
            </a:r>
            <a:r>
              <a:rPr lang="en-US" dirty="0" err="1" smtClean="0"/>
              <a:t>normas</a:t>
            </a:r>
            <a:r>
              <a:rPr lang="en-US" dirty="0" smtClean="0"/>
              <a:t>, </a:t>
            </a:r>
            <a:r>
              <a:rPr lang="en-US" dirty="0" err="1" smtClean="0"/>
              <a:t>reglas</a:t>
            </a:r>
            <a:r>
              <a:rPr lang="en-US" dirty="0" smtClean="0"/>
              <a:t>, </a:t>
            </a:r>
            <a:r>
              <a:rPr lang="en-US" dirty="0" err="1" smtClean="0"/>
              <a:t>procedimientos</a:t>
            </a:r>
            <a:r>
              <a:rPr lang="en-US" dirty="0" smtClean="0"/>
              <a:t> e </a:t>
            </a:r>
            <a:r>
              <a:rPr lang="en-US" dirty="0" err="1" smtClean="0"/>
              <a:t>instituciones</a:t>
            </a:r>
            <a:r>
              <a:rPr lang="en-US" dirty="0" smtClean="0"/>
              <a:t>) </a:t>
            </a:r>
            <a:r>
              <a:rPr lang="en-US" dirty="0" err="1" smtClean="0"/>
              <a:t>cuyo</a:t>
            </a:r>
            <a:r>
              <a:rPr lang="en-US" dirty="0" smtClean="0"/>
              <a:t> </a:t>
            </a:r>
            <a:r>
              <a:rPr lang="en-US" dirty="0" err="1" smtClean="0"/>
              <a:t>objetivo</a:t>
            </a:r>
            <a:r>
              <a:rPr lang="en-US" dirty="0" smtClean="0"/>
              <a:t> </a:t>
            </a:r>
            <a:r>
              <a:rPr lang="en-US" dirty="0" err="1" smtClean="0"/>
              <a:t>es</a:t>
            </a:r>
            <a:r>
              <a:rPr lang="en-US" dirty="0" smtClean="0"/>
              <a:t> </a:t>
            </a:r>
            <a:r>
              <a:rPr lang="en-US" dirty="0" err="1" smtClean="0"/>
              <a:t>eliminar</a:t>
            </a:r>
            <a:r>
              <a:rPr lang="en-US" dirty="0" smtClean="0"/>
              <a:t> el slack</a:t>
            </a:r>
          </a:p>
          <a:p>
            <a:r>
              <a:rPr lang="en-US" dirty="0" err="1" smtClean="0"/>
              <a:t>Ejemplo</a:t>
            </a:r>
            <a:endParaRPr lang="en-US" dirty="0" smtClean="0"/>
          </a:p>
          <a:p>
            <a:pPr lvl="1"/>
            <a:r>
              <a:rPr lang="en-US" dirty="0" err="1" smtClean="0"/>
              <a:t>Profesor</a:t>
            </a:r>
            <a:r>
              <a:rPr lang="en-US" dirty="0"/>
              <a:t> </a:t>
            </a:r>
            <a:r>
              <a:rPr lang="en-US" dirty="0" smtClean="0"/>
              <a:t>y </a:t>
            </a:r>
            <a:r>
              <a:rPr lang="en-US" dirty="0" err="1" smtClean="0"/>
              <a:t>espacio</a:t>
            </a:r>
            <a:r>
              <a:rPr lang="en-US" dirty="0" smtClean="0"/>
              <a:t> de </a:t>
            </a:r>
            <a:r>
              <a:rPr lang="en-US" dirty="0" err="1" smtClean="0"/>
              <a:t>poder</a:t>
            </a:r>
            <a:r>
              <a:rPr lang="en-US" dirty="0" smtClean="0"/>
              <a:t> en la </a:t>
            </a:r>
            <a:r>
              <a:rPr lang="en-US" dirty="0" err="1" smtClean="0"/>
              <a:t>clase</a:t>
            </a:r>
            <a:endParaRPr lang="en-US" dirty="0" smtClean="0"/>
          </a:p>
          <a:p>
            <a:pPr lvl="1"/>
            <a:r>
              <a:rPr lang="en-US" dirty="0" smtClean="0"/>
              <a:t>¿</a:t>
            </a:r>
            <a:r>
              <a:rPr lang="en-US" dirty="0" err="1" smtClean="0"/>
              <a:t>Cómo</a:t>
            </a:r>
            <a:r>
              <a:rPr lang="en-US" dirty="0" smtClean="0"/>
              <a:t> </a:t>
            </a:r>
            <a:r>
              <a:rPr lang="en-US" dirty="0" err="1" smtClean="0"/>
              <a:t>eliminamos</a:t>
            </a:r>
            <a:r>
              <a:rPr lang="en-US" dirty="0" smtClean="0"/>
              <a:t> el slack?</a:t>
            </a:r>
          </a:p>
          <a:p>
            <a:pPr lvl="1"/>
            <a:r>
              <a:rPr lang="en-US" dirty="0" smtClean="0"/>
              <a:t>¿</a:t>
            </a:r>
            <a:r>
              <a:rPr lang="en-US" dirty="0" err="1" smtClean="0"/>
              <a:t>Necesitamos</a:t>
            </a:r>
            <a:r>
              <a:rPr lang="en-US" dirty="0" smtClean="0"/>
              <a:t> </a:t>
            </a:r>
            <a:r>
              <a:rPr lang="en-US" dirty="0" err="1" smtClean="0"/>
              <a:t>algo</a:t>
            </a:r>
            <a:r>
              <a:rPr lang="en-US" dirty="0" smtClean="0"/>
              <a:t> de slack residual?</a:t>
            </a:r>
          </a:p>
        </p:txBody>
      </p:sp>
      <p:sp>
        <p:nvSpPr>
          <p:cNvPr id="3" name="Title 2"/>
          <p:cNvSpPr>
            <a:spLocks noGrp="1"/>
          </p:cNvSpPr>
          <p:nvPr>
            <p:ph type="title"/>
          </p:nvPr>
        </p:nvSpPr>
        <p:spPr/>
        <p:txBody>
          <a:bodyPr/>
          <a:lstStyle/>
          <a:p>
            <a:r>
              <a:rPr lang="en-US" dirty="0" smtClean="0"/>
              <a:t>slack</a:t>
            </a:r>
            <a:endParaRPr lang="en-US" dirty="0"/>
          </a:p>
        </p:txBody>
      </p:sp>
    </p:spTree>
    <p:extLst>
      <p:ext uri="{BB962C8B-B14F-4D97-AF65-F5344CB8AC3E}">
        <p14:creationId xmlns:p14="http://schemas.microsoft.com/office/powerpoint/2010/main" val="6219243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Delivery Unit, </a:t>
            </a:r>
            <a:r>
              <a:rPr lang="en-US" dirty="0" err="1" smtClean="0"/>
              <a:t>División</a:t>
            </a:r>
            <a:r>
              <a:rPr lang="en-US" dirty="0" smtClean="0"/>
              <a:t> de </a:t>
            </a:r>
            <a:r>
              <a:rPr lang="en-US" dirty="0" err="1" smtClean="0"/>
              <a:t>Coordinación</a:t>
            </a:r>
            <a:r>
              <a:rPr lang="en-US" dirty="0" smtClean="0"/>
              <a:t> </a:t>
            </a:r>
            <a:r>
              <a:rPr lang="en-US" dirty="0" err="1" smtClean="0"/>
              <a:t>Interministerial</a:t>
            </a:r>
            <a:r>
              <a:rPr lang="en-US" dirty="0" smtClean="0"/>
              <a:t> (Claudio </a:t>
            </a:r>
            <a:r>
              <a:rPr lang="en-US" dirty="0" err="1" smtClean="0"/>
              <a:t>Seebach</a:t>
            </a:r>
            <a:r>
              <a:rPr lang="en-US" dirty="0" smtClean="0"/>
              <a:t>)</a:t>
            </a:r>
          </a:p>
          <a:p>
            <a:pPr lvl="1"/>
            <a:r>
              <a:rPr lang="en-US" dirty="0" err="1" smtClean="0"/>
              <a:t>Sitio</a:t>
            </a:r>
            <a:r>
              <a:rPr lang="en-US" dirty="0"/>
              <a:t> web: “La </a:t>
            </a:r>
            <a:r>
              <a:rPr lang="en-US" dirty="0" err="1"/>
              <a:t>misión</a:t>
            </a:r>
            <a:r>
              <a:rPr lang="en-US" dirty="0"/>
              <a:t> de la </a:t>
            </a:r>
            <a:r>
              <a:rPr lang="en-US" dirty="0" err="1"/>
              <a:t>División</a:t>
            </a:r>
            <a:r>
              <a:rPr lang="en-US" dirty="0"/>
              <a:t> de </a:t>
            </a:r>
            <a:r>
              <a:rPr lang="en-US" dirty="0" err="1"/>
              <a:t>Coordinación</a:t>
            </a:r>
            <a:r>
              <a:rPr lang="en-US" dirty="0"/>
              <a:t> </a:t>
            </a:r>
            <a:r>
              <a:rPr lang="en-US" dirty="0" err="1"/>
              <a:t>Interministerial</a:t>
            </a:r>
            <a:r>
              <a:rPr lang="en-US" dirty="0"/>
              <a:t> (DCI) </a:t>
            </a:r>
            <a:r>
              <a:rPr lang="en-US" dirty="0" err="1"/>
              <a:t>es</a:t>
            </a:r>
            <a:r>
              <a:rPr lang="en-US" dirty="0"/>
              <a:t> </a:t>
            </a:r>
            <a:r>
              <a:rPr lang="en-US" dirty="0" err="1"/>
              <a:t>apoyar</a:t>
            </a:r>
            <a:r>
              <a:rPr lang="en-US" dirty="0"/>
              <a:t> la labor del </a:t>
            </a:r>
            <a:r>
              <a:rPr lang="en-US" dirty="0" err="1"/>
              <a:t>Presidente</a:t>
            </a:r>
            <a:r>
              <a:rPr lang="en-US" dirty="0"/>
              <a:t> y </a:t>
            </a:r>
            <a:r>
              <a:rPr lang="en-US" dirty="0" err="1"/>
              <a:t>las</a:t>
            </a:r>
            <a:r>
              <a:rPr lang="en-US" dirty="0"/>
              <a:t> </a:t>
            </a:r>
            <a:r>
              <a:rPr lang="en-US" dirty="0" err="1"/>
              <a:t>autoridades</a:t>
            </a:r>
            <a:r>
              <a:rPr lang="en-US" dirty="0"/>
              <a:t> en </a:t>
            </a:r>
            <a:r>
              <a:rPr lang="en-US" dirty="0" err="1"/>
              <a:t>asegurar</a:t>
            </a:r>
            <a:r>
              <a:rPr lang="en-US" dirty="0"/>
              <a:t> el </a:t>
            </a:r>
            <a:r>
              <a:rPr lang="en-US" dirty="0" err="1"/>
              <a:t>cumplimiento</a:t>
            </a:r>
            <a:r>
              <a:rPr lang="en-US" dirty="0"/>
              <a:t> de </a:t>
            </a:r>
            <a:r>
              <a:rPr lang="en-US" dirty="0" err="1"/>
              <a:t>las</a:t>
            </a:r>
            <a:r>
              <a:rPr lang="en-US" dirty="0"/>
              <a:t> </a:t>
            </a:r>
            <a:r>
              <a:rPr lang="en-US" dirty="0" err="1"/>
              <a:t>metas</a:t>
            </a:r>
            <a:r>
              <a:rPr lang="en-US" dirty="0"/>
              <a:t> </a:t>
            </a:r>
            <a:r>
              <a:rPr lang="en-US" dirty="0" err="1"/>
              <a:t>gubernamentales</a:t>
            </a:r>
            <a:r>
              <a:rPr lang="en-US" dirty="0"/>
              <a:t> </a:t>
            </a:r>
            <a:r>
              <a:rPr lang="en-US" dirty="0" err="1"/>
              <a:t>prioritarias</a:t>
            </a:r>
            <a:r>
              <a:rPr lang="en-US" dirty="0"/>
              <a:t>, en velar </a:t>
            </a:r>
            <a:r>
              <a:rPr lang="en-US" dirty="0" err="1"/>
              <a:t>por</a:t>
            </a:r>
            <a:r>
              <a:rPr lang="en-US" dirty="0"/>
              <a:t> la </a:t>
            </a:r>
            <a:r>
              <a:rPr lang="en-US" dirty="0" err="1"/>
              <a:t>coherencia</a:t>
            </a:r>
            <a:r>
              <a:rPr lang="en-US" dirty="0"/>
              <a:t> del </a:t>
            </a:r>
            <a:r>
              <a:rPr lang="en-US" dirty="0" err="1"/>
              <a:t>diseño</a:t>
            </a:r>
            <a:r>
              <a:rPr lang="en-US" dirty="0"/>
              <a:t> de </a:t>
            </a:r>
            <a:r>
              <a:rPr lang="en-US" dirty="0" err="1"/>
              <a:t>políticas</a:t>
            </a:r>
            <a:r>
              <a:rPr lang="en-US" dirty="0"/>
              <a:t> </a:t>
            </a:r>
            <a:r>
              <a:rPr lang="en-US" dirty="0" err="1"/>
              <a:t>públicas</a:t>
            </a:r>
            <a:r>
              <a:rPr lang="en-US" dirty="0"/>
              <a:t> e </a:t>
            </a:r>
            <a:r>
              <a:rPr lang="en-US" dirty="0" err="1"/>
              <a:t>impulsar</a:t>
            </a:r>
            <a:r>
              <a:rPr lang="en-US" dirty="0"/>
              <a:t> </a:t>
            </a:r>
            <a:r>
              <a:rPr lang="en-US" dirty="0" err="1"/>
              <a:t>las</a:t>
            </a:r>
            <a:r>
              <a:rPr lang="en-US" dirty="0"/>
              <a:t> </a:t>
            </a:r>
            <a:r>
              <a:rPr lang="en-US" dirty="0" err="1"/>
              <a:t>mejoras</a:t>
            </a:r>
            <a:r>
              <a:rPr lang="en-US" dirty="0"/>
              <a:t> </a:t>
            </a:r>
            <a:r>
              <a:rPr lang="en-US" dirty="0" err="1"/>
              <a:t>institucionales</a:t>
            </a:r>
            <a:r>
              <a:rPr lang="en-US" dirty="0"/>
              <a:t> </a:t>
            </a:r>
            <a:r>
              <a:rPr lang="en-US" dirty="0" err="1"/>
              <a:t>necesarias</a:t>
            </a:r>
            <a:r>
              <a:rPr lang="en-US" dirty="0"/>
              <a:t>, </a:t>
            </a:r>
            <a:r>
              <a:rPr lang="en-US" dirty="0" err="1"/>
              <a:t>proveyendo</a:t>
            </a:r>
            <a:r>
              <a:rPr lang="en-US" dirty="0"/>
              <a:t> de </a:t>
            </a:r>
            <a:r>
              <a:rPr lang="en-US" dirty="0" err="1"/>
              <a:t>información</a:t>
            </a:r>
            <a:r>
              <a:rPr lang="en-US" dirty="0"/>
              <a:t> y </a:t>
            </a:r>
            <a:r>
              <a:rPr lang="en-US" dirty="0" err="1"/>
              <a:t>seguimiento</a:t>
            </a:r>
            <a:r>
              <a:rPr lang="en-US" dirty="0"/>
              <a:t> </a:t>
            </a:r>
            <a:r>
              <a:rPr lang="en-US" dirty="0" err="1"/>
              <a:t>para</a:t>
            </a:r>
            <a:r>
              <a:rPr lang="en-US" dirty="0"/>
              <a:t> la </a:t>
            </a:r>
            <a:r>
              <a:rPr lang="en-US" dirty="0" err="1"/>
              <a:t>toma</a:t>
            </a:r>
            <a:r>
              <a:rPr lang="en-US" dirty="0"/>
              <a:t> de </a:t>
            </a:r>
            <a:r>
              <a:rPr lang="en-US" dirty="0" err="1"/>
              <a:t>decisiones</a:t>
            </a:r>
            <a:r>
              <a:rPr lang="en-US" dirty="0"/>
              <a:t>, y </a:t>
            </a:r>
            <a:r>
              <a:rPr lang="en-US" dirty="0" err="1"/>
              <a:t>facilitando</a:t>
            </a:r>
            <a:r>
              <a:rPr lang="en-US" dirty="0"/>
              <a:t> la </a:t>
            </a:r>
            <a:r>
              <a:rPr lang="en-US" dirty="0" err="1"/>
              <a:t>ejecución</a:t>
            </a:r>
            <a:r>
              <a:rPr lang="en-US" dirty="0"/>
              <a:t> y </a:t>
            </a:r>
            <a:r>
              <a:rPr lang="en-US" dirty="0" err="1"/>
              <a:t>las</a:t>
            </a:r>
            <a:r>
              <a:rPr lang="en-US" dirty="0"/>
              <a:t> </a:t>
            </a:r>
            <a:r>
              <a:rPr lang="en-US" dirty="0" err="1"/>
              <a:t>coordinaciones</a:t>
            </a:r>
            <a:r>
              <a:rPr lang="en-US" dirty="0"/>
              <a:t> </a:t>
            </a:r>
            <a:r>
              <a:rPr lang="en-US" dirty="0" err="1"/>
              <a:t>necesarias</a:t>
            </a:r>
            <a:r>
              <a:rPr lang="en-US" dirty="0"/>
              <a:t> </a:t>
            </a:r>
            <a:r>
              <a:rPr lang="en-US" dirty="0" err="1"/>
              <a:t>para</a:t>
            </a:r>
            <a:r>
              <a:rPr lang="en-US" dirty="0"/>
              <a:t> </a:t>
            </a:r>
            <a:r>
              <a:rPr lang="en-US" dirty="0" err="1" smtClean="0"/>
              <a:t>ello</a:t>
            </a:r>
            <a:r>
              <a:rPr lang="en-US" dirty="0" smtClean="0"/>
              <a:t>”.</a:t>
            </a:r>
          </a:p>
          <a:p>
            <a:pPr lvl="1"/>
            <a:r>
              <a:rPr lang="en-US" dirty="0" smtClean="0"/>
              <a:t>PPT </a:t>
            </a:r>
            <a:r>
              <a:rPr lang="en-US" dirty="0" err="1" smtClean="0"/>
              <a:t>presentado</a:t>
            </a:r>
            <a:r>
              <a:rPr lang="en-US" dirty="0" smtClean="0"/>
              <a:t> en </a:t>
            </a:r>
            <a:r>
              <a:rPr lang="en-US" dirty="0" err="1" smtClean="0"/>
              <a:t>seminario</a:t>
            </a:r>
            <a:r>
              <a:rPr lang="en-US" dirty="0" smtClean="0"/>
              <a:t> de </a:t>
            </a:r>
            <a:r>
              <a:rPr lang="en-US" dirty="0" err="1" smtClean="0"/>
              <a:t>RegCom</a:t>
            </a:r>
            <a:endParaRPr lang="en-US" dirty="0" smtClean="0"/>
          </a:p>
          <a:p>
            <a:pPr lvl="1"/>
            <a:endParaRPr lang="en-US" dirty="0" smtClean="0"/>
          </a:p>
          <a:p>
            <a:pPr lvl="1"/>
            <a:r>
              <a:rPr lang="en-US" dirty="0" smtClean="0">
                <a:hlinkClick r:id="rId2" action="ppaction://hlinkpres?slideindex=1&amp;slidetitle="/>
              </a:rPr>
              <a:t>file://localhost/Users/santiagomontt/Documents/REGCOM/Diplomado/2011/Responsabilidad del Estado/Materiales/Clase 4/PPT-Seebach.ppt</a:t>
            </a:r>
            <a:endParaRPr lang="en-US" dirty="0"/>
          </a:p>
        </p:txBody>
      </p:sp>
      <p:sp>
        <p:nvSpPr>
          <p:cNvPr id="3" name="Title 2"/>
          <p:cNvSpPr>
            <a:spLocks noGrp="1"/>
          </p:cNvSpPr>
          <p:nvPr>
            <p:ph type="title"/>
          </p:nvPr>
        </p:nvSpPr>
        <p:spPr/>
        <p:txBody>
          <a:bodyPr/>
          <a:lstStyle/>
          <a:p>
            <a:r>
              <a:rPr lang="en-US" dirty="0" smtClean="0"/>
              <a:t>MINSEGPRES</a:t>
            </a:r>
            <a:endParaRPr lang="en-US" dirty="0"/>
          </a:p>
        </p:txBody>
      </p:sp>
    </p:spTree>
    <p:extLst>
      <p:ext uri="{BB962C8B-B14F-4D97-AF65-F5344CB8AC3E}">
        <p14:creationId xmlns:p14="http://schemas.microsoft.com/office/powerpoint/2010/main" val="23621231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400" dirty="0" smtClean="0"/>
              <a:t>Control/accountability en </a:t>
            </a:r>
            <a:r>
              <a:rPr lang="en-US" sz="2400" dirty="0" err="1" smtClean="0"/>
              <a:t>tres</a:t>
            </a:r>
            <a:r>
              <a:rPr lang="en-US" sz="2400" dirty="0" smtClean="0"/>
              <a:t> </a:t>
            </a:r>
            <a:r>
              <a:rPr lang="en-US" sz="2400" dirty="0" err="1" smtClean="0"/>
              <a:t>dimensiones</a:t>
            </a:r>
            <a:endParaRPr lang="en-US" sz="2400" dirty="0" smtClean="0"/>
          </a:p>
          <a:p>
            <a:pPr lvl="1"/>
            <a:r>
              <a:rPr lang="en-US" sz="2000" dirty="0" err="1" smtClean="0"/>
              <a:t>Eficiencia</a:t>
            </a:r>
            <a:r>
              <a:rPr lang="en-US" sz="2000" dirty="0" smtClean="0"/>
              <a:t> y </a:t>
            </a:r>
            <a:r>
              <a:rPr lang="en-US" sz="2000" dirty="0" err="1" smtClean="0"/>
              <a:t>competencia</a:t>
            </a:r>
            <a:endParaRPr lang="en-US" sz="2000" dirty="0" smtClean="0"/>
          </a:p>
          <a:p>
            <a:pPr lvl="1"/>
            <a:r>
              <a:rPr lang="en-US" sz="2000" dirty="0" err="1" smtClean="0"/>
              <a:t>Protección</a:t>
            </a:r>
            <a:r>
              <a:rPr lang="en-US" sz="2000" dirty="0" smtClean="0"/>
              <a:t> de </a:t>
            </a:r>
            <a:r>
              <a:rPr lang="en-US" sz="2000" dirty="0" err="1" smtClean="0"/>
              <a:t>derechos</a:t>
            </a:r>
            <a:r>
              <a:rPr lang="en-US" sz="2000" dirty="0" smtClean="0"/>
              <a:t> y </a:t>
            </a:r>
            <a:r>
              <a:rPr lang="en-US" sz="2000" dirty="0" err="1" smtClean="0"/>
              <a:t>libertades</a:t>
            </a:r>
            <a:endParaRPr lang="en-US" sz="2000" dirty="0" smtClean="0"/>
          </a:p>
          <a:p>
            <a:pPr lvl="1"/>
            <a:r>
              <a:rPr lang="en-US" sz="2000" dirty="0" err="1" smtClean="0"/>
              <a:t>Transparencia</a:t>
            </a:r>
            <a:r>
              <a:rPr lang="en-US" sz="2000" dirty="0" smtClean="0"/>
              <a:t>, </a:t>
            </a:r>
            <a:r>
              <a:rPr lang="en-US" sz="2000" dirty="0" err="1" smtClean="0"/>
              <a:t>Participación</a:t>
            </a:r>
            <a:r>
              <a:rPr lang="en-US" sz="2000" dirty="0"/>
              <a:t> </a:t>
            </a:r>
            <a:r>
              <a:rPr lang="en-US" sz="2000" dirty="0" smtClean="0"/>
              <a:t>y </a:t>
            </a:r>
            <a:r>
              <a:rPr lang="en-US" sz="2000" dirty="0" err="1" smtClean="0"/>
              <a:t>Democracia</a:t>
            </a:r>
            <a:endParaRPr lang="en-US" sz="2000" dirty="0" smtClean="0"/>
          </a:p>
          <a:p>
            <a:pPr lvl="1"/>
            <a:r>
              <a:rPr lang="en-US" sz="2000" dirty="0" smtClean="0"/>
              <a:t>[</a:t>
            </a:r>
            <a:r>
              <a:rPr lang="en-US" sz="2000" dirty="0" err="1" smtClean="0"/>
              <a:t>Trilema</a:t>
            </a:r>
            <a:r>
              <a:rPr lang="en-US" sz="2000" dirty="0" smtClean="0"/>
              <a:t> de </a:t>
            </a:r>
            <a:r>
              <a:rPr lang="en-US" sz="2000" dirty="0" err="1" smtClean="0"/>
              <a:t>Teubner</a:t>
            </a:r>
            <a:r>
              <a:rPr lang="en-US" sz="2000" dirty="0" smtClean="0"/>
              <a:t>: </a:t>
            </a:r>
            <a:r>
              <a:rPr lang="en-US" sz="2000" dirty="0" err="1" smtClean="0"/>
              <a:t>eficacia</a:t>
            </a:r>
            <a:r>
              <a:rPr lang="en-US" sz="2000" dirty="0" smtClean="0"/>
              <a:t>, </a:t>
            </a:r>
            <a:r>
              <a:rPr lang="en-US" sz="2000" dirty="0" err="1" smtClean="0"/>
              <a:t>responsividad</a:t>
            </a:r>
            <a:r>
              <a:rPr lang="en-US" sz="2000" dirty="0" smtClean="0"/>
              <a:t> y </a:t>
            </a:r>
            <a:r>
              <a:rPr lang="en-US" sz="2000" dirty="0" err="1" smtClean="0"/>
              <a:t>coherencia</a:t>
            </a:r>
            <a:r>
              <a:rPr lang="en-US" sz="2000" dirty="0" smtClean="0"/>
              <a:t>]</a:t>
            </a:r>
          </a:p>
          <a:p>
            <a:pPr marL="365760" lvl="1" indent="0">
              <a:buNone/>
            </a:pPr>
            <a:endParaRPr lang="en-US" sz="2000" dirty="0" smtClean="0"/>
          </a:p>
          <a:p>
            <a:r>
              <a:rPr lang="en-US" sz="2400" dirty="0" smtClean="0"/>
              <a:t>¿</a:t>
            </a:r>
            <a:r>
              <a:rPr lang="en-US" sz="2400" dirty="0" err="1" smtClean="0"/>
              <a:t>Qué</a:t>
            </a:r>
            <a:r>
              <a:rPr lang="en-US" sz="2400" dirty="0" smtClean="0"/>
              <a:t> </a:t>
            </a:r>
            <a:r>
              <a:rPr lang="en-US" sz="2400" dirty="0" err="1" smtClean="0"/>
              <a:t>queremos</a:t>
            </a:r>
            <a:r>
              <a:rPr lang="en-US" sz="2400" dirty="0" smtClean="0"/>
              <a:t> </a:t>
            </a:r>
            <a:r>
              <a:rPr lang="en-US" sz="2400" dirty="0" err="1" smtClean="0"/>
              <a:t>controlar</a:t>
            </a:r>
            <a:r>
              <a:rPr lang="en-US" sz="2400" dirty="0" smtClean="0"/>
              <a:t>?</a:t>
            </a:r>
          </a:p>
          <a:p>
            <a:pPr lvl="1"/>
            <a:r>
              <a:rPr lang="en-US" sz="2000" dirty="0" err="1" smtClean="0"/>
              <a:t>Incompetencia</a:t>
            </a:r>
            <a:r>
              <a:rPr lang="en-US" sz="2000" dirty="0" smtClean="0"/>
              <a:t>, </a:t>
            </a:r>
            <a:r>
              <a:rPr lang="en-US" sz="2000" dirty="0" err="1" smtClean="0"/>
              <a:t>irracionalidad</a:t>
            </a:r>
            <a:r>
              <a:rPr lang="en-US" sz="2000" dirty="0" smtClean="0"/>
              <a:t>, </a:t>
            </a:r>
            <a:r>
              <a:rPr lang="en-US" sz="2000" dirty="0" err="1" smtClean="0"/>
              <a:t>corrupción</a:t>
            </a:r>
            <a:r>
              <a:rPr lang="en-US" sz="2000" dirty="0" smtClean="0"/>
              <a:t>, </a:t>
            </a:r>
            <a:r>
              <a:rPr lang="en-US" sz="2000" dirty="0" err="1" smtClean="0"/>
              <a:t>amiguismo</a:t>
            </a:r>
            <a:r>
              <a:rPr lang="en-US" sz="2000" dirty="0" smtClean="0"/>
              <a:t>, etc.</a:t>
            </a:r>
          </a:p>
          <a:p>
            <a:pPr lvl="1"/>
            <a:r>
              <a:rPr lang="en-US" sz="2000" dirty="0" err="1" smtClean="0"/>
              <a:t>Abuso</a:t>
            </a:r>
            <a:r>
              <a:rPr lang="en-US" sz="2000" dirty="0" smtClean="0"/>
              <a:t> y </a:t>
            </a:r>
            <a:r>
              <a:rPr lang="en-US" sz="2000" dirty="0" err="1" smtClean="0"/>
              <a:t>arbitrariedad</a:t>
            </a:r>
            <a:r>
              <a:rPr lang="en-US" sz="2000" dirty="0" smtClean="0"/>
              <a:t>, </a:t>
            </a:r>
            <a:r>
              <a:rPr lang="en-US" sz="2000" dirty="0" err="1" smtClean="0"/>
              <a:t>incluyendo</a:t>
            </a:r>
            <a:r>
              <a:rPr lang="en-US" sz="2000" dirty="0" smtClean="0"/>
              <a:t> </a:t>
            </a:r>
            <a:r>
              <a:rPr lang="en-US" sz="2000" dirty="0" err="1" smtClean="0"/>
              <a:t>también</a:t>
            </a:r>
            <a:r>
              <a:rPr lang="en-US" sz="2000" dirty="0" smtClean="0"/>
              <a:t> </a:t>
            </a:r>
            <a:r>
              <a:rPr lang="en-US" sz="2000" dirty="0" err="1" smtClean="0"/>
              <a:t>irracionalidad</a:t>
            </a:r>
            <a:endParaRPr lang="en-US" sz="2000" dirty="0" smtClean="0"/>
          </a:p>
          <a:p>
            <a:pPr lvl="1"/>
            <a:r>
              <a:rPr lang="en-US" sz="2000" dirty="0" err="1" smtClean="0"/>
              <a:t>Despotismo</a:t>
            </a:r>
            <a:r>
              <a:rPr lang="en-US" sz="2000" dirty="0" smtClean="0"/>
              <a:t> </a:t>
            </a:r>
            <a:r>
              <a:rPr lang="en-US" sz="2000" dirty="0" err="1" smtClean="0"/>
              <a:t>administrativista</a:t>
            </a:r>
            <a:r>
              <a:rPr lang="en-US" sz="2000" dirty="0" smtClean="0"/>
              <a:t>, </a:t>
            </a:r>
            <a:r>
              <a:rPr lang="en-US" sz="2000" dirty="0" err="1" smtClean="0"/>
              <a:t>falta</a:t>
            </a:r>
            <a:r>
              <a:rPr lang="en-US" sz="2000" dirty="0" smtClean="0"/>
              <a:t> de </a:t>
            </a:r>
            <a:r>
              <a:rPr lang="en-US" sz="2000" dirty="0" err="1" smtClean="0"/>
              <a:t>sensibilidad</a:t>
            </a:r>
            <a:r>
              <a:rPr lang="en-US" sz="2000" dirty="0" smtClean="0"/>
              <a:t> con lo </a:t>
            </a:r>
            <a:r>
              <a:rPr lang="en-US" sz="2000" dirty="0" err="1" smtClean="0"/>
              <a:t>que</a:t>
            </a:r>
            <a:r>
              <a:rPr lang="en-US" sz="2000" dirty="0" smtClean="0"/>
              <a:t> la </a:t>
            </a:r>
            <a:r>
              <a:rPr lang="en-US" sz="2000" dirty="0" err="1" smtClean="0"/>
              <a:t>gente</a:t>
            </a:r>
            <a:r>
              <a:rPr lang="en-US" sz="2000" dirty="0" smtClean="0"/>
              <a:t> </a:t>
            </a:r>
            <a:r>
              <a:rPr lang="en-US" sz="2000" dirty="0" err="1" smtClean="0"/>
              <a:t>quiere</a:t>
            </a:r>
            <a:r>
              <a:rPr lang="en-US" sz="2000" dirty="0" smtClean="0"/>
              <a:t>, </a:t>
            </a:r>
            <a:r>
              <a:rPr lang="en-US" sz="2000" dirty="0" err="1" smtClean="0"/>
              <a:t>exceso</a:t>
            </a:r>
            <a:r>
              <a:rPr lang="en-US" sz="2000" dirty="0" smtClean="0"/>
              <a:t> de </a:t>
            </a:r>
            <a:r>
              <a:rPr lang="en-US" sz="2000" dirty="0" err="1" smtClean="0"/>
              <a:t>tecnocracia</a:t>
            </a:r>
            <a:r>
              <a:rPr lang="en-US" sz="2000" dirty="0" smtClean="0"/>
              <a:t>, etc. (en particular de </a:t>
            </a:r>
            <a:r>
              <a:rPr lang="en-US" sz="2000" dirty="0" err="1" smtClean="0"/>
              <a:t>cara</a:t>
            </a:r>
            <a:r>
              <a:rPr lang="en-US" sz="2000" dirty="0" smtClean="0"/>
              <a:t> a la </a:t>
            </a:r>
            <a:r>
              <a:rPr lang="en-US" sz="2000" dirty="0" err="1" smtClean="0"/>
              <a:t>importancia</a:t>
            </a:r>
            <a:r>
              <a:rPr lang="en-US" sz="2000" dirty="0" smtClean="0"/>
              <a:t> de la </a:t>
            </a:r>
            <a:r>
              <a:rPr lang="en-US" sz="2000" dirty="0" err="1" smtClean="0"/>
              <a:t>Administración</a:t>
            </a:r>
            <a:r>
              <a:rPr lang="en-US" sz="2000" dirty="0" smtClean="0"/>
              <a:t> en el </a:t>
            </a:r>
            <a:r>
              <a:rPr lang="en-US" sz="2000" dirty="0" err="1" smtClean="0"/>
              <a:t>siglo</a:t>
            </a:r>
            <a:r>
              <a:rPr lang="en-US" sz="2000" dirty="0" smtClean="0"/>
              <a:t> XXI).</a:t>
            </a:r>
            <a:endParaRPr lang="en-US" sz="2000" dirty="0"/>
          </a:p>
          <a:p>
            <a:endParaRPr lang="en-US" dirty="0"/>
          </a:p>
        </p:txBody>
      </p:sp>
      <p:sp>
        <p:nvSpPr>
          <p:cNvPr id="3" name="Title 2"/>
          <p:cNvSpPr>
            <a:spLocks noGrp="1"/>
          </p:cNvSpPr>
          <p:nvPr>
            <p:ph type="title"/>
          </p:nvPr>
        </p:nvSpPr>
        <p:spPr/>
        <p:txBody>
          <a:bodyPr/>
          <a:lstStyle/>
          <a:p>
            <a:r>
              <a:rPr lang="en-US" dirty="0" smtClean="0"/>
              <a:t>Control y </a:t>
            </a:r>
            <a:r>
              <a:rPr lang="en-US" dirty="0" err="1" smtClean="0"/>
              <a:t>estado</a:t>
            </a:r>
            <a:r>
              <a:rPr lang="en-US" dirty="0" smtClean="0"/>
              <a:t> de </a:t>
            </a:r>
            <a:r>
              <a:rPr lang="en-US" dirty="0" err="1" smtClean="0"/>
              <a:t>derecho</a:t>
            </a:r>
            <a:endParaRPr lang="en-US" dirty="0"/>
          </a:p>
        </p:txBody>
      </p:sp>
    </p:spTree>
    <p:extLst>
      <p:ext uri="{BB962C8B-B14F-4D97-AF65-F5344CB8AC3E}">
        <p14:creationId xmlns:p14="http://schemas.microsoft.com/office/powerpoint/2010/main" val="1290911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Oval 2"/>
          <p:cNvSpPr>
            <a:spLocks/>
          </p:cNvSpPr>
          <p:nvPr/>
        </p:nvSpPr>
        <p:spPr bwMode="auto">
          <a:xfrm>
            <a:off x="2776017" y="3107531"/>
            <a:ext cx="3491508" cy="1759148"/>
          </a:xfrm>
          <a:prstGeom prst="ellipse">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58" name="Rectangle 3"/>
          <p:cNvSpPr>
            <a:spLocks/>
          </p:cNvSpPr>
          <p:nvPr/>
        </p:nvSpPr>
        <p:spPr bwMode="auto">
          <a:xfrm>
            <a:off x="3287688" y="3765202"/>
            <a:ext cx="2400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3000" dirty="0" err="1" smtClean="0">
                <a:solidFill>
                  <a:srgbClr val="FFFFFF"/>
                </a:solidFill>
                <a:ea typeface="ＭＳ Ｐゴシック" charset="0"/>
              </a:rPr>
              <a:t>Acción</a:t>
            </a:r>
            <a:r>
              <a:rPr lang="en-US" sz="3000" dirty="0" smtClean="0">
                <a:solidFill>
                  <a:srgbClr val="FFFFFF"/>
                </a:solidFill>
                <a:ea typeface="ＭＳ Ｐゴシック" charset="0"/>
              </a:rPr>
              <a:t> </a:t>
            </a:r>
            <a:r>
              <a:rPr lang="en-US" sz="3000" dirty="0" err="1" smtClean="0">
                <a:solidFill>
                  <a:srgbClr val="FFFFFF"/>
                </a:solidFill>
                <a:ea typeface="ＭＳ Ｐゴシック" charset="0"/>
              </a:rPr>
              <a:t>pública</a:t>
            </a:r>
            <a:endParaRPr lang="en-US" sz="3000" dirty="0">
              <a:solidFill>
                <a:srgbClr val="FFFFFF"/>
              </a:solidFill>
              <a:ea typeface="ＭＳ Ｐゴシック" charset="0"/>
            </a:endParaRPr>
          </a:p>
        </p:txBody>
      </p:sp>
      <p:sp>
        <p:nvSpPr>
          <p:cNvPr id="45059" name="AutoShape 4"/>
          <p:cNvSpPr>
            <a:spLocks/>
          </p:cNvSpPr>
          <p:nvPr/>
        </p:nvSpPr>
        <p:spPr bwMode="auto">
          <a:xfrm rot="1909167" flipH="1">
            <a:off x="1305272" y="2902322"/>
            <a:ext cx="1758033" cy="892969"/>
          </a:xfrm>
          <a:prstGeom prst="rightArrow">
            <a:avLst>
              <a:gd name="adj1" fmla="val 45546"/>
              <a:gd name="adj2" fmla="val 41462"/>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0" name="AutoShape 5"/>
          <p:cNvSpPr>
            <a:spLocks/>
          </p:cNvSpPr>
          <p:nvPr/>
        </p:nvSpPr>
        <p:spPr bwMode="auto">
          <a:xfrm rot="-1399479">
            <a:off x="6046515" y="2859732"/>
            <a:ext cx="1994669" cy="892969"/>
          </a:xfrm>
          <a:prstGeom prst="rightArrow">
            <a:avLst>
              <a:gd name="adj1" fmla="val 43333"/>
              <a:gd name="adj2" fmla="val 4634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1" name="AutoShape 4"/>
          <p:cNvSpPr>
            <a:spLocks/>
          </p:cNvSpPr>
          <p:nvPr/>
        </p:nvSpPr>
        <p:spPr bwMode="auto">
          <a:xfrm rot="16200000" flipH="1">
            <a:off x="3691868" y="5119502"/>
            <a:ext cx="1438796" cy="892969"/>
          </a:xfrm>
          <a:prstGeom prst="rightArrow">
            <a:avLst>
              <a:gd name="adj1" fmla="val 45546"/>
              <a:gd name="adj2" fmla="val 41460"/>
            </a:avLst>
          </a:prstGeom>
          <a:blipFill dpi="0" rotWithShape="0">
            <a:blip r:embed="rId2"/>
            <a:srcRect/>
            <a:tile tx="0" ty="0" sx="100000" sy="100000" flip="none" algn="tl"/>
          </a:blipFill>
          <a:ln w="25400">
            <a:solidFill>
              <a:srgbClr val="404040"/>
            </a:solidFill>
            <a:miter lim="800000"/>
            <a:headEnd/>
            <a:tailEnd/>
          </a:ln>
        </p:spPr>
        <p:txBody>
          <a:bodyPr lIns="0" tIns="0" rIns="0" bIns="0"/>
          <a:lstStyle/>
          <a:p>
            <a:endParaRPr lang="es-ES_tradnl"/>
          </a:p>
        </p:txBody>
      </p:sp>
      <p:sp>
        <p:nvSpPr>
          <p:cNvPr id="45062" name="TextBox 1"/>
          <p:cNvSpPr txBox="1">
            <a:spLocks noChangeArrowheads="1"/>
          </p:cNvSpPr>
          <p:nvPr/>
        </p:nvSpPr>
        <p:spPr bwMode="auto">
          <a:xfrm>
            <a:off x="4875486" y="5732562"/>
            <a:ext cx="3300790" cy="865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Protección</a:t>
            </a:r>
            <a:r>
              <a:rPr lang="en-US" sz="2600" dirty="0" smtClean="0"/>
              <a:t> de</a:t>
            </a:r>
          </a:p>
          <a:p>
            <a:pPr eaLnBrk="1" hangingPunct="1"/>
            <a:r>
              <a:rPr lang="en-US" sz="2600" dirty="0" err="1" smtClean="0"/>
              <a:t>Derechos</a:t>
            </a:r>
            <a:r>
              <a:rPr lang="en-US" sz="2600" dirty="0" smtClean="0"/>
              <a:t> y </a:t>
            </a:r>
            <a:r>
              <a:rPr lang="en-US" sz="2600" dirty="0" err="1" smtClean="0"/>
              <a:t>libertades</a:t>
            </a:r>
            <a:endParaRPr lang="en-US" sz="2600" dirty="0"/>
          </a:p>
        </p:txBody>
      </p:sp>
      <p:sp>
        <p:nvSpPr>
          <p:cNvPr id="45063" name="TextBox 2"/>
          <p:cNvSpPr txBox="1">
            <a:spLocks noChangeArrowheads="1"/>
          </p:cNvSpPr>
          <p:nvPr/>
        </p:nvSpPr>
        <p:spPr bwMode="auto">
          <a:xfrm>
            <a:off x="177800" y="1548655"/>
            <a:ext cx="2387600"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Resultado</a:t>
            </a:r>
            <a:r>
              <a:rPr lang="en-US" sz="2600" dirty="0" smtClean="0"/>
              <a:t>, </a:t>
            </a:r>
            <a:r>
              <a:rPr lang="en-US" sz="2600" dirty="0" err="1" smtClean="0"/>
              <a:t>efi</a:t>
            </a:r>
            <a:r>
              <a:rPr lang="en-US" sz="2600" dirty="0" smtClean="0"/>
              <a:t>-</a:t>
            </a:r>
          </a:p>
          <a:p>
            <a:pPr eaLnBrk="1" hangingPunct="1"/>
            <a:r>
              <a:rPr lang="en-US" sz="2600" dirty="0" err="1" smtClean="0"/>
              <a:t>cacia</a:t>
            </a:r>
            <a:r>
              <a:rPr lang="en-US" sz="2600" dirty="0" smtClean="0"/>
              <a:t>, </a:t>
            </a:r>
            <a:r>
              <a:rPr lang="en-US" sz="2600" dirty="0" err="1" smtClean="0"/>
              <a:t>gestión</a:t>
            </a:r>
            <a:r>
              <a:rPr lang="en-US" sz="2600" dirty="0" smtClean="0"/>
              <a:t>,</a:t>
            </a:r>
          </a:p>
          <a:p>
            <a:pPr eaLnBrk="1" hangingPunct="1"/>
            <a:r>
              <a:rPr lang="en-US" sz="2600" dirty="0" smtClean="0"/>
              <a:t>expertise</a:t>
            </a:r>
            <a:endParaRPr lang="en-US" sz="2600" dirty="0"/>
          </a:p>
        </p:txBody>
      </p:sp>
      <p:sp>
        <p:nvSpPr>
          <p:cNvPr id="45064" name="TextBox 10"/>
          <p:cNvSpPr txBox="1">
            <a:spLocks noChangeArrowheads="1"/>
          </p:cNvSpPr>
          <p:nvPr/>
        </p:nvSpPr>
        <p:spPr bwMode="auto">
          <a:xfrm>
            <a:off x="5386487" y="1669703"/>
            <a:ext cx="3096373" cy="126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a:spAutoFit/>
          </a:bodyPr>
          <a:lstStyle>
            <a:lvl1pPr eaLnBrk="0" hangingPunct="0">
              <a:defRPr sz="4000">
                <a:solidFill>
                  <a:srgbClr val="3F3F3F"/>
                </a:solidFill>
                <a:latin typeface="Palatino" charset="0"/>
                <a:ea typeface="ヒラギノ明朝 ProN W3" charset="0"/>
                <a:cs typeface="ヒラギノ明朝 ProN W3" charset="0"/>
                <a:sym typeface="Palatino" charset="0"/>
              </a:defRPr>
            </a:lvl1pPr>
            <a:lvl2pPr marL="742950" indent="-285750" eaLnBrk="0" hangingPunct="0">
              <a:defRPr sz="4000">
                <a:solidFill>
                  <a:srgbClr val="3F3F3F"/>
                </a:solidFill>
                <a:latin typeface="Palatino" charset="0"/>
                <a:ea typeface="ヒラギノ明朝 ProN W3" charset="0"/>
                <a:cs typeface="ヒラギノ明朝 ProN W3" charset="0"/>
                <a:sym typeface="Palatino" charset="0"/>
              </a:defRPr>
            </a:lvl2pPr>
            <a:lvl3pPr marL="1143000" indent="-228600" eaLnBrk="0" hangingPunct="0">
              <a:defRPr sz="4000">
                <a:solidFill>
                  <a:srgbClr val="3F3F3F"/>
                </a:solidFill>
                <a:latin typeface="Palatino" charset="0"/>
                <a:ea typeface="ヒラギノ明朝 ProN W3" charset="0"/>
                <a:cs typeface="ヒラギノ明朝 ProN W3" charset="0"/>
                <a:sym typeface="Palatino" charset="0"/>
              </a:defRPr>
            </a:lvl3pPr>
            <a:lvl4pPr marL="1600200" indent="-228600" eaLnBrk="0" hangingPunct="0">
              <a:defRPr sz="4000">
                <a:solidFill>
                  <a:srgbClr val="3F3F3F"/>
                </a:solidFill>
                <a:latin typeface="Palatino" charset="0"/>
                <a:ea typeface="ヒラギノ明朝 ProN W3" charset="0"/>
                <a:cs typeface="ヒラギノ明朝 ProN W3" charset="0"/>
                <a:sym typeface="Palatino" charset="0"/>
              </a:defRPr>
            </a:lvl4pPr>
            <a:lvl5pPr marL="2057400" indent="-228600" eaLnBrk="0" hangingPunct="0">
              <a:defRPr sz="4000">
                <a:solidFill>
                  <a:srgbClr val="3F3F3F"/>
                </a:solidFill>
                <a:latin typeface="Palatino" charset="0"/>
                <a:ea typeface="ヒラギノ明朝 ProN W3" charset="0"/>
                <a:cs typeface="ヒラギノ明朝 ProN W3" charset="0"/>
                <a:sym typeface="Palatino" charset="0"/>
              </a:defRPr>
            </a:lvl5pPr>
            <a:lvl6pPr marL="25146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6pPr>
            <a:lvl7pPr marL="29718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7pPr>
            <a:lvl8pPr marL="34290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8pPr>
            <a:lvl9pPr marL="3886200" indent="-228600" algn="ctr" eaLnBrk="0" fontAlgn="base" hangingPunct="0">
              <a:spcBef>
                <a:spcPct val="0"/>
              </a:spcBef>
              <a:spcAft>
                <a:spcPct val="0"/>
              </a:spcAft>
              <a:defRPr sz="4000">
                <a:solidFill>
                  <a:srgbClr val="3F3F3F"/>
                </a:solidFill>
                <a:latin typeface="Palatino" charset="0"/>
                <a:ea typeface="ヒラギノ明朝 ProN W3" charset="0"/>
                <a:cs typeface="ヒラギノ明朝 ProN W3" charset="0"/>
                <a:sym typeface="Palatino" charset="0"/>
              </a:defRPr>
            </a:lvl9pPr>
          </a:lstStyle>
          <a:p>
            <a:pPr eaLnBrk="1" hangingPunct="1"/>
            <a:r>
              <a:rPr lang="en-US" sz="2600" dirty="0" err="1" smtClean="0"/>
              <a:t>Participación</a:t>
            </a:r>
            <a:r>
              <a:rPr lang="en-US" sz="2600" dirty="0" smtClean="0"/>
              <a:t>, </a:t>
            </a:r>
            <a:r>
              <a:rPr lang="en-US" sz="2600" dirty="0" err="1" smtClean="0"/>
              <a:t>transparencia</a:t>
            </a:r>
            <a:r>
              <a:rPr lang="en-US" sz="2600" dirty="0" smtClean="0"/>
              <a:t>, </a:t>
            </a:r>
            <a:r>
              <a:rPr lang="en-US" sz="2600" dirty="0" err="1" smtClean="0"/>
              <a:t>democracia</a:t>
            </a:r>
            <a:endParaRPr lang="en-US" sz="2600" dirty="0"/>
          </a:p>
        </p:txBody>
      </p:sp>
      <p:sp>
        <p:nvSpPr>
          <p:cNvPr id="11" name="Title 2"/>
          <p:cNvSpPr>
            <a:spLocks noGrp="1"/>
          </p:cNvSpPr>
          <p:nvPr>
            <p:ph type="title"/>
          </p:nvPr>
        </p:nvSpPr>
        <p:spPr>
          <a:xfrm>
            <a:off x="381000" y="355847"/>
            <a:ext cx="8381260" cy="1054394"/>
          </a:xfrm>
        </p:spPr>
        <p:txBody>
          <a:bodyPr/>
          <a:lstStyle/>
          <a:p>
            <a:r>
              <a:rPr lang="en-US" dirty="0" err="1" smtClean="0"/>
              <a:t>ACcountability</a:t>
            </a:r>
            <a:endParaRPr lang="en-US" dirty="0"/>
          </a:p>
        </p:txBody>
      </p:sp>
    </p:spTree>
    <p:extLst>
      <p:ext uri="{BB962C8B-B14F-4D97-AF65-F5344CB8AC3E}">
        <p14:creationId xmlns:p14="http://schemas.microsoft.com/office/powerpoint/2010/main" val="1496052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2661" b="12661"/>
          <a:stretch>
            <a:fillRect/>
          </a:stretch>
        </p:blipFill>
        <p:spPr>
          <a:xfrm>
            <a:off x="546100" y="1719071"/>
            <a:ext cx="7925292" cy="4154429"/>
          </a:xfrm>
        </p:spPr>
      </p:pic>
      <p:sp>
        <p:nvSpPr>
          <p:cNvPr id="3" name="Title 2"/>
          <p:cNvSpPr>
            <a:spLocks noGrp="1"/>
          </p:cNvSpPr>
          <p:nvPr>
            <p:ph type="title"/>
          </p:nvPr>
        </p:nvSpPr>
        <p:spPr/>
        <p:txBody>
          <a:bodyPr/>
          <a:lstStyle/>
          <a:p>
            <a:r>
              <a:rPr lang="en-US" sz="1800" dirty="0" smtClean="0"/>
              <a:t>La </a:t>
            </a:r>
            <a:r>
              <a:rPr lang="en-US" sz="1800" dirty="0" err="1" smtClean="0"/>
              <a:t>tercera</a:t>
            </a:r>
            <a:r>
              <a:rPr lang="en-US" sz="1800" dirty="0" smtClean="0"/>
              <a:t>, 13 </a:t>
            </a:r>
            <a:r>
              <a:rPr lang="en-US" sz="1800" dirty="0" err="1" smtClean="0"/>
              <a:t>marzo</a:t>
            </a:r>
            <a:r>
              <a:rPr lang="en-US" sz="1800" dirty="0" smtClean="0"/>
              <a:t> 2011</a:t>
            </a:r>
            <a:endParaRPr lang="en-US" sz="1800" dirty="0"/>
          </a:p>
        </p:txBody>
      </p:sp>
      <p:sp>
        <p:nvSpPr>
          <p:cNvPr id="2" name="TextBox 1"/>
          <p:cNvSpPr txBox="1"/>
          <p:nvPr/>
        </p:nvSpPr>
        <p:spPr>
          <a:xfrm>
            <a:off x="546100" y="5918200"/>
            <a:ext cx="8216160" cy="646331"/>
          </a:xfrm>
          <a:prstGeom prst="rect">
            <a:avLst/>
          </a:prstGeom>
          <a:noFill/>
        </p:spPr>
        <p:txBody>
          <a:bodyPr wrap="square" rtlCol="0">
            <a:spAutoFit/>
          </a:bodyPr>
          <a:lstStyle/>
          <a:p>
            <a:r>
              <a:rPr lang="es-ES_tradnl" dirty="0" smtClean="0"/>
              <a:t>Rose-</a:t>
            </a:r>
            <a:r>
              <a:rPr lang="es-ES_tradnl" dirty="0" err="1" smtClean="0"/>
              <a:t>Ackerman</a:t>
            </a:r>
            <a:r>
              <a:rPr lang="es-ES_tradnl" dirty="0" smtClean="0"/>
              <a:t>, p. 528: “</a:t>
            </a:r>
            <a:r>
              <a:rPr lang="es-ES_tradnl" dirty="0" err="1" smtClean="0"/>
              <a:t>Analysis</a:t>
            </a:r>
            <a:r>
              <a:rPr lang="es-ES_tradnl" dirty="0" smtClean="0"/>
              <a:t>, </a:t>
            </a:r>
            <a:r>
              <a:rPr lang="es-ES_tradnl" dirty="0" err="1" smtClean="0"/>
              <a:t>however</a:t>
            </a:r>
            <a:r>
              <a:rPr lang="es-ES_tradnl" dirty="0" smtClean="0"/>
              <a:t> </a:t>
            </a:r>
            <a:r>
              <a:rPr lang="es-ES_tradnl" dirty="0" err="1" smtClean="0"/>
              <a:t>competent</a:t>
            </a:r>
            <a:r>
              <a:rPr lang="es-ES_tradnl" dirty="0" smtClean="0"/>
              <a:t>, </a:t>
            </a:r>
            <a:r>
              <a:rPr lang="es-ES_tradnl" dirty="0" err="1" smtClean="0"/>
              <a:t>cannot</a:t>
            </a:r>
            <a:r>
              <a:rPr lang="es-ES_tradnl" dirty="0" smtClean="0"/>
              <a:t> </a:t>
            </a:r>
            <a:r>
              <a:rPr lang="es-ES_tradnl" dirty="0" err="1" smtClean="0"/>
              <a:t>eliminate</a:t>
            </a:r>
            <a:r>
              <a:rPr lang="es-ES_tradnl" dirty="0" smtClean="0"/>
              <a:t> </a:t>
            </a:r>
            <a:r>
              <a:rPr lang="es-ES_tradnl" dirty="0" err="1" smtClean="0"/>
              <a:t>deep</a:t>
            </a:r>
            <a:r>
              <a:rPr lang="es-ES_tradnl" dirty="0" smtClean="0"/>
              <a:t> </a:t>
            </a:r>
            <a:r>
              <a:rPr lang="es-ES_tradnl" dirty="0" err="1" smtClean="0"/>
              <a:t>disagreement</a:t>
            </a:r>
            <a:r>
              <a:rPr lang="es-ES_tradnl" dirty="0" smtClean="0"/>
              <a:t> </a:t>
            </a:r>
            <a:r>
              <a:rPr lang="es-ES_tradnl" dirty="0" err="1" smtClean="0"/>
              <a:t>over</a:t>
            </a:r>
            <a:r>
              <a:rPr lang="es-ES_tradnl" dirty="0" smtClean="0"/>
              <a:t> </a:t>
            </a:r>
            <a:r>
              <a:rPr lang="es-ES_tradnl" dirty="0" err="1" smtClean="0"/>
              <a:t>values</a:t>
            </a:r>
            <a:r>
              <a:rPr lang="es-ES_tradnl" dirty="0" smtClean="0"/>
              <a:t>”.</a:t>
            </a:r>
            <a:endParaRPr lang="es-ES_tradnl" dirty="0"/>
          </a:p>
        </p:txBody>
      </p:sp>
    </p:spTree>
    <p:extLst>
      <p:ext uri="{BB962C8B-B14F-4D97-AF65-F5344CB8AC3E}">
        <p14:creationId xmlns:p14="http://schemas.microsoft.com/office/powerpoint/2010/main" val="2618525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err="1" smtClean="0"/>
              <a:t>Mashaw</a:t>
            </a:r>
            <a:r>
              <a:rPr lang="en-US" sz="2400" dirty="0" smtClean="0"/>
              <a:t>, p. 13</a:t>
            </a:r>
          </a:p>
          <a:p>
            <a:pPr lvl="1"/>
            <a:r>
              <a:rPr lang="en-US" sz="1800" dirty="0" smtClean="0"/>
              <a:t>“Los </a:t>
            </a:r>
            <a:r>
              <a:rPr lang="en-US" sz="1800" dirty="0" err="1" smtClean="0"/>
              <a:t>ciudadnos</a:t>
            </a:r>
            <a:r>
              <a:rPr lang="en-US" sz="1800" dirty="0" smtClean="0"/>
              <a:t> </a:t>
            </a:r>
            <a:r>
              <a:rPr lang="en-US" sz="1800" dirty="0" err="1" smtClean="0"/>
              <a:t>quieren</a:t>
            </a:r>
            <a:r>
              <a:rPr lang="en-US" sz="1800" dirty="0" smtClean="0"/>
              <a:t> </a:t>
            </a:r>
            <a:r>
              <a:rPr lang="en-US" sz="1800" dirty="0" err="1" smtClean="0"/>
              <a:t>que</a:t>
            </a:r>
            <a:r>
              <a:rPr lang="en-US" sz="1800" dirty="0" smtClean="0"/>
              <a:t> la </a:t>
            </a:r>
            <a:r>
              <a:rPr lang="en-US" sz="1800" dirty="0" err="1" smtClean="0"/>
              <a:t>acción</a:t>
            </a:r>
            <a:r>
              <a:rPr lang="en-US" sz="1800" dirty="0" smtClean="0"/>
              <a:t> </a:t>
            </a:r>
            <a:r>
              <a:rPr lang="en-US" sz="1800" dirty="0" err="1" smtClean="0"/>
              <a:t>administrativa</a:t>
            </a:r>
            <a:r>
              <a:rPr lang="en-US" sz="1800" dirty="0" smtClean="0"/>
              <a:t>, en </a:t>
            </a:r>
            <a:r>
              <a:rPr lang="en-US" sz="1800" dirty="0" err="1" smtClean="0"/>
              <a:t>realidad</a:t>
            </a:r>
            <a:r>
              <a:rPr lang="en-US" sz="1800" dirty="0" smtClean="0"/>
              <a:t> </a:t>
            </a:r>
            <a:r>
              <a:rPr lang="en-US" sz="1800" dirty="0" err="1" smtClean="0"/>
              <a:t>toda</a:t>
            </a:r>
            <a:r>
              <a:rPr lang="en-US" sz="1800" dirty="0" smtClean="0"/>
              <a:t> la </a:t>
            </a:r>
            <a:r>
              <a:rPr lang="en-US" sz="1800" dirty="0" err="1" smtClean="0"/>
              <a:t>acción</a:t>
            </a:r>
            <a:r>
              <a:rPr lang="en-US" sz="1800" dirty="0" smtClean="0"/>
              <a:t> </a:t>
            </a:r>
            <a:r>
              <a:rPr lang="en-US" sz="1800" dirty="0" err="1" smtClean="0"/>
              <a:t>pública</a:t>
            </a:r>
            <a:r>
              <a:rPr lang="en-US" sz="1800" dirty="0" smtClean="0"/>
              <a:t>, sea </a:t>
            </a:r>
            <a:r>
              <a:rPr lang="en-US" sz="1800" dirty="0" err="1" smtClean="0"/>
              <a:t>funcionalmente</a:t>
            </a:r>
            <a:r>
              <a:rPr lang="en-US" sz="1800" dirty="0" smtClean="0"/>
              <a:t> </a:t>
            </a:r>
            <a:r>
              <a:rPr lang="en-US" sz="1800" dirty="0" err="1" smtClean="0"/>
              <a:t>exitosa</a:t>
            </a:r>
            <a:r>
              <a:rPr lang="en-US" sz="1800" dirty="0" smtClean="0"/>
              <a:t> en el </a:t>
            </a:r>
            <a:r>
              <a:rPr lang="en-US" sz="1800" dirty="0" err="1" smtClean="0"/>
              <a:t>manejo</a:t>
            </a:r>
            <a:r>
              <a:rPr lang="en-US" sz="1800" dirty="0" smtClean="0"/>
              <a:t> y </a:t>
            </a:r>
            <a:r>
              <a:rPr lang="en-US" sz="1800" dirty="0" err="1" smtClean="0"/>
              <a:t>solución</a:t>
            </a:r>
            <a:r>
              <a:rPr lang="en-US" sz="1800" dirty="0" smtClean="0"/>
              <a:t> de los </a:t>
            </a:r>
            <a:r>
              <a:rPr lang="en-US" sz="1800" dirty="0" err="1" smtClean="0"/>
              <a:t>problemas</a:t>
            </a:r>
            <a:r>
              <a:rPr lang="en-US" sz="1800" dirty="0" smtClean="0"/>
              <a:t> </a:t>
            </a:r>
            <a:r>
              <a:rPr lang="en-US" sz="1800" dirty="0" err="1" smtClean="0"/>
              <a:t>económicos</a:t>
            </a:r>
            <a:r>
              <a:rPr lang="en-US" sz="1800" dirty="0" smtClean="0"/>
              <a:t> y </a:t>
            </a:r>
            <a:r>
              <a:rPr lang="en-US" sz="1800" dirty="0" err="1" smtClean="0"/>
              <a:t>sociales</a:t>
            </a:r>
            <a:r>
              <a:rPr lang="en-US" sz="1800" dirty="0" smtClean="0"/>
              <a:t>, sea </a:t>
            </a:r>
            <a:r>
              <a:rPr lang="en-US" sz="1800" dirty="0" err="1" smtClean="0"/>
              <a:t>responsiva</a:t>
            </a:r>
            <a:r>
              <a:rPr lang="en-US" sz="1800" dirty="0" smtClean="0"/>
              <a:t> a la </a:t>
            </a:r>
            <a:r>
              <a:rPr lang="en-US" sz="1800" dirty="0" err="1" smtClean="0"/>
              <a:t>voluntad</a:t>
            </a:r>
            <a:r>
              <a:rPr lang="en-US" sz="1800" dirty="0" smtClean="0"/>
              <a:t> de la </a:t>
            </a:r>
            <a:r>
              <a:rPr lang="en-US" sz="1800" dirty="0" err="1" smtClean="0"/>
              <a:t>gente</a:t>
            </a:r>
            <a:r>
              <a:rPr lang="en-US" sz="1800" dirty="0" smtClean="0"/>
              <a:t>, y sea </a:t>
            </a:r>
            <a:r>
              <a:rPr lang="en-US" sz="1800" dirty="0" err="1" smtClean="0"/>
              <a:t>fiel</a:t>
            </a:r>
            <a:r>
              <a:rPr lang="en-US" sz="1800" dirty="0" smtClean="0"/>
              <a:t> a los </a:t>
            </a:r>
            <a:r>
              <a:rPr lang="en-US" sz="1800" dirty="0" err="1" smtClean="0"/>
              <a:t>compromisos</a:t>
            </a:r>
            <a:r>
              <a:rPr lang="en-US" sz="1800" dirty="0" smtClean="0"/>
              <a:t> </a:t>
            </a:r>
            <a:r>
              <a:rPr lang="en-US" sz="1800" dirty="0" err="1" smtClean="0"/>
              <a:t>valorativos</a:t>
            </a:r>
            <a:r>
              <a:rPr lang="en-US" sz="1800" dirty="0" smtClean="0"/>
              <a:t> </a:t>
            </a:r>
            <a:r>
              <a:rPr lang="en-US" sz="1800" dirty="0" err="1" smtClean="0"/>
              <a:t>básicos</a:t>
            </a:r>
            <a:r>
              <a:rPr lang="en-US" sz="1800" dirty="0" smtClean="0"/>
              <a:t> </a:t>
            </a:r>
            <a:r>
              <a:rPr lang="en-US" sz="1800" dirty="0" err="1" smtClean="0"/>
              <a:t>que</a:t>
            </a:r>
            <a:r>
              <a:rPr lang="en-US" sz="1800" dirty="0" smtClean="0"/>
              <a:t> </a:t>
            </a:r>
            <a:r>
              <a:rPr lang="en-US" sz="1800" dirty="0" err="1" smtClean="0"/>
              <a:t>constituyen</a:t>
            </a:r>
            <a:r>
              <a:rPr lang="en-US" sz="1800" dirty="0" smtClean="0"/>
              <a:t> la </a:t>
            </a:r>
            <a:r>
              <a:rPr lang="en-US" sz="1800" dirty="0" err="1" smtClean="0"/>
              <a:t>visión</a:t>
            </a:r>
            <a:r>
              <a:rPr lang="en-US" sz="1800" dirty="0" smtClean="0"/>
              <a:t> </a:t>
            </a:r>
            <a:r>
              <a:rPr lang="en-US" sz="1800" dirty="0" err="1" smtClean="0"/>
              <a:t>que</a:t>
            </a:r>
            <a:r>
              <a:rPr lang="en-US" sz="1800" dirty="0" smtClean="0"/>
              <a:t> la </a:t>
            </a:r>
            <a:r>
              <a:rPr lang="en-US" sz="1800" dirty="0" err="1" smtClean="0"/>
              <a:t>socieda</a:t>
            </a:r>
            <a:r>
              <a:rPr lang="en-US" dirty="0" err="1" smtClean="0"/>
              <a:t>d</a:t>
            </a:r>
            <a:r>
              <a:rPr lang="en-US" dirty="0" smtClean="0"/>
              <a:t> </a:t>
            </a:r>
            <a:r>
              <a:rPr lang="en-US" dirty="0" err="1" smtClean="0"/>
              <a:t>tiene</a:t>
            </a:r>
            <a:r>
              <a:rPr lang="en-US" dirty="0" smtClean="0"/>
              <a:t> de </a:t>
            </a:r>
            <a:r>
              <a:rPr lang="en-US" dirty="0" err="1" smtClean="0"/>
              <a:t>su</a:t>
            </a:r>
            <a:r>
              <a:rPr lang="en-US" dirty="0" smtClean="0"/>
              <a:t> </a:t>
            </a:r>
            <a:r>
              <a:rPr lang="en-US" dirty="0" err="1" smtClean="0"/>
              <a:t>adherencia</a:t>
            </a:r>
            <a:r>
              <a:rPr lang="en-US" dirty="0" smtClean="0"/>
              <a:t> al Estado de </a:t>
            </a:r>
            <a:r>
              <a:rPr lang="en-US" dirty="0" err="1" smtClean="0"/>
              <a:t>Derecho</a:t>
            </a:r>
            <a:r>
              <a:rPr lang="en-US" sz="1800" dirty="0" smtClean="0"/>
              <a:t>”</a:t>
            </a:r>
          </a:p>
          <a:p>
            <a:r>
              <a:rPr lang="en-US" sz="2000" dirty="0" err="1" smtClean="0"/>
              <a:t>Problema</a:t>
            </a:r>
            <a:r>
              <a:rPr lang="en-US" dirty="0" smtClean="0"/>
              <a:t>: ¡</a:t>
            </a:r>
            <a:r>
              <a:rPr lang="en-US" dirty="0" err="1" smtClean="0"/>
              <a:t>tensiones</a:t>
            </a:r>
            <a:r>
              <a:rPr lang="en-US" dirty="0" smtClean="0"/>
              <a:t>!</a:t>
            </a:r>
          </a:p>
          <a:p>
            <a:pPr lvl="1"/>
            <a:r>
              <a:rPr lang="en-US" dirty="0" smtClean="0"/>
              <a:t>“</a:t>
            </a:r>
            <a:r>
              <a:rPr lang="en-US" dirty="0" err="1" smtClean="0"/>
              <a:t>Cualquier</a:t>
            </a:r>
            <a:r>
              <a:rPr lang="en-US" dirty="0" smtClean="0"/>
              <a:t> </a:t>
            </a:r>
            <a:r>
              <a:rPr lang="en-US" dirty="0" err="1" smtClean="0"/>
              <a:t>refuerzo</a:t>
            </a:r>
            <a:r>
              <a:rPr lang="en-US" dirty="0" smtClean="0"/>
              <a:t> de </a:t>
            </a:r>
            <a:r>
              <a:rPr lang="en-US" dirty="0" err="1" smtClean="0"/>
              <a:t>una</a:t>
            </a:r>
            <a:r>
              <a:rPr lang="en-US" dirty="0" smtClean="0"/>
              <a:t> </a:t>
            </a:r>
            <a:r>
              <a:rPr lang="en-US" dirty="0" err="1" smtClean="0"/>
              <a:t>institución</a:t>
            </a:r>
            <a:r>
              <a:rPr lang="en-US" dirty="0" smtClean="0"/>
              <a:t> </a:t>
            </a:r>
            <a:r>
              <a:rPr lang="en-US" dirty="0" err="1" smtClean="0"/>
              <a:t>por</a:t>
            </a:r>
            <a:r>
              <a:rPr lang="en-US" dirty="0" smtClean="0"/>
              <a:t> </a:t>
            </a:r>
            <a:r>
              <a:rPr lang="en-US" dirty="0" err="1" smtClean="0"/>
              <a:t>satisfacer</a:t>
            </a:r>
            <a:r>
              <a:rPr lang="en-US" dirty="0" smtClean="0"/>
              <a:t> </a:t>
            </a:r>
            <a:r>
              <a:rPr lang="en-US" dirty="0" err="1" smtClean="0"/>
              <a:t>una</a:t>
            </a:r>
            <a:r>
              <a:rPr lang="en-US" dirty="0" smtClean="0"/>
              <a:t> de </a:t>
            </a:r>
            <a:r>
              <a:rPr lang="en-US" dirty="0" err="1" smtClean="0"/>
              <a:t>estas</a:t>
            </a:r>
            <a:r>
              <a:rPr lang="en-US" dirty="0" smtClean="0"/>
              <a:t> </a:t>
            </a:r>
            <a:r>
              <a:rPr lang="en-US" dirty="0" err="1" smtClean="0"/>
              <a:t>demandas</a:t>
            </a:r>
            <a:r>
              <a:rPr lang="en-US" dirty="0" smtClean="0"/>
              <a:t> </a:t>
            </a:r>
            <a:r>
              <a:rPr lang="en-US" dirty="0" err="1" smtClean="0"/>
              <a:t>tendrá</a:t>
            </a:r>
            <a:r>
              <a:rPr lang="en-US" dirty="0" smtClean="0"/>
              <a:t> </a:t>
            </a:r>
            <a:r>
              <a:rPr lang="en-US" dirty="0" err="1" smtClean="0"/>
              <a:t>efectos</a:t>
            </a:r>
            <a:r>
              <a:rPr lang="en-US" dirty="0" smtClean="0"/>
              <a:t> </a:t>
            </a:r>
            <a:r>
              <a:rPr lang="en-US" dirty="0" err="1" smtClean="0"/>
              <a:t>contrarios</a:t>
            </a:r>
            <a:r>
              <a:rPr lang="en-US" dirty="0" smtClean="0"/>
              <a:t> </a:t>
            </a:r>
            <a:r>
              <a:rPr lang="en-US" dirty="0" err="1" smtClean="0"/>
              <a:t>sobre</a:t>
            </a:r>
            <a:r>
              <a:rPr lang="en-US" dirty="0" smtClean="0"/>
              <a:t> </a:t>
            </a:r>
            <a:r>
              <a:rPr lang="en-US" dirty="0" err="1" smtClean="0"/>
              <a:t>su</a:t>
            </a:r>
            <a:r>
              <a:rPr lang="en-US" dirty="0" smtClean="0"/>
              <a:t> </a:t>
            </a:r>
            <a:r>
              <a:rPr lang="en-US" dirty="0" err="1" smtClean="0"/>
              <a:t>capacidad</a:t>
            </a:r>
            <a:r>
              <a:rPr lang="en-US" dirty="0" smtClean="0"/>
              <a:t> de </a:t>
            </a:r>
            <a:r>
              <a:rPr lang="en-US" dirty="0" err="1" smtClean="0"/>
              <a:t>satisfacer</a:t>
            </a:r>
            <a:r>
              <a:rPr lang="en-US" dirty="0" smtClean="0"/>
              <a:t> </a:t>
            </a:r>
            <a:r>
              <a:rPr lang="en-US" dirty="0" err="1" smtClean="0"/>
              <a:t>las</a:t>
            </a:r>
            <a:r>
              <a:rPr lang="en-US" dirty="0" smtClean="0"/>
              <a:t> </a:t>
            </a:r>
            <a:r>
              <a:rPr lang="en-US" dirty="0" err="1" smtClean="0"/>
              <a:t>demás</a:t>
            </a:r>
            <a:r>
              <a:rPr lang="en-US" dirty="0" smtClean="0"/>
              <a:t>” (</a:t>
            </a:r>
            <a:r>
              <a:rPr lang="en-US" dirty="0" err="1" smtClean="0"/>
              <a:t>Mashaw</a:t>
            </a:r>
            <a:r>
              <a:rPr lang="en-US" dirty="0" smtClean="0"/>
              <a:t>, 13).</a:t>
            </a:r>
          </a:p>
          <a:p>
            <a:pPr lvl="1"/>
            <a:r>
              <a:rPr lang="en-US" dirty="0" smtClean="0"/>
              <a:t>“Ley de la </a:t>
            </a:r>
            <a:r>
              <a:rPr lang="en-US" dirty="0" err="1" smtClean="0"/>
              <a:t>conservación</a:t>
            </a:r>
            <a:r>
              <a:rPr lang="en-US" dirty="0" smtClean="0"/>
              <a:t> de la </a:t>
            </a:r>
            <a:r>
              <a:rPr lang="en-US" dirty="0" err="1" smtClean="0"/>
              <a:t>responsabilidad</a:t>
            </a:r>
            <a:r>
              <a:rPr lang="en-US" dirty="0" smtClean="0"/>
              <a:t>” (p. 36).</a:t>
            </a:r>
          </a:p>
        </p:txBody>
      </p:sp>
      <p:sp>
        <p:nvSpPr>
          <p:cNvPr id="3" name="Title 2"/>
          <p:cNvSpPr>
            <a:spLocks noGrp="1"/>
          </p:cNvSpPr>
          <p:nvPr>
            <p:ph type="title"/>
          </p:nvPr>
        </p:nvSpPr>
        <p:spPr/>
        <p:txBody>
          <a:bodyPr/>
          <a:lstStyle/>
          <a:p>
            <a:r>
              <a:rPr lang="en-US" dirty="0" smtClean="0"/>
              <a:t>Control y </a:t>
            </a:r>
            <a:r>
              <a:rPr lang="en-US" dirty="0" err="1" smtClean="0"/>
              <a:t>estado</a:t>
            </a:r>
            <a:r>
              <a:rPr lang="en-US" dirty="0" smtClean="0"/>
              <a:t> de </a:t>
            </a:r>
            <a:r>
              <a:rPr lang="en-US" dirty="0" err="1" smtClean="0"/>
              <a:t>derecho</a:t>
            </a:r>
            <a:endParaRPr lang="en-US" dirty="0"/>
          </a:p>
        </p:txBody>
      </p:sp>
    </p:spTree>
    <p:extLst>
      <p:ext uri="{BB962C8B-B14F-4D97-AF65-F5344CB8AC3E}">
        <p14:creationId xmlns:p14="http://schemas.microsoft.com/office/powerpoint/2010/main" val="2817385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Control y </a:t>
            </a:r>
            <a:r>
              <a:rPr lang="en-US" dirty="0" err="1"/>
              <a:t>estado</a:t>
            </a:r>
            <a:r>
              <a:rPr lang="en-US" dirty="0"/>
              <a:t> de </a:t>
            </a:r>
            <a:r>
              <a:rPr lang="en-US" dirty="0" err="1"/>
              <a:t>derecho</a:t>
            </a:r>
            <a:endParaRPr lang="en-US" dirty="0"/>
          </a:p>
        </p:txBody>
      </p:sp>
      <p:pic>
        <p:nvPicPr>
          <p:cNvPr id="4" name="Picture 3"/>
          <p:cNvPicPr>
            <a:picLocks noChangeAspect="1"/>
          </p:cNvPicPr>
          <p:nvPr/>
        </p:nvPicPr>
        <p:blipFill>
          <a:blip r:embed="rId2"/>
          <a:stretch>
            <a:fillRect/>
          </a:stretch>
        </p:blipFill>
        <p:spPr>
          <a:xfrm>
            <a:off x="1193800" y="1686715"/>
            <a:ext cx="6908800" cy="5095716"/>
          </a:xfrm>
          <a:prstGeom prst="rect">
            <a:avLst/>
          </a:prstGeom>
        </p:spPr>
      </p:pic>
    </p:spTree>
    <p:extLst>
      <p:ext uri="{BB962C8B-B14F-4D97-AF65-F5344CB8AC3E}">
        <p14:creationId xmlns:p14="http://schemas.microsoft.com/office/powerpoint/2010/main" val="789285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Control y </a:t>
            </a:r>
            <a:r>
              <a:rPr lang="en-US" dirty="0" err="1"/>
              <a:t>estado</a:t>
            </a:r>
            <a:r>
              <a:rPr lang="en-US" dirty="0"/>
              <a:t> de </a:t>
            </a:r>
            <a:r>
              <a:rPr lang="en-US" dirty="0" err="1"/>
              <a:t>derecho</a:t>
            </a:r>
            <a:endParaRPr lang="en-US" dirty="0"/>
          </a:p>
        </p:txBody>
      </p:sp>
      <p:pic>
        <p:nvPicPr>
          <p:cNvPr id="8" name="Picture 7"/>
          <p:cNvPicPr>
            <a:picLocks noChangeAspect="1"/>
          </p:cNvPicPr>
          <p:nvPr/>
        </p:nvPicPr>
        <p:blipFill>
          <a:blip r:embed="rId2"/>
          <a:stretch>
            <a:fillRect/>
          </a:stretch>
        </p:blipFill>
        <p:spPr>
          <a:xfrm>
            <a:off x="177800" y="1574125"/>
            <a:ext cx="4439083" cy="2309565"/>
          </a:xfrm>
          <a:prstGeom prst="rect">
            <a:avLst/>
          </a:prstGeom>
        </p:spPr>
      </p:pic>
      <p:pic>
        <p:nvPicPr>
          <p:cNvPr id="9" name="Picture 8"/>
          <p:cNvPicPr>
            <a:picLocks noChangeAspect="1"/>
          </p:cNvPicPr>
          <p:nvPr/>
        </p:nvPicPr>
        <p:blipFill>
          <a:blip r:embed="rId3"/>
          <a:stretch>
            <a:fillRect/>
          </a:stretch>
        </p:blipFill>
        <p:spPr>
          <a:xfrm>
            <a:off x="177800" y="3883690"/>
            <a:ext cx="5270500" cy="2745710"/>
          </a:xfrm>
          <a:prstGeom prst="rect">
            <a:avLst/>
          </a:prstGeom>
        </p:spPr>
      </p:pic>
    </p:spTree>
    <p:extLst>
      <p:ext uri="{BB962C8B-B14F-4D97-AF65-F5344CB8AC3E}">
        <p14:creationId xmlns:p14="http://schemas.microsoft.com/office/powerpoint/2010/main" val="35341238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4366</TotalTime>
  <Words>1923</Words>
  <Application>Microsoft Macintosh PowerPoint</Application>
  <PresentationFormat>On-screen Show (4:3)</PresentationFormat>
  <Paragraphs>140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Grid</vt:lpstr>
      <vt:lpstr>Responsabilidad del Estado  Santiago Montt</vt:lpstr>
      <vt:lpstr>Accountability y derecho público</vt:lpstr>
      <vt:lpstr>slack</vt:lpstr>
      <vt:lpstr>Control y estado de derecho</vt:lpstr>
      <vt:lpstr>ACcountability</vt:lpstr>
      <vt:lpstr>La tercera, 13 marzo 2011</vt:lpstr>
      <vt:lpstr>Control y estado de derecho</vt:lpstr>
      <vt:lpstr>Control y estado de derecho</vt:lpstr>
      <vt:lpstr>Control y estado de derecho</vt:lpstr>
      <vt:lpstr>Derecho público y democracia</vt:lpstr>
      <vt:lpstr>Derecho público y democracia</vt:lpstr>
      <vt:lpstr>Derecho público y democracia</vt:lpstr>
      <vt:lpstr>Richard stewart</vt:lpstr>
      <vt:lpstr>Accountability  (rendición de cuentas)</vt:lpstr>
      <vt:lpstr>Matriz de Mashaw</vt:lpstr>
      <vt:lpstr>Diferencias</vt:lpstr>
      <vt:lpstr>Punto clave</vt:lpstr>
      <vt:lpstr>Por qué tanto control</vt:lpstr>
      <vt:lpstr>Cuadro de cordero</vt:lpstr>
      <vt:lpstr>TAREA: COMENTAR—El mercurio, 13 marzo 2011</vt:lpstr>
      <vt:lpstr>Control de gestion ex ante</vt:lpstr>
      <vt:lpstr>Calidad regulatoria</vt:lpstr>
      <vt:lpstr>Calidad regulatoria: OECD</vt:lpstr>
      <vt:lpstr>OECD</vt:lpstr>
      <vt:lpstr>OECD</vt:lpstr>
      <vt:lpstr>OECD</vt:lpstr>
      <vt:lpstr>OECD</vt:lpstr>
      <vt:lpstr>Regulatory impact assessment</vt:lpstr>
      <vt:lpstr>Ministerio de economia</vt:lpstr>
      <vt:lpstr>MINSEGPRES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del Estado</dc:title>
  <dc:creator>Santiago Montt</dc:creator>
  <cp:lastModifiedBy>Santiago Montt</cp:lastModifiedBy>
  <cp:revision>53</cp:revision>
  <dcterms:created xsi:type="dcterms:W3CDTF">2011-03-11T03:06:20Z</dcterms:created>
  <dcterms:modified xsi:type="dcterms:W3CDTF">2011-03-16T19:51:21Z</dcterms:modified>
</cp:coreProperties>
</file>