
<file path=[Content_Types].xml><?xml version="1.0" encoding="utf-8"?>
<Types xmlns="http://schemas.openxmlformats.org/package/2006/content-types">
  <Override PartName="/ppt/slideLayouts/slideLayout10.xml" ContentType="application/vnd.openxmlformats-officedocument.presentationml.slideLayout+xml"/>
  <Default Extension="rels" ContentType="application/vnd.openxmlformats-package.relationships+xml"/>
  <Override PartName="/ppt/slides/slide69.xml" ContentType="application/vnd.openxmlformats-officedocument.presentationml.slide+xml"/>
  <Override PartName="/ppt/slides/slide14.xml" ContentType="application/vnd.openxmlformats-officedocument.presentationml.slide+xml"/>
  <Override PartName="/ppt/slides/slide62.xml" ContentType="application/vnd.openxmlformats-officedocument.presentationml.slide+xml"/>
  <Override PartName="/ppt/slides/slide78.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embeddings/Microsoft_Equation5.bin" ContentType="application/vnd.openxmlformats-officedocument.oleObject"/>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68.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61.xml" ContentType="application/vnd.openxmlformats-officedocument.presentationml.slide+xml"/>
  <Override PartName="/ppt/slides/slide77.xml" ContentType="application/vnd.openxmlformats-officedocument.presentationml.slide+xml"/>
  <Override PartName="/ppt/embeddings/Microsoft_Equation4.bin" ContentType="application/vnd.openxmlformats-officedocument.oleObject"/>
  <Override PartName="/ppt/slides/slide44.xml" ContentType="application/vnd.openxmlformats-officedocument.presentationml.slide+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67.xml" ContentType="application/vnd.openxmlformats-officedocument.presentationml.slide+xml"/>
  <Override PartName="/ppt/slides/slide12.xml" ContentType="application/vnd.openxmlformats-officedocument.presentationml.slide+xml"/>
  <Override PartName="/ppt/slides/slide60.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Override PartName="/ppt/slides/slide59.xml" ContentType="application/vnd.openxmlformats-officedocument.presentationml.slide+xml"/>
  <Override PartName="/ppt/embeddings/Microsoft_Equation3.bin" ContentType="application/vnd.openxmlformats-officedocument.oleObject"/>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83.xml" ContentType="application/vnd.openxmlformats-officedocument.presentationml.slide+xml"/>
  <Override PartName="/ppt/slideLayouts/slideLayout3.xml" ContentType="application/vnd.openxmlformats-officedocument.presentationml.slideLayout+xml"/>
  <Override PartName="/ppt/slides/slide66.xml" ContentType="application/vnd.openxmlformats-officedocument.presentationml.slide+xml"/>
  <Override PartName="/ppt/slides/slide11.xml" ContentType="application/vnd.openxmlformats-officedocument.presentationml.slide+xml"/>
  <Override PartName="/ppt/slides/slide49.xml" ContentType="application/vnd.openxmlformats-officedocument.presentationml.slide+xml"/>
  <Override PartName="/ppt/slides/slide75.xml" ContentType="application/vnd.openxmlformats-officedocument.presentationml.slide+xml"/>
  <Override PartName="/ppt/embeddings/Microsoft_Equation2.bin" ContentType="application/vnd.openxmlformats-officedocument.oleObject"/>
  <Override PartName="/ppt/slides/slide42.xml" ContentType="application/vnd.openxmlformats-officedocument.presentationml.slide+xml"/>
  <Override PartName="/ppt/slides/slide58.xml" ContentType="application/vnd.openxmlformats-officedocument.presentationml.slide+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82.xml" ContentType="application/vnd.openxmlformats-officedocument.presentationml.slide+xml"/>
  <Override PartName="/ppt/slideLayouts/slideLayout2.xml" ContentType="application/vnd.openxmlformats-officedocument.presentationml.slideLayout+xml"/>
  <Override PartName="/ppt/slides/slide65.xml" ContentType="application/vnd.openxmlformats-officedocument.presentationml.slide+xml"/>
  <Override PartName="/ppt/slides/slide10.xml" ContentType="application/vnd.openxmlformats-officedocument.presentationml.slide+xml"/>
  <Override PartName="/docProps/app.xml" ContentType="application/vnd.openxmlformats-officedocument.extended-properties+xml"/>
  <Override PartName="/ppt/slides/slide48.xml" ContentType="application/vnd.openxmlformats-officedocument.presentationml.slide+xml"/>
  <Override PartName="/ppt/slides/slide74.xml" ContentType="application/vnd.openxmlformats-officedocument.presentationml.slide+xml"/>
  <Override PartName="/ppt/embeddings/Microsoft_Equation1.bin" ContentType="application/vnd.openxmlformats-officedocument.oleObject"/>
  <Override PartName="/ppt/slides/slide41.xml" ContentType="application/vnd.openxmlformats-officedocument.presentationml.slide+xml"/>
  <Override PartName="/ppt/slides/slide57.xml" ContentType="application/vnd.openxmlformats-officedocument.presentationml.slide+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s/slide16.xml" ContentType="application/vnd.openxmlformats-officedocument.presentationml.slide+xml"/>
  <Override PartName="/ppt/slides/slide81.xml" ContentType="application/vnd.openxmlformats-officedocument.presentationml.slide+xml"/>
  <Override PartName="/ppt/slideLayouts/slideLayout1.xml" ContentType="application/vnd.openxmlformats-officedocument.presentationml.slideLayout+xml"/>
  <Override PartName="/ppt/viewProps.xml" ContentType="application/vnd.openxmlformats-officedocument.presentationml.viewProps+xml"/>
  <Override PartName="/ppt/slides/slide64.xml" ContentType="application/vnd.openxmlformats-officedocument.presentationml.slide+xml"/>
  <Default Extension="jpeg" ContentType="image/jpeg"/>
  <Override PartName="/ppt/slides/slide47.xml" ContentType="application/vnd.openxmlformats-officedocument.presentationml.slide+xml"/>
  <Override PartName="/ppt/slides/slide73.xml" ContentType="application/vnd.openxmlformats-officedocument.presentationml.slide+xml"/>
  <Override PartName="/ppt/slides/slide40.xml" ContentType="application/vnd.openxmlformats-officedocument.presentationml.slide+xml"/>
  <Override PartName="/ppt/slides/slide56.xml" ContentType="application/vnd.openxmlformats-officedocument.presentationml.slide+xml"/>
  <Override PartName="/ppt/slides/slide23.xml" ContentType="application/vnd.openxmlformats-officedocument.presentationml.slide+xml"/>
  <Override PartName="/ppt/slides/slide39.xml" ContentType="application/vnd.openxmlformats-officedocument.presentationml.slide+xml"/>
  <Override PartName="/ppt/slideLayouts/slideLayout11.xml" ContentType="application/vnd.openxmlformats-officedocument.presentationml.slideLayout+xml"/>
  <Override PartName="/ppt/slides/slide7.xml" ContentType="application/vnd.openxmlformats-officedocument.presentationml.slide+xml"/>
  <Override PartName="/ppt/slides/slide71.xml" ContentType="application/vnd.openxmlformats-officedocument.presentationml.slide+xml"/>
  <Override PartName="/ppt/slides/slide32.xml" ContentType="application/vnd.openxmlformats-officedocument.presentationml.slide+xml"/>
  <Override PartName="/ppt/slideLayouts/slideLayout7.xml" ContentType="application/vnd.openxmlformats-officedocument.presentationml.slideLayout+xml"/>
  <Override PartName="/ppt/slides/slide15.xml" ContentType="application/vnd.openxmlformats-officedocument.presentationml.slide+xml"/>
  <Override PartName="/ppt/slides/slide80.xml" ContentType="application/vnd.openxmlformats-officedocument.presentationml.slide+xml"/>
  <Override PartName="/ppt/slides/slide63.xml" ContentType="application/vnd.openxmlformats-officedocument.presentationml.slide+xml"/>
  <Override PartName="/ppt/slides/slide79.xml" ContentType="application/vnd.openxmlformats-officedocument.presentationml.slide+xml"/>
  <Override PartName="/ppt/embeddings/Microsoft_Equation6.bin" ContentType="application/vnd.openxmlformats-officedocument.oleObject"/>
  <Override PartName="/ppt/slides/slide46.xml" ContentType="application/vnd.openxmlformats-officedocument.presentationml.slide+xml"/>
  <Override PartName="/ppt/slides/slide72.xml" ContentType="application/vnd.openxmlformats-officedocument.presentationml.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Default Extension="bin" ContentType="application/vnd.openxmlformats-officedocument.presentationml.printerSettings"/>
  <Override PartName="/ppt/slides/slide70.xml" ContentType="application/vnd.openxmlformats-officedocument.presentationml.slide+xml"/>
  <Override PartName="/ppt/slides/slide31.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91" r:id="rId1"/>
  </p:sldMasterIdLst>
  <p:sldIdLst>
    <p:sldId id="256" r:id="rId2"/>
    <p:sldId id="280" r:id="rId3"/>
    <p:sldId id="281" r:id="rId4"/>
    <p:sldId id="295" r:id="rId5"/>
    <p:sldId id="296" r:id="rId6"/>
    <p:sldId id="297" r:id="rId7"/>
    <p:sldId id="298" r:id="rId8"/>
    <p:sldId id="299" r:id="rId9"/>
    <p:sldId id="300" r:id="rId10"/>
    <p:sldId id="301" r:id="rId11"/>
    <p:sldId id="302" r:id="rId12"/>
    <p:sldId id="303" r:id="rId13"/>
    <p:sldId id="304" r:id="rId14"/>
    <p:sldId id="307" r:id="rId15"/>
    <p:sldId id="310" r:id="rId16"/>
    <p:sldId id="311" r:id="rId17"/>
    <p:sldId id="322" r:id="rId18"/>
    <p:sldId id="329" r:id="rId19"/>
    <p:sldId id="324" r:id="rId20"/>
    <p:sldId id="325" r:id="rId21"/>
    <p:sldId id="326" r:id="rId22"/>
    <p:sldId id="327" r:id="rId23"/>
    <p:sldId id="328" r:id="rId24"/>
    <p:sldId id="283" r:id="rId25"/>
    <p:sldId id="284" r:id="rId26"/>
    <p:sldId id="285" r:id="rId27"/>
    <p:sldId id="264" r:id="rId28"/>
    <p:sldId id="266" r:id="rId29"/>
    <p:sldId id="269" r:id="rId30"/>
    <p:sldId id="270" r:id="rId31"/>
    <p:sldId id="268" r:id="rId32"/>
    <p:sldId id="271" r:id="rId33"/>
    <p:sldId id="272" r:id="rId34"/>
    <p:sldId id="267" r:id="rId35"/>
    <p:sldId id="274" r:id="rId36"/>
    <p:sldId id="275" r:id="rId37"/>
    <p:sldId id="276" r:id="rId38"/>
    <p:sldId id="273" r:id="rId39"/>
    <p:sldId id="277" r:id="rId40"/>
    <p:sldId id="330" r:id="rId41"/>
    <p:sldId id="332" r:id="rId42"/>
    <p:sldId id="333" r:id="rId43"/>
    <p:sldId id="334" r:id="rId44"/>
    <p:sldId id="335" r:id="rId45"/>
    <p:sldId id="336" r:id="rId46"/>
    <p:sldId id="337" r:id="rId47"/>
    <p:sldId id="338" r:id="rId48"/>
    <p:sldId id="339" r:id="rId49"/>
    <p:sldId id="340" r:id="rId50"/>
    <p:sldId id="341" r:id="rId51"/>
    <p:sldId id="342" r:id="rId52"/>
    <p:sldId id="343" r:id="rId53"/>
    <p:sldId id="344" r:id="rId54"/>
    <p:sldId id="345" r:id="rId55"/>
    <p:sldId id="346" r:id="rId56"/>
    <p:sldId id="347" r:id="rId57"/>
    <p:sldId id="348" r:id="rId58"/>
    <p:sldId id="349" r:id="rId59"/>
    <p:sldId id="350" r:id="rId60"/>
    <p:sldId id="351" r:id="rId61"/>
    <p:sldId id="352" r:id="rId62"/>
    <p:sldId id="353" r:id="rId63"/>
    <p:sldId id="354" r:id="rId64"/>
    <p:sldId id="355" r:id="rId65"/>
    <p:sldId id="356" r:id="rId66"/>
    <p:sldId id="357" r:id="rId67"/>
    <p:sldId id="358" r:id="rId68"/>
    <p:sldId id="359" r:id="rId69"/>
    <p:sldId id="360" r:id="rId70"/>
    <p:sldId id="361" r:id="rId71"/>
    <p:sldId id="362" r:id="rId72"/>
    <p:sldId id="363" r:id="rId73"/>
    <p:sldId id="364" r:id="rId74"/>
    <p:sldId id="365" r:id="rId75"/>
    <p:sldId id="366" r:id="rId76"/>
    <p:sldId id="367" r:id="rId77"/>
    <p:sldId id="368" r:id="rId78"/>
    <p:sldId id="369" r:id="rId79"/>
    <p:sldId id="370" r:id="rId80"/>
    <p:sldId id="371" r:id="rId81"/>
    <p:sldId id="372" r:id="rId82"/>
    <p:sldId id="373" r:id="rId83"/>
    <p:sldId id="374" r:id="rId8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4" d="100"/>
          <a:sy n="94" d="100"/>
        </p:scale>
        <p:origin x="-65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printerSettings" Target="printerSettings/printerSettings1.bin"/><Relationship Id="rId86" Type="http://schemas.openxmlformats.org/officeDocument/2006/relationships/presProps" Target="presProps.xml"/><Relationship Id="rId87" Type="http://schemas.openxmlformats.org/officeDocument/2006/relationships/viewProps" Target="viewProps.xml"/><Relationship Id="rId88" Type="http://schemas.openxmlformats.org/officeDocument/2006/relationships/theme" Target="theme/theme1.xml"/><Relationship Id="rId8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ict"/><Relationship Id="rId2" Type="http://schemas.openxmlformats.org/officeDocument/2006/relationships/image" Target="../media/image5.pict"/></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ict"/></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ict"/><Relationship Id="rId2" Type="http://schemas.openxmlformats.org/officeDocument/2006/relationships/image" Target="../media/image8.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s-ES_tradnl"/>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fld id="{61D40D62-59DC-D446-A7C2-FA90BF2BA026}" type="datetime1">
              <a:rPr lang="en-US"/>
              <a:pPr>
                <a:defRPr/>
              </a:pPr>
              <a:t>9/20/10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0457D548-4E3B-934F-9793-E81D8CAEF7C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pPr>
              <a:defRPr/>
            </a:pPr>
            <a:fld id="{B2F66D09-4EE5-E443-82F8-96B15E0E3B61}" type="datetime1">
              <a:rPr lang="en-US"/>
              <a:pPr>
                <a:defRPr/>
              </a:pPr>
              <a:t>9/20/10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661D6A0-CE44-334B-A7B2-79DA20CA0C0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a:defRPr/>
            </a:pPr>
            <a:fld id="{CE4D47AA-EF49-3D43-B4F6-D30C7F276CB6}" type="datetime1">
              <a:rPr lang="en-US"/>
              <a:pPr>
                <a:defRPr/>
              </a:pPr>
              <a:t>9/20/10</a:t>
            </a:fld>
            <a:endParaRPr lang="en-US"/>
          </a:p>
        </p:txBody>
      </p:sp>
      <p:sp>
        <p:nvSpPr>
          <p:cNvPr id="5" name="Footer Placeholder 4"/>
          <p:cNvSpPr>
            <a:spLocks noGrp="1"/>
          </p:cNvSpPr>
          <p:nvPr>
            <p:ph type="ftr" sz="quarter" idx="11"/>
          </p:nvPr>
        </p:nvSpPr>
        <p:spPr>
          <a:xfrm>
            <a:off x="457201" y="6248207"/>
            <a:ext cx="5573483" cy="365125"/>
          </a:xfrm>
        </p:spPr>
        <p:txBody>
          <a:bodyPr/>
          <a:lstStyle/>
          <a:p>
            <a:pPr>
              <a:defRPr/>
            </a:pPr>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pPr>
              <a:defRPr/>
            </a:pPr>
            <a:fld id="{42802422-25E1-7841-8D55-78252566F040}"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s-ES_tradnl"/>
              <a:t>Click to edit Master title style</a:t>
            </a:r>
            <a:endParaRPr kumimoji="0" lang="en-US"/>
          </a:p>
        </p:txBody>
      </p:sp>
      <p:sp>
        <p:nvSpPr>
          <p:cNvPr id="4" name="Date Placeholder 3"/>
          <p:cNvSpPr>
            <a:spLocks noGrp="1"/>
          </p:cNvSpPr>
          <p:nvPr>
            <p:ph type="dt" sz="half" idx="10"/>
          </p:nvPr>
        </p:nvSpPr>
        <p:spPr/>
        <p:txBody>
          <a:bodyPr/>
          <a:lstStyle/>
          <a:p>
            <a:pPr>
              <a:defRPr/>
            </a:pPr>
            <a:fld id="{E2C9E122-3C4B-3249-B652-E97826884043}" type="datetime1">
              <a:rPr lang="en-US"/>
              <a:pPr>
                <a:defRPr/>
              </a:pPr>
              <a:t>9/20/10</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pPr>
              <a:defRPr/>
            </a:pPr>
            <a:fld id="{0BCC0A47-29BC-B64D-8DC3-E2824FA3103B}" type="slidenum">
              <a:rPr lang="en-US"/>
              <a:pPr>
                <a:defRPr/>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_tradnl"/>
              <a:t>Click to edit Master title style</a:t>
            </a:r>
            <a:endParaRPr kumimoji="0" lang="en-US"/>
          </a:p>
        </p:txBody>
      </p:sp>
      <p:sp>
        <p:nvSpPr>
          <p:cNvPr id="12" name="Date Placeholder 11"/>
          <p:cNvSpPr>
            <a:spLocks noGrp="1"/>
          </p:cNvSpPr>
          <p:nvPr>
            <p:ph type="dt" sz="half" idx="10"/>
          </p:nvPr>
        </p:nvSpPr>
        <p:spPr/>
        <p:txBody>
          <a:bodyPr/>
          <a:lstStyle/>
          <a:p>
            <a:pPr>
              <a:defRPr/>
            </a:pPr>
            <a:fld id="{6175D599-FE1A-5D4D-B77E-B5BB53BB16A4}" type="datetime1">
              <a:rPr lang="en-US"/>
              <a:pPr>
                <a:defRPr/>
              </a:pPr>
              <a:t>9/20/10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680B8BA5-D2BA-2C4C-A3D3-785C2E90AC23}" type="slidenum">
              <a:rPr lang="en-US"/>
              <a:pPr>
                <a:defRPr/>
              </a:pPr>
              <a:t>‹#›</a:t>
            </a:fld>
            <a:endParaRPr lang="en-US"/>
          </a:p>
        </p:txBody>
      </p:sp>
      <p:sp>
        <p:nvSpPr>
          <p:cNvPr id="14" name="Footer Placeholder 13"/>
          <p:cNvSpPr>
            <a:spLocks noGrp="1"/>
          </p:cNvSpPr>
          <p:nvPr>
            <p:ph type="ftr" sz="quarter" idx="12"/>
          </p:nvPr>
        </p:nvSpPr>
        <p:spPr/>
        <p:txBody>
          <a:body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8" name="Date Placeholder 7"/>
          <p:cNvSpPr>
            <a:spLocks noGrp="1"/>
          </p:cNvSpPr>
          <p:nvPr>
            <p:ph type="dt" sz="half" idx="15"/>
          </p:nvPr>
        </p:nvSpPr>
        <p:spPr/>
        <p:txBody>
          <a:bodyPr rtlCol="0"/>
          <a:lstStyle/>
          <a:p>
            <a:pPr>
              <a:defRPr/>
            </a:pPr>
            <a:fld id="{A01986A5-F7A7-DB43-AF35-8C9F735585E6}" type="datetime1">
              <a:rPr lang="en-US"/>
              <a:pPr>
                <a:defRPr/>
              </a:pPr>
              <a:t>9/20/10</a:t>
            </a:fld>
            <a:endParaRPr lang="en-US"/>
          </a:p>
        </p:txBody>
      </p:sp>
      <p:sp>
        <p:nvSpPr>
          <p:cNvPr id="10" name="Slide Number Placeholder 9"/>
          <p:cNvSpPr>
            <a:spLocks noGrp="1"/>
          </p:cNvSpPr>
          <p:nvPr>
            <p:ph type="sldNum" sz="quarter" idx="16"/>
          </p:nvPr>
        </p:nvSpPr>
        <p:spPr/>
        <p:txBody>
          <a:bodyPr rtlCol="0"/>
          <a:lstStyle/>
          <a:p>
            <a:pPr>
              <a:defRPr/>
            </a:pPr>
            <a:fld id="{BD836F3F-A282-A84D-89FD-21DA8345E210}" type="slidenum">
              <a:rPr lang="en-US"/>
              <a:pPr>
                <a:defRPr/>
              </a:pPr>
              <a:t>‹#›</a:t>
            </a:fld>
            <a:endParaRPr lang="en-US"/>
          </a:p>
        </p:txBody>
      </p:sp>
      <p:sp>
        <p:nvSpPr>
          <p:cNvPr id="12" name="Footer Placeholder 11"/>
          <p:cNvSpPr>
            <a:spLocks noGrp="1"/>
          </p:cNvSpPr>
          <p:nvPr>
            <p:ph type="ftr" sz="quarter" idx="17"/>
          </p:nvPr>
        </p:nvSpPr>
        <p:spPr/>
        <p:txBody>
          <a:bodyPr rtlCol="0"/>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s-ES_tradnl"/>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10" name="Date Placeholder 9"/>
          <p:cNvSpPr>
            <a:spLocks noGrp="1"/>
          </p:cNvSpPr>
          <p:nvPr>
            <p:ph type="dt" sz="half" idx="15"/>
          </p:nvPr>
        </p:nvSpPr>
        <p:spPr/>
        <p:txBody>
          <a:bodyPr rtlCol="0"/>
          <a:lstStyle/>
          <a:p>
            <a:pPr>
              <a:defRPr/>
            </a:pPr>
            <a:fld id="{C0D2145C-6A25-F14B-AA4D-ECE7C706ABE3}" type="datetime1">
              <a:rPr lang="en-US"/>
              <a:pPr>
                <a:defRPr/>
              </a:pPr>
              <a:t>9/20/10</a:t>
            </a:fld>
            <a:endParaRPr lang="en-US"/>
          </a:p>
        </p:txBody>
      </p:sp>
      <p:sp>
        <p:nvSpPr>
          <p:cNvPr id="12" name="Slide Number Placeholder 11"/>
          <p:cNvSpPr>
            <a:spLocks noGrp="1"/>
          </p:cNvSpPr>
          <p:nvPr>
            <p:ph type="sldNum" sz="quarter" idx="16"/>
          </p:nvPr>
        </p:nvSpPr>
        <p:spPr/>
        <p:txBody>
          <a:bodyPr rtlCol="0"/>
          <a:lstStyle/>
          <a:p>
            <a:pPr>
              <a:defRPr/>
            </a:pPr>
            <a:fld id="{54B2DCD5-F571-1B4D-BDE8-3F7AEC3FBCE3}" type="slidenum">
              <a:rPr lang="en-US"/>
              <a:pPr>
                <a:defRPr/>
              </a:pPr>
              <a:t>‹#›</a:t>
            </a:fld>
            <a:endParaRPr lang="en-US"/>
          </a:p>
        </p:txBody>
      </p:sp>
      <p:sp>
        <p:nvSpPr>
          <p:cNvPr id="14" name="Footer Placeholder 13"/>
          <p:cNvSpPr>
            <a:spLocks noGrp="1"/>
          </p:cNvSpPr>
          <p:nvPr>
            <p:ph type="ftr" sz="quarter" idx="17"/>
          </p:nvPr>
        </p:nvSpPr>
        <p:spPr/>
        <p:txBody>
          <a:bodyPr rtlCol="0"/>
          <a:lstStyle/>
          <a:p>
            <a:pPr>
              <a:defRPr/>
            </a:pP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_tradnl"/>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_tradnl"/>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Date Placeholder 2"/>
          <p:cNvSpPr>
            <a:spLocks noGrp="1"/>
          </p:cNvSpPr>
          <p:nvPr>
            <p:ph type="dt" sz="half" idx="10"/>
          </p:nvPr>
        </p:nvSpPr>
        <p:spPr/>
        <p:txBody>
          <a:bodyPr/>
          <a:lstStyle/>
          <a:p>
            <a:pPr>
              <a:defRPr/>
            </a:pPr>
            <a:fld id="{365F37D9-7561-1E46-A177-07A8D28E1BF5}" type="datetime1">
              <a:rPr lang="en-US"/>
              <a:pPr>
                <a:defRPr/>
              </a:pPr>
              <a:t>9/20/10</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pPr>
              <a:defRPr/>
            </a:pPr>
            <a:fld id="{D1B5DDF1-C5FA-6043-8D84-EAC37562D77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8CCCCA6-EDB8-A740-969E-572983D07519}" type="datetime1">
              <a:rPr lang="en-US"/>
              <a:pPr>
                <a:defRPr/>
              </a:pPr>
              <a:t>9/20/10</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6923ADA7-05CB-AC41-A3E0-F1F434D5FC7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s-ES_tradnl"/>
              <a:t>Click to edit Master title style</a:t>
            </a:r>
            <a:endParaRPr kumimoji="0" lang="en-US"/>
          </a:p>
        </p:txBody>
      </p:sp>
      <p:sp>
        <p:nvSpPr>
          <p:cNvPr id="5" name="Date Placeholder 4"/>
          <p:cNvSpPr>
            <a:spLocks noGrp="1"/>
          </p:cNvSpPr>
          <p:nvPr>
            <p:ph type="dt" sz="half" idx="10"/>
          </p:nvPr>
        </p:nvSpPr>
        <p:spPr/>
        <p:txBody>
          <a:bodyPr/>
          <a:lstStyle/>
          <a:p>
            <a:pPr>
              <a:defRPr/>
            </a:pPr>
            <a:fld id="{5EF5D6C3-EFE3-724D-887B-48BA073397E4}" type="datetime1">
              <a:rPr lang="en-US"/>
              <a:pPr>
                <a:defRPr/>
              </a:pPr>
              <a:t>9/20/10</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pPr>
              <a:defRPr/>
            </a:pPr>
            <a:fld id="{3427C3A4-3EAB-6846-A132-D195A9CB2924}" type="slidenum">
              <a:rPr lang="en-US"/>
              <a:pPr>
                <a:defRPr/>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_tradnl"/>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a:defRPr/>
            </a:pPr>
            <a:fld id="{9A256312-FE55-CE40-9B95-A0ACA9C00474}" type="datetime1">
              <a:rPr lang="en-US"/>
              <a:pPr>
                <a:defRPr/>
              </a:pPr>
              <a:t>9/20/10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defRPr/>
            </a:pPr>
            <a:fld id="{E58FCB2E-A3F8-7D46-937A-B784BE4963B0}" type="slidenum">
              <a:rPr lang="en-US"/>
              <a:pPr>
                <a:defRPr/>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pPr>
              <a:defRPr/>
            </a:pP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_tradnl" dirty="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fld id="{E5DF8285-DE41-3646-A3AA-91ABF07ED20B}" type="datetime1">
              <a:rPr lang="en-US"/>
              <a:pPr>
                <a:defRPr/>
              </a:pPr>
              <a:t>9/20/10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33522BFC-928C-3A4D-8B05-CB42DC504C4C}"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oleObject" Target="../embeddings/Microsoft_Equation3.bin"/><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Microsoft_Equation4.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Microsoft_Equation5.bin"/><Relationship Id="rId4" Type="http://schemas.openxmlformats.org/officeDocument/2006/relationships/oleObject" Target="../embeddings/Microsoft_Equation6.bin"/><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dirty="0" err="1" smtClean="0">
                <a:solidFill>
                  <a:schemeClr val="bg1"/>
                </a:solidFill>
                <a:ea typeface="+mj-ea"/>
                <a:cs typeface="+mj-cs"/>
              </a:rPr>
              <a:t>Colusión, Delación</a:t>
            </a:r>
            <a:r>
              <a:rPr lang="en-US" dirty="0" smtClean="0">
                <a:solidFill>
                  <a:schemeClr val="bg1"/>
                </a:solidFill>
                <a:ea typeface="+mj-ea"/>
                <a:cs typeface="+mj-cs"/>
              </a:rPr>
              <a:t> </a:t>
            </a:r>
            <a:r>
              <a:rPr lang="en-US" dirty="0" err="1" smtClean="0">
                <a:solidFill>
                  <a:schemeClr val="bg1"/>
                </a:solidFill>
                <a:ea typeface="+mj-ea"/>
                <a:cs typeface="+mj-cs"/>
              </a:rPr>
              <a:t>Compensada y Facultades Duras de Investigación</a:t>
            </a:r>
            <a:endParaRPr lang="en-US" dirty="0">
              <a:solidFill>
                <a:schemeClr val="bg1"/>
              </a:solidFill>
              <a:ea typeface="+mj-ea"/>
              <a:cs typeface="+mj-cs"/>
            </a:endParaRPr>
          </a:p>
        </p:txBody>
      </p:sp>
      <p:sp>
        <p:nvSpPr>
          <p:cNvPr id="13315" name="TextBox 3"/>
          <p:cNvSpPr txBox="1">
            <a:spLocks noChangeArrowheads="1"/>
          </p:cNvSpPr>
          <p:nvPr/>
        </p:nvSpPr>
        <p:spPr bwMode="auto">
          <a:xfrm>
            <a:off x="5715000" y="6172200"/>
            <a:ext cx="2589246" cy="369332"/>
          </a:xfrm>
          <a:prstGeom prst="rect">
            <a:avLst/>
          </a:prstGeom>
          <a:noFill/>
          <a:ln w="9525">
            <a:noFill/>
            <a:miter lim="800000"/>
            <a:headEnd/>
            <a:tailEnd/>
          </a:ln>
        </p:spPr>
        <p:txBody>
          <a:bodyPr wrap="none">
            <a:prstTxWarp prst="textNoShape">
              <a:avLst/>
            </a:prstTxWarp>
            <a:spAutoFit/>
          </a:bodyPr>
          <a:lstStyle/>
          <a:p>
            <a:r>
              <a:rPr lang="en-US">
                <a:latin typeface="Corbel" charset="0"/>
              </a:rPr>
              <a:t>13 de septiembre de 2010</a:t>
            </a:r>
          </a:p>
        </p:txBody>
      </p:sp>
      <p:sp>
        <p:nvSpPr>
          <p:cNvPr id="13316" name="TextBox 4"/>
          <p:cNvSpPr txBox="1">
            <a:spLocks noChangeArrowheads="1"/>
          </p:cNvSpPr>
          <p:nvPr/>
        </p:nvSpPr>
        <p:spPr bwMode="auto">
          <a:xfrm>
            <a:off x="2362200" y="6172200"/>
            <a:ext cx="2592388" cy="369888"/>
          </a:xfrm>
          <a:prstGeom prst="rect">
            <a:avLst/>
          </a:prstGeom>
          <a:noFill/>
          <a:ln w="9525">
            <a:noFill/>
            <a:miter lim="800000"/>
            <a:headEnd/>
            <a:tailEnd/>
          </a:ln>
        </p:spPr>
        <p:txBody>
          <a:bodyPr wrap="none">
            <a:prstTxWarp prst="textNoShape">
              <a:avLst/>
            </a:prstTxWarp>
            <a:spAutoFit/>
          </a:bodyPr>
          <a:lstStyle/>
          <a:p>
            <a:r>
              <a:rPr lang="en-US">
                <a:latin typeface="Corbel" charset="0"/>
              </a:rPr>
              <a:t>Santiago Montt Oyarzún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Otro poco de matemáticas…</a:t>
            </a:r>
          </a:p>
        </p:txBody>
      </p:sp>
      <p:sp>
        <p:nvSpPr>
          <p:cNvPr id="3" name="Content Placeholder 2"/>
          <p:cNvSpPr>
            <a:spLocks noGrp="1"/>
          </p:cNvSpPr>
          <p:nvPr>
            <p:ph sz="quarter" idx="1"/>
          </p:nvPr>
        </p:nvSpPr>
        <p:spPr/>
        <p:txBody>
          <a:bodyPr rtlCol="0">
            <a:normAutofit fontScale="92500" lnSpcReduction="20000"/>
          </a:bodyPr>
          <a:lstStyle/>
          <a:p>
            <a:pPr marL="438912" indent="-320040" eaLnBrk="1" fontAlgn="auto" hangingPunct="1">
              <a:spcBef>
                <a:spcPts val="0"/>
              </a:spcBef>
              <a:spcAft>
                <a:spcPts val="0"/>
              </a:spcAft>
              <a:buFont typeface="Wingdings 2"/>
              <a:buChar char=""/>
              <a:defRPr/>
            </a:pPr>
            <a:r>
              <a:rPr lang="en-US" dirty="0" smtClean="0">
                <a:ea typeface="+mn-ea"/>
                <a:cs typeface="+mn-cs"/>
              </a:rPr>
              <a:t>“Pago” de la </a:t>
            </a:r>
            <a:r>
              <a:rPr lang="en-US" dirty="0" err="1" smtClean="0">
                <a:ea typeface="+mn-ea"/>
                <a:cs typeface="+mn-cs"/>
              </a:rPr>
              <a:t>estrategia</a:t>
            </a:r>
            <a:r>
              <a:rPr lang="en-US" dirty="0" smtClean="0">
                <a:ea typeface="+mn-ea"/>
                <a:cs typeface="+mn-cs"/>
              </a:rPr>
              <a:t> de </a:t>
            </a:r>
            <a:r>
              <a:rPr lang="en-US" dirty="0" err="1" smtClean="0">
                <a:ea typeface="+mn-ea"/>
                <a:cs typeface="+mn-cs"/>
              </a:rPr>
              <a:t>colaborar</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Round 0: </a:t>
            </a:r>
            <a:r>
              <a:rPr lang="en-US" dirty="0" err="1" smtClean="0">
                <a:ea typeface="+mn-ea"/>
              </a:rPr>
              <a:t>π</a:t>
            </a:r>
            <a:r>
              <a:rPr lang="en-US" baseline="30000" dirty="0" err="1" smtClean="0">
                <a:ea typeface="+mn-ea"/>
              </a:rPr>
              <a:t>m</a:t>
            </a:r>
            <a:endParaRPr lang="en-US" baseline="30000" dirty="0" smtClean="0">
              <a:ea typeface="+mn-ea"/>
            </a:endParaRPr>
          </a:p>
          <a:p>
            <a:pPr marL="731520" lvl="1" indent="-274320" eaLnBrk="1" fontAlgn="auto" hangingPunct="1">
              <a:spcAft>
                <a:spcPts val="0"/>
              </a:spcAft>
              <a:buFont typeface="Wingdings"/>
              <a:buChar char=""/>
              <a:defRPr/>
            </a:pPr>
            <a:r>
              <a:rPr lang="en-US" dirty="0" smtClean="0">
                <a:ea typeface="+mn-ea"/>
              </a:rPr>
              <a:t>Round 1: </a:t>
            </a:r>
            <a:r>
              <a:rPr lang="en-US" dirty="0" err="1" smtClean="0">
                <a:ea typeface="+mn-ea"/>
              </a:rPr>
              <a:t>δ</a:t>
            </a:r>
            <a:r>
              <a:rPr lang="en-US" dirty="0" smtClean="0">
                <a:ea typeface="+mn-ea"/>
              </a:rPr>
              <a:t>*</a:t>
            </a:r>
            <a:r>
              <a:rPr lang="en-US" sz="2400" dirty="0" err="1" smtClean="0"/>
              <a:t>π</a:t>
            </a:r>
            <a:r>
              <a:rPr lang="en-US" sz="2400" baseline="30000" dirty="0" err="1" smtClean="0"/>
              <a:t>m</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Round </a:t>
            </a:r>
            <a:r>
              <a:rPr lang="en-US" dirty="0" err="1" smtClean="0">
                <a:ea typeface="+mn-ea"/>
              </a:rPr>
              <a:t>n</a:t>
            </a:r>
            <a:r>
              <a:rPr lang="en-US" dirty="0" smtClean="0">
                <a:ea typeface="+mn-ea"/>
              </a:rPr>
              <a:t>: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m</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Total = </a:t>
            </a:r>
            <a:r>
              <a:rPr lang="en-US" sz="2400" dirty="0" err="1" smtClean="0"/>
              <a:t>π</a:t>
            </a:r>
            <a:r>
              <a:rPr lang="en-US" sz="2400" baseline="30000" dirty="0" err="1" smtClean="0"/>
              <a:t>m</a:t>
            </a:r>
            <a:r>
              <a:rPr lang="en-US" dirty="0" smtClean="0">
                <a:ea typeface="+mn-ea"/>
              </a:rPr>
              <a:t> + </a:t>
            </a:r>
            <a:r>
              <a:rPr lang="en-US" dirty="0" err="1" smtClean="0">
                <a:ea typeface="+mn-ea"/>
              </a:rPr>
              <a:t>δ</a:t>
            </a:r>
            <a:r>
              <a:rPr lang="en-US" dirty="0" smtClean="0">
                <a:ea typeface="+mn-ea"/>
              </a:rPr>
              <a:t>*</a:t>
            </a:r>
            <a:r>
              <a:rPr lang="en-US" sz="2400" dirty="0" err="1" smtClean="0"/>
              <a:t>π</a:t>
            </a:r>
            <a:r>
              <a:rPr lang="en-US" sz="2400" baseline="30000" dirty="0" err="1" smtClean="0"/>
              <a:t>m</a:t>
            </a:r>
            <a:r>
              <a:rPr lang="en-US" dirty="0" smtClean="0">
                <a:ea typeface="+mn-ea"/>
              </a:rPr>
              <a:t> + δ</a:t>
            </a:r>
            <a:r>
              <a:rPr lang="en-US" baseline="30000" dirty="0" smtClean="0">
                <a:ea typeface="+mn-ea"/>
              </a:rPr>
              <a:t>2</a:t>
            </a:r>
            <a:r>
              <a:rPr lang="en-US" dirty="0" smtClean="0">
                <a:ea typeface="+mn-ea"/>
              </a:rPr>
              <a:t>*</a:t>
            </a:r>
            <a:r>
              <a:rPr lang="en-US" sz="2400" dirty="0" err="1" smtClean="0"/>
              <a:t>π</a:t>
            </a:r>
            <a:r>
              <a:rPr lang="en-US" sz="2400" baseline="30000" dirty="0" err="1" smtClean="0"/>
              <a:t>m</a:t>
            </a:r>
            <a:r>
              <a:rPr lang="en-US" dirty="0" smtClean="0">
                <a:ea typeface="+mn-ea"/>
              </a:rPr>
              <a:t> + … +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m</a:t>
            </a:r>
            <a:r>
              <a:rPr lang="en-US" dirty="0" smtClean="0">
                <a:ea typeface="+mn-ea"/>
              </a:rPr>
              <a:t> </a:t>
            </a:r>
          </a:p>
          <a:p>
            <a:pPr marL="1216152" lvl="3" indent="-182880" eaLnBrk="1" fontAlgn="auto" hangingPunct="1">
              <a:spcAft>
                <a:spcPts val="0"/>
              </a:spcAft>
              <a:buClr>
                <a:schemeClr val="accent4"/>
              </a:buClr>
              <a:buFont typeface="Arial"/>
              <a:buNone/>
              <a:defRPr/>
            </a:pPr>
            <a:r>
              <a:rPr lang="en-US" dirty="0" smtClean="0">
                <a:ea typeface="+mn-ea"/>
              </a:rPr>
              <a:t>		   = (1 / (1-δ)) *</a:t>
            </a:r>
            <a:r>
              <a:rPr lang="en-US" dirty="0" err="1" smtClean="0">
                <a:ea typeface="+mn-ea"/>
              </a:rPr>
              <a:t>π_m</a:t>
            </a:r>
            <a:r>
              <a:rPr lang="en-US" dirty="0" smtClean="0">
                <a:ea typeface="+mn-ea"/>
              </a:rPr>
              <a:t> </a:t>
            </a:r>
          </a:p>
          <a:p>
            <a:pPr marL="438912" indent="-320040" eaLnBrk="1" fontAlgn="auto" hangingPunct="1">
              <a:spcBef>
                <a:spcPts val="0"/>
              </a:spcBef>
              <a:spcAft>
                <a:spcPts val="0"/>
              </a:spcAft>
              <a:buFont typeface="Wingdings 2"/>
              <a:buChar char=""/>
              <a:defRPr/>
            </a:pPr>
            <a:r>
              <a:rPr lang="en-US" dirty="0" smtClean="0">
                <a:ea typeface="+mn-ea"/>
                <a:cs typeface="+mn-cs"/>
              </a:rPr>
              <a:t>“Pago” de la </a:t>
            </a:r>
            <a:r>
              <a:rPr lang="en-US" dirty="0" err="1" smtClean="0">
                <a:ea typeface="+mn-ea"/>
                <a:cs typeface="+mn-cs"/>
              </a:rPr>
              <a:t>estrategia</a:t>
            </a:r>
            <a:r>
              <a:rPr lang="en-US" dirty="0" smtClean="0">
                <a:ea typeface="+mn-ea"/>
                <a:cs typeface="+mn-cs"/>
              </a:rPr>
              <a:t> de </a:t>
            </a:r>
            <a:r>
              <a:rPr lang="en-US" dirty="0" err="1" smtClean="0">
                <a:ea typeface="+mn-ea"/>
                <a:cs typeface="+mn-cs"/>
              </a:rPr>
              <a:t>traicionar</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Round 1: </a:t>
            </a:r>
            <a:r>
              <a:rPr lang="en-US" dirty="0" err="1" smtClean="0">
                <a:ea typeface="+mn-ea"/>
              </a:rPr>
              <a:t>π</a:t>
            </a:r>
            <a:r>
              <a:rPr lang="en-US" baseline="30000" dirty="0" err="1" smtClean="0">
                <a:ea typeface="+mn-ea"/>
              </a:rPr>
              <a:t>t</a:t>
            </a:r>
            <a:endParaRPr lang="en-US" baseline="30000" dirty="0" smtClean="0">
              <a:ea typeface="+mn-ea"/>
            </a:endParaRPr>
          </a:p>
          <a:p>
            <a:pPr marL="731520" lvl="1" indent="-274320" eaLnBrk="1" fontAlgn="auto" hangingPunct="1">
              <a:spcAft>
                <a:spcPts val="0"/>
              </a:spcAft>
              <a:buFont typeface="Wingdings"/>
              <a:buChar char=""/>
              <a:defRPr/>
            </a:pPr>
            <a:r>
              <a:rPr lang="en-US" dirty="0" smtClean="0">
                <a:ea typeface="+mn-ea"/>
              </a:rPr>
              <a:t>Round 2: </a:t>
            </a:r>
            <a:r>
              <a:rPr lang="en-US" dirty="0" err="1" smtClean="0">
                <a:ea typeface="+mn-ea"/>
              </a:rPr>
              <a:t>δ</a:t>
            </a:r>
            <a:r>
              <a:rPr lang="en-US" dirty="0" smtClean="0">
                <a:ea typeface="+mn-ea"/>
              </a:rPr>
              <a:t>*</a:t>
            </a:r>
            <a:r>
              <a:rPr lang="en-US" dirty="0" err="1" smtClean="0">
                <a:ea typeface="+mn-ea"/>
              </a:rPr>
              <a:t>π</a:t>
            </a:r>
            <a:r>
              <a:rPr lang="en-US" baseline="30000" dirty="0" err="1" smtClean="0">
                <a:ea typeface="+mn-ea"/>
              </a:rPr>
              <a:t>c</a:t>
            </a:r>
            <a:endParaRPr lang="en-US" baseline="30000" dirty="0" smtClean="0">
              <a:ea typeface="+mn-ea"/>
            </a:endParaRPr>
          </a:p>
          <a:p>
            <a:pPr marL="731520" lvl="1" indent="-274320" eaLnBrk="1" fontAlgn="auto" hangingPunct="1">
              <a:spcAft>
                <a:spcPts val="0"/>
              </a:spcAft>
              <a:buFont typeface="Wingdings"/>
              <a:buChar char=""/>
              <a:defRPr/>
            </a:pPr>
            <a:r>
              <a:rPr lang="en-US" dirty="0" smtClean="0">
                <a:ea typeface="+mn-ea"/>
              </a:rPr>
              <a:t>Round </a:t>
            </a:r>
            <a:r>
              <a:rPr lang="en-US" dirty="0" err="1" smtClean="0">
                <a:ea typeface="+mn-ea"/>
              </a:rPr>
              <a:t>n</a:t>
            </a:r>
            <a:r>
              <a:rPr lang="en-US" dirty="0" smtClean="0">
                <a:ea typeface="+mn-ea"/>
              </a:rPr>
              <a:t>: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c</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Total = </a:t>
            </a:r>
            <a:r>
              <a:rPr lang="en-US" dirty="0" err="1" smtClean="0">
                <a:ea typeface="+mn-ea"/>
              </a:rPr>
              <a:t>π</a:t>
            </a:r>
            <a:r>
              <a:rPr lang="en-US" baseline="30000" dirty="0" err="1" smtClean="0">
                <a:ea typeface="+mn-ea"/>
              </a:rPr>
              <a:t>t</a:t>
            </a:r>
            <a:r>
              <a:rPr lang="en-US" dirty="0" smtClean="0">
                <a:ea typeface="+mn-ea"/>
              </a:rPr>
              <a:t> + </a:t>
            </a:r>
            <a:r>
              <a:rPr lang="en-US" dirty="0" err="1" smtClean="0">
                <a:ea typeface="+mn-ea"/>
              </a:rPr>
              <a:t>δ</a:t>
            </a:r>
            <a:r>
              <a:rPr lang="en-US" dirty="0" smtClean="0">
                <a:ea typeface="+mn-ea"/>
              </a:rPr>
              <a:t>*</a:t>
            </a:r>
            <a:r>
              <a:rPr lang="en-US" sz="2400" dirty="0" err="1" smtClean="0"/>
              <a:t>π</a:t>
            </a:r>
            <a:r>
              <a:rPr lang="en-US" sz="2400" baseline="30000" dirty="0" err="1" smtClean="0"/>
              <a:t>c</a:t>
            </a:r>
            <a:r>
              <a:rPr lang="en-US" dirty="0" smtClean="0">
                <a:ea typeface="+mn-ea"/>
              </a:rPr>
              <a:t> + δ</a:t>
            </a:r>
            <a:r>
              <a:rPr lang="en-US" baseline="30000" dirty="0" smtClean="0">
                <a:ea typeface="+mn-ea"/>
              </a:rPr>
              <a:t>2</a:t>
            </a:r>
            <a:r>
              <a:rPr lang="en-US" dirty="0" smtClean="0">
                <a:ea typeface="+mn-ea"/>
              </a:rPr>
              <a:t>*</a:t>
            </a:r>
            <a:r>
              <a:rPr lang="en-US" sz="2400" dirty="0" err="1" smtClean="0"/>
              <a:t>π</a:t>
            </a:r>
            <a:r>
              <a:rPr lang="en-US" sz="2400" baseline="30000" dirty="0" err="1" smtClean="0"/>
              <a:t>c</a:t>
            </a:r>
            <a:r>
              <a:rPr lang="en-US" dirty="0" smtClean="0">
                <a:ea typeface="+mn-ea"/>
              </a:rPr>
              <a:t> + … +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c</a:t>
            </a:r>
            <a:r>
              <a:rPr lang="en-US" dirty="0" smtClean="0">
                <a:ea typeface="+mn-ea"/>
              </a:rPr>
              <a:t> </a:t>
            </a:r>
          </a:p>
          <a:p>
            <a:pPr marL="996696" lvl="2" eaLnBrk="1" fontAlgn="auto" hangingPunct="1">
              <a:spcAft>
                <a:spcPts val="0"/>
              </a:spcAft>
              <a:buClr>
                <a:schemeClr val="accent3"/>
              </a:buClr>
              <a:buFont typeface="Arial"/>
              <a:buNone/>
              <a:defRPr/>
            </a:pPr>
            <a:r>
              <a:rPr lang="en-US" dirty="0" smtClean="0">
                <a:ea typeface="+mn-ea"/>
              </a:rPr>
              <a:t>             = </a:t>
            </a:r>
            <a:r>
              <a:rPr lang="en-US" dirty="0" err="1" smtClean="0">
                <a:ea typeface="+mn-ea"/>
              </a:rPr>
              <a:t>π</a:t>
            </a:r>
            <a:r>
              <a:rPr lang="en-US" baseline="30000" dirty="0" err="1" smtClean="0">
                <a:ea typeface="+mn-ea"/>
              </a:rPr>
              <a:t>t</a:t>
            </a:r>
            <a:r>
              <a:rPr lang="en-US" dirty="0" smtClean="0">
                <a:ea typeface="+mn-ea"/>
              </a:rPr>
              <a:t> + (</a:t>
            </a:r>
            <a:r>
              <a:rPr lang="en-US" dirty="0" err="1" smtClean="0">
                <a:ea typeface="+mn-ea"/>
              </a:rPr>
              <a:t>δ</a:t>
            </a:r>
            <a:r>
              <a:rPr lang="en-US" dirty="0" smtClean="0">
                <a:ea typeface="+mn-ea"/>
              </a:rPr>
              <a:t> / (1-δ)) *</a:t>
            </a:r>
            <a:r>
              <a:rPr lang="en-US" dirty="0" err="1" smtClean="0">
                <a:ea typeface="+mn-ea"/>
              </a:rPr>
              <a:t>π</a:t>
            </a:r>
            <a:r>
              <a:rPr lang="en-US" baseline="30000" dirty="0" err="1" smtClean="0">
                <a:ea typeface="+mn-ea"/>
              </a:rPr>
              <a:t>c</a:t>
            </a:r>
            <a:r>
              <a:rPr lang="en-US" dirty="0" smtClean="0">
                <a:ea typeface="+mn-ea"/>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El cartel se sostiene si se cumple esta ecuación:</a:t>
            </a:r>
          </a:p>
        </p:txBody>
      </p:sp>
      <p:sp>
        <p:nvSpPr>
          <p:cNvPr id="24580" name="Content Placeholder 2"/>
          <p:cNvSpPr>
            <a:spLocks noGrp="1"/>
          </p:cNvSpPr>
          <p:nvPr>
            <p:ph sz="quarter" idx="1"/>
          </p:nvPr>
        </p:nvSpPr>
        <p:spPr/>
        <p:txBody>
          <a:bodyPr>
            <a:normAutofit lnSpcReduction="10000"/>
          </a:bodyPr>
          <a:lstStyle/>
          <a:p>
            <a:pPr eaLnBrk="1" hangingPunct="1">
              <a:buFont typeface="Wingdings 2" charset="2"/>
              <a:buNone/>
            </a:pPr>
            <a:r>
              <a:rPr lang="en-US" smtClean="0">
                <a:ea typeface="ＭＳ Ｐゴシック" charset="-128"/>
                <a:cs typeface="ＭＳ Ｐゴシック" charset="-128"/>
              </a:rPr>
              <a:t>Pago de colaborar &gt; pago de traicionar</a:t>
            </a: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r>
              <a:rPr lang="en-US" smtClean="0">
                <a:ea typeface="ＭＳ Ｐゴシック" charset="-128"/>
                <a:cs typeface="ＭＳ Ｐゴシック" charset="-128"/>
              </a:rPr>
              <a:t>	Como esta ecuación puede cumplirse en ciertos (muchos) casos, necesitamos del Derecho para defendernos de los carteles!</a:t>
            </a:r>
          </a:p>
        </p:txBody>
      </p:sp>
      <p:graphicFrame>
        <p:nvGraphicFramePr>
          <p:cNvPr id="24578" name="Object 2"/>
          <p:cNvGraphicFramePr>
            <a:graphicFrameLocks noChangeAspect="1"/>
          </p:cNvGraphicFramePr>
          <p:nvPr/>
        </p:nvGraphicFramePr>
        <p:xfrm>
          <a:off x="1676400" y="2590800"/>
          <a:ext cx="4768850" cy="2667000"/>
        </p:xfrm>
        <a:graphic>
          <a:graphicData uri="http://schemas.openxmlformats.org/presentationml/2006/ole">
            <p:oleObj spid="_x0000_s24578" name="Equation" r:id="rId3" imgW="1498600" imgH="83820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Conclusión: necesitamos de una ley! ¿Qué dice la ley?</a:t>
            </a:r>
          </a:p>
        </p:txBody>
      </p:sp>
      <p:sp>
        <p:nvSpPr>
          <p:cNvPr id="3" name="Content Placeholder 2"/>
          <p:cNvSpPr>
            <a:spLocks noGrp="1"/>
          </p:cNvSpPr>
          <p:nvPr>
            <p:ph sz="quarter" idx="1"/>
          </p:nvPr>
        </p:nvSpPr>
        <p:spPr/>
        <p:txBody>
          <a:bodyPr rtlCol="0">
            <a:normAutofit lnSpcReduction="10000"/>
          </a:bodyPr>
          <a:lstStyle/>
          <a:p>
            <a:pPr marL="438912" indent="-320040" eaLnBrk="1" fontAlgn="auto" hangingPunct="1">
              <a:spcBef>
                <a:spcPts val="0"/>
              </a:spcBef>
              <a:spcAft>
                <a:spcPts val="0"/>
              </a:spcAft>
              <a:buFont typeface="Wingdings 2"/>
              <a:buChar char=""/>
              <a:defRPr/>
            </a:pPr>
            <a:r>
              <a:rPr lang="en-US" dirty="0" err="1" smtClean="0">
                <a:ea typeface="+mn-ea"/>
                <a:cs typeface="+mn-cs"/>
              </a:rPr>
              <a:t>Artículo</a:t>
            </a:r>
            <a:r>
              <a:rPr lang="en-US" dirty="0" smtClean="0">
                <a:ea typeface="+mn-ea"/>
                <a:cs typeface="+mn-cs"/>
              </a:rPr>
              <a:t> 3 </a:t>
            </a:r>
            <a:r>
              <a:rPr lang="en-US" dirty="0" err="1" smtClean="0">
                <a:ea typeface="+mn-ea"/>
                <a:cs typeface="+mn-cs"/>
              </a:rPr>
              <a:t>inciso</a:t>
            </a:r>
            <a:r>
              <a:rPr lang="en-US" dirty="0" smtClean="0">
                <a:ea typeface="+mn-ea"/>
                <a:cs typeface="+mn-cs"/>
              </a:rPr>
              <a:t> 2 </a:t>
            </a:r>
            <a:r>
              <a:rPr lang="en-US" dirty="0" err="1" smtClean="0">
                <a:ea typeface="+mn-ea"/>
                <a:cs typeface="+mn-cs"/>
              </a:rPr>
              <a:t>letra</a:t>
            </a:r>
            <a:r>
              <a:rPr lang="en-US" dirty="0" smtClean="0">
                <a:ea typeface="+mn-ea"/>
                <a:cs typeface="+mn-cs"/>
              </a:rPr>
              <a:t> a:</a:t>
            </a:r>
          </a:p>
          <a:p>
            <a:pPr marL="731520" lvl="1" indent="-274320" eaLnBrk="1" fontAlgn="auto" hangingPunct="1">
              <a:spcAft>
                <a:spcPts val="0"/>
              </a:spcAft>
              <a:buFont typeface="Wingdings"/>
              <a:buChar char=""/>
              <a:defRPr/>
            </a:pPr>
            <a:r>
              <a:rPr lang="en-US" dirty="0" smtClean="0">
                <a:ea typeface="+mn-ea"/>
              </a:rPr>
              <a:t>Los </a:t>
            </a:r>
            <a:r>
              <a:rPr lang="en-US" dirty="0" err="1" smtClean="0">
                <a:ea typeface="+mn-ea"/>
              </a:rPr>
              <a:t>acuerdos</a:t>
            </a:r>
            <a:r>
              <a:rPr lang="en-US" dirty="0" smtClean="0">
                <a:ea typeface="+mn-ea"/>
              </a:rPr>
              <a:t> </a:t>
            </a:r>
            <a:r>
              <a:rPr lang="en-US" dirty="0" err="1" smtClean="0">
                <a:ea typeface="+mn-ea"/>
              </a:rPr>
              <a:t>expresos</a:t>
            </a:r>
            <a:r>
              <a:rPr lang="en-US" dirty="0" smtClean="0">
                <a:ea typeface="+mn-ea"/>
              </a:rPr>
              <a:t> </a:t>
            </a:r>
            <a:r>
              <a:rPr lang="en-US" dirty="0" err="1" smtClean="0">
                <a:ea typeface="+mn-ea"/>
              </a:rPr>
              <a:t>o</a:t>
            </a:r>
            <a:r>
              <a:rPr lang="en-US" dirty="0" smtClean="0">
                <a:ea typeface="+mn-ea"/>
              </a:rPr>
              <a:t> </a:t>
            </a:r>
            <a:r>
              <a:rPr lang="en-US" dirty="0" err="1" smtClean="0">
                <a:ea typeface="+mn-ea"/>
              </a:rPr>
              <a:t>tácitos</a:t>
            </a:r>
            <a:r>
              <a:rPr lang="en-US" dirty="0" smtClean="0">
                <a:ea typeface="+mn-ea"/>
              </a:rPr>
              <a:t> entre </a:t>
            </a:r>
            <a:r>
              <a:rPr lang="en-US" dirty="0" err="1" smtClean="0">
                <a:ea typeface="+mn-ea"/>
              </a:rPr>
              <a:t>competidores</a:t>
            </a:r>
            <a:r>
              <a:rPr lang="en-US" dirty="0" smtClean="0">
                <a:ea typeface="+mn-ea"/>
              </a:rPr>
              <a:t>, </a:t>
            </a:r>
            <a:r>
              <a:rPr lang="en-US" dirty="0" err="1" smtClean="0">
                <a:ea typeface="+mn-ea"/>
              </a:rPr>
              <a:t>o</a:t>
            </a:r>
            <a:r>
              <a:rPr lang="en-US" dirty="0" smtClean="0">
                <a:ea typeface="+mn-ea"/>
              </a:rPr>
              <a:t> </a:t>
            </a:r>
            <a:r>
              <a:rPr lang="en-US" dirty="0" err="1" smtClean="0">
                <a:ea typeface="+mn-ea"/>
              </a:rPr>
              <a:t>las</a:t>
            </a:r>
            <a:r>
              <a:rPr lang="en-US" dirty="0" smtClean="0">
                <a:ea typeface="+mn-ea"/>
              </a:rPr>
              <a:t> </a:t>
            </a:r>
            <a:r>
              <a:rPr lang="en-US" dirty="0" err="1" smtClean="0">
                <a:ea typeface="+mn-ea"/>
              </a:rPr>
              <a:t>prácticas</a:t>
            </a:r>
            <a:r>
              <a:rPr lang="en-US" dirty="0" smtClean="0">
                <a:ea typeface="+mn-ea"/>
              </a:rPr>
              <a:t> </a:t>
            </a:r>
            <a:r>
              <a:rPr lang="en-US" dirty="0" err="1" smtClean="0">
                <a:ea typeface="+mn-ea"/>
              </a:rPr>
              <a:t>concertadas</a:t>
            </a:r>
            <a:r>
              <a:rPr lang="en-US" dirty="0" smtClean="0">
                <a:ea typeface="+mn-ea"/>
              </a:rPr>
              <a:t> entre </a:t>
            </a:r>
            <a:r>
              <a:rPr lang="en-US" dirty="0" err="1" smtClean="0">
                <a:ea typeface="+mn-ea"/>
              </a:rPr>
              <a:t>ellos</a:t>
            </a:r>
            <a:r>
              <a:rPr lang="en-US" dirty="0" smtClean="0">
                <a:ea typeface="+mn-ea"/>
              </a:rPr>
              <a:t>, </a:t>
            </a:r>
            <a:r>
              <a:rPr lang="en-US" dirty="0" err="1" smtClean="0">
                <a:ea typeface="+mn-ea"/>
              </a:rPr>
              <a:t>que</a:t>
            </a:r>
            <a:r>
              <a:rPr lang="en-US" dirty="0" smtClean="0">
                <a:ea typeface="+mn-ea"/>
              </a:rPr>
              <a:t> les </a:t>
            </a:r>
            <a:r>
              <a:rPr lang="en-US" dirty="0" err="1" smtClean="0">
                <a:ea typeface="+mn-ea"/>
              </a:rPr>
              <a:t>confieran</a:t>
            </a:r>
            <a:r>
              <a:rPr lang="en-US" dirty="0" smtClean="0">
                <a:ea typeface="+mn-ea"/>
              </a:rPr>
              <a:t> </a:t>
            </a:r>
            <a:r>
              <a:rPr lang="en-US" dirty="0" err="1" smtClean="0">
                <a:ea typeface="+mn-ea"/>
              </a:rPr>
              <a:t>poder</a:t>
            </a:r>
            <a:r>
              <a:rPr lang="en-US" dirty="0" smtClean="0">
                <a:ea typeface="+mn-ea"/>
              </a:rPr>
              <a:t> de </a:t>
            </a:r>
            <a:r>
              <a:rPr lang="en-US" dirty="0" err="1" smtClean="0">
                <a:ea typeface="+mn-ea"/>
              </a:rPr>
              <a:t>mercado</a:t>
            </a:r>
            <a:r>
              <a:rPr lang="en-US" dirty="0" smtClean="0">
                <a:ea typeface="+mn-ea"/>
              </a:rPr>
              <a:t> </a:t>
            </a:r>
            <a:r>
              <a:rPr lang="en-US" dirty="0" err="1" smtClean="0">
                <a:ea typeface="+mn-ea"/>
              </a:rPr>
              <a:t>y</a:t>
            </a:r>
            <a:r>
              <a:rPr lang="en-US" dirty="0" smtClean="0">
                <a:ea typeface="+mn-ea"/>
              </a:rPr>
              <a:t> </a:t>
            </a:r>
            <a:r>
              <a:rPr lang="en-US" dirty="0" err="1" smtClean="0">
                <a:ea typeface="+mn-ea"/>
              </a:rPr>
              <a:t>que</a:t>
            </a:r>
            <a:r>
              <a:rPr lang="en-US" dirty="0" smtClean="0">
                <a:ea typeface="+mn-ea"/>
              </a:rPr>
              <a:t> </a:t>
            </a:r>
            <a:r>
              <a:rPr lang="en-US" dirty="0" err="1" smtClean="0">
                <a:ea typeface="+mn-ea"/>
              </a:rPr>
              <a:t>consistan</a:t>
            </a:r>
            <a:r>
              <a:rPr lang="en-US" dirty="0" smtClean="0">
                <a:ea typeface="+mn-ea"/>
              </a:rPr>
              <a:t> en</a:t>
            </a:r>
          </a:p>
          <a:p>
            <a:pPr marL="996696" lvl="2" eaLnBrk="1" fontAlgn="auto" hangingPunct="1">
              <a:spcAft>
                <a:spcPts val="0"/>
              </a:spcAft>
              <a:buClr>
                <a:schemeClr val="accent3"/>
              </a:buClr>
              <a:buFont typeface="Arial"/>
              <a:buChar char="▪"/>
              <a:defRPr/>
            </a:pPr>
            <a:r>
              <a:rPr lang="en-US" dirty="0" err="1" smtClean="0">
                <a:ea typeface="+mn-ea"/>
              </a:rPr>
              <a:t>fijar</a:t>
            </a:r>
            <a:r>
              <a:rPr lang="en-US" dirty="0" smtClean="0">
                <a:ea typeface="+mn-ea"/>
              </a:rPr>
              <a:t> </a:t>
            </a:r>
            <a:r>
              <a:rPr lang="en-US" dirty="0" err="1" smtClean="0">
                <a:ea typeface="+mn-ea"/>
              </a:rPr>
              <a:t>precios</a:t>
            </a:r>
            <a:r>
              <a:rPr lang="en-US" dirty="0" smtClean="0">
                <a:ea typeface="+mn-ea"/>
              </a:rPr>
              <a:t> de </a:t>
            </a:r>
            <a:r>
              <a:rPr lang="en-US" dirty="0" err="1" smtClean="0">
                <a:ea typeface="+mn-ea"/>
              </a:rPr>
              <a:t>venta</a:t>
            </a:r>
            <a:r>
              <a:rPr lang="en-US" dirty="0" smtClean="0">
                <a:ea typeface="+mn-ea"/>
              </a:rPr>
              <a:t>, </a:t>
            </a:r>
          </a:p>
          <a:p>
            <a:pPr marL="996696" lvl="2" eaLnBrk="1" fontAlgn="auto" hangingPunct="1">
              <a:spcAft>
                <a:spcPts val="0"/>
              </a:spcAft>
              <a:buClr>
                <a:schemeClr val="accent3"/>
              </a:buClr>
              <a:buFont typeface="Arial"/>
              <a:buChar char="▪"/>
              <a:defRPr/>
            </a:pPr>
            <a:r>
              <a:rPr lang="en-US" dirty="0" smtClean="0">
                <a:ea typeface="+mn-ea"/>
              </a:rPr>
              <a:t>de </a:t>
            </a:r>
            <a:r>
              <a:rPr lang="en-US" dirty="0" err="1" smtClean="0">
                <a:ea typeface="+mn-ea"/>
              </a:rPr>
              <a:t>compra</a:t>
            </a:r>
            <a:r>
              <a:rPr lang="en-US" dirty="0" smtClean="0">
                <a:ea typeface="+mn-ea"/>
              </a:rPr>
              <a:t> </a:t>
            </a:r>
          </a:p>
          <a:p>
            <a:pPr marL="996696" lvl="2" eaLnBrk="1" fontAlgn="auto" hangingPunct="1">
              <a:spcAft>
                <a:spcPts val="0"/>
              </a:spcAft>
              <a:buClr>
                <a:schemeClr val="accent3"/>
              </a:buClr>
              <a:buFont typeface="Arial"/>
              <a:buChar char="▪"/>
              <a:defRPr/>
            </a:pPr>
            <a:r>
              <a:rPr lang="en-US" dirty="0" err="1" smtClean="0">
                <a:ea typeface="+mn-ea"/>
              </a:rPr>
              <a:t>u</a:t>
            </a:r>
            <a:r>
              <a:rPr lang="en-US" dirty="0" smtClean="0">
                <a:ea typeface="+mn-ea"/>
              </a:rPr>
              <a:t> </a:t>
            </a:r>
            <a:r>
              <a:rPr lang="en-US" dirty="0" err="1" smtClean="0">
                <a:ea typeface="+mn-ea"/>
              </a:rPr>
              <a:t>otras</a:t>
            </a:r>
            <a:r>
              <a:rPr lang="en-US" dirty="0" smtClean="0">
                <a:ea typeface="+mn-ea"/>
              </a:rPr>
              <a:t> </a:t>
            </a:r>
            <a:r>
              <a:rPr lang="en-US" dirty="0" err="1" smtClean="0">
                <a:ea typeface="+mn-ea"/>
              </a:rPr>
              <a:t>condiciones</a:t>
            </a:r>
            <a:r>
              <a:rPr lang="en-US" dirty="0" smtClean="0">
                <a:ea typeface="+mn-ea"/>
              </a:rPr>
              <a:t> de </a:t>
            </a:r>
            <a:r>
              <a:rPr lang="en-US" dirty="0" err="1" smtClean="0">
                <a:ea typeface="+mn-ea"/>
              </a:rPr>
              <a:t>comercialización</a:t>
            </a:r>
            <a:r>
              <a:rPr lang="en-US" dirty="0" smtClean="0">
                <a:ea typeface="+mn-ea"/>
              </a:rPr>
              <a:t>, </a:t>
            </a:r>
          </a:p>
          <a:p>
            <a:pPr marL="996696" lvl="2" eaLnBrk="1" fontAlgn="auto" hangingPunct="1">
              <a:spcAft>
                <a:spcPts val="0"/>
              </a:spcAft>
              <a:buClr>
                <a:schemeClr val="accent3"/>
              </a:buClr>
              <a:buFont typeface="Arial"/>
              <a:buChar char="▪"/>
              <a:defRPr/>
            </a:pPr>
            <a:r>
              <a:rPr lang="en-US" dirty="0" err="1" smtClean="0">
                <a:ea typeface="+mn-ea"/>
              </a:rPr>
              <a:t>limitar</a:t>
            </a:r>
            <a:r>
              <a:rPr lang="en-US" dirty="0" smtClean="0">
                <a:ea typeface="+mn-ea"/>
              </a:rPr>
              <a:t> la </a:t>
            </a:r>
            <a:r>
              <a:rPr lang="en-US" dirty="0" err="1" smtClean="0">
                <a:ea typeface="+mn-ea"/>
              </a:rPr>
              <a:t>producción</a:t>
            </a:r>
            <a:r>
              <a:rPr lang="en-US" dirty="0" smtClean="0">
                <a:ea typeface="+mn-ea"/>
              </a:rPr>
              <a:t>, </a:t>
            </a:r>
          </a:p>
          <a:p>
            <a:pPr marL="996696" lvl="2" eaLnBrk="1" fontAlgn="auto" hangingPunct="1">
              <a:spcAft>
                <a:spcPts val="0"/>
              </a:spcAft>
              <a:buClr>
                <a:schemeClr val="accent3"/>
              </a:buClr>
              <a:buFont typeface="Arial"/>
              <a:buChar char="▪"/>
              <a:defRPr/>
            </a:pPr>
            <a:r>
              <a:rPr lang="en-US" dirty="0" err="1" smtClean="0">
                <a:ea typeface="+mn-ea"/>
              </a:rPr>
              <a:t>asignarse</a:t>
            </a:r>
            <a:r>
              <a:rPr lang="en-US" dirty="0" smtClean="0">
                <a:ea typeface="+mn-ea"/>
              </a:rPr>
              <a:t> </a:t>
            </a:r>
            <a:r>
              <a:rPr lang="en-US" dirty="0" err="1" smtClean="0">
                <a:ea typeface="+mn-ea"/>
              </a:rPr>
              <a:t>zonas</a:t>
            </a:r>
            <a:r>
              <a:rPr lang="en-US" dirty="0" smtClean="0">
                <a:ea typeface="+mn-ea"/>
              </a:rPr>
              <a:t> </a:t>
            </a:r>
            <a:r>
              <a:rPr lang="en-US" dirty="0" err="1" smtClean="0">
                <a:ea typeface="+mn-ea"/>
              </a:rPr>
              <a:t>o</a:t>
            </a:r>
            <a:r>
              <a:rPr lang="en-US" dirty="0" smtClean="0">
                <a:ea typeface="+mn-ea"/>
              </a:rPr>
              <a:t> </a:t>
            </a:r>
            <a:r>
              <a:rPr lang="en-US" dirty="0" err="1" smtClean="0">
                <a:ea typeface="+mn-ea"/>
              </a:rPr>
              <a:t>cuotas</a:t>
            </a:r>
            <a:r>
              <a:rPr lang="en-US" dirty="0" smtClean="0">
                <a:ea typeface="+mn-ea"/>
              </a:rPr>
              <a:t> de </a:t>
            </a:r>
            <a:r>
              <a:rPr lang="en-US" dirty="0" err="1" smtClean="0">
                <a:ea typeface="+mn-ea"/>
              </a:rPr>
              <a:t>mercado</a:t>
            </a:r>
            <a:r>
              <a:rPr lang="en-US" dirty="0" smtClean="0">
                <a:ea typeface="+mn-ea"/>
              </a:rPr>
              <a:t>, </a:t>
            </a:r>
          </a:p>
          <a:p>
            <a:pPr marL="996696" lvl="2" eaLnBrk="1" fontAlgn="auto" hangingPunct="1">
              <a:spcAft>
                <a:spcPts val="0"/>
              </a:spcAft>
              <a:buClr>
                <a:schemeClr val="accent3"/>
              </a:buClr>
              <a:buFont typeface="Arial"/>
              <a:buChar char="▪"/>
              <a:defRPr/>
            </a:pPr>
            <a:r>
              <a:rPr lang="en-US" dirty="0" err="1" smtClean="0">
                <a:ea typeface="+mn-ea"/>
              </a:rPr>
              <a:t>excluir</a:t>
            </a:r>
            <a:r>
              <a:rPr lang="en-US" dirty="0" smtClean="0">
                <a:ea typeface="+mn-ea"/>
              </a:rPr>
              <a:t> </a:t>
            </a:r>
            <a:r>
              <a:rPr lang="en-US" dirty="0" err="1" smtClean="0">
                <a:ea typeface="+mn-ea"/>
              </a:rPr>
              <a:t>competidores</a:t>
            </a:r>
            <a:r>
              <a:rPr lang="en-US" dirty="0" smtClean="0">
                <a:ea typeface="+mn-ea"/>
              </a:rPr>
              <a:t> </a:t>
            </a:r>
            <a:r>
              <a:rPr lang="en-US" dirty="0" err="1" smtClean="0">
                <a:ea typeface="+mn-ea"/>
              </a:rPr>
              <a:t>o</a:t>
            </a:r>
            <a:r>
              <a:rPr lang="en-US" dirty="0" smtClean="0">
                <a:ea typeface="+mn-ea"/>
              </a:rPr>
              <a:t> </a:t>
            </a:r>
          </a:p>
          <a:p>
            <a:pPr marL="996696" lvl="2" eaLnBrk="1" fontAlgn="auto" hangingPunct="1">
              <a:spcAft>
                <a:spcPts val="0"/>
              </a:spcAft>
              <a:buClr>
                <a:schemeClr val="accent3"/>
              </a:buClr>
              <a:buFont typeface="Arial"/>
              <a:buChar char="▪"/>
              <a:defRPr/>
            </a:pPr>
            <a:r>
              <a:rPr lang="en-US" dirty="0" err="1" smtClean="0">
                <a:ea typeface="+mn-ea"/>
              </a:rPr>
              <a:t>afectar</a:t>
            </a:r>
            <a:r>
              <a:rPr lang="en-US" dirty="0" smtClean="0">
                <a:ea typeface="+mn-ea"/>
              </a:rPr>
              <a:t> el </a:t>
            </a:r>
            <a:r>
              <a:rPr lang="en-US" dirty="0" err="1" smtClean="0">
                <a:ea typeface="+mn-ea"/>
              </a:rPr>
              <a:t>resultado</a:t>
            </a:r>
            <a:r>
              <a:rPr lang="en-US" dirty="0" smtClean="0">
                <a:ea typeface="+mn-ea"/>
              </a:rPr>
              <a:t> de </a:t>
            </a:r>
            <a:r>
              <a:rPr lang="en-US" dirty="0" err="1" smtClean="0">
                <a:ea typeface="+mn-ea"/>
              </a:rPr>
              <a:t>procesos</a:t>
            </a:r>
            <a:r>
              <a:rPr lang="en-US" dirty="0" smtClean="0">
                <a:ea typeface="+mn-ea"/>
              </a:rPr>
              <a:t> de </a:t>
            </a:r>
            <a:r>
              <a:rPr lang="en-US" dirty="0" err="1" smtClean="0">
                <a:ea typeface="+mn-ea"/>
              </a:rPr>
              <a:t>licitación</a:t>
            </a:r>
            <a:r>
              <a:rPr lang="en-US" dirty="0" smtClean="0">
                <a:ea typeface="+mn-ea"/>
              </a:rPr>
              <a:t>.</a:t>
            </a:r>
          </a:p>
          <a:p>
            <a:pPr marL="731520" lvl="1" indent="-274320" eaLnBrk="1" fontAlgn="auto" hangingPunct="1">
              <a:spcAft>
                <a:spcPts val="0"/>
              </a:spcAft>
              <a:buFont typeface="Wingdings"/>
              <a:buChar char=""/>
              <a:defRPr/>
            </a:pPr>
            <a:endParaRPr lang="en-US" dirty="0">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No olvidar el inciso 1</a:t>
            </a:r>
          </a:p>
        </p:txBody>
      </p:sp>
      <p:sp>
        <p:nvSpPr>
          <p:cNvPr id="26627"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Artículo 3 inciso 1</a:t>
            </a:r>
          </a:p>
          <a:p>
            <a:pPr lvl="1" eaLnBrk="1" hangingPunct="1"/>
            <a:r>
              <a:rPr lang="en-US" smtClean="0"/>
              <a:t>El que ejecute o celebre, individual o colectivamente, cualquier hecho, acto o convención que </a:t>
            </a:r>
            <a:r>
              <a:rPr lang="en-US" u="sng" smtClean="0"/>
              <a:t>impida, restrinja o entorpezca la libre competencia, o que tienda a producir dichos efectos,</a:t>
            </a:r>
            <a:r>
              <a:rPr lang="en-US" smtClean="0"/>
              <a:t> será sancionado con las medidas señaladas en el artículo 26 de la presente ley, sin perjuicio de las medidas preventivas, correctivas o prohibitivas que respecto de dichos hechos, actos o convenciones puedan disponerse en cada caso.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Elementos</a:t>
            </a:r>
          </a:p>
        </p:txBody>
      </p:sp>
      <p:sp>
        <p:nvSpPr>
          <p:cNvPr id="3" name="Content Placeholder 2"/>
          <p:cNvSpPr>
            <a:spLocks noGrp="1"/>
          </p:cNvSpPr>
          <p:nvPr>
            <p:ph sz="quarter" idx="1"/>
          </p:nvPr>
        </p:nvSpPr>
        <p:spPr/>
        <p:txBody>
          <a:bodyPr rtlCol="0">
            <a:normAutofit fontScale="70000" lnSpcReduction="20000"/>
          </a:bodyPr>
          <a:lstStyle/>
          <a:p>
            <a:pPr marL="438912" indent="-320040" eaLnBrk="1" fontAlgn="auto" hangingPunct="1">
              <a:spcBef>
                <a:spcPts val="0"/>
              </a:spcBef>
              <a:spcAft>
                <a:spcPts val="0"/>
              </a:spcAft>
              <a:buFont typeface="Wingdings 2"/>
              <a:buChar char=""/>
              <a:defRPr/>
            </a:pPr>
            <a:r>
              <a:rPr lang="en-US" dirty="0" smtClean="0">
                <a:ea typeface="+mn-ea"/>
                <a:cs typeface="+mn-cs"/>
              </a:rPr>
              <a:t>I. “…</a:t>
            </a:r>
            <a:r>
              <a:rPr lang="en-US" dirty="0" err="1" smtClean="0">
                <a:ea typeface="+mn-ea"/>
                <a:cs typeface="+mn-cs"/>
              </a:rPr>
              <a:t>impida</a:t>
            </a:r>
            <a:r>
              <a:rPr lang="en-US" dirty="0" smtClean="0">
                <a:ea typeface="+mn-ea"/>
                <a:cs typeface="+mn-cs"/>
              </a:rPr>
              <a:t>, </a:t>
            </a:r>
            <a:r>
              <a:rPr lang="en-US" dirty="0" err="1" smtClean="0">
                <a:ea typeface="+mn-ea"/>
                <a:cs typeface="+mn-cs"/>
              </a:rPr>
              <a:t>restrinja</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entorpezca</a:t>
            </a:r>
            <a:r>
              <a:rPr lang="en-US" dirty="0" smtClean="0">
                <a:ea typeface="+mn-ea"/>
                <a:cs typeface="+mn-cs"/>
              </a:rPr>
              <a:t> la </a:t>
            </a:r>
            <a:r>
              <a:rPr lang="en-US" dirty="0" err="1" smtClean="0">
                <a:ea typeface="+mn-ea"/>
                <a:cs typeface="+mn-cs"/>
              </a:rPr>
              <a:t>libre</a:t>
            </a:r>
            <a:r>
              <a:rPr lang="en-US" dirty="0" smtClean="0">
                <a:ea typeface="+mn-ea"/>
                <a:cs typeface="+mn-cs"/>
              </a:rPr>
              <a:t> </a:t>
            </a:r>
            <a:r>
              <a:rPr lang="en-US" dirty="0" err="1" smtClean="0">
                <a:ea typeface="+mn-ea"/>
                <a:cs typeface="+mn-cs"/>
              </a:rPr>
              <a:t>competencia</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que</a:t>
            </a:r>
            <a:r>
              <a:rPr lang="en-US" dirty="0" smtClean="0">
                <a:ea typeface="+mn-ea"/>
                <a:cs typeface="+mn-cs"/>
              </a:rPr>
              <a:t> </a:t>
            </a:r>
            <a:r>
              <a:rPr lang="en-US" dirty="0" err="1" smtClean="0">
                <a:ea typeface="+mn-ea"/>
                <a:cs typeface="+mn-cs"/>
              </a:rPr>
              <a:t>tienda</a:t>
            </a:r>
            <a:r>
              <a:rPr lang="en-US" dirty="0" smtClean="0">
                <a:ea typeface="+mn-ea"/>
                <a:cs typeface="+mn-cs"/>
              </a:rPr>
              <a:t> a </a:t>
            </a:r>
            <a:r>
              <a:rPr lang="en-US" dirty="0" err="1" smtClean="0">
                <a:ea typeface="+mn-ea"/>
                <a:cs typeface="+mn-cs"/>
              </a:rPr>
              <a:t>producir</a:t>
            </a:r>
            <a:r>
              <a:rPr lang="en-US" dirty="0" smtClean="0">
                <a:ea typeface="+mn-ea"/>
                <a:cs typeface="+mn-cs"/>
              </a:rPr>
              <a:t> </a:t>
            </a:r>
            <a:r>
              <a:rPr lang="en-US" dirty="0" err="1" smtClean="0">
                <a:ea typeface="+mn-ea"/>
                <a:cs typeface="+mn-cs"/>
              </a:rPr>
              <a:t>dichos</a:t>
            </a:r>
            <a:r>
              <a:rPr lang="en-US" dirty="0" smtClean="0">
                <a:ea typeface="+mn-ea"/>
                <a:cs typeface="+mn-cs"/>
              </a:rPr>
              <a:t> </a:t>
            </a:r>
            <a:r>
              <a:rPr lang="en-US" dirty="0" err="1" smtClean="0">
                <a:ea typeface="+mn-ea"/>
                <a:cs typeface="+mn-cs"/>
              </a:rPr>
              <a:t>efectos</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Variedades</a:t>
            </a:r>
            <a:r>
              <a:rPr lang="en-US" dirty="0" smtClean="0">
                <a:ea typeface="+mn-ea"/>
              </a:rPr>
              <a:t> de </a:t>
            </a:r>
            <a:r>
              <a:rPr lang="en-US" dirty="0" err="1" smtClean="0">
                <a:ea typeface="+mn-ea"/>
              </a:rPr>
              <a:t>acuerdos</a:t>
            </a:r>
            <a:r>
              <a:rPr lang="en-US" dirty="0" smtClean="0">
                <a:ea typeface="+mn-ea"/>
              </a:rPr>
              <a:t> </a:t>
            </a:r>
            <a:r>
              <a:rPr lang="en-US" dirty="0" err="1" smtClean="0">
                <a:ea typeface="+mn-ea"/>
              </a:rPr>
              <a:t>horizontales</a:t>
            </a:r>
            <a:r>
              <a:rPr lang="en-US" dirty="0" smtClean="0">
                <a:ea typeface="+mn-ea"/>
              </a:rPr>
              <a:t> </a:t>
            </a:r>
            <a:r>
              <a:rPr lang="en-US" dirty="0" err="1" smtClean="0">
                <a:ea typeface="+mn-ea"/>
              </a:rPr>
              <a:t>listados</a:t>
            </a:r>
            <a:r>
              <a:rPr lang="en-US" dirty="0" smtClean="0">
                <a:ea typeface="+mn-ea"/>
              </a:rPr>
              <a:t> en el </a:t>
            </a:r>
            <a:r>
              <a:rPr lang="en-US" dirty="0" err="1" smtClean="0">
                <a:ea typeface="+mn-ea"/>
              </a:rPr>
              <a:t>artículo</a:t>
            </a:r>
            <a:r>
              <a:rPr lang="en-US" dirty="0" smtClean="0">
                <a:ea typeface="+mn-ea"/>
              </a:rPr>
              <a:t> 3 </a:t>
            </a:r>
            <a:r>
              <a:rPr lang="en-US" dirty="0" err="1" smtClean="0">
                <a:ea typeface="+mn-ea"/>
              </a:rPr>
              <a:t>inciso</a:t>
            </a:r>
            <a:r>
              <a:rPr lang="en-US" dirty="0" smtClean="0">
                <a:ea typeface="+mn-ea"/>
              </a:rPr>
              <a:t> 2 </a:t>
            </a:r>
            <a:r>
              <a:rPr lang="en-US" dirty="0" err="1" smtClean="0">
                <a:ea typeface="+mn-ea"/>
              </a:rPr>
              <a:t>letra</a:t>
            </a:r>
            <a:r>
              <a:rPr lang="en-US" dirty="0" smtClean="0">
                <a:ea typeface="+mn-ea"/>
              </a:rPr>
              <a:t> a</a:t>
            </a:r>
          </a:p>
          <a:p>
            <a:pPr marL="438912" indent="-320040" eaLnBrk="1" fontAlgn="auto" hangingPunct="1">
              <a:spcBef>
                <a:spcPts val="0"/>
              </a:spcBef>
              <a:spcAft>
                <a:spcPts val="0"/>
              </a:spcAft>
              <a:buFont typeface="Wingdings 2"/>
              <a:buChar char=""/>
              <a:defRPr/>
            </a:pPr>
            <a:r>
              <a:rPr lang="en-US" dirty="0" smtClean="0">
                <a:ea typeface="+mn-ea"/>
                <a:cs typeface="+mn-cs"/>
              </a:rPr>
              <a:t>II. “…</a:t>
            </a:r>
            <a:r>
              <a:rPr lang="en-US" dirty="0" err="1" smtClean="0">
                <a:ea typeface="+mn-ea"/>
                <a:cs typeface="+mn-cs"/>
              </a:rPr>
              <a:t>que</a:t>
            </a:r>
            <a:r>
              <a:rPr lang="en-US" dirty="0" smtClean="0">
                <a:ea typeface="+mn-ea"/>
                <a:cs typeface="+mn-cs"/>
              </a:rPr>
              <a:t> les </a:t>
            </a:r>
            <a:r>
              <a:rPr lang="en-US" dirty="0" err="1" smtClean="0">
                <a:ea typeface="+mn-ea"/>
                <a:cs typeface="+mn-cs"/>
              </a:rPr>
              <a:t>confieran</a:t>
            </a:r>
            <a:r>
              <a:rPr lang="en-US" dirty="0" smtClean="0">
                <a:ea typeface="+mn-ea"/>
                <a:cs typeface="+mn-cs"/>
              </a:rPr>
              <a:t> </a:t>
            </a:r>
            <a:r>
              <a:rPr lang="en-US" dirty="0" err="1" smtClean="0">
                <a:ea typeface="+mn-ea"/>
                <a:cs typeface="+mn-cs"/>
              </a:rPr>
              <a:t>poder</a:t>
            </a:r>
            <a:r>
              <a:rPr lang="en-US" dirty="0" smtClean="0">
                <a:ea typeface="+mn-ea"/>
                <a:cs typeface="+mn-cs"/>
              </a:rPr>
              <a:t> de </a:t>
            </a:r>
            <a:r>
              <a:rPr lang="en-US" dirty="0" err="1" smtClean="0">
                <a:ea typeface="+mn-ea"/>
                <a:cs typeface="+mn-cs"/>
              </a:rPr>
              <a:t>mercado</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Definición</a:t>
            </a:r>
            <a:r>
              <a:rPr lang="en-US" dirty="0" smtClean="0">
                <a:ea typeface="+mn-ea"/>
              </a:rPr>
              <a:t> de </a:t>
            </a:r>
            <a:r>
              <a:rPr lang="en-US" dirty="0" err="1" smtClean="0">
                <a:ea typeface="+mn-ea"/>
              </a:rPr>
              <a:t>mercado</a:t>
            </a:r>
            <a:r>
              <a:rPr lang="en-US" dirty="0" smtClean="0">
                <a:ea typeface="+mn-ea"/>
              </a:rPr>
              <a:t> </a:t>
            </a:r>
            <a:r>
              <a:rPr lang="en-US" dirty="0" err="1" smtClean="0">
                <a:ea typeface="+mn-ea"/>
              </a:rPr>
              <a:t>y</a:t>
            </a:r>
            <a:r>
              <a:rPr lang="en-US" dirty="0" smtClean="0">
                <a:ea typeface="+mn-ea"/>
              </a:rPr>
              <a:t> </a:t>
            </a:r>
            <a:r>
              <a:rPr lang="en-US" dirty="0" err="1" smtClean="0">
                <a:ea typeface="+mn-ea"/>
              </a:rPr>
              <a:t>poder</a:t>
            </a:r>
            <a:r>
              <a:rPr lang="en-US" dirty="0" smtClean="0">
                <a:ea typeface="+mn-ea"/>
              </a:rPr>
              <a:t> de </a:t>
            </a:r>
            <a:r>
              <a:rPr lang="en-US" dirty="0" err="1" smtClean="0">
                <a:ea typeface="+mn-ea"/>
              </a:rPr>
              <a:t>mercado</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ea typeface="+mn-ea"/>
                <a:cs typeface="+mn-cs"/>
              </a:rPr>
              <a:t>III. “… </a:t>
            </a:r>
            <a:r>
              <a:rPr lang="en-US" dirty="0" err="1" smtClean="0">
                <a:ea typeface="+mn-ea"/>
                <a:cs typeface="+mn-cs"/>
              </a:rPr>
              <a:t>acuerdos</a:t>
            </a:r>
            <a:r>
              <a:rPr lang="en-US" dirty="0" smtClean="0">
                <a:ea typeface="+mn-ea"/>
                <a:cs typeface="+mn-cs"/>
              </a:rPr>
              <a:t> </a:t>
            </a:r>
            <a:r>
              <a:rPr lang="en-US" dirty="0" err="1" smtClean="0">
                <a:ea typeface="+mn-ea"/>
                <a:cs typeface="+mn-cs"/>
              </a:rPr>
              <a:t>expresos</a:t>
            </a:r>
            <a:r>
              <a:rPr lang="en-US" dirty="0" smtClean="0">
                <a:ea typeface="+mn-ea"/>
                <a:cs typeface="+mn-cs"/>
              </a:rPr>
              <a:t> </a:t>
            </a:r>
            <a:r>
              <a:rPr lang="en-US" dirty="0" err="1" smtClean="0">
                <a:ea typeface="+mn-ea"/>
                <a:cs typeface="+mn-cs"/>
              </a:rPr>
              <a:t>o</a:t>
            </a:r>
            <a:r>
              <a:rPr lang="en-US" dirty="0" smtClean="0">
                <a:ea typeface="+mn-ea"/>
                <a:cs typeface="+mn-cs"/>
              </a:rPr>
              <a:t> </a:t>
            </a:r>
            <a:r>
              <a:rPr lang="en-US" dirty="0" err="1" smtClean="0">
                <a:ea typeface="+mn-ea"/>
                <a:cs typeface="+mn-cs"/>
              </a:rPr>
              <a:t>tácitos</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Competencia</a:t>
            </a:r>
            <a:r>
              <a:rPr lang="en-US" dirty="0" smtClean="0">
                <a:ea typeface="+mn-ea"/>
              </a:rPr>
              <a:t> </a:t>
            </a:r>
            <a:r>
              <a:rPr lang="en-US" dirty="0" err="1" smtClean="0">
                <a:ea typeface="+mn-ea"/>
              </a:rPr>
              <a:t>oligopolística</a:t>
            </a:r>
            <a:r>
              <a:rPr lang="en-US" dirty="0" smtClean="0">
                <a:ea typeface="+mn-ea"/>
              </a:rPr>
              <a:t>, "</a:t>
            </a:r>
            <a:r>
              <a:rPr lang="en-US" dirty="0" err="1" smtClean="0">
                <a:ea typeface="+mn-ea"/>
              </a:rPr>
              <a:t>paralelismo</a:t>
            </a:r>
            <a:r>
              <a:rPr lang="en-US" dirty="0" smtClean="0">
                <a:ea typeface="+mn-ea"/>
              </a:rPr>
              <a:t> </a:t>
            </a:r>
            <a:r>
              <a:rPr lang="en-US" dirty="0" err="1" smtClean="0">
                <a:ea typeface="+mn-ea"/>
              </a:rPr>
              <a:t>consciente</a:t>
            </a:r>
            <a:r>
              <a:rPr lang="en-US" dirty="0" smtClean="0">
                <a:ea typeface="+mn-ea"/>
              </a:rPr>
              <a:t>” </a:t>
            </a:r>
            <a:r>
              <a:rPr lang="en-US" dirty="0" err="1" smtClean="0">
                <a:ea typeface="+mn-ea"/>
              </a:rPr>
              <a:t>y</a:t>
            </a:r>
            <a:r>
              <a:rPr lang="en-US" dirty="0" smtClean="0">
                <a:ea typeface="+mn-ea"/>
              </a:rPr>
              <a:t> </a:t>
            </a:r>
            <a:r>
              <a:rPr lang="en-US" dirty="0" err="1" smtClean="0">
                <a:ea typeface="+mn-ea"/>
              </a:rPr>
              <a:t>acuerdos</a:t>
            </a:r>
            <a:r>
              <a:rPr lang="en-US" dirty="0" smtClean="0">
                <a:ea typeface="+mn-ea"/>
              </a:rPr>
              <a:t> </a:t>
            </a:r>
            <a:r>
              <a:rPr lang="en-US" dirty="0" err="1" smtClean="0">
                <a:ea typeface="+mn-ea"/>
              </a:rPr>
              <a:t>tácitos</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ea typeface="+mn-ea"/>
                <a:cs typeface="+mn-cs"/>
              </a:rPr>
              <a:t>IV. “…</a:t>
            </a:r>
            <a:r>
              <a:rPr lang="en-US" dirty="0" err="1" smtClean="0">
                <a:ea typeface="+mn-ea"/>
                <a:cs typeface="+mn-cs"/>
              </a:rPr>
              <a:t>acuerdos</a:t>
            </a:r>
            <a:r>
              <a:rPr lang="en-US" dirty="0" smtClean="0">
                <a:ea typeface="+mn-ea"/>
                <a:cs typeface="+mn-cs"/>
              </a:rPr>
              <a:t>…”</a:t>
            </a:r>
          </a:p>
          <a:p>
            <a:pPr marL="731520" lvl="1" indent="-274320" eaLnBrk="1" fontAlgn="auto" hangingPunct="1">
              <a:spcAft>
                <a:spcPts val="0"/>
              </a:spcAft>
              <a:buFont typeface="Wingdings"/>
              <a:buChar char=""/>
              <a:defRPr/>
            </a:pPr>
            <a:r>
              <a:rPr lang="en-US" dirty="0" err="1" smtClean="0">
                <a:ea typeface="+mn-ea"/>
              </a:rPr>
              <a:t>Temas</a:t>
            </a:r>
            <a:r>
              <a:rPr lang="en-US" dirty="0" smtClean="0">
                <a:ea typeface="+mn-ea"/>
              </a:rPr>
              <a:t>: </a:t>
            </a:r>
            <a:r>
              <a:rPr lang="en-US" dirty="0" err="1" smtClean="0">
                <a:ea typeface="+mn-ea"/>
              </a:rPr>
              <a:t>Problemas</a:t>
            </a:r>
            <a:r>
              <a:rPr lang="en-US" dirty="0" smtClean="0">
                <a:ea typeface="+mn-ea"/>
              </a:rPr>
              <a:t> </a:t>
            </a:r>
            <a:r>
              <a:rPr lang="en-US" dirty="0" err="1" smtClean="0">
                <a:ea typeface="+mn-ea"/>
              </a:rPr>
              <a:t>relativos</a:t>
            </a:r>
            <a:r>
              <a:rPr lang="en-US" dirty="0" smtClean="0">
                <a:ea typeface="+mn-ea"/>
              </a:rPr>
              <a:t> a la </a:t>
            </a:r>
            <a:r>
              <a:rPr lang="en-US" dirty="0" err="1" smtClean="0">
                <a:ea typeface="+mn-ea"/>
              </a:rPr>
              <a:t>existencia</a:t>
            </a:r>
            <a:r>
              <a:rPr lang="en-US" dirty="0" smtClean="0">
                <a:ea typeface="+mn-ea"/>
              </a:rPr>
              <a:t> de </a:t>
            </a:r>
            <a:r>
              <a:rPr lang="en-US" dirty="0" err="1" smtClean="0">
                <a:ea typeface="+mn-ea"/>
              </a:rPr>
              <a:t>varias</a:t>
            </a:r>
            <a:r>
              <a:rPr lang="en-US" dirty="0" smtClean="0">
                <a:ea typeface="+mn-ea"/>
              </a:rPr>
              <a:t> </a:t>
            </a:r>
            <a:r>
              <a:rPr lang="en-US" dirty="0" err="1" smtClean="0">
                <a:ea typeface="+mn-ea"/>
              </a:rPr>
              <a:t>partes</a:t>
            </a:r>
            <a:endParaRPr lang="en-US" dirty="0" smtClean="0">
              <a:ea typeface="+mn-ea"/>
            </a:endParaRPr>
          </a:p>
          <a:p>
            <a:pPr marL="438912" indent="-320040" eaLnBrk="1" fontAlgn="auto" hangingPunct="1">
              <a:spcBef>
                <a:spcPts val="0"/>
              </a:spcBef>
              <a:spcAft>
                <a:spcPts val="0"/>
              </a:spcAft>
              <a:buFont typeface="Wingdings 2"/>
              <a:buChar char=""/>
              <a:defRPr/>
            </a:pPr>
            <a:r>
              <a:rPr lang="en-US" dirty="0" smtClean="0">
                <a:ea typeface="+mn-ea"/>
                <a:cs typeface="+mn-cs"/>
              </a:rPr>
              <a:t>V. </a:t>
            </a:r>
            <a:r>
              <a:rPr lang="en-US" dirty="0" err="1" smtClean="0">
                <a:ea typeface="+mn-ea"/>
                <a:cs typeface="+mn-cs"/>
              </a:rPr>
              <a:t>Otros</a:t>
            </a:r>
            <a:r>
              <a:rPr lang="en-US" dirty="0" smtClean="0">
                <a:ea typeface="+mn-ea"/>
                <a:cs typeface="+mn-cs"/>
              </a:rPr>
              <a:t> </a:t>
            </a:r>
            <a:r>
              <a:rPr lang="en-US" dirty="0" err="1" smtClean="0">
                <a:ea typeface="+mn-ea"/>
                <a:cs typeface="+mn-cs"/>
              </a:rPr>
              <a:t>temas</a:t>
            </a:r>
            <a:endParaRPr lang="en-US" dirty="0" smtClean="0">
              <a:ea typeface="+mn-ea"/>
              <a:cs typeface="+mn-cs"/>
            </a:endParaRPr>
          </a:p>
          <a:p>
            <a:pPr marL="731520" lvl="1" indent="-274320" eaLnBrk="1" fontAlgn="auto" hangingPunct="1">
              <a:spcAft>
                <a:spcPts val="0"/>
              </a:spcAft>
              <a:buFont typeface="Wingdings"/>
              <a:buChar char=""/>
              <a:defRPr/>
            </a:pPr>
            <a:r>
              <a:rPr lang="en-US" dirty="0" err="1" smtClean="0">
                <a:ea typeface="+mn-ea"/>
              </a:rPr>
              <a:t>Infracciones</a:t>
            </a:r>
            <a:r>
              <a:rPr lang="en-US" dirty="0" smtClean="0">
                <a:ea typeface="+mn-ea"/>
              </a:rPr>
              <a:t> per se vs. </a:t>
            </a:r>
            <a:r>
              <a:rPr lang="en-US" dirty="0" err="1" smtClean="0">
                <a:ea typeface="+mn-ea"/>
              </a:rPr>
              <a:t>regla</a:t>
            </a:r>
            <a:r>
              <a:rPr lang="en-US" dirty="0" smtClean="0">
                <a:ea typeface="+mn-ea"/>
              </a:rPr>
              <a:t> de la </a:t>
            </a:r>
            <a:r>
              <a:rPr lang="en-US" dirty="0" err="1" smtClean="0">
                <a:ea typeface="+mn-ea"/>
              </a:rPr>
              <a:t>razón</a:t>
            </a:r>
            <a:r>
              <a:rPr lang="en-US" dirty="0" smtClean="0">
                <a:ea typeface="+mn-ea"/>
              </a:rPr>
              <a:t>; </a:t>
            </a:r>
            <a:r>
              <a:rPr lang="en-US" dirty="0" err="1" smtClean="0">
                <a:ea typeface="+mn-ea"/>
              </a:rPr>
              <a:t>defensas</a:t>
            </a:r>
            <a:r>
              <a:rPr lang="en-US" dirty="0" smtClean="0">
                <a:ea typeface="+mn-ea"/>
              </a:rPr>
              <a:t> </a:t>
            </a:r>
            <a:r>
              <a:rPr lang="en-US" dirty="0" err="1" smtClean="0">
                <a:ea typeface="+mn-ea"/>
              </a:rPr>
              <a:t>basadas</a:t>
            </a:r>
            <a:r>
              <a:rPr lang="en-US" dirty="0" smtClean="0">
                <a:ea typeface="+mn-ea"/>
              </a:rPr>
              <a:t> en la </a:t>
            </a:r>
            <a:r>
              <a:rPr lang="en-US" dirty="0" err="1" smtClean="0">
                <a:ea typeface="+mn-ea"/>
              </a:rPr>
              <a:t>eficiencia</a:t>
            </a:r>
            <a:r>
              <a:rPr lang="en-US" dirty="0" smtClean="0">
                <a:ea typeface="+mn-ea"/>
              </a:rPr>
              <a:t> </a:t>
            </a:r>
            <a:r>
              <a:rPr lang="en-US" dirty="0" err="1" smtClean="0">
                <a:ea typeface="+mn-ea"/>
              </a:rPr>
              <a:t>y</a:t>
            </a:r>
            <a:r>
              <a:rPr lang="en-US" dirty="0" smtClean="0">
                <a:ea typeface="+mn-ea"/>
              </a:rPr>
              <a:t> en </a:t>
            </a:r>
            <a:r>
              <a:rPr lang="en-US" dirty="0" err="1" smtClean="0">
                <a:ea typeface="+mn-ea"/>
              </a:rPr>
              <a:t>otras</a:t>
            </a:r>
            <a:r>
              <a:rPr lang="en-US" dirty="0" smtClean="0">
                <a:ea typeface="+mn-ea"/>
              </a:rPr>
              <a:t> </a:t>
            </a:r>
            <a:r>
              <a:rPr lang="en-US" dirty="0" err="1" smtClean="0">
                <a:ea typeface="+mn-ea"/>
              </a:rPr>
              <a:t>consideraciones</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Joint ventures</a:t>
            </a:r>
          </a:p>
          <a:p>
            <a:pPr marL="731520" lvl="1" indent="-274320" eaLnBrk="1" fontAlgn="auto" hangingPunct="1">
              <a:spcAft>
                <a:spcPts val="0"/>
              </a:spcAft>
              <a:buFont typeface="Wingdings"/>
              <a:buChar char=""/>
              <a:defRPr/>
            </a:pPr>
            <a:r>
              <a:rPr lang="en-US" dirty="0" err="1" smtClean="0">
                <a:ea typeface="+mn-ea"/>
              </a:rPr>
              <a:t>Fusiones</a:t>
            </a:r>
            <a:r>
              <a:rPr lang="en-US" dirty="0" smtClean="0">
                <a:ea typeface="+mn-ea"/>
              </a:rPr>
              <a:t> </a:t>
            </a:r>
            <a:r>
              <a:rPr lang="en-US" dirty="0" err="1" smtClean="0">
                <a:ea typeface="+mn-ea"/>
              </a:rPr>
              <a:t>horizontales</a:t>
            </a:r>
            <a:endParaRPr lang="en-US" dirty="0" smtClean="0">
              <a:ea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Una idea más clara</a:t>
            </a:r>
          </a:p>
        </p:txBody>
      </p:sp>
      <p:sp>
        <p:nvSpPr>
          <p:cNvPr id="3" name="Content Placeholder 2"/>
          <p:cNvSpPr>
            <a:spLocks noGrp="1"/>
          </p:cNvSpPr>
          <p:nvPr>
            <p:ph sz="quarter" idx="1"/>
          </p:nvPr>
        </p:nvSpPr>
        <p:spPr/>
        <p:txBody>
          <a:bodyPr rtlCol="0">
            <a:normAutofit fontScale="85000" lnSpcReduction="10000"/>
          </a:bodyPr>
          <a:lstStyle/>
          <a:p>
            <a:pPr marL="438912" indent="-320040" eaLnBrk="1" fontAlgn="auto" hangingPunct="1">
              <a:spcBef>
                <a:spcPts val="0"/>
              </a:spcBef>
              <a:spcAft>
                <a:spcPts val="0"/>
              </a:spcAft>
              <a:buFont typeface="Wingdings 2"/>
              <a:buChar char=""/>
              <a:defRPr/>
            </a:pPr>
            <a:r>
              <a:rPr lang="en-US" dirty="0" err="1" smtClean="0">
                <a:ea typeface="+mn-ea"/>
                <a:cs typeface="+mn-cs"/>
              </a:rPr>
              <a:t>Definición</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”Las </a:t>
            </a:r>
            <a:r>
              <a:rPr lang="en-US" dirty="0" err="1" smtClean="0">
                <a:ea typeface="+mn-ea"/>
              </a:rPr>
              <a:t>restricciones</a:t>
            </a:r>
            <a:r>
              <a:rPr lang="en-US" dirty="0" smtClean="0">
                <a:ea typeface="+mn-ea"/>
              </a:rPr>
              <a:t> </a:t>
            </a:r>
            <a:r>
              <a:rPr lang="en-US" dirty="0" err="1" smtClean="0">
                <a:ea typeface="+mn-ea"/>
              </a:rPr>
              <a:t>horizontales</a:t>
            </a:r>
            <a:r>
              <a:rPr lang="en-US" dirty="0" smtClean="0">
                <a:ea typeface="+mn-ea"/>
              </a:rPr>
              <a:t> son </a:t>
            </a:r>
            <a:r>
              <a:rPr lang="en-US" dirty="0" err="1" smtClean="0">
                <a:ea typeface="+mn-ea"/>
              </a:rPr>
              <a:t>acuerdos</a:t>
            </a:r>
            <a:r>
              <a:rPr lang="en-US" dirty="0" smtClean="0">
                <a:ea typeface="+mn-ea"/>
              </a:rPr>
              <a:t> entre </a:t>
            </a:r>
            <a:r>
              <a:rPr lang="en-US" dirty="0" err="1" smtClean="0">
                <a:ea typeface="+mn-ea"/>
              </a:rPr>
              <a:t>competidores</a:t>
            </a:r>
            <a:r>
              <a:rPr lang="en-US" dirty="0" smtClean="0">
                <a:ea typeface="+mn-ea"/>
              </a:rPr>
              <a:t> </a:t>
            </a:r>
            <a:r>
              <a:rPr lang="en-US" dirty="0" err="1" smtClean="0">
                <a:ea typeface="+mn-ea"/>
              </a:rPr>
              <a:t>que</a:t>
            </a:r>
            <a:r>
              <a:rPr lang="en-US" dirty="0" smtClean="0">
                <a:ea typeface="+mn-ea"/>
              </a:rPr>
              <a:t> </a:t>
            </a:r>
            <a:r>
              <a:rPr lang="en-US" dirty="0" err="1" smtClean="0">
                <a:ea typeface="+mn-ea"/>
              </a:rPr>
              <a:t>reducen</a:t>
            </a:r>
            <a:r>
              <a:rPr lang="en-US" dirty="0" smtClean="0">
                <a:ea typeface="+mn-ea"/>
              </a:rPr>
              <a:t> la </a:t>
            </a:r>
            <a:r>
              <a:rPr lang="en-US" dirty="0" err="1" smtClean="0">
                <a:ea typeface="+mn-ea"/>
              </a:rPr>
              <a:t>rivalidad</a:t>
            </a:r>
            <a:r>
              <a:rPr lang="en-US" dirty="0" smtClean="0">
                <a:ea typeface="+mn-ea"/>
              </a:rPr>
              <a:t> en </a:t>
            </a:r>
            <a:r>
              <a:rPr lang="en-US" dirty="0" err="1" smtClean="0">
                <a:ea typeface="+mn-ea"/>
              </a:rPr>
              <a:t>una</a:t>
            </a:r>
            <a:r>
              <a:rPr lang="en-US" dirty="0" smtClean="0">
                <a:ea typeface="+mn-ea"/>
              </a:rPr>
              <a:t> </a:t>
            </a:r>
            <a:r>
              <a:rPr lang="en-US" dirty="0" err="1" smtClean="0">
                <a:ea typeface="+mn-ea"/>
              </a:rPr>
              <a:t>o</a:t>
            </a:r>
            <a:r>
              <a:rPr lang="en-US" dirty="0" smtClean="0">
                <a:ea typeface="+mn-ea"/>
              </a:rPr>
              <a:t> </a:t>
            </a:r>
            <a:r>
              <a:rPr lang="en-US" dirty="0" err="1" smtClean="0">
                <a:ea typeface="+mn-ea"/>
              </a:rPr>
              <a:t>más</a:t>
            </a:r>
            <a:r>
              <a:rPr lang="en-US" dirty="0" smtClean="0">
                <a:ea typeface="+mn-ea"/>
              </a:rPr>
              <a:t> </a:t>
            </a:r>
            <a:r>
              <a:rPr lang="en-US" dirty="0" err="1" smtClean="0">
                <a:ea typeface="+mn-ea"/>
              </a:rPr>
              <a:t>dimensiones</a:t>
            </a:r>
            <a:r>
              <a:rPr lang="en-US" dirty="0" smtClean="0">
                <a:ea typeface="+mn-ea"/>
              </a:rPr>
              <a:t>. Sea </a:t>
            </a:r>
            <a:r>
              <a:rPr lang="en-US" dirty="0" err="1" smtClean="0">
                <a:ea typeface="+mn-ea"/>
              </a:rPr>
              <a:t>que</a:t>
            </a:r>
            <a:r>
              <a:rPr lang="en-US" dirty="0" smtClean="0">
                <a:ea typeface="+mn-ea"/>
              </a:rPr>
              <a:t> </a:t>
            </a:r>
            <a:r>
              <a:rPr lang="en-US" dirty="0" err="1" smtClean="0">
                <a:ea typeface="+mn-ea"/>
              </a:rPr>
              <a:t>las</a:t>
            </a:r>
            <a:r>
              <a:rPr lang="en-US" dirty="0" smtClean="0">
                <a:ea typeface="+mn-ea"/>
              </a:rPr>
              <a:t> </a:t>
            </a:r>
            <a:r>
              <a:rPr lang="en-US" dirty="0" err="1" smtClean="0">
                <a:ea typeface="+mn-ea"/>
              </a:rPr>
              <a:t>restricciones</a:t>
            </a:r>
            <a:r>
              <a:rPr lang="en-US" dirty="0" smtClean="0">
                <a:ea typeface="+mn-ea"/>
              </a:rPr>
              <a:t> se </a:t>
            </a:r>
            <a:r>
              <a:rPr lang="en-US" dirty="0" err="1" smtClean="0">
                <a:ea typeface="+mn-ea"/>
              </a:rPr>
              <a:t>refieran</a:t>
            </a:r>
            <a:r>
              <a:rPr lang="en-US" dirty="0" smtClean="0">
                <a:ea typeface="+mn-ea"/>
              </a:rPr>
              <a:t> a </a:t>
            </a:r>
            <a:r>
              <a:rPr lang="en-US" dirty="0" err="1" smtClean="0">
                <a:ea typeface="+mn-ea"/>
              </a:rPr>
              <a:t>precio</a:t>
            </a:r>
            <a:r>
              <a:rPr lang="en-US" dirty="0" smtClean="0">
                <a:ea typeface="+mn-ea"/>
              </a:rPr>
              <a:t> </a:t>
            </a:r>
            <a:r>
              <a:rPr lang="en-US" dirty="0" err="1" smtClean="0">
                <a:ea typeface="+mn-ea"/>
              </a:rPr>
              <a:t>o</a:t>
            </a:r>
            <a:r>
              <a:rPr lang="en-US" dirty="0" smtClean="0">
                <a:ea typeface="+mn-ea"/>
              </a:rPr>
              <a:t> </a:t>
            </a:r>
            <a:r>
              <a:rPr lang="en-US" dirty="0" err="1" smtClean="0">
                <a:ea typeface="+mn-ea"/>
              </a:rPr>
              <a:t>cantidad</a:t>
            </a:r>
            <a:r>
              <a:rPr lang="en-US" dirty="0" smtClean="0">
                <a:ea typeface="+mn-ea"/>
              </a:rPr>
              <a:t>, </a:t>
            </a:r>
            <a:r>
              <a:rPr lang="en-US" dirty="0" err="1" smtClean="0">
                <a:ea typeface="+mn-ea"/>
              </a:rPr>
              <a:t>o</a:t>
            </a:r>
            <a:r>
              <a:rPr lang="en-US" dirty="0" smtClean="0">
                <a:ea typeface="+mn-ea"/>
              </a:rPr>
              <a:t> </a:t>
            </a:r>
            <a:r>
              <a:rPr lang="en-US" dirty="0" err="1" smtClean="0">
                <a:ea typeface="+mn-ea"/>
              </a:rPr>
              <a:t>involucren</a:t>
            </a:r>
            <a:r>
              <a:rPr lang="en-US" dirty="0" smtClean="0">
                <a:ea typeface="+mn-ea"/>
              </a:rPr>
              <a:t> </a:t>
            </a:r>
            <a:r>
              <a:rPr lang="en-US" dirty="0" err="1" smtClean="0">
                <a:ea typeface="+mn-ea"/>
              </a:rPr>
              <a:t>otras</a:t>
            </a:r>
            <a:r>
              <a:rPr lang="en-US" dirty="0" smtClean="0">
                <a:ea typeface="+mn-ea"/>
              </a:rPr>
              <a:t> </a:t>
            </a:r>
            <a:r>
              <a:rPr lang="en-US" dirty="0" err="1" smtClean="0">
                <a:ea typeface="+mn-ea"/>
              </a:rPr>
              <a:t>dimensiones</a:t>
            </a:r>
            <a:r>
              <a:rPr lang="en-US" dirty="0" smtClean="0">
                <a:ea typeface="+mn-ea"/>
              </a:rPr>
              <a:t> no </a:t>
            </a:r>
            <a:r>
              <a:rPr lang="en-US" dirty="0" err="1" smtClean="0">
                <a:ea typeface="+mn-ea"/>
              </a:rPr>
              <a:t>relativas</a:t>
            </a:r>
            <a:r>
              <a:rPr lang="en-US" dirty="0" smtClean="0">
                <a:ea typeface="+mn-ea"/>
              </a:rPr>
              <a:t> a </a:t>
            </a:r>
            <a:r>
              <a:rPr lang="en-US" dirty="0" err="1" smtClean="0">
                <a:ea typeface="+mn-ea"/>
              </a:rPr>
              <a:t>precio</a:t>
            </a:r>
            <a:r>
              <a:rPr lang="en-US" dirty="0" smtClean="0">
                <a:ea typeface="+mn-ea"/>
              </a:rPr>
              <a:t> tales </a:t>
            </a:r>
            <a:r>
              <a:rPr lang="en-US" dirty="0" err="1" smtClean="0">
                <a:ea typeface="+mn-ea"/>
              </a:rPr>
              <a:t>como</a:t>
            </a:r>
            <a:r>
              <a:rPr lang="en-US" dirty="0" smtClean="0">
                <a:ea typeface="+mn-ea"/>
              </a:rPr>
              <a:t> </a:t>
            </a:r>
            <a:r>
              <a:rPr lang="en-US" dirty="0" err="1" smtClean="0">
                <a:ea typeface="+mn-ea"/>
              </a:rPr>
              <a:t>avisos</a:t>
            </a:r>
            <a:r>
              <a:rPr lang="en-US" dirty="0" smtClean="0">
                <a:ea typeface="+mn-ea"/>
              </a:rPr>
              <a:t> </a:t>
            </a:r>
            <a:r>
              <a:rPr lang="en-US" dirty="0" err="1" smtClean="0">
                <a:ea typeface="+mn-ea"/>
              </a:rPr>
              <a:t>y</a:t>
            </a:r>
            <a:r>
              <a:rPr lang="en-US" dirty="0" smtClean="0">
                <a:ea typeface="+mn-ea"/>
              </a:rPr>
              <a:t> </a:t>
            </a:r>
            <a:r>
              <a:rPr lang="en-US" dirty="0" err="1" smtClean="0">
                <a:ea typeface="+mn-ea"/>
              </a:rPr>
              <a:t>diferenciación</a:t>
            </a:r>
            <a:r>
              <a:rPr lang="en-US" dirty="0" smtClean="0">
                <a:ea typeface="+mn-ea"/>
              </a:rPr>
              <a:t> de </a:t>
            </a:r>
            <a:r>
              <a:rPr lang="en-US" dirty="0" err="1" smtClean="0">
                <a:ea typeface="+mn-ea"/>
              </a:rPr>
              <a:t>productos</a:t>
            </a:r>
            <a:r>
              <a:rPr lang="en-US" dirty="0" smtClean="0">
                <a:ea typeface="+mn-ea"/>
              </a:rPr>
              <a:t>, el </a:t>
            </a:r>
            <a:r>
              <a:rPr lang="en-US" dirty="0" err="1" smtClean="0">
                <a:ea typeface="+mn-ea"/>
              </a:rPr>
              <a:t>efecto</a:t>
            </a:r>
            <a:r>
              <a:rPr lang="en-US" dirty="0" smtClean="0">
                <a:ea typeface="+mn-ea"/>
              </a:rPr>
              <a:t> final </a:t>
            </a:r>
            <a:r>
              <a:rPr lang="en-US" dirty="0" err="1" smtClean="0">
                <a:ea typeface="+mn-ea"/>
              </a:rPr>
              <a:t>sobre</a:t>
            </a:r>
            <a:r>
              <a:rPr lang="en-US" dirty="0" smtClean="0">
                <a:ea typeface="+mn-ea"/>
              </a:rPr>
              <a:t> el </a:t>
            </a:r>
            <a:r>
              <a:rPr lang="en-US" dirty="0" err="1" smtClean="0">
                <a:ea typeface="+mn-ea"/>
              </a:rPr>
              <a:t>equilibrio</a:t>
            </a:r>
            <a:r>
              <a:rPr lang="en-US" dirty="0" smtClean="0">
                <a:ea typeface="+mn-ea"/>
              </a:rPr>
              <a:t> de </a:t>
            </a:r>
            <a:r>
              <a:rPr lang="en-US" dirty="0" err="1" smtClean="0">
                <a:ea typeface="+mn-ea"/>
              </a:rPr>
              <a:t>mercado</a:t>
            </a:r>
            <a:r>
              <a:rPr lang="en-US" dirty="0" smtClean="0">
                <a:ea typeface="+mn-ea"/>
              </a:rPr>
              <a:t> </a:t>
            </a:r>
            <a:r>
              <a:rPr lang="en-US" dirty="0" err="1" smtClean="0">
                <a:ea typeface="+mn-ea"/>
              </a:rPr>
              <a:t>es</a:t>
            </a:r>
            <a:r>
              <a:rPr lang="en-US" dirty="0" smtClean="0">
                <a:ea typeface="+mn-ea"/>
              </a:rPr>
              <a:t> el </a:t>
            </a:r>
            <a:r>
              <a:rPr lang="en-US" dirty="0" err="1" smtClean="0">
                <a:ea typeface="+mn-ea"/>
              </a:rPr>
              <a:t>mismo</a:t>
            </a:r>
            <a:r>
              <a:rPr lang="en-US" dirty="0" smtClean="0">
                <a:ea typeface="+mn-ea"/>
              </a:rPr>
              <a:t>. </a:t>
            </a:r>
            <a:r>
              <a:rPr lang="en-US" dirty="0" err="1" smtClean="0">
                <a:ea typeface="+mn-ea"/>
              </a:rPr>
              <a:t>Menos</a:t>
            </a:r>
            <a:r>
              <a:rPr lang="en-US" dirty="0" smtClean="0">
                <a:ea typeface="+mn-ea"/>
              </a:rPr>
              <a:t> </a:t>
            </a:r>
            <a:r>
              <a:rPr lang="en-US" dirty="0" err="1" smtClean="0">
                <a:ea typeface="+mn-ea"/>
              </a:rPr>
              <a:t>bienes</a:t>
            </a:r>
            <a:r>
              <a:rPr lang="en-US" dirty="0" smtClean="0">
                <a:ea typeface="+mn-ea"/>
              </a:rPr>
              <a:t> </a:t>
            </a:r>
            <a:r>
              <a:rPr lang="en-US" dirty="0" err="1" smtClean="0">
                <a:ea typeface="+mn-ea"/>
              </a:rPr>
              <a:t>y</a:t>
            </a:r>
            <a:r>
              <a:rPr lang="en-US" dirty="0" smtClean="0">
                <a:ea typeface="+mn-ea"/>
              </a:rPr>
              <a:t> </a:t>
            </a:r>
            <a:r>
              <a:rPr lang="en-US" dirty="0" err="1" smtClean="0">
                <a:ea typeface="+mn-ea"/>
              </a:rPr>
              <a:t>servicios</a:t>
            </a:r>
            <a:r>
              <a:rPr lang="en-US" dirty="0" smtClean="0">
                <a:ea typeface="+mn-ea"/>
              </a:rPr>
              <a:t> son </a:t>
            </a:r>
            <a:r>
              <a:rPr lang="en-US" dirty="0" err="1" smtClean="0">
                <a:ea typeface="+mn-ea"/>
              </a:rPr>
              <a:t>vendidos</a:t>
            </a:r>
            <a:r>
              <a:rPr lang="en-US" dirty="0" smtClean="0">
                <a:ea typeface="+mn-ea"/>
              </a:rPr>
              <a:t>, </a:t>
            </a:r>
            <a:r>
              <a:rPr lang="en-US" dirty="0" err="1" smtClean="0">
                <a:ea typeface="+mn-ea"/>
              </a:rPr>
              <a:t>y</a:t>
            </a:r>
            <a:r>
              <a:rPr lang="en-US" dirty="0" smtClean="0">
                <a:ea typeface="+mn-ea"/>
              </a:rPr>
              <a:t> los </a:t>
            </a:r>
            <a:r>
              <a:rPr lang="en-US" dirty="0" err="1" smtClean="0">
                <a:ea typeface="+mn-ea"/>
              </a:rPr>
              <a:t>consumidores</a:t>
            </a:r>
            <a:r>
              <a:rPr lang="en-US" dirty="0" smtClean="0">
                <a:ea typeface="+mn-ea"/>
              </a:rPr>
              <a:t> pagan un </a:t>
            </a:r>
            <a:r>
              <a:rPr lang="en-US" dirty="0" err="1" smtClean="0">
                <a:ea typeface="+mn-ea"/>
              </a:rPr>
              <a:t>precio</a:t>
            </a:r>
            <a:r>
              <a:rPr lang="en-US" dirty="0" smtClean="0">
                <a:ea typeface="+mn-ea"/>
              </a:rPr>
              <a:t> (</a:t>
            </a:r>
            <a:r>
              <a:rPr lang="en-US" dirty="0" err="1" smtClean="0">
                <a:ea typeface="+mn-ea"/>
              </a:rPr>
              <a:t>ajustado</a:t>
            </a:r>
            <a:r>
              <a:rPr lang="en-US" dirty="0" smtClean="0">
                <a:ea typeface="+mn-ea"/>
              </a:rPr>
              <a:t> </a:t>
            </a:r>
            <a:r>
              <a:rPr lang="en-US" dirty="0" err="1" smtClean="0">
                <a:ea typeface="+mn-ea"/>
              </a:rPr>
              <a:t>por</a:t>
            </a:r>
            <a:r>
              <a:rPr lang="en-US" dirty="0" smtClean="0">
                <a:ea typeface="+mn-ea"/>
              </a:rPr>
              <a:t> </a:t>
            </a:r>
            <a:r>
              <a:rPr lang="en-US" dirty="0" err="1" smtClean="0">
                <a:ea typeface="+mn-ea"/>
              </a:rPr>
              <a:t>calidad</a:t>
            </a:r>
            <a:r>
              <a:rPr lang="en-US" dirty="0" smtClean="0">
                <a:ea typeface="+mn-ea"/>
              </a:rPr>
              <a:t>) </a:t>
            </a:r>
            <a:r>
              <a:rPr lang="en-US" dirty="0" err="1" smtClean="0">
                <a:ea typeface="+mn-ea"/>
              </a:rPr>
              <a:t>más</a:t>
            </a:r>
            <a:r>
              <a:rPr lang="en-US" dirty="0" smtClean="0">
                <a:ea typeface="+mn-ea"/>
              </a:rPr>
              <a:t> alto”.</a:t>
            </a:r>
          </a:p>
          <a:p>
            <a:pPr marL="731520" lvl="1" indent="-274320" eaLnBrk="1" fontAlgn="auto" hangingPunct="1">
              <a:spcAft>
                <a:spcPts val="0"/>
              </a:spcAft>
              <a:buFont typeface="Wingdings"/>
              <a:buChar char=""/>
              <a:defRPr/>
            </a:pPr>
            <a:r>
              <a:rPr lang="en-US" dirty="0" smtClean="0">
                <a:ea typeface="+mn-ea"/>
              </a:rPr>
              <a:t>Son el </a:t>
            </a:r>
            <a:r>
              <a:rPr lang="en-US" dirty="0" err="1" smtClean="0">
                <a:ea typeface="+mn-ea"/>
              </a:rPr>
              <a:t>resultado</a:t>
            </a:r>
            <a:r>
              <a:rPr lang="en-US" dirty="0" smtClean="0">
                <a:ea typeface="+mn-ea"/>
              </a:rPr>
              <a:t> de la </a:t>
            </a:r>
            <a:r>
              <a:rPr lang="en-US" dirty="0" err="1" smtClean="0">
                <a:ea typeface="+mn-ea"/>
              </a:rPr>
              <a:t>cooperación</a:t>
            </a:r>
            <a:r>
              <a:rPr lang="en-US" dirty="0" smtClean="0">
                <a:ea typeface="+mn-ea"/>
              </a:rPr>
              <a:t> entre </a:t>
            </a:r>
            <a:r>
              <a:rPr lang="en-US" dirty="0" err="1" smtClean="0">
                <a:ea typeface="+mn-ea"/>
              </a:rPr>
              <a:t>competidores</a:t>
            </a:r>
            <a:r>
              <a:rPr lang="en-US" dirty="0" smtClean="0">
                <a:ea typeface="+mn-ea"/>
              </a:rPr>
              <a:t>; </a:t>
            </a:r>
            <a:r>
              <a:rPr lang="en-US" dirty="0" err="1" smtClean="0">
                <a:ea typeface="+mn-ea"/>
              </a:rPr>
              <a:t>por</a:t>
            </a:r>
            <a:r>
              <a:rPr lang="en-US" dirty="0" smtClean="0">
                <a:ea typeface="+mn-ea"/>
              </a:rPr>
              <a:t> </a:t>
            </a:r>
            <a:r>
              <a:rPr lang="en-US" dirty="0" err="1" smtClean="0">
                <a:ea typeface="+mn-ea"/>
              </a:rPr>
              <a:t>ello</a:t>
            </a:r>
            <a:r>
              <a:rPr lang="en-US" dirty="0" smtClean="0">
                <a:ea typeface="+mn-ea"/>
              </a:rPr>
              <a:t>, </a:t>
            </a:r>
            <a:r>
              <a:rPr lang="en-US" dirty="0" err="1" smtClean="0">
                <a:ea typeface="+mn-ea"/>
              </a:rPr>
              <a:t>uno</a:t>
            </a:r>
            <a:r>
              <a:rPr lang="en-US" dirty="0" smtClean="0">
                <a:ea typeface="+mn-ea"/>
              </a:rPr>
              <a:t> </a:t>
            </a:r>
            <a:r>
              <a:rPr lang="en-US" dirty="0" err="1" smtClean="0">
                <a:ea typeface="+mn-ea"/>
              </a:rPr>
              <a:t>o</a:t>
            </a:r>
            <a:r>
              <a:rPr lang="en-US" dirty="0" smtClean="0">
                <a:ea typeface="+mn-ea"/>
              </a:rPr>
              <a:t> </a:t>
            </a:r>
            <a:r>
              <a:rPr lang="en-US" dirty="0" err="1" smtClean="0">
                <a:ea typeface="+mn-ea"/>
              </a:rPr>
              <a:t>más</a:t>
            </a:r>
            <a:r>
              <a:rPr lang="en-US" dirty="0" smtClean="0">
                <a:ea typeface="+mn-ea"/>
              </a:rPr>
              <a:t> de </a:t>
            </a:r>
            <a:r>
              <a:rPr lang="en-US" dirty="0" err="1" smtClean="0">
                <a:ea typeface="+mn-ea"/>
              </a:rPr>
              <a:t>ellos</a:t>
            </a:r>
            <a:r>
              <a:rPr lang="en-US" dirty="0" smtClean="0">
                <a:ea typeface="+mn-ea"/>
              </a:rPr>
              <a:t> </a:t>
            </a:r>
            <a:r>
              <a:rPr lang="en-US" dirty="0" err="1" smtClean="0">
                <a:ea typeface="+mn-ea"/>
              </a:rPr>
              <a:t>estaría</a:t>
            </a:r>
            <a:r>
              <a:rPr lang="en-US" dirty="0" smtClean="0">
                <a:ea typeface="+mn-ea"/>
              </a:rPr>
              <a:t> </a:t>
            </a:r>
            <a:r>
              <a:rPr lang="en-US" dirty="0" err="1" smtClean="0">
                <a:ea typeface="+mn-ea"/>
              </a:rPr>
              <a:t>mejor</a:t>
            </a:r>
            <a:r>
              <a:rPr lang="en-US" dirty="0" smtClean="0">
                <a:ea typeface="+mn-ea"/>
              </a:rPr>
              <a:t> </a:t>
            </a:r>
            <a:r>
              <a:rPr lang="en-US" dirty="0" err="1" smtClean="0">
                <a:ea typeface="+mn-ea"/>
              </a:rPr>
              <a:t>si</a:t>
            </a:r>
            <a:r>
              <a:rPr lang="en-US" dirty="0" smtClean="0">
                <a:ea typeface="+mn-ea"/>
              </a:rPr>
              <a:t> </a:t>
            </a:r>
            <a:r>
              <a:rPr lang="en-US" dirty="0" err="1" smtClean="0">
                <a:ea typeface="+mn-ea"/>
              </a:rPr>
              <a:t>hace</a:t>
            </a:r>
            <a:r>
              <a:rPr lang="en-US" dirty="0" smtClean="0">
                <a:ea typeface="+mn-ea"/>
              </a:rPr>
              <a:t> </a:t>
            </a:r>
            <a:r>
              <a:rPr lang="en-US" dirty="0" err="1" smtClean="0">
                <a:ea typeface="+mn-ea"/>
              </a:rPr>
              <a:t>trampa</a:t>
            </a:r>
            <a:r>
              <a:rPr lang="en-US" dirty="0" smtClean="0">
                <a:ea typeface="+mn-ea"/>
              </a:rPr>
              <a:t> al </a:t>
            </a:r>
            <a:r>
              <a:rPr lang="en-US" dirty="0" err="1" smtClean="0">
                <a:ea typeface="+mn-ea"/>
              </a:rPr>
              <a:t>acuerdo</a:t>
            </a:r>
            <a:r>
              <a:rPr lang="en-US" dirty="0" smtClean="0">
                <a:ea typeface="+mn-ea"/>
              </a:rPr>
              <a:t>. </a:t>
            </a:r>
          </a:p>
          <a:p>
            <a:pPr marL="996696" lvl="2" eaLnBrk="1" fontAlgn="auto" hangingPunct="1">
              <a:spcAft>
                <a:spcPts val="0"/>
              </a:spcAft>
              <a:buClr>
                <a:schemeClr val="accent3"/>
              </a:buClr>
              <a:buFont typeface="Arial"/>
              <a:buChar char="▪"/>
              <a:defRPr/>
            </a:pPr>
            <a:r>
              <a:rPr lang="en-US" dirty="0" smtClean="0">
                <a:ea typeface="+mn-ea"/>
              </a:rPr>
              <a:t>James A. </a:t>
            </a:r>
            <a:r>
              <a:rPr lang="en-US" dirty="0" err="1" smtClean="0">
                <a:ea typeface="+mn-ea"/>
              </a:rPr>
              <a:t>Lagenfeld</a:t>
            </a:r>
            <a:r>
              <a:rPr lang="en-US" dirty="0" smtClean="0">
                <a:ea typeface="+mn-ea"/>
              </a:rPr>
              <a:t> &amp; Louis Silvia, “Federal Trade Commission Horizontal Restraint Cases: An Update”, 49(3) </a:t>
            </a:r>
            <a:r>
              <a:rPr lang="en-US" i="1" dirty="0" smtClean="0">
                <a:ea typeface="+mn-ea"/>
              </a:rPr>
              <a:t>The Antitrust Bulletin </a:t>
            </a:r>
            <a:r>
              <a:rPr lang="en-US" dirty="0" smtClean="0">
                <a:ea typeface="+mn-ea"/>
              </a:rPr>
              <a:t>521, Fall 2004, pg 523.</a:t>
            </a:r>
          </a:p>
          <a:p>
            <a:pPr marL="731520" lvl="1" indent="-274320" eaLnBrk="1" fontAlgn="auto" hangingPunct="1">
              <a:spcAft>
                <a:spcPts val="0"/>
              </a:spcAft>
              <a:buFont typeface="Wingdings"/>
              <a:buChar char=""/>
              <a:defRPr/>
            </a:pPr>
            <a:endParaRPr lang="en-US" dirty="0">
              <a:ea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Tres tipos</a:t>
            </a:r>
          </a:p>
        </p:txBody>
      </p:sp>
      <p:sp>
        <p:nvSpPr>
          <p:cNvPr id="3" name="Content Placeholder 2"/>
          <p:cNvSpPr>
            <a:spLocks noGrp="1"/>
          </p:cNvSpPr>
          <p:nvPr>
            <p:ph sz="quarter" idx="1"/>
          </p:nvPr>
        </p:nvSpPr>
        <p:spPr/>
        <p:txBody>
          <a:bodyPr rtlCol="0">
            <a:normAutofit fontScale="92500"/>
          </a:bodyPr>
          <a:lstStyle/>
          <a:p>
            <a:pPr marL="438912" indent="-320040" eaLnBrk="1" fontAlgn="auto" hangingPunct="1">
              <a:spcBef>
                <a:spcPts val="0"/>
              </a:spcBef>
              <a:spcAft>
                <a:spcPts val="0"/>
              </a:spcAft>
              <a:buFont typeface="Wingdings 2"/>
              <a:buChar char=""/>
              <a:defRPr/>
            </a:pPr>
            <a:r>
              <a:rPr lang="en-US" dirty="0" err="1" smtClean="0">
                <a:ea typeface="+mn-ea"/>
                <a:cs typeface="+mn-cs"/>
              </a:rPr>
              <a:t>Desde</a:t>
            </a:r>
            <a:r>
              <a:rPr lang="en-US" dirty="0" smtClean="0">
                <a:ea typeface="+mn-ea"/>
                <a:cs typeface="+mn-cs"/>
              </a:rPr>
              <a:t> </a:t>
            </a:r>
            <a:r>
              <a:rPr lang="en-US" dirty="0" err="1" smtClean="0">
                <a:ea typeface="+mn-ea"/>
                <a:cs typeface="+mn-cs"/>
              </a:rPr>
              <a:t>una</a:t>
            </a:r>
            <a:r>
              <a:rPr lang="en-US" dirty="0" smtClean="0">
                <a:ea typeface="+mn-ea"/>
                <a:cs typeface="+mn-cs"/>
              </a:rPr>
              <a:t> </a:t>
            </a:r>
            <a:r>
              <a:rPr lang="en-US" dirty="0" err="1" smtClean="0">
                <a:ea typeface="+mn-ea"/>
                <a:cs typeface="+mn-cs"/>
              </a:rPr>
              <a:t>perspectiva</a:t>
            </a:r>
            <a:r>
              <a:rPr lang="en-US" dirty="0" smtClean="0">
                <a:ea typeface="+mn-ea"/>
                <a:cs typeface="+mn-cs"/>
              </a:rPr>
              <a:t> </a:t>
            </a:r>
            <a:r>
              <a:rPr lang="en-US" dirty="0" err="1" smtClean="0">
                <a:ea typeface="+mn-ea"/>
                <a:cs typeface="+mn-cs"/>
              </a:rPr>
              <a:t>económica</a:t>
            </a:r>
            <a:r>
              <a:rPr lang="en-US" dirty="0" smtClean="0">
                <a:ea typeface="+mn-ea"/>
                <a:cs typeface="+mn-cs"/>
              </a:rPr>
              <a:t>, hay </a:t>
            </a:r>
            <a:r>
              <a:rPr lang="en-US" dirty="0" err="1" smtClean="0">
                <a:ea typeface="+mn-ea"/>
                <a:cs typeface="+mn-cs"/>
              </a:rPr>
              <a:t>tres</a:t>
            </a:r>
            <a:r>
              <a:rPr lang="en-US" dirty="0" smtClean="0">
                <a:ea typeface="+mn-ea"/>
                <a:cs typeface="+mn-cs"/>
              </a:rPr>
              <a:t> </a:t>
            </a:r>
            <a:r>
              <a:rPr lang="en-US" dirty="0" err="1" smtClean="0">
                <a:ea typeface="+mn-ea"/>
                <a:cs typeface="+mn-cs"/>
              </a:rPr>
              <a:t>tipos</a:t>
            </a:r>
            <a:r>
              <a:rPr lang="en-US" dirty="0" smtClean="0">
                <a:ea typeface="+mn-ea"/>
                <a:cs typeface="+mn-cs"/>
              </a:rPr>
              <a:t> (</a:t>
            </a:r>
            <a:r>
              <a:rPr lang="en-US" dirty="0" err="1" smtClean="0">
                <a:ea typeface="+mn-ea"/>
                <a:cs typeface="+mn-cs"/>
              </a:rPr>
              <a:t>Lagenfeld</a:t>
            </a:r>
            <a:r>
              <a:rPr lang="en-US" dirty="0" smtClean="0">
                <a:ea typeface="+mn-ea"/>
                <a:cs typeface="+mn-cs"/>
              </a:rPr>
              <a:t> &amp; Silvia):</a:t>
            </a:r>
          </a:p>
          <a:p>
            <a:pPr marL="731520" lvl="1" indent="-274320" eaLnBrk="1" fontAlgn="auto" hangingPunct="1">
              <a:spcAft>
                <a:spcPts val="0"/>
              </a:spcAft>
              <a:buFont typeface="Wingdings"/>
              <a:buChar char=""/>
              <a:defRPr/>
            </a:pPr>
            <a:r>
              <a:rPr lang="en-US" dirty="0" err="1" smtClean="0">
                <a:ea typeface="+mn-ea"/>
              </a:rPr>
              <a:t>Clásicos</a:t>
            </a:r>
            <a:endParaRPr lang="en-US" dirty="0" smtClean="0">
              <a:ea typeface="+mn-ea"/>
            </a:endParaRPr>
          </a:p>
          <a:p>
            <a:pPr marL="996696" lvl="2" eaLnBrk="1" fontAlgn="auto" hangingPunct="1">
              <a:spcAft>
                <a:spcPts val="0"/>
              </a:spcAft>
              <a:buClr>
                <a:schemeClr val="accent3"/>
              </a:buClr>
              <a:buFont typeface="Arial"/>
              <a:buChar char="▪"/>
              <a:defRPr/>
            </a:pPr>
            <a:r>
              <a:rPr lang="en-US" dirty="0" err="1" smtClean="0">
                <a:ea typeface="+mn-ea"/>
              </a:rPr>
              <a:t>Directamente</a:t>
            </a:r>
            <a:r>
              <a:rPr lang="en-US" dirty="0" smtClean="0">
                <a:ea typeface="+mn-ea"/>
              </a:rPr>
              <a:t> </a:t>
            </a:r>
            <a:r>
              <a:rPr lang="en-US" dirty="0" err="1" smtClean="0">
                <a:ea typeface="+mn-ea"/>
              </a:rPr>
              <a:t>buscan</a:t>
            </a:r>
            <a:r>
              <a:rPr lang="en-US" dirty="0" smtClean="0">
                <a:ea typeface="+mn-ea"/>
              </a:rPr>
              <a:t> </a:t>
            </a:r>
            <a:r>
              <a:rPr lang="en-US" dirty="0" err="1" smtClean="0">
                <a:ea typeface="+mn-ea"/>
              </a:rPr>
              <a:t>aumentar</a:t>
            </a:r>
            <a:r>
              <a:rPr lang="en-US" dirty="0" smtClean="0">
                <a:ea typeface="+mn-ea"/>
              </a:rPr>
              <a:t> los </a:t>
            </a:r>
            <a:r>
              <a:rPr lang="en-US" dirty="0" err="1" smtClean="0">
                <a:ea typeface="+mn-ea"/>
              </a:rPr>
              <a:t>precios</a:t>
            </a:r>
            <a:r>
              <a:rPr lang="en-US" dirty="0" smtClean="0">
                <a:ea typeface="+mn-ea"/>
              </a:rPr>
              <a:t> </a:t>
            </a:r>
            <a:r>
              <a:rPr lang="en-US" dirty="0" err="1" smtClean="0">
                <a:ea typeface="+mn-ea"/>
              </a:rPr>
              <a:t>o</a:t>
            </a:r>
            <a:r>
              <a:rPr lang="en-US" dirty="0" smtClean="0">
                <a:ea typeface="+mn-ea"/>
              </a:rPr>
              <a:t> </a:t>
            </a:r>
            <a:r>
              <a:rPr lang="en-US" dirty="0" err="1" smtClean="0">
                <a:ea typeface="+mn-ea"/>
              </a:rPr>
              <a:t>reducir</a:t>
            </a:r>
            <a:r>
              <a:rPr lang="en-US" dirty="0" smtClean="0">
                <a:ea typeface="+mn-ea"/>
              </a:rPr>
              <a:t> la </a:t>
            </a:r>
            <a:r>
              <a:rPr lang="en-US" dirty="0" err="1" smtClean="0">
                <a:ea typeface="+mn-ea"/>
              </a:rPr>
              <a:t>producción</a:t>
            </a:r>
            <a:endParaRPr lang="en-US" dirty="0" smtClean="0">
              <a:ea typeface="+mn-ea"/>
            </a:endParaRPr>
          </a:p>
          <a:p>
            <a:pPr marL="731520" lvl="1" indent="-274320" eaLnBrk="1" fontAlgn="auto" hangingPunct="1">
              <a:spcAft>
                <a:spcPts val="0"/>
              </a:spcAft>
              <a:buFont typeface="Wingdings"/>
              <a:buChar char=""/>
              <a:defRPr/>
            </a:pPr>
            <a:r>
              <a:rPr lang="en-US" dirty="0" err="1" smtClean="0">
                <a:ea typeface="+mn-ea"/>
              </a:rPr>
              <a:t>Aumentar</a:t>
            </a:r>
            <a:r>
              <a:rPr lang="en-US" dirty="0" smtClean="0">
                <a:ea typeface="+mn-ea"/>
              </a:rPr>
              <a:t> los </a:t>
            </a:r>
            <a:r>
              <a:rPr lang="en-US" dirty="0" err="1" smtClean="0">
                <a:ea typeface="+mn-ea"/>
              </a:rPr>
              <a:t>costos</a:t>
            </a:r>
            <a:r>
              <a:rPr lang="en-US" dirty="0" smtClean="0">
                <a:ea typeface="+mn-ea"/>
              </a:rPr>
              <a:t> de los </a:t>
            </a:r>
            <a:r>
              <a:rPr lang="en-US" dirty="0" err="1" smtClean="0">
                <a:ea typeface="+mn-ea"/>
              </a:rPr>
              <a:t>rivales</a:t>
            </a:r>
            <a:endParaRPr lang="en-US" dirty="0" smtClean="0">
              <a:ea typeface="+mn-ea"/>
            </a:endParaRPr>
          </a:p>
          <a:p>
            <a:pPr marL="996696" lvl="2" eaLnBrk="1" fontAlgn="auto" hangingPunct="1">
              <a:spcAft>
                <a:spcPts val="0"/>
              </a:spcAft>
              <a:buClr>
                <a:schemeClr val="accent3"/>
              </a:buClr>
              <a:buFont typeface="Arial"/>
              <a:buChar char="▪"/>
              <a:defRPr/>
            </a:pPr>
            <a:r>
              <a:rPr lang="en-US" dirty="0" err="1" smtClean="0">
                <a:ea typeface="+mn-ea"/>
              </a:rPr>
              <a:t>Ocurre</a:t>
            </a:r>
            <a:r>
              <a:rPr lang="en-US" dirty="0" smtClean="0">
                <a:ea typeface="+mn-ea"/>
              </a:rPr>
              <a:t> </a:t>
            </a:r>
            <a:r>
              <a:rPr lang="en-US" dirty="0" err="1" smtClean="0">
                <a:ea typeface="+mn-ea"/>
              </a:rPr>
              <a:t>cuando</a:t>
            </a:r>
            <a:r>
              <a:rPr lang="en-US" dirty="0" smtClean="0">
                <a:ea typeface="+mn-ea"/>
              </a:rPr>
              <a:t> un </a:t>
            </a:r>
            <a:r>
              <a:rPr lang="en-US" dirty="0" err="1" smtClean="0">
                <a:ea typeface="+mn-ea"/>
              </a:rPr>
              <a:t>grupo</a:t>
            </a:r>
            <a:r>
              <a:rPr lang="en-US" dirty="0" smtClean="0">
                <a:ea typeface="+mn-ea"/>
              </a:rPr>
              <a:t> </a:t>
            </a:r>
            <a:r>
              <a:rPr lang="en-US" dirty="0" err="1" smtClean="0">
                <a:ea typeface="+mn-ea"/>
              </a:rPr>
              <a:t>controla</a:t>
            </a:r>
            <a:r>
              <a:rPr lang="en-US" dirty="0" smtClean="0">
                <a:ea typeface="+mn-ea"/>
              </a:rPr>
              <a:t> un input vital, </a:t>
            </a:r>
            <a:r>
              <a:rPr lang="en-US" dirty="0" err="1" smtClean="0">
                <a:ea typeface="+mn-ea"/>
              </a:rPr>
              <a:t>como</a:t>
            </a:r>
            <a:r>
              <a:rPr lang="en-US" dirty="0" smtClean="0">
                <a:ea typeface="+mn-ea"/>
              </a:rPr>
              <a:t> </a:t>
            </a:r>
            <a:r>
              <a:rPr lang="en-US" dirty="0" err="1" smtClean="0">
                <a:ea typeface="+mn-ea"/>
              </a:rPr>
              <a:t>por</a:t>
            </a:r>
            <a:r>
              <a:rPr lang="en-US" dirty="0" smtClean="0">
                <a:ea typeface="+mn-ea"/>
              </a:rPr>
              <a:t> </a:t>
            </a:r>
            <a:r>
              <a:rPr lang="en-US" dirty="0" err="1" smtClean="0">
                <a:ea typeface="+mn-ea"/>
              </a:rPr>
              <a:t>ejemplo</a:t>
            </a:r>
            <a:r>
              <a:rPr lang="en-US" dirty="0" smtClean="0">
                <a:ea typeface="+mn-ea"/>
              </a:rPr>
              <a:t>, el </a:t>
            </a:r>
            <a:r>
              <a:rPr lang="en-US" dirty="0" err="1" smtClean="0">
                <a:ea typeface="+mn-ea"/>
              </a:rPr>
              <a:t>acceso</a:t>
            </a:r>
            <a:r>
              <a:rPr lang="en-US" dirty="0" smtClean="0">
                <a:ea typeface="+mn-ea"/>
              </a:rPr>
              <a:t> a </a:t>
            </a:r>
            <a:r>
              <a:rPr lang="en-US" dirty="0" err="1" smtClean="0">
                <a:ea typeface="+mn-ea"/>
              </a:rPr>
              <a:t>una</a:t>
            </a:r>
            <a:r>
              <a:rPr lang="en-US" dirty="0" smtClean="0">
                <a:ea typeface="+mn-ea"/>
              </a:rPr>
              <a:t> </a:t>
            </a:r>
            <a:r>
              <a:rPr lang="en-US" dirty="0" err="1" smtClean="0">
                <a:ea typeface="+mn-ea"/>
              </a:rPr>
              <a:t>cierta</a:t>
            </a:r>
            <a:r>
              <a:rPr lang="en-US" dirty="0" smtClean="0">
                <a:ea typeface="+mn-ea"/>
              </a:rPr>
              <a:t> </a:t>
            </a:r>
            <a:r>
              <a:rPr lang="en-US" dirty="0" err="1" smtClean="0">
                <a:ea typeface="+mn-ea"/>
              </a:rPr>
              <a:t>instalación</a:t>
            </a:r>
            <a:r>
              <a:rPr lang="en-US" dirty="0" smtClean="0">
                <a:ea typeface="+mn-ea"/>
              </a:rPr>
              <a:t> “upstream”. </a:t>
            </a:r>
            <a:r>
              <a:rPr lang="en-US" dirty="0" err="1" smtClean="0">
                <a:ea typeface="+mn-ea"/>
              </a:rPr>
              <a:t>Ejemplo</a:t>
            </a:r>
            <a:r>
              <a:rPr lang="en-US" dirty="0" smtClean="0">
                <a:ea typeface="+mn-ea"/>
              </a:rPr>
              <a:t>: </a:t>
            </a:r>
            <a:r>
              <a:rPr lang="en-US" dirty="0" err="1" smtClean="0">
                <a:ea typeface="+mn-ea"/>
              </a:rPr>
              <a:t>abuso</a:t>
            </a:r>
            <a:r>
              <a:rPr lang="en-US" dirty="0" smtClean="0">
                <a:ea typeface="+mn-ea"/>
              </a:rPr>
              <a:t> del </a:t>
            </a:r>
            <a:r>
              <a:rPr lang="en-US" dirty="0" err="1" smtClean="0">
                <a:ea typeface="+mn-ea"/>
              </a:rPr>
              <a:t>proceso</a:t>
            </a:r>
            <a:r>
              <a:rPr lang="en-US" dirty="0" smtClean="0">
                <a:ea typeface="+mn-ea"/>
              </a:rPr>
              <a:t> de </a:t>
            </a:r>
            <a:r>
              <a:rPr lang="en-US" dirty="0" err="1" smtClean="0">
                <a:ea typeface="+mn-ea"/>
              </a:rPr>
              <a:t>fijación</a:t>
            </a:r>
            <a:r>
              <a:rPr lang="en-US" dirty="0" smtClean="0">
                <a:ea typeface="+mn-ea"/>
              </a:rPr>
              <a:t> de </a:t>
            </a:r>
            <a:r>
              <a:rPr lang="en-US" dirty="0" err="1" smtClean="0">
                <a:ea typeface="+mn-ea"/>
              </a:rPr>
              <a:t>estándares</a:t>
            </a:r>
            <a:r>
              <a:rPr lang="en-US" dirty="0" smtClean="0">
                <a:ea typeface="+mn-ea"/>
              </a:rPr>
              <a:t> en </a:t>
            </a:r>
            <a:r>
              <a:rPr lang="en-US" dirty="0" err="1" smtClean="0">
                <a:ea typeface="+mn-ea"/>
              </a:rPr>
              <a:t>casos</a:t>
            </a:r>
            <a:r>
              <a:rPr lang="en-US" dirty="0" smtClean="0">
                <a:ea typeface="+mn-ea"/>
              </a:rPr>
              <a:t> de auto-</a:t>
            </a:r>
            <a:r>
              <a:rPr lang="en-US" dirty="0" err="1" smtClean="0">
                <a:ea typeface="+mn-ea"/>
              </a:rPr>
              <a:t>regulación</a:t>
            </a:r>
            <a:r>
              <a:rPr lang="en-US" dirty="0" smtClean="0">
                <a:ea typeface="+mn-ea"/>
              </a:rPr>
              <a:t>.</a:t>
            </a:r>
          </a:p>
          <a:p>
            <a:pPr marL="731520" lvl="1" indent="-274320" eaLnBrk="1" fontAlgn="auto" hangingPunct="1">
              <a:spcAft>
                <a:spcPts val="0"/>
              </a:spcAft>
              <a:buFont typeface="Wingdings"/>
              <a:buChar char=""/>
              <a:defRPr/>
            </a:pPr>
            <a:r>
              <a:rPr lang="en-US" dirty="0" err="1" smtClean="0">
                <a:ea typeface="+mn-ea"/>
              </a:rPr>
              <a:t>Aumentar</a:t>
            </a:r>
            <a:r>
              <a:rPr lang="en-US" dirty="0" smtClean="0">
                <a:ea typeface="+mn-ea"/>
              </a:rPr>
              <a:t> los </a:t>
            </a:r>
            <a:r>
              <a:rPr lang="en-US" dirty="0" err="1" smtClean="0">
                <a:ea typeface="+mn-ea"/>
              </a:rPr>
              <a:t>propios</a:t>
            </a:r>
            <a:r>
              <a:rPr lang="en-US" dirty="0" smtClean="0">
                <a:ea typeface="+mn-ea"/>
              </a:rPr>
              <a:t> </a:t>
            </a:r>
            <a:r>
              <a:rPr lang="en-US" dirty="0" err="1" smtClean="0">
                <a:ea typeface="+mn-ea"/>
              </a:rPr>
              <a:t>costos</a:t>
            </a:r>
            <a:r>
              <a:rPr lang="en-US" dirty="0" smtClean="0">
                <a:ea typeface="+mn-ea"/>
              </a:rPr>
              <a:t> (</a:t>
            </a:r>
            <a:r>
              <a:rPr lang="en-US" dirty="0" err="1" smtClean="0">
                <a:ea typeface="+mn-ea"/>
              </a:rPr>
              <a:t>y</a:t>
            </a:r>
            <a:r>
              <a:rPr lang="en-US" dirty="0" smtClean="0">
                <a:ea typeface="+mn-ea"/>
              </a:rPr>
              <a:t> de </a:t>
            </a:r>
            <a:r>
              <a:rPr lang="en-US" dirty="0" err="1" smtClean="0">
                <a:ea typeface="+mn-ea"/>
              </a:rPr>
              <a:t>todos</a:t>
            </a:r>
            <a:r>
              <a:rPr lang="en-US" dirty="0" smtClean="0">
                <a:ea typeface="+mn-ea"/>
              </a:rPr>
              <a:t> los </a:t>
            </a:r>
            <a:r>
              <a:rPr lang="en-US" dirty="0" err="1" smtClean="0">
                <a:ea typeface="+mn-ea"/>
              </a:rPr>
              <a:t>participantes</a:t>
            </a:r>
            <a:r>
              <a:rPr lang="en-US" dirty="0" smtClean="0">
                <a:ea typeface="+mn-ea"/>
              </a:rPr>
              <a:t>)</a:t>
            </a:r>
          </a:p>
          <a:p>
            <a:pPr marL="996696" lvl="2" eaLnBrk="1" fontAlgn="auto" hangingPunct="1">
              <a:spcAft>
                <a:spcPts val="0"/>
              </a:spcAft>
              <a:buClr>
                <a:schemeClr val="accent3"/>
              </a:buClr>
              <a:buFont typeface="Arial"/>
              <a:buChar char="▪"/>
              <a:defRPr/>
            </a:pPr>
            <a:r>
              <a:rPr lang="en-US" dirty="0" err="1" smtClean="0">
                <a:ea typeface="+mn-ea"/>
              </a:rPr>
              <a:t>Restricciones</a:t>
            </a:r>
            <a:r>
              <a:rPr lang="en-US" dirty="0" smtClean="0">
                <a:ea typeface="+mn-ea"/>
              </a:rPr>
              <a:t> </a:t>
            </a:r>
            <a:r>
              <a:rPr lang="en-US" dirty="0" err="1" smtClean="0">
                <a:ea typeface="+mn-ea"/>
              </a:rPr>
              <a:t>publicitarias</a:t>
            </a:r>
            <a:r>
              <a:rPr lang="en-US" dirty="0" smtClean="0">
                <a:ea typeface="+mn-ea"/>
              </a:rPr>
              <a:t>, </a:t>
            </a:r>
            <a:r>
              <a:rPr lang="en-US" dirty="0" err="1" smtClean="0">
                <a:ea typeface="+mn-ea"/>
              </a:rPr>
              <a:t>fijación</a:t>
            </a:r>
            <a:r>
              <a:rPr lang="en-US" dirty="0" smtClean="0">
                <a:ea typeface="+mn-ea"/>
              </a:rPr>
              <a:t> de </a:t>
            </a:r>
            <a:r>
              <a:rPr lang="en-US" dirty="0" err="1" smtClean="0">
                <a:ea typeface="+mn-ea"/>
              </a:rPr>
              <a:t>horarios</a:t>
            </a:r>
            <a:r>
              <a:rPr lang="en-US" dirty="0" smtClean="0">
                <a:ea typeface="+mn-ea"/>
              </a:rPr>
              <a:t> </a:t>
            </a:r>
            <a:r>
              <a:rPr lang="en-US" dirty="0" err="1" smtClean="0">
                <a:ea typeface="+mn-ea"/>
              </a:rPr>
              <a:t>máximos</a:t>
            </a:r>
            <a:r>
              <a:rPr lang="en-US" dirty="0" smtClean="0">
                <a:ea typeface="+mn-ea"/>
              </a:rPr>
              <a:t>, etc.</a:t>
            </a:r>
          </a:p>
          <a:p>
            <a:pPr marL="996696" lvl="2" eaLnBrk="1" fontAlgn="auto" hangingPunct="1">
              <a:spcAft>
                <a:spcPts val="0"/>
              </a:spcAft>
              <a:buClr>
                <a:schemeClr val="accent3"/>
              </a:buClr>
              <a:buFont typeface="Arial"/>
              <a:buChar char="▪"/>
              <a:defRPr/>
            </a:pPr>
            <a:endParaRPr lang="en-US" dirty="0">
              <a:ea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err="1" smtClean="0"/>
              <a:t>Qué</a:t>
            </a:r>
            <a:r>
              <a:rPr lang="en-US" dirty="0" smtClean="0"/>
              <a:t> </a:t>
            </a:r>
            <a:r>
              <a:rPr lang="en-US" dirty="0" err="1" smtClean="0"/>
              <a:t>es</a:t>
            </a:r>
            <a:r>
              <a:rPr lang="en-US" dirty="0" smtClean="0"/>
              <a:t> </a:t>
            </a:r>
            <a:r>
              <a:rPr lang="en-US" dirty="0" err="1" smtClean="0"/>
              <a:t>acuerdo</a:t>
            </a:r>
            <a:r>
              <a:rPr lang="en-US" dirty="0" smtClean="0"/>
              <a:t>: 9</a:t>
            </a:r>
            <a:r>
              <a:rPr lang="en-US" baseline="30000" dirty="0" smtClean="0"/>
              <a:t>th</a:t>
            </a:r>
            <a:r>
              <a:rPr lang="en-US" dirty="0" smtClean="0"/>
              <a:t> Circuit (Corte de </a:t>
            </a:r>
            <a:r>
              <a:rPr lang="en-US" dirty="0" err="1" smtClean="0"/>
              <a:t>Apelaciones</a:t>
            </a:r>
            <a:r>
              <a:rPr lang="en-US" dirty="0" smtClean="0"/>
              <a:t> Federal)</a:t>
            </a:r>
            <a:endParaRPr lang="en-US" dirty="0"/>
          </a:p>
        </p:txBody>
      </p:sp>
      <p:sp>
        <p:nvSpPr>
          <p:cNvPr id="30723" name="Content Placeholder 2"/>
          <p:cNvSpPr>
            <a:spLocks noGrp="1"/>
          </p:cNvSpPr>
          <p:nvPr>
            <p:ph sz="quarter" idx="1"/>
          </p:nvPr>
        </p:nvSpPr>
        <p:spPr/>
        <p:txBody>
          <a:bodyPr/>
          <a:lstStyle/>
          <a:p>
            <a:r>
              <a:rPr lang="en-US" sz="2400" smtClean="0">
                <a:ea typeface="ＭＳ Ｐゴシック" charset="-128"/>
                <a:cs typeface="ＭＳ Ｐゴシック" charset="-128"/>
              </a:rPr>
              <a:t>“Let us suppose five competitors meet on several occasions, discuss their problems, and one finally states—‘I won’t fix prices with any of you, but here is what I am going to do—put the price of my gidget at X dollars; now you all do what you want’. He then leaves the meeting. Competitor number two says—‘I don’t care whether number one does what he says he’s going to do or not; nor do I care what the rest of you do, but I am going to price my gidget at X dollars’. Number three makes a similar statement– ‘My price is X dollars’. Number four says not one word. All leave and fix ‘their’ prices at ‘X’ dollars”.</a:t>
            </a:r>
          </a:p>
          <a:p>
            <a:pPr lvl="1"/>
            <a:r>
              <a:rPr lang="en-US" sz="2000" smtClean="0"/>
              <a:t>Esco Corp v. US, 340 F.2d 1000, 1007 (1965).</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Paralelismo</a:t>
            </a:r>
            <a:r>
              <a:rPr lang="en-US" dirty="0" smtClean="0"/>
              <a:t> </a:t>
            </a:r>
            <a:r>
              <a:rPr lang="en-US" dirty="0" err="1" smtClean="0"/>
              <a:t>Consciente</a:t>
            </a:r>
            <a:r>
              <a:rPr lang="en-US" dirty="0" smtClean="0"/>
              <a:t> </a:t>
            </a:r>
            <a:endParaRPr lang="en-US" dirty="0"/>
          </a:p>
        </p:txBody>
      </p:sp>
      <p:sp>
        <p:nvSpPr>
          <p:cNvPr id="32771" name="Content Placeholder 2"/>
          <p:cNvSpPr>
            <a:spLocks noGrp="1"/>
          </p:cNvSpPr>
          <p:nvPr>
            <p:ph sz="quarter" idx="1"/>
          </p:nvPr>
        </p:nvSpPr>
        <p:spPr/>
        <p:txBody>
          <a:bodyPr/>
          <a:lstStyle/>
          <a:p>
            <a:r>
              <a:rPr lang="en-US" sz="2400" smtClean="0">
                <a:ea typeface="ＭＳ Ｐゴシック" charset="-128"/>
                <a:cs typeface="ＭＳ Ｐゴシック" charset="-128"/>
              </a:rPr>
              <a:t>Primer problema: Nomenclatura</a:t>
            </a:r>
          </a:p>
          <a:p>
            <a:pPr lvl="1"/>
            <a:r>
              <a:rPr lang="en-US" sz="2000" smtClean="0"/>
              <a:t>Los economistas hablan de colusión tácita para referirse al paralelismo consciente o interdependencia oligopolística</a:t>
            </a:r>
          </a:p>
          <a:p>
            <a:r>
              <a:rPr lang="en-US" sz="2400" smtClean="0">
                <a:ea typeface="ＭＳ Ｐゴシック" charset="-128"/>
                <a:cs typeface="ＭＳ Ｐゴシック" charset="-128"/>
              </a:rPr>
              <a:t>Paralelismo consciente o interdependencia oligopolística</a:t>
            </a:r>
          </a:p>
          <a:p>
            <a:pPr lvl="1"/>
            <a:r>
              <a:rPr lang="en-US" sz="2000" smtClean="0"/>
              <a:t>Equilibrio de Nash: Equilibrio que adoptan las firmas teniendo en consideración lo que hacen los demás</a:t>
            </a:r>
          </a:p>
          <a:p>
            <a:pPr lvl="1"/>
            <a:r>
              <a:rPr lang="en-US" sz="2000" smtClean="0"/>
              <a:t>En principio, no podemos castigar a las firmas por adoptar las decisiones óptimas dado lo que están haciendo los demás</a:t>
            </a:r>
          </a:p>
          <a:p>
            <a:pPr lvl="1"/>
            <a:r>
              <a:rPr lang="en-US" sz="2000" smtClean="0"/>
              <a:t>Si podemos tenerlos en consideración para negar la autorización a una fusión (política pública vs. derecho infraccional).</a:t>
            </a:r>
          </a:p>
          <a:p>
            <a:pPr lvl="1"/>
            <a:endParaRPr lang="en-US" sz="20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Errores</a:t>
            </a:r>
            <a:r>
              <a:rPr lang="en-US" dirty="0" smtClean="0"/>
              <a:t> </a:t>
            </a:r>
            <a:endParaRPr lang="en-US" dirty="0"/>
          </a:p>
        </p:txBody>
      </p:sp>
      <p:sp>
        <p:nvSpPr>
          <p:cNvPr id="33795" name="Content Placeholder 2"/>
          <p:cNvSpPr>
            <a:spLocks noGrp="1"/>
          </p:cNvSpPr>
          <p:nvPr>
            <p:ph sz="quarter" idx="1"/>
          </p:nvPr>
        </p:nvSpPr>
        <p:spPr/>
        <p:txBody>
          <a:bodyPr>
            <a:normAutofit lnSpcReduction="10000"/>
          </a:bodyPr>
          <a:lstStyle/>
          <a:p>
            <a:r>
              <a:rPr lang="en-US" sz="2400" smtClean="0">
                <a:ea typeface="ＭＳ Ｐゴシック" charset="-128"/>
                <a:cs typeface="ＭＳ Ｐゴシック" charset="-128"/>
              </a:rPr>
              <a:t>Hipótesis nula: firmas son no-culpables (estamos testeando culpable-no culpable)</a:t>
            </a:r>
          </a:p>
          <a:p>
            <a:pPr lvl="1"/>
            <a:r>
              <a:rPr lang="en-US" sz="2000" smtClean="0"/>
              <a:t>Si rechazamos la hipótesis nula (no-culpable, que se presume verdadera), entonces concluimos que las firmas son culpables. Si no rechazamos, entonces concluimos que son inocentes.</a:t>
            </a:r>
          </a:p>
          <a:p>
            <a:pPr lvl="1"/>
            <a:r>
              <a:rPr lang="en-US" sz="2000" smtClean="0"/>
              <a:t>Error Tipo I o Falso positivo: rechazamos la hipótesis nula, cuando en realidad era lo cierto; en este caso, castigamos al inocente</a:t>
            </a:r>
          </a:p>
          <a:p>
            <a:pPr lvl="1"/>
            <a:r>
              <a:rPr lang="en-US" sz="2000" smtClean="0"/>
              <a:t>Error Tipo II o Falso negativo: no rechazamos la hipótesis nula, cuando en realidad  la hipótesis nula era falsa; en este caso, no castigamos al que en verdad era culpable.</a:t>
            </a:r>
          </a:p>
          <a:p>
            <a:pPr lvl="1"/>
            <a:r>
              <a:rPr lang="en-US" sz="2000" smtClean="0"/>
              <a:t>Por razones de justicia, tenemos especial cuidado con los errores de Tipo I, pero hay un trade-off entre errores Tipo I y II</a:t>
            </a:r>
          </a:p>
          <a:p>
            <a:pPr lvl="2"/>
            <a:r>
              <a:rPr lang="en-US" sz="1400" smtClean="0">
                <a:ea typeface="ＭＳ Ｐゴシック" charset="-128"/>
              </a:rPr>
              <a:t>Prueba civil (USA): Más probable que sí a que no (51%)</a:t>
            </a:r>
          </a:p>
          <a:p>
            <a:pPr lvl="2"/>
            <a:r>
              <a:rPr lang="en-US" sz="1400" smtClean="0">
                <a:ea typeface="ＭＳ Ｐゴシック" charset="-128"/>
              </a:rPr>
              <a:t>Prueba penal: Más allá de la duda razonable (95%)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Acuerdos anticompetitivos</a:t>
            </a:r>
          </a:p>
        </p:txBody>
      </p:sp>
      <p:sp>
        <p:nvSpPr>
          <p:cNvPr id="15363" name="Content Placeholder 2"/>
          <p:cNvSpPr>
            <a:spLocks noGrp="1" noChangeAspect="1"/>
          </p:cNvSpPr>
          <p:nvPr>
            <p:ph sz="quarter" idx="1"/>
          </p:nvPr>
        </p:nvSpPr>
        <p:spPr/>
        <p:txBody>
          <a:bodyPr/>
          <a:lstStyle/>
          <a:p>
            <a:pPr eaLnBrk="1" hangingPunct="1"/>
            <a:r>
              <a:rPr lang="en-US" smtClean="0">
                <a:ea typeface="ＭＳ Ｐゴシック" charset="-128"/>
                <a:cs typeface="ＭＳ Ｐゴシック" charset="-128"/>
              </a:rPr>
              <a:t>Colusión vista como auto-regulación</a:t>
            </a:r>
          </a:p>
          <a:p>
            <a:pPr lvl="1" eaLnBrk="1" hangingPunct="1"/>
            <a:r>
              <a:rPr lang="en-US" smtClean="0"/>
              <a:t>Establecimiento de estándares o normas de interés común</a:t>
            </a:r>
          </a:p>
          <a:p>
            <a:pPr lvl="2" eaLnBrk="1" hangingPunct="1"/>
            <a:r>
              <a:rPr lang="en-US" smtClean="0">
                <a:ea typeface="ＭＳ Ｐゴシック" charset="-128"/>
              </a:rPr>
              <a:t>Que se cumpla la ecuación que vimos en la clase anterior</a:t>
            </a:r>
          </a:p>
          <a:p>
            <a:pPr lvl="2" eaLnBrk="1" hangingPunct="1"/>
            <a:r>
              <a:rPr lang="en-US" smtClean="0">
                <a:ea typeface="ＭＳ Ｐゴシック" charset="-128"/>
              </a:rPr>
              <a:t>Cómo dividirse el botín</a:t>
            </a:r>
          </a:p>
          <a:p>
            <a:pPr lvl="2" eaLnBrk="1" hangingPunct="1"/>
            <a:r>
              <a:rPr lang="en-US" smtClean="0">
                <a:ea typeface="ＭＳ Ｐゴシック" charset="-128"/>
              </a:rPr>
              <a:t>Cómo resolver </a:t>
            </a:r>
            <a:r>
              <a:rPr lang="en-US" i="1" smtClean="0">
                <a:ea typeface="ＭＳ Ｐゴシック" charset="-128"/>
              </a:rPr>
              <a:t>shocks </a:t>
            </a:r>
            <a:r>
              <a:rPr lang="en-US" smtClean="0">
                <a:ea typeface="ＭＳ Ｐゴシック" charset="-128"/>
              </a:rPr>
              <a:t>y conflictos</a:t>
            </a:r>
          </a:p>
          <a:p>
            <a:pPr lvl="1" eaLnBrk="1" hangingPunct="1"/>
            <a:r>
              <a:rPr lang="en-US" smtClean="0"/>
              <a:t>Monitoreo</a:t>
            </a:r>
          </a:p>
          <a:p>
            <a:pPr lvl="2" eaLnBrk="1" hangingPunct="1"/>
            <a:r>
              <a:rPr lang="en-US" smtClean="0">
                <a:ea typeface="ＭＳ Ｐゴシック" charset="-128"/>
              </a:rPr>
              <a:t>Los miembros del cartel deben poder darse cuenta rápido cuando uno o más de ellos están haciendo trampa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Prueba</a:t>
            </a:r>
            <a:r>
              <a:rPr lang="en-US" dirty="0" smtClean="0"/>
              <a:t> del </a:t>
            </a:r>
            <a:r>
              <a:rPr lang="en-US" dirty="0" err="1" smtClean="0"/>
              <a:t>acuerdo</a:t>
            </a:r>
            <a:endParaRPr lang="en-US" dirty="0"/>
          </a:p>
        </p:txBody>
      </p:sp>
      <p:sp>
        <p:nvSpPr>
          <p:cNvPr id="34819" name="Content Placeholder 2"/>
          <p:cNvSpPr>
            <a:spLocks noGrp="1"/>
          </p:cNvSpPr>
          <p:nvPr>
            <p:ph sz="quarter" idx="1"/>
          </p:nvPr>
        </p:nvSpPr>
        <p:spPr/>
        <p:txBody>
          <a:bodyPr/>
          <a:lstStyle/>
          <a:p>
            <a:r>
              <a:rPr lang="en-US" sz="2400" smtClean="0">
                <a:ea typeface="ＭＳ Ｐゴシック" charset="-128"/>
                <a:cs typeface="ＭＳ Ｐゴシック" charset="-128"/>
              </a:rPr>
              <a:t>“Plus factors” o “factores agregados”</a:t>
            </a:r>
          </a:p>
          <a:p>
            <a:pPr lvl="1"/>
            <a:r>
              <a:rPr lang="en-US" sz="2000" smtClean="0"/>
              <a:t>El demandante tiene que probar hechos que tiendan a excluir la posibilidad de acción independiente por parte de los demandados</a:t>
            </a:r>
          </a:p>
          <a:p>
            <a:pPr lvl="2"/>
            <a:r>
              <a:rPr lang="en-US" sz="1600" smtClean="0">
                <a:ea typeface="ＭＳ Ｐゴシック" charset="-128"/>
              </a:rPr>
              <a:t>“Any showing by appellants that ‘tends to exclude the possibility of independent action’ can qualify as a ‘plus factor’” (Williamson Oil Co. v. Phillips Morris USA, 345 F.3d 1301).</a:t>
            </a:r>
          </a:p>
          <a:p>
            <a:pPr lvl="1"/>
            <a:r>
              <a:rPr lang="en-US" sz="2000" smtClean="0"/>
              <a:t>El paralelismo sólo no prueba el caso</a:t>
            </a:r>
          </a:p>
          <a:p>
            <a:pPr lvl="1"/>
            <a:r>
              <a:rPr lang="en-US" sz="2000" smtClean="0"/>
              <a:t>Ejemplos (Snier &amp; Scher)</a:t>
            </a:r>
          </a:p>
          <a:p>
            <a:pPr lvl="2"/>
            <a:r>
              <a:rPr lang="en-US" sz="1800" smtClean="0">
                <a:ea typeface="ＭＳ Ｐゴシック" charset="-128"/>
              </a:rPr>
              <a:t>Acciones de una parte que son contrarias a los intereses individuales de esa parte</a:t>
            </a:r>
          </a:p>
          <a:p>
            <a:pPr lvl="2"/>
            <a:r>
              <a:rPr lang="en-US" sz="1800" smtClean="0">
                <a:ea typeface="ＭＳ Ｐゴシック" charset="-128"/>
              </a:rPr>
              <a:t>Acuerdos o intercambios de información en relación con la conducta en cuestión, antes o suficientemente cerca (en el tiempo) de la conducta paralela</a:t>
            </a:r>
          </a:p>
          <a:p>
            <a:pPr lvl="2"/>
            <a:r>
              <a:rPr lang="en-US" sz="1800" smtClean="0">
                <a:ea typeface="ＭＳ Ｐゴシック" charset="-128"/>
              </a:rPr>
              <a:t>Prueba que el demandado tenía un motivo para celebrar el acuerdo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La </a:t>
            </a:r>
            <a:r>
              <a:rPr lang="en-US" dirty="0" err="1" smtClean="0"/>
              <a:t>pregunta</a:t>
            </a:r>
            <a:r>
              <a:rPr lang="en-US" dirty="0" smtClean="0"/>
              <a:t> del </a:t>
            </a:r>
            <a:r>
              <a:rPr lang="en-US" dirty="0" err="1" smtClean="0"/>
              <a:t>millón</a:t>
            </a:r>
            <a:endParaRPr lang="en-US" dirty="0"/>
          </a:p>
        </p:txBody>
      </p:sp>
      <p:sp>
        <p:nvSpPr>
          <p:cNvPr id="35843" name="Content Placeholder 2"/>
          <p:cNvSpPr>
            <a:spLocks noGrp="1"/>
          </p:cNvSpPr>
          <p:nvPr>
            <p:ph sz="quarter" idx="1"/>
          </p:nvPr>
        </p:nvSpPr>
        <p:spPr/>
        <p:txBody>
          <a:bodyPr/>
          <a:lstStyle/>
          <a:p>
            <a:r>
              <a:rPr lang="en-US" sz="2800" smtClean="0">
                <a:ea typeface="ＭＳ Ｐゴシック" charset="-128"/>
                <a:cs typeface="ＭＳ Ｐゴシック" charset="-128"/>
              </a:rPr>
              <a:t>En realidad, son dos preguntas (Snider &amp; Scher)</a:t>
            </a:r>
          </a:p>
          <a:p>
            <a:pPr lvl="1"/>
            <a:r>
              <a:rPr lang="en-US" sz="2400" smtClean="0"/>
              <a:t>Una existencial: ¿Qué nivel de coordinación en los precios constituye un acuerdo o práctica concertada (PC)?</a:t>
            </a:r>
          </a:p>
          <a:p>
            <a:pPr lvl="1"/>
            <a:r>
              <a:rPr lang="en-US" sz="2400" smtClean="0"/>
              <a:t>Una probatoria: si la prueba directa no permite acreditar un acuerdo o PC, ¿puede legítimamente concluirse a partir de hechos conocidos que otra conducta (no directamente observable) sí ocurrió, la que que sí cumpla con el requisito de acuerdo o PC?</a:t>
            </a:r>
          </a:p>
          <a:p>
            <a:pPr lvl="2"/>
            <a:r>
              <a:rPr lang="en-US" sz="2000" smtClean="0">
                <a:ea typeface="ＭＳ Ｐゴシック" charset="-128"/>
              </a:rPr>
              <a:t>Más simple, ¿cuánta prueba por presunciones basta para probar el acuerdo o PC?</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smtClean="0"/>
              <a:t>Juez</a:t>
            </a:r>
            <a:r>
              <a:rPr lang="en-US" dirty="0" smtClean="0"/>
              <a:t> </a:t>
            </a:r>
            <a:r>
              <a:rPr lang="en-US" dirty="0" err="1" smtClean="0"/>
              <a:t>Breyer</a:t>
            </a:r>
            <a:r>
              <a:rPr lang="en-US" dirty="0" smtClean="0"/>
              <a:t> (</a:t>
            </a:r>
            <a:r>
              <a:rPr lang="en-US" dirty="0" err="1" smtClean="0"/>
              <a:t>hoy</a:t>
            </a:r>
            <a:r>
              <a:rPr lang="en-US" dirty="0" smtClean="0"/>
              <a:t> Justice </a:t>
            </a:r>
            <a:r>
              <a:rPr lang="en-US" dirty="0" err="1" smtClean="0"/>
              <a:t>Breyer</a:t>
            </a:r>
            <a:r>
              <a:rPr lang="en-US" dirty="0" smtClean="0"/>
              <a:t>)</a:t>
            </a:r>
            <a:endParaRPr lang="en-US" dirty="0"/>
          </a:p>
        </p:txBody>
      </p:sp>
      <p:sp>
        <p:nvSpPr>
          <p:cNvPr id="36867" name="Content Placeholder 2"/>
          <p:cNvSpPr>
            <a:spLocks noGrp="1"/>
          </p:cNvSpPr>
          <p:nvPr>
            <p:ph sz="quarter" idx="1"/>
          </p:nvPr>
        </p:nvSpPr>
        <p:spPr/>
        <p:txBody>
          <a:bodyPr/>
          <a:lstStyle/>
          <a:p>
            <a:r>
              <a:rPr lang="en-US" sz="2400" smtClean="0">
                <a:ea typeface="ＭＳ Ｐゴシック" charset="-128"/>
                <a:cs typeface="ＭＳ Ｐゴシック" charset="-128"/>
              </a:rPr>
              <a:t>“Courts have noted that the Sherman Act prohibits agreements, and they have almost uniformly held, at least in the pricing area, that… individual pricing decisions (even when each firm rests its own decision upon its belief that competitors will do the same) do not constitute an unlawful agreement under Section 1 of the Sherman Act. That is not because such pricing is desirable (it is not), but because it is close to impossible to devise a judicially enforceable remedy for ‘interdependent’ pricing. How does one order a firm to set its prices without regard to the likely reactions of its competitors?”</a:t>
            </a:r>
          </a:p>
          <a:p>
            <a:pPr lvl="1"/>
            <a:r>
              <a:rPr lang="en-US" sz="2000" smtClean="0"/>
              <a:t>Clamp-All Corp. v. Cast Iron Soil Pipe Institute, 851 F.2d 478, 484 (1988)</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Corte </a:t>
            </a:r>
            <a:r>
              <a:rPr lang="en-US" dirty="0" err="1" smtClean="0"/>
              <a:t>Suprema</a:t>
            </a:r>
            <a:r>
              <a:rPr lang="en-US" dirty="0" smtClean="0"/>
              <a:t> de USA</a:t>
            </a:r>
            <a:endParaRPr lang="en-US" dirty="0"/>
          </a:p>
        </p:txBody>
      </p:sp>
      <p:sp>
        <p:nvSpPr>
          <p:cNvPr id="37891" name="Content Placeholder 2"/>
          <p:cNvSpPr>
            <a:spLocks noGrp="1"/>
          </p:cNvSpPr>
          <p:nvPr>
            <p:ph sz="quarter" idx="1"/>
          </p:nvPr>
        </p:nvSpPr>
        <p:spPr/>
        <p:txBody>
          <a:bodyPr/>
          <a:lstStyle/>
          <a:p>
            <a:r>
              <a:rPr lang="en-US" sz="2400" smtClean="0">
                <a:ea typeface="ＭＳ Ｐゴシック" charset="-128"/>
                <a:cs typeface="ＭＳ Ｐゴシック" charset="-128"/>
              </a:rPr>
              <a:t>“Tacit collusion, sometimes called oligopolistic price coordination or conscious parallelism, describes de process, </a:t>
            </a:r>
            <a:r>
              <a:rPr lang="en-US" sz="2400" u="sng" smtClean="0">
                <a:ea typeface="ＭＳ Ｐゴシック" charset="-128"/>
                <a:cs typeface="ＭＳ Ｐゴシック" charset="-128"/>
              </a:rPr>
              <a:t>not in itself unlawful</a:t>
            </a:r>
            <a:r>
              <a:rPr lang="en-US" sz="2400" smtClean="0">
                <a:ea typeface="ＭＳ Ｐゴシック" charset="-128"/>
                <a:cs typeface="ＭＳ Ｐゴシック" charset="-128"/>
              </a:rPr>
              <a:t>, by which firms in a concentrated market might in effect share monopoly power, setting their prices at a profit-maximizing, supracompetitive level by recognizing their shared economic interests and their interdependence with respect to price and output decisions”.</a:t>
            </a:r>
          </a:p>
          <a:p>
            <a:pPr lvl="1"/>
            <a:r>
              <a:rPr lang="en-US" sz="2000" smtClean="0"/>
              <a:t>Brooke Group v. Brown &amp; Williamson Tobacco Corp, 509 US 209, 227 (1003), Bell Atl. Corp. v. Twombly, 127 S.Ct. 1955, 1964 (2007) (énfasis agregado).</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Prácticas facilitadoras</a:t>
            </a:r>
          </a:p>
        </p:txBody>
      </p:sp>
      <p:sp>
        <p:nvSpPr>
          <p:cNvPr id="38915" name="Content Placeholder 2"/>
          <p:cNvSpPr>
            <a:spLocks noGrp="1"/>
          </p:cNvSpPr>
          <p:nvPr>
            <p:ph sz="quarter" idx="1"/>
          </p:nvPr>
        </p:nvSpPr>
        <p:spPr/>
        <p:txBody>
          <a:bodyPr/>
          <a:lstStyle/>
          <a:p>
            <a:pPr eaLnBrk="1" hangingPunct="1"/>
            <a:r>
              <a:rPr lang="en-US" sz="2600" smtClean="0">
                <a:ea typeface="ＭＳ Ｐゴシック" charset="-128"/>
                <a:cs typeface="ＭＳ Ｐゴシック" charset="-128"/>
              </a:rPr>
              <a:t>Evitar o, al menos, estar atento a las prácticas facilitadoras y los factores estructurales y conductuales que facilitan la colusión, por ejemplo (Motta 2004):</a:t>
            </a:r>
          </a:p>
          <a:p>
            <a:pPr lvl="1" eaLnBrk="1" hangingPunct="1"/>
            <a:r>
              <a:rPr lang="en-US" sz="2400" smtClean="0"/>
              <a:t>Factores estructurales</a:t>
            </a:r>
          </a:p>
          <a:p>
            <a:pPr lvl="2" eaLnBrk="1" hangingPunct="1"/>
            <a:r>
              <a:rPr lang="en-US" sz="2000" smtClean="0">
                <a:ea typeface="ＭＳ Ｐゴシック" charset="-128"/>
              </a:rPr>
              <a:t>Concentración (HHI) y mercados con pocas firmas</a:t>
            </a:r>
          </a:p>
          <a:p>
            <a:pPr lvl="2" eaLnBrk="1" hangingPunct="1"/>
            <a:r>
              <a:rPr lang="en-US" sz="2000" smtClean="0">
                <a:ea typeface="ＭＳ Ｐゴシック" charset="-128"/>
              </a:rPr>
              <a:t>Simetría entre las firmas</a:t>
            </a:r>
          </a:p>
          <a:p>
            <a:pPr lvl="2" eaLnBrk="1" hangingPunct="1"/>
            <a:r>
              <a:rPr lang="en-US" sz="2000" smtClean="0">
                <a:ea typeface="ＭＳ Ｐゴシック" charset="-128"/>
              </a:rPr>
              <a:t>Entrada</a:t>
            </a:r>
          </a:p>
          <a:p>
            <a:pPr lvl="3" eaLnBrk="1" hangingPunct="1"/>
            <a:r>
              <a:rPr lang="en-US" sz="1600" smtClean="0">
                <a:ea typeface="ＭＳ Ｐゴシック" charset="-128"/>
              </a:rPr>
              <a:t>Facilidad para entrar al mercado (barreras de entrada)</a:t>
            </a:r>
          </a:p>
          <a:p>
            <a:pPr lvl="2" eaLnBrk="1" hangingPunct="1"/>
            <a:r>
              <a:rPr lang="en-US" sz="2000" smtClean="0">
                <a:ea typeface="ＭＳ Ｐゴシック" charset="-128"/>
              </a:rPr>
              <a:t>Propiedad cruzada y otros lazos</a:t>
            </a:r>
          </a:p>
          <a:p>
            <a:pPr lvl="3" eaLnBrk="1" hangingPunct="1"/>
            <a:r>
              <a:rPr lang="en-US" sz="1600" smtClean="0">
                <a:ea typeface="ＭＳ Ｐゴシック" charset="-128"/>
              </a:rPr>
              <a:t>Por ejemplo, propiedad minoritaria sobre un competidor, con derecho a nombra a un director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Prácticas facilitadoras (2)</a:t>
            </a:r>
          </a:p>
        </p:txBody>
      </p:sp>
      <p:sp>
        <p:nvSpPr>
          <p:cNvPr id="39939" name="Content Placeholder 2"/>
          <p:cNvSpPr>
            <a:spLocks noGrp="1"/>
          </p:cNvSpPr>
          <p:nvPr>
            <p:ph sz="quarter" idx="1"/>
          </p:nvPr>
        </p:nvSpPr>
        <p:spPr/>
        <p:txBody>
          <a:bodyPr/>
          <a:lstStyle/>
          <a:p>
            <a:pPr lvl="2" eaLnBrk="1" hangingPunct="1"/>
            <a:r>
              <a:rPr lang="en-US" smtClean="0">
                <a:ea typeface="ＭＳ Ｐゴシック" charset="-128"/>
              </a:rPr>
              <a:t>Homogeneidad de los productos</a:t>
            </a:r>
          </a:p>
          <a:p>
            <a:pPr lvl="2" eaLnBrk="1" hangingPunct="1"/>
            <a:r>
              <a:rPr lang="en-US" smtClean="0">
                <a:ea typeface="ＭＳ Ｐゴシック" charset="-128"/>
              </a:rPr>
              <a:t>Estabilidad de la demanda (ausencia de shocks)</a:t>
            </a:r>
          </a:p>
          <a:p>
            <a:pPr lvl="2" eaLnBrk="1" hangingPunct="1"/>
            <a:r>
              <a:rPr lang="en-US" smtClean="0">
                <a:ea typeface="ＭＳ Ｐゴシック" charset="-128"/>
              </a:rPr>
              <a:t>Contactos multi-mercados</a:t>
            </a:r>
          </a:p>
          <a:p>
            <a:pPr lvl="1" eaLnBrk="1" hangingPunct="1"/>
            <a:r>
              <a:rPr lang="en-US" smtClean="0"/>
              <a:t>Transparencia en los precios e intercambios de información</a:t>
            </a:r>
          </a:p>
          <a:p>
            <a:pPr lvl="2" eaLnBrk="1" hangingPunct="1"/>
            <a:r>
              <a:rPr lang="en-US" smtClean="0">
                <a:ea typeface="ＭＳ Ｐゴシック" charset="-128"/>
              </a:rPr>
              <a:t>La transparencia del mercado facilita el monitoreo y por ende la colusión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Prácticas facilitadoras (3)</a:t>
            </a:r>
          </a:p>
        </p:txBody>
      </p:sp>
      <p:sp>
        <p:nvSpPr>
          <p:cNvPr id="40963" name="Content Placeholder 2"/>
          <p:cNvSpPr>
            <a:spLocks noGrp="1"/>
          </p:cNvSpPr>
          <p:nvPr>
            <p:ph sz="quarter" idx="1"/>
          </p:nvPr>
        </p:nvSpPr>
        <p:spPr>
          <a:xfrm>
            <a:off x="457200" y="1774825"/>
            <a:ext cx="8229600" cy="5083175"/>
          </a:xfrm>
        </p:spPr>
        <p:txBody>
          <a:bodyPr/>
          <a:lstStyle/>
          <a:p>
            <a:pPr lvl="1" eaLnBrk="1" hangingPunct="1"/>
            <a:r>
              <a:rPr lang="en-US" smtClean="0"/>
              <a:t>Cláusulas contractuales</a:t>
            </a:r>
          </a:p>
          <a:p>
            <a:pPr lvl="2" eaLnBrk="1" hangingPunct="1"/>
            <a:r>
              <a:rPr lang="en-US" i="1" smtClean="0">
                <a:ea typeface="ＭＳ Ｐゴシック" charset="-128"/>
              </a:rPr>
              <a:t>Meeting the Competition, MFN</a:t>
            </a:r>
            <a:r>
              <a:rPr lang="en-US" smtClean="0">
                <a:ea typeface="ＭＳ Ｐゴシック" charset="-128"/>
              </a:rPr>
              <a:t> y </a:t>
            </a:r>
            <a:r>
              <a:rPr lang="en-US" i="1" smtClean="0">
                <a:ea typeface="ＭＳ Ｐゴシック" charset="-128"/>
              </a:rPr>
              <a:t>meet-or-release</a:t>
            </a:r>
          </a:p>
          <a:p>
            <a:pPr lvl="3" eaLnBrk="1" hangingPunct="1"/>
            <a:r>
              <a:rPr lang="en-US" sz="1800" i="1" smtClean="0">
                <a:ea typeface="ＭＳ Ｐゴシック" charset="-128"/>
              </a:rPr>
              <a:t>MTC </a:t>
            </a:r>
            <a:r>
              <a:rPr lang="en-US" sz="1800" smtClean="0">
                <a:ea typeface="ＭＳ Ｐゴシック" charset="-128"/>
              </a:rPr>
              <a:t>funciona además como un vehículo informativo y restringe la competencia a nuevos compradores</a:t>
            </a:r>
          </a:p>
          <a:p>
            <a:pPr lvl="3" eaLnBrk="1" hangingPunct="1"/>
            <a:r>
              <a:rPr lang="en-US" sz="1800" smtClean="0">
                <a:ea typeface="ＭＳ Ｐゴシック" charset="-128"/>
              </a:rPr>
              <a:t>Cuando tienen efecto anti-competitivo (no siempre), es porque reducen el premio de la traición (π_t) y la ecuación de más abajo se hace más fácil de cumplir (flujos de colusión &gt; flujos de la traición y competencia).</a:t>
            </a:r>
            <a:endParaRPr lang="en-US" i="1" smtClean="0">
              <a:ea typeface="ＭＳ Ｐゴシック" charset="-128"/>
            </a:endParaRPr>
          </a:p>
          <a:p>
            <a:pPr lvl="2" eaLnBrk="1" hangingPunct="1"/>
            <a:r>
              <a:rPr lang="en-US" i="1" smtClean="0">
                <a:ea typeface="ＭＳ Ｐゴシック" charset="-128"/>
              </a:rPr>
              <a:t>RPM: Resale Price Maintenance</a:t>
            </a:r>
            <a:endParaRPr lang="en-US" smtClean="0">
              <a:ea typeface="ＭＳ Ｐゴシック" charset="-128"/>
            </a:endParaRPr>
          </a:p>
          <a:p>
            <a:pPr lvl="3" eaLnBrk="1" hangingPunct="1"/>
            <a:r>
              <a:rPr lang="en-US" smtClean="0">
                <a:ea typeface="ＭＳ Ｐゴシック" charset="-128"/>
              </a:rPr>
              <a:t>Facilita el monitoreo</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Facultades Duras y </a:t>
            </a:r>
            <a:br>
              <a:rPr lang="en-US" dirty="0" err="1" smtClean="0"/>
            </a:br>
            <a:r>
              <a:rPr lang="en-US" dirty="0" err="1" smtClean="0"/>
              <a:t>Leniency</a:t>
            </a:r>
          </a:p>
        </p:txBody>
      </p:sp>
      <p:sp>
        <p:nvSpPr>
          <p:cNvPr id="41987" name="Content Placeholder 2"/>
          <p:cNvSpPr>
            <a:spLocks noGrp="1"/>
          </p:cNvSpPr>
          <p:nvPr>
            <p:ph sz="quarter" idx="1"/>
          </p:nvPr>
        </p:nvSpPr>
        <p:spPr/>
        <p:txBody>
          <a:bodyPr/>
          <a:lstStyle/>
          <a:p>
            <a:pPr eaLnBrk="1" hangingPunct="1">
              <a:buFont typeface="Wingdings 2" charset="2"/>
              <a:buNone/>
            </a:pPr>
            <a:endParaRPr lang="en-US"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Inutilidad de la sola prohibición…</a:t>
            </a:r>
          </a:p>
        </p:txBody>
      </p:sp>
      <p:sp>
        <p:nvSpPr>
          <p:cNvPr id="43011" name="Content Placeholder 2"/>
          <p:cNvSpPr>
            <a:spLocks noGrp="1"/>
          </p:cNvSpPr>
          <p:nvPr>
            <p:ph sz="quarter" idx="1"/>
          </p:nvPr>
        </p:nvSpPr>
        <p:spPr/>
        <p:txBody>
          <a:bodyPr/>
          <a:lstStyle/>
          <a:p>
            <a:pPr eaLnBrk="1" hangingPunct="1">
              <a:lnSpc>
                <a:spcPct val="90000"/>
              </a:lnSpc>
            </a:pPr>
            <a:r>
              <a:rPr lang="en-US" smtClean="0">
                <a:ea typeface="ＭＳ Ｐゴシック" charset="-128"/>
                <a:cs typeface="ＭＳ Ｐゴシック" charset="-128"/>
              </a:rPr>
              <a:t>La sola prohibición de la colusión no logra mucho</a:t>
            </a:r>
          </a:p>
          <a:p>
            <a:pPr lvl="1" eaLnBrk="1" hangingPunct="1">
              <a:lnSpc>
                <a:spcPct val="90000"/>
              </a:lnSpc>
            </a:pPr>
            <a:r>
              <a:rPr lang="en-US" smtClean="0"/>
              <a:t>Terminamos castigando sólo a entidades menores que por falta de cultura dejan pruebas de la cartelización. Ej. Caso interbus</a:t>
            </a:r>
          </a:p>
          <a:p>
            <a:pPr eaLnBrk="1" hangingPunct="1">
              <a:lnSpc>
                <a:spcPct val="90000"/>
              </a:lnSpc>
            </a:pPr>
            <a:r>
              <a:rPr lang="en-US" smtClean="0">
                <a:ea typeface="ＭＳ Ｐゴシック" charset="-128"/>
                <a:cs typeface="ＭＳ Ｐゴシック" charset="-128"/>
              </a:rPr>
              <a:t>Recordar que las regulaciones tenemos que mirarlas en tres ámbitos distintos</a:t>
            </a:r>
          </a:p>
          <a:p>
            <a:pPr lvl="1" eaLnBrk="1" hangingPunct="1">
              <a:lnSpc>
                <a:spcPct val="90000"/>
              </a:lnSpc>
            </a:pPr>
            <a:r>
              <a:rPr lang="en-US" smtClean="0"/>
              <a:t>Fijación de normas</a:t>
            </a:r>
          </a:p>
          <a:p>
            <a:pPr lvl="1" eaLnBrk="1" hangingPunct="1">
              <a:lnSpc>
                <a:spcPct val="90000"/>
              </a:lnSpc>
            </a:pPr>
            <a:r>
              <a:rPr lang="en-US" smtClean="0"/>
              <a:t>Monitoreo</a:t>
            </a:r>
          </a:p>
          <a:p>
            <a:pPr lvl="1" eaLnBrk="1" hangingPunct="1">
              <a:lnSpc>
                <a:spcPct val="90000"/>
              </a:lnSpc>
            </a:pPr>
            <a:r>
              <a:rPr lang="en-US" i="1" smtClean="0"/>
              <a:t>Enforcement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Facultades de investigación</a:t>
            </a:r>
          </a:p>
        </p:txBody>
      </p:sp>
      <p:graphicFrame>
        <p:nvGraphicFramePr>
          <p:cNvPr id="4" name="Table 3"/>
          <p:cNvGraphicFramePr>
            <a:graphicFrameLocks noGrp="1"/>
          </p:cNvGraphicFramePr>
          <p:nvPr/>
        </p:nvGraphicFramePr>
        <p:xfrm>
          <a:off x="1600200" y="2397125"/>
          <a:ext cx="6477000" cy="1114425"/>
        </p:xfrm>
        <a:graphic>
          <a:graphicData uri="http://schemas.openxmlformats.org/drawingml/2006/table">
            <a:tbl>
              <a:tblPr/>
              <a:tblGrid>
                <a:gridCol w="2032000"/>
                <a:gridCol w="2311400"/>
                <a:gridCol w="21336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orbel" pitchFamily="-65" charset="0"/>
                        <a:ea typeface="ＭＳ Ｐゴシック" pitchFamily="-65" charset="-128"/>
                        <a:cs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-pM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-pM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(0,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-pM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-pM,0)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53" name="TextBox 4"/>
          <p:cNvSpPr txBox="1">
            <a:spLocks noChangeArrowheads="1"/>
          </p:cNvSpPr>
          <p:nvPr/>
        </p:nvSpPr>
        <p:spPr bwMode="auto">
          <a:xfrm>
            <a:off x="3886200" y="1982788"/>
            <a:ext cx="900113"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2 </a:t>
            </a:r>
          </a:p>
        </p:txBody>
      </p:sp>
      <p:sp>
        <p:nvSpPr>
          <p:cNvPr id="44054" name="TextBox 5"/>
          <p:cNvSpPr txBox="1">
            <a:spLocks noChangeArrowheads="1"/>
          </p:cNvSpPr>
          <p:nvPr/>
        </p:nvSpPr>
        <p:spPr bwMode="auto">
          <a:xfrm rot="-5400000">
            <a:off x="671513" y="2833688"/>
            <a:ext cx="890587"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1</a:t>
            </a:r>
          </a:p>
        </p:txBody>
      </p:sp>
      <p:sp>
        <p:nvSpPr>
          <p:cNvPr id="44055" name="TextBox 6"/>
          <p:cNvSpPr txBox="1">
            <a:spLocks noChangeArrowheads="1"/>
          </p:cNvSpPr>
          <p:nvPr/>
        </p:nvSpPr>
        <p:spPr bwMode="auto">
          <a:xfrm>
            <a:off x="931863" y="1565275"/>
            <a:ext cx="6916737" cy="831850"/>
          </a:xfrm>
          <a:prstGeom prst="rect">
            <a:avLst/>
          </a:prstGeom>
          <a:noFill/>
          <a:ln w="9525">
            <a:noFill/>
            <a:miter lim="800000"/>
            <a:headEnd/>
            <a:tailEnd/>
          </a:ln>
        </p:spPr>
        <p:txBody>
          <a:bodyPr>
            <a:prstTxWarp prst="textNoShape">
              <a:avLst/>
            </a:prstTxWarp>
            <a:spAutoFit/>
          </a:bodyPr>
          <a:lstStyle/>
          <a:p>
            <a:r>
              <a:rPr lang="en-US" sz="3000">
                <a:latin typeface="Corbel" charset="0"/>
              </a:rPr>
              <a:t>Juego por cada etapa (stage-game)</a:t>
            </a:r>
          </a:p>
          <a:p>
            <a:endParaRPr lang="en-US">
              <a:latin typeface="Corbel" charset="0"/>
            </a:endParaRPr>
          </a:p>
        </p:txBody>
      </p:sp>
      <p:sp>
        <p:nvSpPr>
          <p:cNvPr id="44056" name="TextBox 7"/>
          <p:cNvSpPr txBox="1">
            <a:spLocks noChangeArrowheads="1"/>
          </p:cNvSpPr>
          <p:nvPr/>
        </p:nvSpPr>
        <p:spPr bwMode="auto">
          <a:xfrm>
            <a:off x="1143000" y="3717925"/>
            <a:ext cx="6916738" cy="2586038"/>
          </a:xfrm>
          <a:prstGeom prst="rect">
            <a:avLst/>
          </a:prstGeom>
          <a:noFill/>
          <a:ln w="9525">
            <a:noFill/>
            <a:miter lim="800000"/>
            <a:headEnd/>
            <a:tailEnd/>
          </a:ln>
        </p:spPr>
        <p:txBody>
          <a:bodyPr>
            <a:prstTxWarp prst="textNoShape">
              <a:avLst/>
            </a:prstTxWarp>
            <a:spAutoFit/>
          </a:bodyPr>
          <a:lstStyle/>
          <a:p>
            <a:r>
              <a:rPr lang="en-US" sz="2400">
                <a:latin typeface="Corbel" charset="0"/>
              </a:rPr>
              <a:t>Estrategias: (1) Colaborar y arriesgar una multa (p*M); (2) Si el otro traiciona, competir en los rounds siguientes; (3) Traicionar, obtener utilidades supra competitivas con el riesgo de ser multado, ser descubierto, y volver al equilibrio competitivo en los rounds siguientes</a:t>
            </a:r>
          </a:p>
          <a:p>
            <a:endParaRPr lang="en-US">
              <a:latin typeface="Corbe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err="1" smtClean="0"/>
              <a:t>Acuerdos anticompetitivos</a:t>
            </a:r>
          </a:p>
        </p:txBody>
      </p:sp>
      <p:sp>
        <p:nvSpPr>
          <p:cNvPr id="16387" name="Content Placeholder 2"/>
          <p:cNvSpPr>
            <a:spLocks noGrp="1"/>
          </p:cNvSpPr>
          <p:nvPr>
            <p:ph sz="quarter" idx="1"/>
          </p:nvPr>
        </p:nvSpPr>
        <p:spPr/>
        <p:txBody>
          <a:bodyPr/>
          <a:lstStyle/>
          <a:p>
            <a:pPr lvl="1" eaLnBrk="1" hangingPunct="1"/>
            <a:r>
              <a:rPr lang="en-US" i="1" smtClean="0"/>
              <a:t>Enforcement</a:t>
            </a:r>
          </a:p>
          <a:p>
            <a:pPr lvl="2" eaLnBrk="1" hangingPunct="1"/>
            <a:r>
              <a:rPr lang="en-US" smtClean="0">
                <a:ea typeface="ＭＳ Ｐゴシック" charset="-128"/>
              </a:rPr>
              <a:t>Promesas y amenazas creíbles</a:t>
            </a:r>
          </a:p>
          <a:p>
            <a:pPr lvl="2" eaLnBrk="1" hangingPunct="1"/>
            <a:r>
              <a:rPr lang="en-US" smtClean="0">
                <a:ea typeface="ＭＳ Ｐゴシック" charset="-128"/>
              </a:rPr>
              <a:t>Guerra de precios es el mecanismo tradicional</a:t>
            </a:r>
          </a:p>
          <a:p>
            <a:pPr lvl="2" eaLnBrk="1" hangingPunct="1"/>
            <a:r>
              <a:rPr lang="en-US" smtClean="0">
                <a:ea typeface="ＭＳ Ｐゴシック" charset="-128"/>
              </a:rPr>
              <a:t>Colusión para proteger la colusión (acuerdos horizontales para incurrir en conducta que, de ser un sólo competidor, sería abuso de posición dominante)</a:t>
            </a:r>
          </a:p>
          <a:p>
            <a:pPr lvl="1" eaLnBrk="1" hangingPunct="1"/>
            <a:r>
              <a:rPr lang="en-US" smtClean="0"/>
              <a:t>Riesgos externos</a:t>
            </a:r>
          </a:p>
          <a:p>
            <a:pPr lvl="2" eaLnBrk="1" hangingPunct="1"/>
            <a:r>
              <a:rPr lang="en-US" smtClean="0">
                <a:ea typeface="ＭＳ Ｐゴシック" charset="-128"/>
              </a:rPr>
              <a:t>Consumidores</a:t>
            </a:r>
          </a:p>
          <a:p>
            <a:pPr lvl="2" eaLnBrk="1" hangingPunct="1"/>
            <a:r>
              <a:rPr lang="en-US" smtClean="0">
                <a:ea typeface="ＭＳ Ｐゴシック" charset="-128"/>
              </a:rPr>
              <a:t>Nueva competencia</a:t>
            </a:r>
          </a:p>
          <a:p>
            <a:pPr lvl="2" eaLnBrk="1" hangingPunct="1"/>
            <a:r>
              <a:rPr lang="en-US" smtClean="0">
                <a:ea typeface="ＭＳ Ｐゴシック" charset="-128"/>
              </a:rPr>
              <a:t>Autoridad antitrus</a:t>
            </a:r>
          </a:p>
          <a:p>
            <a:pPr lvl="2" eaLnBrk="1" hangingPunct="1"/>
            <a:endParaRPr lang="en-US" smtClean="0">
              <a:ea typeface="ＭＳ Ｐゴシック" charset="-128"/>
            </a:endParaRPr>
          </a:p>
          <a:p>
            <a:pPr eaLnBrk="1" hangingPunct="1"/>
            <a:endParaRPr lang="en-US" smtClean="0">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Un poco de matemáticas…</a:t>
            </a:r>
          </a:p>
        </p:txBody>
      </p:sp>
      <p:sp>
        <p:nvSpPr>
          <p:cNvPr id="3" name="Content Placeholder 2"/>
          <p:cNvSpPr>
            <a:spLocks noGrp="1"/>
          </p:cNvSpPr>
          <p:nvPr>
            <p:ph sz="quarter" idx="1"/>
          </p:nvPr>
        </p:nvSpPr>
        <p:spPr/>
        <p:txBody>
          <a:bodyPr rtlCol="0">
            <a:normAutofit fontScale="85000" lnSpcReduction="20000"/>
          </a:bodyPr>
          <a:lstStyle/>
          <a:p>
            <a:pPr marL="438912" indent="-320040" eaLnBrk="1" fontAlgn="auto" hangingPunct="1">
              <a:spcBef>
                <a:spcPts val="0"/>
              </a:spcBef>
              <a:spcAft>
                <a:spcPts val="0"/>
              </a:spcAft>
              <a:buFont typeface="Wingdings 2"/>
              <a:buChar char=""/>
              <a:defRPr/>
            </a:pPr>
            <a:r>
              <a:rPr lang="en-US" dirty="0" smtClean="0">
                <a:ea typeface="+mn-ea"/>
                <a:cs typeface="+mn-cs"/>
              </a:rPr>
              <a:t>“Pago” de la </a:t>
            </a:r>
            <a:r>
              <a:rPr lang="en-US" dirty="0" err="1" smtClean="0">
                <a:ea typeface="+mn-ea"/>
                <a:cs typeface="+mn-cs"/>
              </a:rPr>
              <a:t>estrategia</a:t>
            </a:r>
            <a:r>
              <a:rPr lang="en-US" dirty="0" smtClean="0">
                <a:ea typeface="+mn-ea"/>
                <a:cs typeface="+mn-cs"/>
              </a:rPr>
              <a:t> de </a:t>
            </a:r>
            <a:r>
              <a:rPr lang="en-US" dirty="0" err="1" smtClean="0">
                <a:ea typeface="+mn-ea"/>
                <a:cs typeface="+mn-cs"/>
              </a:rPr>
              <a:t>colaborar</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Round 0: </a:t>
            </a:r>
            <a:r>
              <a:rPr lang="en-US" dirty="0" err="1" smtClean="0">
                <a:ea typeface="+mn-ea"/>
              </a:rPr>
              <a:t>π</a:t>
            </a:r>
            <a:r>
              <a:rPr lang="en-US" baseline="30000" dirty="0" err="1" smtClean="0">
                <a:ea typeface="+mn-ea"/>
              </a:rPr>
              <a:t>m</a:t>
            </a:r>
            <a:r>
              <a:rPr lang="en-US" dirty="0" err="1" smtClean="0">
                <a:ea typeface="+mn-ea"/>
              </a:rPr>
              <a:t>-pM</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Round 1: </a:t>
            </a:r>
            <a:r>
              <a:rPr lang="en-US" dirty="0" err="1" smtClean="0">
                <a:ea typeface="+mn-ea"/>
              </a:rPr>
              <a:t>δ</a:t>
            </a:r>
            <a:r>
              <a:rPr lang="en-US" dirty="0" smtClean="0">
                <a:ea typeface="+mn-ea"/>
              </a:rPr>
              <a:t>*(</a:t>
            </a:r>
            <a:r>
              <a:rPr lang="en-US" sz="2400" dirty="0" err="1" smtClean="0"/>
              <a:t>π</a:t>
            </a:r>
            <a:r>
              <a:rPr lang="en-US" sz="2400" baseline="30000" dirty="0" err="1" smtClean="0"/>
              <a:t>m</a:t>
            </a:r>
            <a:r>
              <a:rPr lang="en-US" dirty="0" err="1" smtClean="0">
                <a:ea typeface="+mn-ea"/>
              </a:rPr>
              <a:t>-pM</a:t>
            </a:r>
            <a:r>
              <a:rPr lang="en-US" dirty="0" smtClean="0">
                <a:ea typeface="+mn-ea"/>
              </a:rPr>
              <a:t>)</a:t>
            </a:r>
          </a:p>
          <a:p>
            <a:pPr marL="731520" lvl="1" indent="-274320" eaLnBrk="1" fontAlgn="auto" hangingPunct="1">
              <a:spcAft>
                <a:spcPts val="0"/>
              </a:spcAft>
              <a:buFont typeface="Wingdings"/>
              <a:buChar char=""/>
              <a:defRPr/>
            </a:pPr>
            <a:r>
              <a:rPr lang="en-US" dirty="0" smtClean="0">
                <a:ea typeface="+mn-ea"/>
              </a:rPr>
              <a:t>Round </a:t>
            </a:r>
            <a:r>
              <a:rPr lang="en-US" dirty="0" err="1" smtClean="0">
                <a:ea typeface="+mn-ea"/>
              </a:rPr>
              <a:t>n</a:t>
            </a:r>
            <a:r>
              <a:rPr lang="en-US" dirty="0" smtClean="0">
                <a:ea typeface="+mn-ea"/>
              </a:rPr>
              <a:t>: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m</a:t>
            </a:r>
            <a:r>
              <a:rPr lang="en-US" dirty="0" err="1" smtClean="0">
                <a:ea typeface="+mn-ea"/>
              </a:rPr>
              <a:t>-pM</a:t>
            </a:r>
            <a:r>
              <a:rPr lang="en-US" dirty="0" smtClean="0">
                <a:ea typeface="+mn-ea"/>
              </a:rPr>
              <a:t>)</a:t>
            </a:r>
          </a:p>
          <a:p>
            <a:pPr marL="731520" lvl="1" indent="-274320" eaLnBrk="1" fontAlgn="auto" hangingPunct="1">
              <a:spcAft>
                <a:spcPts val="0"/>
              </a:spcAft>
              <a:buFont typeface="Wingdings"/>
              <a:buChar char=""/>
              <a:defRPr/>
            </a:pPr>
            <a:r>
              <a:rPr lang="en-US" dirty="0" smtClean="0">
                <a:ea typeface="+mn-ea"/>
              </a:rPr>
              <a:t>Total = (</a:t>
            </a:r>
            <a:r>
              <a:rPr lang="en-US" sz="2400" dirty="0" err="1" smtClean="0"/>
              <a:t>π</a:t>
            </a:r>
            <a:r>
              <a:rPr lang="en-US" sz="2400" baseline="30000" dirty="0" err="1" smtClean="0"/>
              <a:t>m</a:t>
            </a:r>
            <a:r>
              <a:rPr lang="en-US" dirty="0" err="1" smtClean="0">
                <a:ea typeface="+mn-ea"/>
              </a:rPr>
              <a:t>-pM</a:t>
            </a:r>
            <a:r>
              <a:rPr lang="en-US" dirty="0" smtClean="0">
                <a:ea typeface="+mn-ea"/>
              </a:rPr>
              <a:t>) + </a:t>
            </a:r>
            <a:r>
              <a:rPr lang="en-US" dirty="0" err="1" smtClean="0">
                <a:ea typeface="+mn-ea"/>
              </a:rPr>
              <a:t>δ</a:t>
            </a:r>
            <a:r>
              <a:rPr lang="en-US" dirty="0" smtClean="0">
                <a:ea typeface="+mn-ea"/>
              </a:rPr>
              <a:t>*(</a:t>
            </a:r>
            <a:r>
              <a:rPr lang="en-US" sz="2400" dirty="0" err="1" smtClean="0"/>
              <a:t>π</a:t>
            </a:r>
            <a:r>
              <a:rPr lang="en-US" sz="2400" baseline="30000" dirty="0" err="1" smtClean="0"/>
              <a:t>m</a:t>
            </a:r>
            <a:r>
              <a:rPr lang="en-US" dirty="0" err="1" smtClean="0">
                <a:ea typeface="+mn-ea"/>
              </a:rPr>
              <a:t>-pM</a:t>
            </a:r>
            <a:r>
              <a:rPr lang="en-US" dirty="0" smtClean="0">
                <a:ea typeface="+mn-ea"/>
              </a:rPr>
              <a:t>) + δ</a:t>
            </a:r>
            <a:r>
              <a:rPr lang="en-US" baseline="30000" dirty="0" smtClean="0">
                <a:ea typeface="+mn-ea"/>
              </a:rPr>
              <a:t>2</a:t>
            </a:r>
            <a:r>
              <a:rPr lang="en-US" dirty="0" smtClean="0">
                <a:ea typeface="+mn-ea"/>
              </a:rPr>
              <a:t>*(</a:t>
            </a:r>
            <a:r>
              <a:rPr lang="en-US" sz="2400" dirty="0" err="1" smtClean="0"/>
              <a:t>π</a:t>
            </a:r>
            <a:r>
              <a:rPr lang="en-US" sz="2400" baseline="30000" dirty="0" err="1" smtClean="0"/>
              <a:t>m</a:t>
            </a:r>
            <a:r>
              <a:rPr lang="en-US" dirty="0" err="1" smtClean="0">
                <a:ea typeface="+mn-ea"/>
              </a:rPr>
              <a:t>-pM</a:t>
            </a:r>
            <a:r>
              <a:rPr lang="en-US" dirty="0" smtClean="0">
                <a:ea typeface="+mn-ea"/>
              </a:rPr>
              <a:t>) + … + </a:t>
            </a:r>
            <a:br>
              <a:rPr lang="en-US" dirty="0" smtClean="0">
                <a:ea typeface="+mn-ea"/>
              </a:rPr>
            </a:br>
            <a:r>
              <a:rPr lang="en-US" dirty="0" smtClean="0">
                <a:ea typeface="+mn-ea"/>
              </a:rPr>
              <a:t>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m</a:t>
            </a:r>
            <a:r>
              <a:rPr lang="en-US" dirty="0" err="1" smtClean="0">
                <a:ea typeface="+mn-ea"/>
              </a:rPr>
              <a:t>-pM</a:t>
            </a:r>
            <a:r>
              <a:rPr lang="en-US" dirty="0" smtClean="0">
                <a:ea typeface="+mn-ea"/>
              </a:rPr>
              <a:t>) </a:t>
            </a:r>
          </a:p>
          <a:p>
            <a:pPr marL="1216152" lvl="3" indent="-182880" eaLnBrk="1" fontAlgn="auto" hangingPunct="1">
              <a:spcAft>
                <a:spcPts val="0"/>
              </a:spcAft>
              <a:buClr>
                <a:schemeClr val="accent4"/>
              </a:buClr>
              <a:buFont typeface="Arial"/>
              <a:buNone/>
              <a:defRPr/>
            </a:pPr>
            <a:r>
              <a:rPr lang="en-US" dirty="0" smtClean="0">
                <a:ea typeface="+mn-ea"/>
              </a:rPr>
              <a:t>		   = (1 / (1-δ)) *(</a:t>
            </a:r>
            <a:r>
              <a:rPr lang="en-US" sz="1400" dirty="0" err="1" smtClean="0"/>
              <a:t>π</a:t>
            </a:r>
            <a:r>
              <a:rPr lang="en-US" sz="1400" baseline="30000" dirty="0" err="1" smtClean="0"/>
              <a:t>m</a:t>
            </a:r>
            <a:r>
              <a:rPr lang="en-US" dirty="0" err="1" smtClean="0">
                <a:ea typeface="+mn-ea"/>
              </a:rPr>
              <a:t>-pM</a:t>
            </a:r>
            <a:r>
              <a:rPr lang="en-US" dirty="0" smtClean="0">
                <a:ea typeface="+mn-ea"/>
              </a:rPr>
              <a:t>) </a:t>
            </a:r>
          </a:p>
          <a:p>
            <a:pPr marL="438912" indent="-320040" eaLnBrk="1" fontAlgn="auto" hangingPunct="1">
              <a:spcBef>
                <a:spcPts val="0"/>
              </a:spcBef>
              <a:spcAft>
                <a:spcPts val="0"/>
              </a:spcAft>
              <a:buFont typeface="Wingdings 2"/>
              <a:buChar char=""/>
              <a:defRPr/>
            </a:pPr>
            <a:r>
              <a:rPr lang="en-US" dirty="0" smtClean="0">
                <a:ea typeface="+mn-ea"/>
                <a:cs typeface="+mn-cs"/>
              </a:rPr>
              <a:t>“Pago” de la </a:t>
            </a:r>
            <a:r>
              <a:rPr lang="en-US" dirty="0" err="1" smtClean="0">
                <a:ea typeface="+mn-ea"/>
                <a:cs typeface="+mn-cs"/>
              </a:rPr>
              <a:t>estrategia</a:t>
            </a:r>
            <a:r>
              <a:rPr lang="en-US" dirty="0" smtClean="0">
                <a:ea typeface="+mn-ea"/>
                <a:cs typeface="+mn-cs"/>
              </a:rPr>
              <a:t> de </a:t>
            </a:r>
            <a:r>
              <a:rPr lang="en-US" dirty="0" err="1" smtClean="0">
                <a:ea typeface="+mn-ea"/>
                <a:cs typeface="+mn-cs"/>
              </a:rPr>
              <a:t>traicionar</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Round 1: </a:t>
            </a:r>
            <a:r>
              <a:rPr lang="en-US" dirty="0" err="1" smtClean="0">
                <a:ea typeface="+mn-ea"/>
              </a:rPr>
              <a:t>π</a:t>
            </a:r>
            <a:r>
              <a:rPr lang="en-US" baseline="30000" dirty="0" err="1" smtClean="0">
                <a:ea typeface="+mn-ea"/>
              </a:rPr>
              <a:t>t</a:t>
            </a:r>
            <a:r>
              <a:rPr lang="en-US" dirty="0" err="1" smtClean="0">
                <a:ea typeface="+mn-ea"/>
              </a:rPr>
              <a:t>-pM</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Round 2: </a:t>
            </a:r>
            <a:r>
              <a:rPr lang="en-US" dirty="0" err="1" smtClean="0">
                <a:ea typeface="+mn-ea"/>
              </a:rPr>
              <a:t>δ</a:t>
            </a:r>
            <a:r>
              <a:rPr lang="en-US" dirty="0" smtClean="0">
                <a:ea typeface="+mn-ea"/>
              </a:rPr>
              <a:t>*</a:t>
            </a:r>
            <a:r>
              <a:rPr lang="en-US" dirty="0" err="1" smtClean="0">
                <a:ea typeface="+mn-ea"/>
              </a:rPr>
              <a:t>π</a:t>
            </a:r>
            <a:r>
              <a:rPr lang="en-US" baseline="30000" dirty="0" err="1" smtClean="0">
                <a:ea typeface="+mn-ea"/>
              </a:rPr>
              <a:t>c</a:t>
            </a:r>
            <a:endParaRPr lang="en-US" baseline="30000" dirty="0" smtClean="0">
              <a:ea typeface="+mn-ea"/>
            </a:endParaRPr>
          </a:p>
          <a:p>
            <a:pPr marL="731520" lvl="1" indent="-274320" eaLnBrk="1" fontAlgn="auto" hangingPunct="1">
              <a:spcAft>
                <a:spcPts val="0"/>
              </a:spcAft>
              <a:buFont typeface="Wingdings"/>
              <a:buChar char=""/>
              <a:defRPr/>
            </a:pPr>
            <a:r>
              <a:rPr lang="en-US" dirty="0" smtClean="0">
                <a:ea typeface="+mn-ea"/>
              </a:rPr>
              <a:t>Round </a:t>
            </a:r>
            <a:r>
              <a:rPr lang="en-US" dirty="0" err="1" smtClean="0">
                <a:ea typeface="+mn-ea"/>
              </a:rPr>
              <a:t>n</a:t>
            </a:r>
            <a:r>
              <a:rPr lang="en-US" dirty="0" smtClean="0">
                <a:ea typeface="+mn-ea"/>
              </a:rPr>
              <a:t>: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c</a:t>
            </a:r>
            <a:endParaRPr lang="en-US" dirty="0" smtClean="0">
              <a:ea typeface="+mn-ea"/>
            </a:endParaRPr>
          </a:p>
          <a:p>
            <a:pPr marL="731520" lvl="1" indent="-274320" eaLnBrk="1" fontAlgn="auto" hangingPunct="1">
              <a:spcAft>
                <a:spcPts val="0"/>
              </a:spcAft>
              <a:buFont typeface="Wingdings"/>
              <a:buChar char=""/>
              <a:defRPr/>
            </a:pPr>
            <a:r>
              <a:rPr lang="en-US" dirty="0" smtClean="0">
                <a:ea typeface="+mn-ea"/>
              </a:rPr>
              <a:t>Total = </a:t>
            </a:r>
            <a:r>
              <a:rPr lang="en-US" dirty="0" err="1" smtClean="0">
                <a:ea typeface="+mn-ea"/>
              </a:rPr>
              <a:t>π</a:t>
            </a:r>
            <a:r>
              <a:rPr lang="en-US" baseline="30000" dirty="0" err="1" smtClean="0">
                <a:ea typeface="+mn-ea"/>
              </a:rPr>
              <a:t>t</a:t>
            </a:r>
            <a:r>
              <a:rPr lang="en-US" dirty="0" smtClean="0">
                <a:ea typeface="+mn-ea"/>
              </a:rPr>
              <a:t> + </a:t>
            </a:r>
            <a:r>
              <a:rPr lang="en-US" dirty="0" err="1" smtClean="0">
                <a:ea typeface="+mn-ea"/>
              </a:rPr>
              <a:t>δ</a:t>
            </a:r>
            <a:r>
              <a:rPr lang="en-US" dirty="0" smtClean="0">
                <a:ea typeface="+mn-ea"/>
              </a:rPr>
              <a:t>*</a:t>
            </a:r>
            <a:r>
              <a:rPr lang="en-US" sz="2400" dirty="0" err="1" smtClean="0"/>
              <a:t>π</a:t>
            </a:r>
            <a:r>
              <a:rPr lang="en-US" sz="2400" baseline="30000" dirty="0" err="1" smtClean="0"/>
              <a:t>c</a:t>
            </a:r>
            <a:r>
              <a:rPr lang="en-US" dirty="0" smtClean="0">
                <a:ea typeface="+mn-ea"/>
              </a:rPr>
              <a:t> + δ</a:t>
            </a:r>
            <a:r>
              <a:rPr lang="en-US" baseline="30000" dirty="0" smtClean="0">
                <a:ea typeface="+mn-ea"/>
              </a:rPr>
              <a:t>2</a:t>
            </a:r>
            <a:r>
              <a:rPr lang="en-US" dirty="0" smtClean="0">
                <a:ea typeface="+mn-ea"/>
              </a:rPr>
              <a:t>*</a:t>
            </a:r>
            <a:r>
              <a:rPr lang="en-US" sz="2400" dirty="0" err="1" smtClean="0"/>
              <a:t>π</a:t>
            </a:r>
            <a:r>
              <a:rPr lang="en-US" sz="2400" baseline="30000" dirty="0" err="1" smtClean="0"/>
              <a:t>c</a:t>
            </a:r>
            <a:r>
              <a:rPr lang="en-US" dirty="0" smtClean="0">
                <a:ea typeface="+mn-ea"/>
              </a:rPr>
              <a:t> + … + </a:t>
            </a:r>
            <a:r>
              <a:rPr lang="en-US" dirty="0" err="1" smtClean="0">
                <a:ea typeface="+mn-ea"/>
              </a:rPr>
              <a:t>δ</a:t>
            </a:r>
            <a:r>
              <a:rPr lang="en-US" baseline="30000" dirty="0" err="1" smtClean="0">
                <a:ea typeface="+mn-ea"/>
              </a:rPr>
              <a:t>n</a:t>
            </a:r>
            <a:r>
              <a:rPr lang="en-US" dirty="0" smtClean="0">
                <a:ea typeface="+mn-ea"/>
              </a:rPr>
              <a:t>*</a:t>
            </a:r>
            <a:r>
              <a:rPr lang="en-US" sz="2400" dirty="0" err="1" smtClean="0"/>
              <a:t>π</a:t>
            </a:r>
            <a:r>
              <a:rPr lang="en-US" sz="2400" baseline="30000" dirty="0" err="1" smtClean="0"/>
              <a:t>c</a:t>
            </a:r>
            <a:r>
              <a:rPr lang="en-US" dirty="0" smtClean="0">
                <a:ea typeface="+mn-ea"/>
              </a:rPr>
              <a:t> </a:t>
            </a:r>
          </a:p>
          <a:p>
            <a:pPr marL="996696" lvl="2" eaLnBrk="1" fontAlgn="auto" hangingPunct="1">
              <a:spcAft>
                <a:spcPts val="0"/>
              </a:spcAft>
              <a:buClr>
                <a:schemeClr val="accent3"/>
              </a:buClr>
              <a:buFont typeface="Arial"/>
              <a:buNone/>
              <a:defRPr/>
            </a:pPr>
            <a:r>
              <a:rPr lang="en-US" dirty="0" smtClean="0">
                <a:ea typeface="+mn-ea"/>
              </a:rPr>
              <a:t>             = </a:t>
            </a:r>
            <a:r>
              <a:rPr lang="en-US" dirty="0" err="1" smtClean="0">
                <a:ea typeface="+mn-ea"/>
              </a:rPr>
              <a:t>π</a:t>
            </a:r>
            <a:r>
              <a:rPr lang="en-US" baseline="30000" dirty="0" err="1" smtClean="0">
                <a:ea typeface="+mn-ea"/>
              </a:rPr>
              <a:t>t</a:t>
            </a:r>
            <a:r>
              <a:rPr lang="en-US" dirty="0" err="1" smtClean="0">
                <a:ea typeface="+mn-ea"/>
              </a:rPr>
              <a:t>-pM</a:t>
            </a:r>
            <a:r>
              <a:rPr lang="en-US" dirty="0" smtClean="0">
                <a:ea typeface="+mn-ea"/>
              </a:rPr>
              <a:t> + (</a:t>
            </a:r>
            <a:r>
              <a:rPr lang="en-US" dirty="0" err="1" smtClean="0">
                <a:ea typeface="+mn-ea"/>
              </a:rPr>
              <a:t>δ</a:t>
            </a:r>
            <a:r>
              <a:rPr lang="en-US" dirty="0" smtClean="0">
                <a:ea typeface="+mn-ea"/>
              </a:rPr>
              <a:t> / (1-δ)) *</a:t>
            </a:r>
            <a:r>
              <a:rPr lang="en-US" sz="1800" dirty="0" err="1" smtClean="0"/>
              <a:t>π</a:t>
            </a:r>
            <a:r>
              <a:rPr lang="en-US" sz="1800" baseline="30000" dirty="0" err="1" smtClean="0"/>
              <a:t>c</a:t>
            </a:r>
            <a:r>
              <a:rPr lang="en-US" dirty="0" smtClean="0">
                <a:ea typeface="+mn-ea"/>
              </a:rPr>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El cartel se sostiene si se cumple esta ecuación:</a:t>
            </a:r>
          </a:p>
        </p:txBody>
      </p:sp>
      <p:sp>
        <p:nvSpPr>
          <p:cNvPr id="46085" name="Content Placeholder 2"/>
          <p:cNvSpPr>
            <a:spLocks noGrp="1"/>
          </p:cNvSpPr>
          <p:nvPr>
            <p:ph sz="quarter" idx="1"/>
          </p:nvPr>
        </p:nvSpPr>
        <p:spPr/>
        <p:txBody>
          <a:bodyPr/>
          <a:lstStyle/>
          <a:p>
            <a:pPr eaLnBrk="1" hangingPunct="1">
              <a:buFont typeface="Wingdings 2" charset="2"/>
              <a:buNone/>
            </a:pPr>
            <a:r>
              <a:rPr lang="en-US" smtClean="0">
                <a:ea typeface="ＭＳ Ｐゴシック" charset="-128"/>
                <a:cs typeface="ＭＳ Ｐゴシック" charset="-128"/>
              </a:rPr>
              <a:t>Pago de colaborar &gt; pago de traicionar</a:t>
            </a: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r>
              <a:rPr lang="en-US" smtClean="0">
                <a:ea typeface="ＭＳ Ｐゴシック" charset="-128"/>
                <a:cs typeface="ＭＳ Ｐゴシック" charset="-128"/>
              </a:rPr>
              <a:t>	Mientras más grande la multa esperada, más difícil que se sostenga el cartel!</a:t>
            </a:r>
          </a:p>
        </p:txBody>
      </p:sp>
      <p:graphicFrame>
        <p:nvGraphicFramePr>
          <p:cNvPr id="46082" name="Object 2"/>
          <p:cNvGraphicFramePr>
            <a:graphicFrameLocks noChangeAspect="1"/>
          </p:cNvGraphicFramePr>
          <p:nvPr/>
        </p:nvGraphicFramePr>
        <p:xfrm>
          <a:off x="1555750" y="2667000"/>
          <a:ext cx="5954713" cy="838200"/>
        </p:xfrm>
        <a:graphic>
          <a:graphicData uri="http://schemas.openxmlformats.org/presentationml/2006/ole">
            <p:oleObj spid="_x0000_s46082" name="Equation" r:id="rId3" imgW="2286000" imgH="304800" progId="Equation.3">
              <p:embed/>
            </p:oleObj>
          </a:graphicData>
        </a:graphic>
      </p:graphicFrame>
      <p:graphicFrame>
        <p:nvGraphicFramePr>
          <p:cNvPr id="46083" name="Object 3"/>
          <p:cNvGraphicFramePr>
            <a:graphicFrameLocks noChangeAspect="1"/>
          </p:cNvGraphicFramePr>
          <p:nvPr/>
        </p:nvGraphicFramePr>
        <p:xfrm>
          <a:off x="1930400" y="3684588"/>
          <a:ext cx="5402263" cy="944562"/>
        </p:xfrm>
        <a:graphic>
          <a:graphicData uri="http://schemas.openxmlformats.org/presentationml/2006/ole">
            <p:oleObj spid="_x0000_s46083" name="Equation" r:id="rId4" imgW="1841500" imgH="304800" progId="Equation.3">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¿Cómo se aumenta la multa esperada?</a:t>
            </a:r>
          </a:p>
        </p:txBody>
      </p:sp>
      <p:sp>
        <p:nvSpPr>
          <p:cNvPr id="47107"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Reciente reforma al DL 211, por la ley 20.361</a:t>
            </a:r>
          </a:p>
          <a:p>
            <a:pPr lvl="1" eaLnBrk="1" hangingPunct="1"/>
            <a:r>
              <a:rPr lang="en-US" smtClean="0"/>
              <a:t>Aumentar </a:t>
            </a:r>
            <a:r>
              <a:rPr lang="en-US" i="1" smtClean="0"/>
              <a:t>p</a:t>
            </a:r>
            <a:endParaRPr lang="en-US" smtClean="0"/>
          </a:p>
          <a:p>
            <a:pPr lvl="2" eaLnBrk="1" hangingPunct="1"/>
            <a:r>
              <a:rPr lang="en-US" smtClean="0">
                <a:ea typeface="ＭＳ Ｐゴシック" charset="-128"/>
              </a:rPr>
              <a:t>Facultades “duras”</a:t>
            </a:r>
          </a:p>
          <a:p>
            <a:pPr lvl="2" eaLnBrk="1" hangingPunct="1"/>
            <a:r>
              <a:rPr lang="en-US" smtClean="0">
                <a:ea typeface="ＭＳ Ｐゴシック" charset="-128"/>
              </a:rPr>
              <a:t>Artículo 36 letras n1 a n4</a:t>
            </a:r>
          </a:p>
          <a:p>
            <a:pPr lvl="1" eaLnBrk="1" hangingPunct="1"/>
            <a:r>
              <a:rPr lang="en-US" smtClean="0"/>
              <a:t>Aumentar </a:t>
            </a:r>
            <a:r>
              <a:rPr lang="en-US" i="1" smtClean="0"/>
              <a:t>M</a:t>
            </a:r>
            <a:endParaRPr lang="en-US" smtClean="0"/>
          </a:p>
          <a:p>
            <a:pPr lvl="2" eaLnBrk="1" hangingPunct="1"/>
            <a:r>
              <a:rPr lang="en-US" smtClean="0">
                <a:ea typeface="ＭＳ Ｐゴシック" charset="-128"/>
              </a:rPr>
              <a:t>Mayores multas para la colusión</a:t>
            </a:r>
          </a:p>
          <a:p>
            <a:pPr lvl="2" eaLnBrk="1" hangingPunct="1"/>
            <a:r>
              <a:rPr lang="en-US" smtClean="0">
                <a:ea typeface="ＭＳ Ｐゴシック" charset="-128"/>
              </a:rPr>
              <a:t>Nuevo Artículo 26 letra c): hasta 30.000 UTA</a:t>
            </a:r>
          </a:p>
          <a:p>
            <a:pPr lvl="3" eaLnBrk="1" hangingPunct="1"/>
            <a:r>
              <a:rPr lang="en-US" smtClean="0">
                <a:ea typeface="ＭＳ Ｐゴシック" charset="-128"/>
              </a:rPr>
              <a:t>UTM=439.740 y US$1=$546</a:t>
            </a:r>
          </a:p>
          <a:p>
            <a:pPr lvl="3" eaLnBrk="1" hangingPunct="1"/>
            <a:r>
              <a:rPr lang="en-US" smtClean="0">
                <a:ea typeface="ＭＳ Ｐゴシック" charset="-128"/>
              </a:rPr>
              <a:t>30.000 UTA=$1.3192.200.000=US$24.161.538</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Eficiencia vs. justicia</a:t>
            </a:r>
          </a:p>
        </p:txBody>
      </p:sp>
      <p:sp>
        <p:nvSpPr>
          <p:cNvPr id="48131"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Los economistas quieren…</a:t>
            </a:r>
          </a:p>
          <a:p>
            <a:pPr lvl="1" eaLnBrk="1" hangingPunct="1"/>
            <a:r>
              <a:rPr lang="en-US" smtClean="0"/>
              <a:t>Fije pM lo suficientemente alto como para que los carteles no se formen (ver ecuación anterior)</a:t>
            </a:r>
          </a:p>
          <a:p>
            <a:pPr eaLnBrk="1" hangingPunct="1"/>
            <a:r>
              <a:rPr lang="en-US" smtClean="0">
                <a:ea typeface="ＭＳ Ｐゴシック" charset="-128"/>
                <a:cs typeface="ＭＳ Ｐゴシック" charset="-128"/>
              </a:rPr>
              <a:t>Pero los abogados decimos…</a:t>
            </a:r>
          </a:p>
          <a:p>
            <a:pPr lvl="1" eaLnBrk="1" hangingPunct="1"/>
            <a:r>
              <a:rPr lang="en-US" smtClean="0"/>
              <a:t>Problemas de debido proceso</a:t>
            </a:r>
          </a:p>
          <a:p>
            <a:pPr lvl="2" eaLnBrk="1" hangingPunct="1"/>
            <a:r>
              <a:rPr lang="en-US" smtClean="0">
                <a:ea typeface="ＭＳ Ｐゴシック" charset="-128"/>
              </a:rPr>
              <a:t>Las facultades duras pueden ser problemáticas</a:t>
            </a:r>
          </a:p>
          <a:p>
            <a:pPr lvl="1" eaLnBrk="1" hangingPunct="1"/>
            <a:r>
              <a:rPr lang="en-US" smtClean="0"/>
              <a:t>Problemas de justicia retributiva</a:t>
            </a:r>
          </a:p>
          <a:p>
            <a:pPr lvl="2" eaLnBrk="1" hangingPunct="1"/>
            <a:r>
              <a:rPr lang="en-US" smtClean="0">
                <a:ea typeface="ＭＳ Ｐゴシック" charset="-128"/>
              </a:rPr>
              <a:t>No podemos fijar las multas más allá de ciertos límites dados por el principio de proporcionalidad de las penas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¿Qué hacemos entonces?</a:t>
            </a:r>
          </a:p>
        </p:txBody>
      </p:sp>
      <p:sp>
        <p:nvSpPr>
          <p:cNvPr id="49155"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La multa esperada (p*M) sigue siendo baja</a:t>
            </a:r>
          </a:p>
          <a:p>
            <a:pPr eaLnBrk="1" hangingPunct="1"/>
            <a:r>
              <a:rPr lang="en-US" smtClean="0">
                <a:ea typeface="ＭＳ Ｐゴシック" charset="-128"/>
                <a:cs typeface="ＭＳ Ｐゴシック" charset="-128"/>
              </a:rPr>
              <a:t>¿Qué hacemos?</a:t>
            </a:r>
          </a:p>
          <a:p>
            <a:pPr lvl="1" eaLnBrk="1" hangingPunct="1"/>
            <a:r>
              <a:rPr lang="en-US" smtClean="0"/>
              <a:t>DELACION COMPENSADA!</a:t>
            </a:r>
          </a:p>
          <a:p>
            <a:pPr lvl="1" eaLnBrk="1" hangingPunct="1"/>
            <a:r>
              <a:rPr lang="en-US" smtClean="0"/>
              <a:t>Hagamos que se traicionen unos a otros!</a:t>
            </a:r>
          </a:p>
          <a:p>
            <a:pPr lvl="1" eaLnBrk="1" hangingPunct="1"/>
            <a:r>
              <a:rPr lang="en-US" smtClean="0"/>
              <a:t>Qué buena idea! O no?</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Delación compensada</a:t>
            </a:r>
          </a:p>
        </p:txBody>
      </p:sp>
      <p:graphicFrame>
        <p:nvGraphicFramePr>
          <p:cNvPr id="4" name="Table 3"/>
          <p:cNvGraphicFramePr>
            <a:graphicFrameLocks noGrp="1"/>
          </p:cNvGraphicFramePr>
          <p:nvPr/>
        </p:nvGraphicFramePr>
        <p:xfrm>
          <a:off x="1600200" y="2397125"/>
          <a:ext cx="6477000" cy="1114425"/>
        </p:xfrm>
        <a:graphic>
          <a:graphicData uri="http://schemas.openxmlformats.org/drawingml/2006/table">
            <a:tbl>
              <a:tblPr/>
              <a:tblGrid>
                <a:gridCol w="2032000"/>
                <a:gridCol w="2311400"/>
                <a:gridCol w="21336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orbel" pitchFamily="-65" charset="0"/>
                        <a:ea typeface="ＭＳ Ｐゴシック" pitchFamily="-65" charset="-128"/>
                        <a:cs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Delata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-pM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-pM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(0,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-f</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Delata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-f,0)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0197" name="TextBox 4"/>
          <p:cNvSpPr txBox="1">
            <a:spLocks noChangeArrowheads="1"/>
          </p:cNvSpPr>
          <p:nvPr/>
        </p:nvSpPr>
        <p:spPr bwMode="auto">
          <a:xfrm>
            <a:off x="3886200" y="1982788"/>
            <a:ext cx="900113"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2 </a:t>
            </a:r>
          </a:p>
        </p:txBody>
      </p:sp>
      <p:sp>
        <p:nvSpPr>
          <p:cNvPr id="50198" name="TextBox 5"/>
          <p:cNvSpPr txBox="1">
            <a:spLocks noChangeArrowheads="1"/>
          </p:cNvSpPr>
          <p:nvPr/>
        </p:nvSpPr>
        <p:spPr bwMode="auto">
          <a:xfrm rot="-5400000">
            <a:off x="671513" y="2833688"/>
            <a:ext cx="890587"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1</a:t>
            </a:r>
          </a:p>
        </p:txBody>
      </p:sp>
      <p:sp>
        <p:nvSpPr>
          <p:cNvPr id="50199" name="TextBox 6"/>
          <p:cNvSpPr txBox="1">
            <a:spLocks noChangeArrowheads="1"/>
          </p:cNvSpPr>
          <p:nvPr/>
        </p:nvSpPr>
        <p:spPr bwMode="auto">
          <a:xfrm>
            <a:off x="931863" y="1565275"/>
            <a:ext cx="6916737" cy="831850"/>
          </a:xfrm>
          <a:prstGeom prst="rect">
            <a:avLst/>
          </a:prstGeom>
          <a:noFill/>
          <a:ln w="9525">
            <a:noFill/>
            <a:miter lim="800000"/>
            <a:headEnd/>
            <a:tailEnd/>
          </a:ln>
        </p:spPr>
        <p:txBody>
          <a:bodyPr>
            <a:prstTxWarp prst="textNoShape">
              <a:avLst/>
            </a:prstTxWarp>
            <a:spAutoFit/>
          </a:bodyPr>
          <a:lstStyle/>
          <a:p>
            <a:r>
              <a:rPr lang="en-US" sz="3000">
                <a:latin typeface="Corbel" charset="0"/>
              </a:rPr>
              <a:t>Juego por cada etapa (stage-game)</a:t>
            </a:r>
          </a:p>
          <a:p>
            <a:endParaRPr lang="en-US">
              <a:latin typeface="Corbel" charset="0"/>
            </a:endParaRPr>
          </a:p>
        </p:txBody>
      </p:sp>
      <p:sp>
        <p:nvSpPr>
          <p:cNvPr id="50200" name="TextBox 7"/>
          <p:cNvSpPr txBox="1">
            <a:spLocks noChangeArrowheads="1"/>
          </p:cNvSpPr>
          <p:nvPr/>
        </p:nvSpPr>
        <p:spPr bwMode="auto">
          <a:xfrm>
            <a:off x="1143000" y="3717925"/>
            <a:ext cx="6916738" cy="3386138"/>
          </a:xfrm>
          <a:prstGeom prst="rect">
            <a:avLst/>
          </a:prstGeom>
          <a:noFill/>
          <a:ln w="9525">
            <a:noFill/>
            <a:miter lim="800000"/>
            <a:headEnd/>
            <a:tailEnd/>
          </a:ln>
        </p:spPr>
        <p:txBody>
          <a:bodyPr>
            <a:prstTxWarp prst="textNoShape">
              <a:avLst/>
            </a:prstTxWarp>
            <a:spAutoFit/>
          </a:bodyPr>
          <a:lstStyle/>
          <a:p>
            <a:r>
              <a:rPr lang="en-US" sz="2800">
                <a:latin typeface="Corbel" charset="0"/>
              </a:rPr>
              <a:t>Estrategias: (1) Colaborar y arriesgar una multa (p*M); (2) Si el otro traiciona, competir en los rounds siguientes; (3) Traicionar, obtener utilidades supra competitivas menos una multa reducida, ser descubierto, y volver al equilibrio competitivo en los rounds siguientes</a:t>
            </a:r>
          </a:p>
          <a:p>
            <a:endParaRPr lang="en-US">
              <a:latin typeface="Corbe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Un poco de matemáticas…</a:t>
            </a:r>
          </a:p>
        </p:txBody>
      </p:sp>
      <p:graphicFrame>
        <p:nvGraphicFramePr>
          <p:cNvPr id="51202" name="Object 2"/>
          <p:cNvGraphicFramePr>
            <a:graphicFrameLocks noChangeAspect="1"/>
          </p:cNvGraphicFramePr>
          <p:nvPr/>
        </p:nvGraphicFramePr>
        <p:xfrm>
          <a:off x="877888" y="2220913"/>
          <a:ext cx="6918325" cy="3290887"/>
        </p:xfrm>
        <a:graphic>
          <a:graphicData uri="http://schemas.openxmlformats.org/presentationml/2006/ole">
            <p:oleObj spid="_x0000_s51202" name="Equation" r:id="rId3" imgW="3657600" imgH="1739900" progId="Equation.3">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El cartel se sostiene si se cumple esta ecuación:</a:t>
            </a:r>
          </a:p>
        </p:txBody>
      </p:sp>
      <p:sp>
        <p:nvSpPr>
          <p:cNvPr id="52229" name="Content Placeholder 2"/>
          <p:cNvSpPr>
            <a:spLocks noGrp="1"/>
          </p:cNvSpPr>
          <p:nvPr>
            <p:ph sz="quarter" idx="1"/>
          </p:nvPr>
        </p:nvSpPr>
        <p:spPr/>
        <p:txBody>
          <a:bodyPr/>
          <a:lstStyle/>
          <a:p>
            <a:pPr eaLnBrk="1" hangingPunct="1">
              <a:buFont typeface="Wingdings 2" charset="2"/>
              <a:buNone/>
            </a:pPr>
            <a:r>
              <a:rPr lang="en-US" smtClean="0">
                <a:ea typeface="ＭＳ Ｐゴシック" charset="-128"/>
                <a:cs typeface="ＭＳ Ｐゴシック" charset="-128"/>
              </a:rPr>
              <a:t>Pago de colaborar &gt; pago de traicionar</a:t>
            </a: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endParaRPr lang="en-US" smtClean="0">
              <a:ea typeface="ＭＳ Ｐゴシック" charset="-128"/>
              <a:cs typeface="ＭＳ Ｐゴシック" charset="-128"/>
            </a:endParaRPr>
          </a:p>
          <a:p>
            <a:pPr eaLnBrk="1" hangingPunct="1">
              <a:buFont typeface="Wingdings 2" charset="2"/>
              <a:buNone/>
            </a:pPr>
            <a:r>
              <a:rPr lang="en-US" smtClean="0">
                <a:ea typeface="ＭＳ Ｐゴシック" charset="-128"/>
                <a:cs typeface="ＭＳ Ｐゴシック" charset="-128"/>
              </a:rPr>
              <a:t>	Para que el programa de clemencia tenga efecto, se requiere que:</a:t>
            </a:r>
          </a:p>
        </p:txBody>
      </p:sp>
      <p:graphicFrame>
        <p:nvGraphicFramePr>
          <p:cNvPr id="52226" name="Object 2"/>
          <p:cNvGraphicFramePr>
            <a:graphicFrameLocks noChangeAspect="1"/>
          </p:cNvGraphicFramePr>
          <p:nvPr/>
        </p:nvGraphicFramePr>
        <p:xfrm>
          <a:off x="1119188" y="2813050"/>
          <a:ext cx="6904037" cy="1304925"/>
        </p:xfrm>
        <a:graphic>
          <a:graphicData uri="http://schemas.openxmlformats.org/presentationml/2006/ole">
            <p:oleObj spid="_x0000_s52226" name="Equation" r:id="rId3" imgW="4495800" imgH="850900" progId="Equation.3">
              <p:embed/>
            </p:oleObj>
          </a:graphicData>
        </a:graphic>
      </p:graphicFrame>
      <p:graphicFrame>
        <p:nvGraphicFramePr>
          <p:cNvPr id="52227" name="Object 3"/>
          <p:cNvGraphicFramePr>
            <a:graphicFrameLocks noChangeAspect="1"/>
          </p:cNvGraphicFramePr>
          <p:nvPr/>
        </p:nvGraphicFramePr>
        <p:xfrm>
          <a:off x="3786188" y="5553075"/>
          <a:ext cx="1776412" cy="1304925"/>
        </p:xfrm>
        <a:graphic>
          <a:graphicData uri="http://schemas.openxmlformats.org/presentationml/2006/ole">
            <p:oleObj spid="_x0000_s52227" name="Equation" r:id="rId4" imgW="673100" imgH="495300" progId="Equation.3">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Efectos del programa de clemencia</a:t>
            </a:r>
          </a:p>
        </p:txBody>
      </p:sp>
      <p:sp>
        <p:nvSpPr>
          <p:cNvPr id="3" name="Content Placeholder 2"/>
          <p:cNvSpPr>
            <a:spLocks noGrp="1"/>
          </p:cNvSpPr>
          <p:nvPr>
            <p:ph sz="quarter" idx="1"/>
          </p:nvPr>
        </p:nvSpPr>
        <p:spPr/>
        <p:txBody>
          <a:bodyPr rtlCol="0">
            <a:normAutofit fontScale="92500" lnSpcReduction="20000"/>
          </a:bodyPr>
          <a:lstStyle/>
          <a:p>
            <a:pPr marL="438912" indent="-320040" eaLnBrk="1" fontAlgn="auto" hangingPunct="1">
              <a:spcBef>
                <a:spcPts val="0"/>
              </a:spcBef>
              <a:spcAft>
                <a:spcPts val="0"/>
              </a:spcAft>
              <a:buFont typeface="Wingdings 2"/>
              <a:buChar char=""/>
              <a:defRPr/>
            </a:pPr>
            <a:r>
              <a:rPr lang="en-US" dirty="0" err="1" smtClean="0">
                <a:ea typeface="+mn-ea"/>
                <a:cs typeface="+mn-cs"/>
              </a:rPr>
              <a:t>Noten</a:t>
            </a:r>
            <a:r>
              <a:rPr lang="en-US" dirty="0" smtClean="0">
                <a:ea typeface="+mn-ea"/>
                <a:cs typeface="+mn-cs"/>
              </a:rPr>
              <a:t> </a:t>
            </a:r>
            <a:r>
              <a:rPr lang="en-US" dirty="0" err="1" smtClean="0">
                <a:ea typeface="+mn-ea"/>
                <a:cs typeface="+mn-cs"/>
              </a:rPr>
              <a:t>que</a:t>
            </a:r>
            <a:r>
              <a:rPr lang="en-US" dirty="0" smtClean="0">
                <a:ea typeface="+mn-ea"/>
                <a:cs typeface="+mn-cs"/>
              </a:rPr>
              <a:t> los </a:t>
            </a:r>
            <a:r>
              <a:rPr lang="en-US" dirty="0" err="1" smtClean="0">
                <a:ea typeface="+mn-ea"/>
                <a:cs typeface="+mn-cs"/>
              </a:rPr>
              <a:t>programas</a:t>
            </a:r>
            <a:r>
              <a:rPr lang="en-US" dirty="0" smtClean="0">
                <a:ea typeface="+mn-ea"/>
                <a:cs typeface="+mn-cs"/>
              </a:rPr>
              <a:t> de </a:t>
            </a:r>
            <a:r>
              <a:rPr lang="en-US" dirty="0" err="1" smtClean="0">
                <a:ea typeface="+mn-ea"/>
                <a:cs typeface="+mn-cs"/>
              </a:rPr>
              <a:t>clemencia</a:t>
            </a:r>
            <a:r>
              <a:rPr lang="en-US" dirty="0" smtClean="0">
                <a:ea typeface="+mn-ea"/>
                <a:cs typeface="+mn-cs"/>
              </a:rPr>
              <a:t> no son </a:t>
            </a:r>
            <a:r>
              <a:rPr lang="en-US" dirty="0" err="1" smtClean="0">
                <a:ea typeface="+mn-ea"/>
                <a:cs typeface="+mn-cs"/>
              </a:rPr>
              <a:t>una</a:t>
            </a:r>
            <a:r>
              <a:rPr lang="en-US" dirty="0" smtClean="0">
                <a:ea typeface="+mn-ea"/>
                <a:cs typeface="+mn-cs"/>
              </a:rPr>
              <a:t> panacea en </a:t>
            </a:r>
            <a:r>
              <a:rPr lang="en-US" dirty="0" err="1" smtClean="0">
                <a:ea typeface="+mn-ea"/>
                <a:cs typeface="+mn-cs"/>
              </a:rPr>
              <a:t>sí</a:t>
            </a:r>
            <a:r>
              <a:rPr lang="en-US" dirty="0" smtClean="0">
                <a:ea typeface="+mn-ea"/>
                <a:cs typeface="+mn-cs"/>
              </a:rPr>
              <a:t> </a:t>
            </a:r>
            <a:r>
              <a:rPr lang="en-US" dirty="0" err="1" smtClean="0">
                <a:ea typeface="+mn-ea"/>
                <a:cs typeface="+mn-cs"/>
              </a:rPr>
              <a:t>mismos</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Si </a:t>
            </a:r>
            <a:r>
              <a:rPr lang="en-US" i="1" dirty="0" err="1" smtClean="0">
                <a:ea typeface="+mn-ea"/>
              </a:rPr>
              <a:t>pM</a:t>
            </a:r>
            <a:r>
              <a:rPr lang="en-US" dirty="0" smtClean="0">
                <a:ea typeface="+mn-ea"/>
              </a:rPr>
              <a:t> no </a:t>
            </a:r>
            <a:r>
              <a:rPr lang="en-US" dirty="0" err="1" smtClean="0">
                <a:ea typeface="+mn-ea"/>
              </a:rPr>
              <a:t>es</a:t>
            </a:r>
            <a:r>
              <a:rPr lang="en-US" dirty="0" smtClean="0">
                <a:ea typeface="+mn-ea"/>
              </a:rPr>
              <a:t> alto, </a:t>
            </a:r>
            <a:r>
              <a:rPr lang="en-US" dirty="0" err="1" smtClean="0">
                <a:ea typeface="+mn-ea"/>
              </a:rPr>
              <a:t>ofrecer</a:t>
            </a:r>
            <a:r>
              <a:rPr lang="en-US" dirty="0" smtClean="0">
                <a:ea typeface="+mn-ea"/>
              </a:rPr>
              <a:t> un </a:t>
            </a:r>
            <a:r>
              <a:rPr lang="en-US" i="1" dirty="0" err="1" smtClean="0">
                <a:ea typeface="+mn-ea"/>
              </a:rPr>
              <a:t>f</a:t>
            </a:r>
            <a:r>
              <a:rPr lang="en-US" dirty="0" smtClean="0">
                <a:ea typeface="+mn-ea"/>
              </a:rPr>
              <a:t> </a:t>
            </a:r>
            <a:r>
              <a:rPr lang="en-US" dirty="0" err="1" smtClean="0">
                <a:ea typeface="+mn-ea"/>
              </a:rPr>
              <a:t>bajo</a:t>
            </a:r>
            <a:r>
              <a:rPr lang="en-US" dirty="0" smtClean="0">
                <a:ea typeface="+mn-ea"/>
              </a:rPr>
              <a:t> no </a:t>
            </a:r>
            <a:r>
              <a:rPr lang="en-US" dirty="0" err="1" smtClean="0">
                <a:ea typeface="+mn-ea"/>
              </a:rPr>
              <a:t>ayuda</a:t>
            </a:r>
            <a:r>
              <a:rPr lang="en-US" dirty="0" smtClean="0">
                <a:ea typeface="+mn-ea"/>
              </a:rPr>
              <a:t> en nada</a:t>
            </a:r>
          </a:p>
          <a:p>
            <a:pPr marL="438912" indent="-320040" eaLnBrk="1" fontAlgn="auto" hangingPunct="1">
              <a:spcBef>
                <a:spcPts val="0"/>
              </a:spcBef>
              <a:spcAft>
                <a:spcPts val="0"/>
              </a:spcAft>
              <a:buFont typeface="Wingdings 2"/>
              <a:buChar char=""/>
              <a:defRPr/>
            </a:pPr>
            <a:r>
              <a:rPr lang="en-US" dirty="0" err="1" smtClean="0">
                <a:ea typeface="+mn-ea"/>
                <a:cs typeface="+mn-cs"/>
              </a:rPr>
              <a:t>Pagar</a:t>
            </a:r>
            <a:r>
              <a:rPr lang="en-US" dirty="0" smtClean="0">
                <a:ea typeface="+mn-ea"/>
                <a:cs typeface="+mn-cs"/>
              </a:rPr>
              <a:t> </a:t>
            </a:r>
            <a:r>
              <a:rPr lang="en-US" dirty="0" err="1" smtClean="0">
                <a:ea typeface="+mn-ea"/>
                <a:cs typeface="+mn-cs"/>
              </a:rPr>
              <a:t>premios</a:t>
            </a:r>
            <a:r>
              <a:rPr lang="en-US" dirty="0" smtClean="0">
                <a:ea typeface="+mn-ea"/>
                <a:cs typeface="+mn-cs"/>
              </a:rPr>
              <a:t> </a:t>
            </a:r>
            <a:r>
              <a:rPr lang="en-US" dirty="0" err="1" smtClean="0">
                <a:ea typeface="+mn-ea"/>
                <a:cs typeface="+mn-cs"/>
              </a:rPr>
              <a:t>positivos</a:t>
            </a:r>
            <a:r>
              <a:rPr lang="en-US" dirty="0" smtClean="0">
                <a:ea typeface="+mn-ea"/>
                <a:cs typeface="+mn-cs"/>
              </a:rPr>
              <a:t> a los </a:t>
            </a:r>
            <a:r>
              <a:rPr lang="en-US" dirty="0" err="1" smtClean="0">
                <a:ea typeface="+mn-ea"/>
                <a:cs typeface="+mn-cs"/>
              </a:rPr>
              <a:t>soplones</a:t>
            </a:r>
            <a:r>
              <a:rPr lang="en-US" dirty="0" smtClean="0">
                <a:ea typeface="+mn-ea"/>
                <a:cs typeface="+mn-cs"/>
              </a:rPr>
              <a:t> </a:t>
            </a:r>
            <a:r>
              <a:rPr lang="en-US" dirty="0" err="1" smtClean="0">
                <a:ea typeface="+mn-ea"/>
                <a:cs typeface="+mn-cs"/>
              </a:rPr>
              <a:t>es</a:t>
            </a:r>
            <a:r>
              <a:rPr lang="en-US" dirty="0" smtClean="0">
                <a:ea typeface="+mn-ea"/>
                <a:cs typeface="+mn-cs"/>
              </a:rPr>
              <a:t> </a:t>
            </a:r>
            <a:r>
              <a:rPr lang="en-US" dirty="0" err="1" smtClean="0">
                <a:ea typeface="+mn-ea"/>
                <a:cs typeface="+mn-cs"/>
              </a:rPr>
              <a:t>mejor</a:t>
            </a:r>
            <a:r>
              <a:rPr lang="en-US" dirty="0" smtClean="0">
                <a:ea typeface="+mn-ea"/>
                <a:cs typeface="+mn-cs"/>
              </a:rPr>
              <a:t> </a:t>
            </a:r>
            <a:r>
              <a:rPr lang="en-US" dirty="0" err="1" smtClean="0">
                <a:ea typeface="+mn-ea"/>
                <a:cs typeface="+mn-cs"/>
              </a:rPr>
              <a:t>que</a:t>
            </a:r>
            <a:r>
              <a:rPr lang="en-US" dirty="0" smtClean="0">
                <a:ea typeface="+mn-ea"/>
                <a:cs typeface="+mn-cs"/>
              </a:rPr>
              <a:t> la simple </a:t>
            </a:r>
            <a:r>
              <a:rPr lang="en-US" dirty="0" err="1" smtClean="0">
                <a:ea typeface="+mn-ea"/>
                <a:cs typeface="+mn-cs"/>
              </a:rPr>
              <a:t>reducción</a:t>
            </a:r>
            <a:r>
              <a:rPr lang="en-US" dirty="0" smtClean="0">
                <a:ea typeface="+mn-ea"/>
                <a:cs typeface="+mn-cs"/>
              </a:rPr>
              <a:t> de la </a:t>
            </a:r>
            <a:r>
              <a:rPr lang="en-US" dirty="0" err="1" smtClean="0">
                <a:ea typeface="+mn-ea"/>
                <a:cs typeface="+mn-cs"/>
              </a:rPr>
              <a:t>multa</a:t>
            </a:r>
            <a:endParaRPr lang="en-US" dirty="0" smtClean="0">
              <a:ea typeface="+mn-ea"/>
              <a:cs typeface="+mn-cs"/>
            </a:endParaRPr>
          </a:p>
          <a:p>
            <a:pPr marL="438912" indent="-320040" eaLnBrk="1" fontAlgn="auto" hangingPunct="1">
              <a:spcBef>
                <a:spcPts val="0"/>
              </a:spcBef>
              <a:spcAft>
                <a:spcPts val="0"/>
              </a:spcAft>
              <a:buFont typeface="Wingdings 2"/>
              <a:buChar char=""/>
              <a:defRPr/>
            </a:pPr>
            <a:r>
              <a:rPr lang="en-US" dirty="0" smtClean="0">
                <a:ea typeface="+mn-ea"/>
                <a:cs typeface="+mn-cs"/>
              </a:rPr>
              <a:t>El </a:t>
            </a:r>
            <a:r>
              <a:rPr lang="en-US" dirty="0" err="1" smtClean="0">
                <a:ea typeface="+mn-ea"/>
                <a:cs typeface="+mn-cs"/>
              </a:rPr>
              <a:t>programa</a:t>
            </a:r>
            <a:r>
              <a:rPr lang="en-US" dirty="0" smtClean="0">
                <a:ea typeface="+mn-ea"/>
                <a:cs typeface="+mn-cs"/>
              </a:rPr>
              <a:t> solo </a:t>
            </a:r>
            <a:r>
              <a:rPr lang="en-US" dirty="0" err="1" smtClean="0">
                <a:ea typeface="+mn-ea"/>
                <a:cs typeface="+mn-cs"/>
              </a:rPr>
              <a:t>debe</a:t>
            </a:r>
            <a:r>
              <a:rPr lang="en-US" dirty="0" smtClean="0">
                <a:ea typeface="+mn-ea"/>
                <a:cs typeface="+mn-cs"/>
              </a:rPr>
              <a:t> ser </a:t>
            </a:r>
            <a:r>
              <a:rPr lang="en-US" dirty="0" err="1" smtClean="0">
                <a:ea typeface="+mn-ea"/>
                <a:cs typeface="+mn-cs"/>
              </a:rPr>
              <a:t>generoso</a:t>
            </a:r>
            <a:r>
              <a:rPr lang="en-US" dirty="0" smtClean="0">
                <a:ea typeface="+mn-ea"/>
                <a:cs typeface="+mn-cs"/>
              </a:rPr>
              <a:t> con el </a:t>
            </a:r>
            <a:r>
              <a:rPr lang="en-US" dirty="0" err="1" smtClean="0">
                <a:ea typeface="+mn-ea"/>
                <a:cs typeface="+mn-cs"/>
              </a:rPr>
              <a:t>primero</a:t>
            </a:r>
            <a:r>
              <a:rPr lang="en-US" dirty="0" smtClean="0">
                <a:ea typeface="+mn-ea"/>
                <a:cs typeface="+mn-cs"/>
              </a:rPr>
              <a:t> </a:t>
            </a:r>
            <a:r>
              <a:rPr lang="en-US" dirty="0" err="1" smtClean="0">
                <a:ea typeface="+mn-ea"/>
                <a:cs typeface="+mn-cs"/>
              </a:rPr>
              <a:t>que</a:t>
            </a:r>
            <a:r>
              <a:rPr lang="en-US" dirty="0" smtClean="0">
                <a:ea typeface="+mn-ea"/>
                <a:cs typeface="+mn-cs"/>
              </a:rPr>
              <a:t> </a:t>
            </a:r>
            <a:r>
              <a:rPr lang="en-US" dirty="0" err="1" smtClean="0">
                <a:ea typeface="+mn-ea"/>
                <a:cs typeface="+mn-cs"/>
              </a:rPr>
              <a:t>delata</a:t>
            </a:r>
            <a:endParaRPr lang="en-US" dirty="0" smtClean="0">
              <a:ea typeface="+mn-ea"/>
              <a:cs typeface="+mn-cs"/>
            </a:endParaRPr>
          </a:p>
          <a:p>
            <a:pPr marL="731520" lvl="1" indent="-274320" eaLnBrk="1" fontAlgn="auto" hangingPunct="1">
              <a:spcAft>
                <a:spcPts val="0"/>
              </a:spcAft>
              <a:buFont typeface="Wingdings"/>
              <a:buChar char=""/>
              <a:defRPr/>
            </a:pPr>
            <a:r>
              <a:rPr lang="en-US" dirty="0" smtClean="0">
                <a:ea typeface="+mn-ea"/>
              </a:rPr>
              <a:t>Si se </a:t>
            </a:r>
            <a:r>
              <a:rPr lang="en-US" dirty="0" err="1" smtClean="0">
                <a:ea typeface="+mn-ea"/>
              </a:rPr>
              <a:t>es</a:t>
            </a:r>
            <a:r>
              <a:rPr lang="en-US" dirty="0" smtClean="0">
                <a:ea typeface="+mn-ea"/>
              </a:rPr>
              <a:t> </a:t>
            </a:r>
            <a:r>
              <a:rPr lang="en-US" dirty="0" err="1" smtClean="0">
                <a:ea typeface="+mn-ea"/>
              </a:rPr>
              <a:t>generoso</a:t>
            </a:r>
            <a:r>
              <a:rPr lang="en-US" dirty="0" smtClean="0">
                <a:ea typeface="+mn-ea"/>
              </a:rPr>
              <a:t> con los </a:t>
            </a:r>
            <a:r>
              <a:rPr lang="en-US" dirty="0" err="1" smtClean="0">
                <a:ea typeface="+mn-ea"/>
              </a:rPr>
              <a:t>demás</a:t>
            </a:r>
            <a:r>
              <a:rPr lang="en-US" dirty="0" smtClean="0">
                <a:ea typeface="+mn-ea"/>
              </a:rPr>
              <a:t>, se </a:t>
            </a:r>
            <a:r>
              <a:rPr lang="en-US" dirty="0" err="1" smtClean="0">
                <a:ea typeface="+mn-ea"/>
              </a:rPr>
              <a:t>baja</a:t>
            </a:r>
            <a:r>
              <a:rPr lang="en-US" dirty="0" smtClean="0">
                <a:ea typeface="+mn-ea"/>
              </a:rPr>
              <a:t> </a:t>
            </a:r>
            <a:r>
              <a:rPr lang="en-US" i="1" dirty="0" err="1" smtClean="0">
                <a:ea typeface="+mn-ea"/>
              </a:rPr>
              <a:t>pM</a:t>
            </a:r>
            <a:r>
              <a:rPr lang="en-US" dirty="0" smtClean="0">
                <a:ea typeface="+mn-ea"/>
              </a:rPr>
              <a:t> </a:t>
            </a:r>
            <a:r>
              <a:rPr lang="en-US" dirty="0" err="1" smtClean="0">
                <a:ea typeface="+mn-ea"/>
              </a:rPr>
              <a:t>y</a:t>
            </a:r>
            <a:r>
              <a:rPr lang="en-US" dirty="0" smtClean="0">
                <a:ea typeface="+mn-ea"/>
              </a:rPr>
              <a:t> </a:t>
            </a:r>
            <a:r>
              <a:rPr lang="en-US" dirty="0" err="1" smtClean="0">
                <a:ea typeface="+mn-ea"/>
              </a:rPr>
              <a:t>por</a:t>
            </a:r>
            <a:r>
              <a:rPr lang="en-US" dirty="0" smtClean="0">
                <a:ea typeface="+mn-ea"/>
              </a:rPr>
              <a:t> </a:t>
            </a:r>
            <a:r>
              <a:rPr lang="en-US" dirty="0" err="1" smtClean="0">
                <a:ea typeface="+mn-ea"/>
              </a:rPr>
              <a:t>ende</a:t>
            </a:r>
            <a:r>
              <a:rPr lang="en-US" dirty="0" smtClean="0">
                <a:ea typeface="+mn-ea"/>
              </a:rPr>
              <a:t>, se </a:t>
            </a:r>
            <a:r>
              <a:rPr lang="en-US" dirty="0" err="1" smtClean="0">
                <a:ea typeface="+mn-ea"/>
              </a:rPr>
              <a:t>logra</a:t>
            </a:r>
            <a:r>
              <a:rPr lang="en-US" dirty="0" smtClean="0">
                <a:ea typeface="+mn-ea"/>
              </a:rPr>
              <a:t> un </a:t>
            </a:r>
            <a:r>
              <a:rPr lang="en-US" dirty="0" err="1" smtClean="0">
                <a:ea typeface="+mn-ea"/>
              </a:rPr>
              <a:t>efecto</a:t>
            </a:r>
            <a:r>
              <a:rPr lang="en-US" dirty="0" smtClean="0">
                <a:ea typeface="+mn-ea"/>
              </a:rPr>
              <a:t> pro-</a:t>
            </a:r>
            <a:r>
              <a:rPr lang="en-US" dirty="0" err="1" smtClean="0">
                <a:ea typeface="+mn-ea"/>
              </a:rPr>
              <a:t>colusivo</a:t>
            </a:r>
            <a:endParaRPr lang="en-US" dirty="0" smtClean="0">
              <a:ea typeface="+mn-ea"/>
            </a:endParaRPr>
          </a:p>
          <a:p>
            <a:pPr marL="731520" lvl="1" indent="-274320" eaLnBrk="1" fontAlgn="auto" hangingPunct="1">
              <a:spcAft>
                <a:spcPts val="0"/>
              </a:spcAft>
              <a:buFont typeface="Wingdings"/>
              <a:buChar char=""/>
              <a:defRPr/>
            </a:pPr>
            <a:r>
              <a:rPr lang="en-US" dirty="0" err="1" smtClean="0">
                <a:ea typeface="+mn-ea"/>
              </a:rPr>
              <a:t>Provoca</a:t>
            </a:r>
            <a:r>
              <a:rPr lang="en-US" dirty="0" smtClean="0">
                <a:ea typeface="+mn-ea"/>
              </a:rPr>
              <a:t> “wait-and-see” en </a:t>
            </a:r>
            <a:r>
              <a:rPr lang="en-US" dirty="0" err="1" smtClean="0">
                <a:ea typeface="+mn-ea"/>
              </a:rPr>
              <a:t>vez</a:t>
            </a:r>
            <a:r>
              <a:rPr lang="en-US" dirty="0" smtClean="0">
                <a:ea typeface="+mn-ea"/>
              </a:rPr>
              <a:t> de “run to the courthouse”</a:t>
            </a:r>
          </a:p>
          <a:p>
            <a:pPr marL="438912" indent="-320040" eaLnBrk="1" fontAlgn="auto" hangingPunct="1">
              <a:spcBef>
                <a:spcPts val="0"/>
              </a:spcBef>
              <a:spcAft>
                <a:spcPts val="0"/>
              </a:spcAft>
              <a:buFont typeface="Wingdings 2"/>
              <a:buChar char=""/>
              <a:defRPr/>
            </a:pPr>
            <a:r>
              <a:rPr lang="en-US" dirty="0" smtClean="0">
                <a:ea typeface="+mn-ea"/>
                <a:cs typeface="+mn-cs"/>
              </a:rPr>
              <a:t>No </a:t>
            </a:r>
            <a:r>
              <a:rPr lang="en-US" dirty="0" err="1" smtClean="0">
                <a:ea typeface="+mn-ea"/>
                <a:cs typeface="+mn-cs"/>
              </a:rPr>
              <a:t>restringir</a:t>
            </a:r>
            <a:r>
              <a:rPr lang="en-US" dirty="0" smtClean="0">
                <a:ea typeface="+mn-ea"/>
                <a:cs typeface="+mn-cs"/>
              </a:rPr>
              <a:t> la </a:t>
            </a:r>
            <a:r>
              <a:rPr lang="en-US" dirty="0" err="1" smtClean="0">
                <a:ea typeface="+mn-ea"/>
                <a:cs typeface="+mn-cs"/>
              </a:rPr>
              <a:t>clemencia</a:t>
            </a:r>
            <a:r>
              <a:rPr lang="en-US" dirty="0" smtClean="0">
                <a:ea typeface="+mn-ea"/>
                <a:cs typeface="+mn-cs"/>
              </a:rPr>
              <a:t> contra los ring-leaders</a:t>
            </a:r>
          </a:p>
          <a:p>
            <a:pPr marL="731520" lvl="1" indent="-274320" eaLnBrk="1" fontAlgn="auto" hangingPunct="1">
              <a:spcAft>
                <a:spcPts val="0"/>
              </a:spcAft>
              <a:buFont typeface="Wingdings"/>
              <a:buChar char=""/>
              <a:defRPr/>
            </a:pPr>
            <a:r>
              <a:rPr lang="en-US" dirty="0" err="1" smtClean="0">
                <a:ea typeface="+mn-ea"/>
              </a:rPr>
              <a:t>Eso</a:t>
            </a:r>
            <a:r>
              <a:rPr lang="en-US" dirty="0" smtClean="0">
                <a:ea typeface="+mn-ea"/>
              </a:rPr>
              <a:t> </a:t>
            </a:r>
            <a:r>
              <a:rPr lang="en-US" dirty="0" err="1" smtClean="0">
                <a:ea typeface="+mn-ea"/>
              </a:rPr>
              <a:t>puede</a:t>
            </a:r>
            <a:r>
              <a:rPr lang="en-US" dirty="0" smtClean="0">
                <a:ea typeface="+mn-ea"/>
              </a:rPr>
              <a:t> </a:t>
            </a:r>
            <a:r>
              <a:rPr lang="en-US" dirty="0" err="1" smtClean="0">
                <a:ea typeface="+mn-ea"/>
              </a:rPr>
              <a:t>fomentar</a:t>
            </a:r>
            <a:r>
              <a:rPr lang="en-US" dirty="0" smtClean="0">
                <a:ea typeface="+mn-ea"/>
              </a:rPr>
              <a:t> la </a:t>
            </a:r>
            <a:r>
              <a:rPr lang="en-US" dirty="0" err="1" smtClean="0">
                <a:ea typeface="+mn-ea"/>
              </a:rPr>
              <a:t>colusión</a:t>
            </a:r>
            <a:r>
              <a:rPr lang="en-US" dirty="0" smtClean="0">
                <a:ea typeface="+mn-ea"/>
              </a:rPr>
              <a:t>. Hay “credible-commitment”</a:t>
            </a:r>
          </a:p>
          <a:p>
            <a:pPr marL="438912" indent="-320040" eaLnBrk="1" fontAlgn="auto" hangingPunct="1">
              <a:spcBef>
                <a:spcPts val="0"/>
              </a:spcBef>
              <a:spcAft>
                <a:spcPts val="0"/>
              </a:spcAft>
              <a:buFont typeface="Wingdings 2"/>
              <a:buChar char=""/>
              <a:defRPr/>
            </a:pPr>
            <a:endParaRPr lang="en-US" dirty="0" smtClean="0">
              <a:ea typeface="+mn-ea"/>
              <a:cs typeface="+mn-cs"/>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Temas pendientes</a:t>
            </a:r>
          </a:p>
        </p:txBody>
      </p:sp>
      <p:sp>
        <p:nvSpPr>
          <p:cNvPr id="54275"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Crear un delito</a:t>
            </a:r>
          </a:p>
          <a:p>
            <a:pPr lvl="1" eaLnBrk="1" hangingPunct="1"/>
            <a:r>
              <a:rPr lang="en-US" smtClean="0"/>
              <a:t>Problema: Triple Jurisdicción</a:t>
            </a:r>
          </a:p>
          <a:p>
            <a:pPr eaLnBrk="1" hangingPunct="1"/>
            <a:r>
              <a:rPr lang="en-US" smtClean="0">
                <a:ea typeface="ＭＳ Ｐゴシック" charset="-128"/>
                <a:cs typeface="ＭＳ Ｐゴシック" charset="-128"/>
              </a:rPr>
              <a:t>Responsabilidad civil</a:t>
            </a:r>
          </a:p>
          <a:p>
            <a:pPr lvl="1" eaLnBrk="1" hangingPunct="1"/>
            <a:r>
              <a:rPr lang="en-US" smtClean="0"/>
              <a:t>Problema general: muy poca responsabilidad civil</a:t>
            </a:r>
          </a:p>
          <a:p>
            <a:pPr lvl="1" eaLnBrk="1" hangingPunct="1"/>
            <a:r>
              <a:rPr lang="en-US" smtClean="0"/>
              <a:t>Respecto a clemencia: Mejorar el sistema quitando la solidaridad para el que acusa, o dando acción de reembolso del primero contra los demás</a:t>
            </a:r>
          </a:p>
          <a:p>
            <a:pPr eaLnBrk="1" hangingPunct="1"/>
            <a:r>
              <a:rPr lang="en-US" smtClean="0">
                <a:ea typeface="ＭＳ Ｐゴシック" charset="-128"/>
                <a:cs typeface="ＭＳ Ｐゴシック" charset="-128"/>
              </a:rPr>
              <a:t>El movimiento debiera ser hacia tener un tribunal con jurisdicción total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¿Por qué hay monopolios?</a:t>
            </a:r>
          </a:p>
        </p:txBody>
      </p:sp>
      <p:sp>
        <p:nvSpPr>
          <p:cNvPr id="17411"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Problema de acción colectiva</a:t>
            </a:r>
          </a:p>
          <a:p>
            <a:pPr lvl="1" eaLnBrk="1" hangingPunct="1"/>
            <a:r>
              <a:rPr lang="en-US" smtClean="0"/>
              <a:t>Si el mercado es perfecto, nadie puede cobrar precios supra-competitivos</a:t>
            </a:r>
          </a:p>
          <a:p>
            <a:pPr lvl="2" eaLnBrk="1" hangingPunct="1"/>
            <a:r>
              <a:rPr lang="en-US" smtClean="0">
                <a:ea typeface="ＭＳ Ｐゴシック" charset="-128"/>
              </a:rPr>
              <a:t>Si un productor sube el precio, pierde todos sus clientes</a:t>
            </a:r>
          </a:p>
          <a:p>
            <a:pPr lvl="1" eaLnBrk="1" hangingPunct="1"/>
            <a:r>
              <a:rPr lang="en-US" smtClean="0"/>
              <a:t>Por el contrario, si algún productor está obteniendo rentas económicas, entonces nuevos productores entrarán al mercado, disipando las rentas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normAutofit fontScale="90000"/>
          </a:bodyPr>
          <a:lstStyle/>
          <a:p>
            <a:pPr eaLnBrk="1" hangingPunct="1"/>
            <a:r>
              <a:rPr lang="en-US" sz="4000" cap="none" smtClean="0"/>
              <a:t>Pluralidad de partes, autorregulación y asociaciones gremiales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3"/>
          <p:cNvSpPr>
            <a:spLocks noGrp="1"/>
          </p:cNvSpPr>
          <p:nvPr>
            <p:ph type="title"/>
          </p:nvPr>
        </p:nvSpPr>
        <p:spPr/>
        <p:txBody>
          <a:bodyPr/>
          <a:lstStyle/>
          <a:p>
            <a:pPr eaLnBrk="1" hangingPunct="1"/>
            <a:r>
              <a:rPr lang="en-US" smtClean="0"/>
              <a:t>Acuerdo entre competidores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r>
              <a:rPr lang="en-US" smtClean="0"/>
              <a:t>Artículo 3 DL 211</a:t>
            </a:r>
          </a:p>
        </p:txBody>
      </p:sp>
      <p:sp>
        <p:nvSpPr>
          <p:cNvPr id="16387" name="Content Placeholder 2"/>
          <p:cNvSpPr>
            <a:spLocks noGrp="1"/>
          </p:cNvSpPr>
          <p:nvPr>
            <p:ph sz="quarter" idx="1"/>
          </p:nvPr>
        </p:nvSpPr>
        <p:spPr>
          <a:xfrm>
            <a:off x="612775" y="1600200"/>
            <a:ext cx="8153400" cy="4495800"/>
          </a:xfrm>
        </p:spPr>
        <p:txBody>
          <a:bodyPr/>
          <a:lstStyle/>
          <a:p>
            <a:r>
              <a:rPr lang="en-US" smtClean="0"/>
              <a:t>Inc.1</a:t>
            </a:r>
          </a:p>
          <a:p>
            <a:pPr lvl="1"/>
            <a:r>
              <a:rPr lang="en-US" i="1" smtClean="0"/>
              <a:t>El que ejecute o celebre, individual o </a:t>
            </a:r>
            <a:r>
              <a:rPr lang="en-US" b="1" i="1" u="sng" smtClean="0"/>
              <a:t>colectivamente cualquier hecho, acto o convención</a:t>
            </a:r>
            <a:r>
              <a:rPr lang="en-US" i="1" smtClean="0"/>
              <a:t> que impida, restrinja o entorpezca la libre competencia o quetienda a producir dichos efectos…</a:t>
            </a:r>
            <a:endParaRPr lang="en-US" smtClean="0"/>
          </a:p>
          <a:p>
            <a:r>
              <a:rPr lang="en-US" smtClean="0"/>
              <a:t>Inc. 2 letra a)</a:t>
            </a:r>
          </a:p>
          <a:p>
            <a:pPr lvl="1"/>
            <a:r>
              <a:rPr lang="en-US" i="1" smtClean="0"/>
              <a:t>Los </a:t>
            </a:r>
            <a:r>
              <a:rPr lang="en-US" b="1" i="1" u="sng" smtClean="0"/>
              <a:t>acuerdos expresos o tácitos</a:t>
            </a:r>
            <a:r>
              <a:rPr lang="en-US" i="1" smtClean="0"/>
              <a:t> </a:t>
            </a:r>
            <a:r>
              <a:rPr lang="en-US" b="1" i="1" u="sng" smtClean="0"/>
              <a:t>entre competidores</a:t>
            </a:r>
            <a:r>
              <a:rPr lang="en-US" i="1" smtClean="0"/>
              <a:t>, o las </a:t>
            </a:r>
            <a:r>
              <a:rPr lang="en-US" b="1" i="1" u="sng" smtClean="0"/>
              <a:t>prácticas concertadas entre ellos</a:t>
            </a:r>
            <a:r>
              <a:rPr lang="en-US" i="1" smtClean="0"/>
              <a:t>…</a:t>
            </a:r>
          </a:p>
          <a:p>
            <a:pPr lvl="1"/>
            <a:endParaRPr 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r>
              <a:rPr lang="en-US" smtClean="0"/>
              <a:t>¿Qué es un acuerdo?</a:t>
            </a:r>
          </a:p>
        </p:txBody>
      </p:sp>
      <p:sp>
        <p:nvSpPr>
          <p:cNvPr id="17411" name="Content Placeholder 2"/>
          <p:cNvSpPr>
            <a:spLocks noGrp="1"/>
          </p:cNvSpPr>
          <p:nvPr>
            <p:ph sz="quarter" idx="1"/>
          </p:nvPr>
        </p:nvSpPr>
        <p:spPr>
          <a:xfrm>
            <a:off x="612775" y="1600200"/>
            <a:ext cx="8153400" cy="4495800"/>
          </a:xfrm>
        </p:spPr>
        <p:txBody>
          <a:bodyPr/>
          <a:lstStyle/>
          <a:p>
            <a:r>
              <a:rPr lang="en-US" smtClean="0"/>
              <a:t>Corte Suprema US (</a:t>
            </a:r>
            <a:r>
              <a:rPr lang="en-US" i="1" smtClean="0"/>
              <a:t>Monsanto</a:t>
            </a:r>
            <a:r>
              <a:rPr lang="en-US" smtClean="0"/>
              <a:t>, 1984) </a:t>
            </a:r>
          </a:p>
          <a:p>
            <a:pPr lvl="1"/>
            <a:r>
              <a:rPr lang="en-US" smtClean="0"/>
              <a:t>“[A] conscious commitment to a common scheme designed to achieve an unlawful objective”</a:t>
            </a:r>
          </a:p>
          <a:p>
            <a:r>
              <a:rPr lang="en-US" smtClean="0"/>
              <a:t>Acuerdo hub-and-spoke</a:t>
            </a:r>
          </a:p>
          <a:p>
            <a:pPr lvl="1"/>
            <a:r>
              <a:rPr lang="en-US" i="1" smtClean="0"/>
              <a:t>Toys “R” Us</a:t>
            </a:r>
            <a:r>
              <a:rPr lang="en-US" smtClean="0"/>
              <a:t> (7</a:t>
            </a:r>
            <a:r>
              <a:rPr lang="en-US" baseline="30000" smtClean="0"/>
              <a:t>th</a:t>
            </a:r>
            <a:r>
              <a:rPr lang="en-US" smtClean="0"/>
              <a:t> Cir., 2002)</a:t>
            </a:r>
            <a:endParaRPr lang="en-US" i="1" smtClean="0"/>
          </a:p>
          <a:p>
            <a:pPr lvl="1"/>
            <a:endParaRPr 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smtClean="0"/>
              <a:t>“Undertakings” (EC)</a:t>
            </a:r>
          </a:p>
        </p:txBody>
      </p:sp>
      <p:sp>
        <p:nvSpPr>
          <p:cNvPr id="18435" name="Content Placeholder 2"/>
          <p:cNvSpPr>
            <a:spLocks noGrp="1"/>
          </p:cNvSpPr>
          <p:nvPr>
            <p:ph sz="quarter" idx="1"/>
          </p:nvPr>
        </p:nvSpPr>
        <p:spPr>
          <a:xfrm>
            <a:off x="612775" y="1600200"/>
            <a:ext cx="8153400" cy="4495800"/>
          </a:xfrm>
        </p:spPr>
        <p:txBody>
          <a:bodyPr/>
          <a:lstStyle/>
          <a:p>
            <a:r>
              <a:rPr lang="en-US" sz="2400" smtClean="0"/>
              <a:t>Concepto clave del ex-artículo 81 del tratado de la CE</a:t>
            </a:r>
          </a:p>
          <a:p>
            <a:pPr lvl="1"/>
            <a:r>
              <a:rPr lang="en-US" sz="2000" smtClean="0"/>
              <a:t>“All agreements between undertakings…”</a:t>
            </a:r>
          </a:p>
          <a:p>
            <a:r>
              <a:rPr lang="en-US" sz="2400" smtClean="0"/>
              <a:t>Clave:</a:t>
            </a:r>
          </a:p>
          <a:p>
            <a:pPr lvl="1"/>
            <a:r>
              <a:rPr lang="en-US" sz="2000" smtClean="0"/>
              <a:t>Qué es lo que hace, no su estatus legal</a:t>
            </a:r>
          </a:p>
          <a:p>
            <a:pPr lvl="1"/>
            <a:r>
              <a:rPr lang="en-US" sz="2000" i="1" smtClean="0"/>
              <a:t>Höfner and Elser v. Macrotron</a:t>
            </a:r>
            <a:r>
              <a:rPr lang="en-US" sz="2000" smtClean="0"/>
              <a:t>, la ECJ (1991) dijo:</a:t>
            </a:r>
          </a:p>
          <a:p>
            <a:pPr lvl="2"/>
            <a:r>
              <a:rPr lang="en-US" sz="1800" smtClean="0"/>
              <a:t>“the concept of an undertaking encompasses every entity engaged in an economic activity, regardless of the legal status of the entity and the way in which it is financed”</a:t>
            </a:r>
          </a:p>
          <a:p>
            <a:pPr lvl="1"/>
            <a:r>
              <a:rPr lang="en-US" sz="2000" smtClean="0"/>
              <a:t>Dos pilares: “entidad” y “actividad económica”</a:t>
            </a:r>
          </a:p>
          <a:p>
            <a:pPr lvl="2"/>
            <a:r>
              <a:rPr lang="en-US" sz="1800" smtClean="0"/>
              <a:t>SEE: principio del “single economic entity”</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normAutofit/>
          </a:bodyPr>
          <a:lstStyle/>
          <a:p>
            <a:r>
              <a:rPr lang="en-US" smtClean="0"/>
              <a:t>Entidad y actividad económica (EC)</a:t>
            </a:r>
          </a:p>
        </p:txBody>
      </p:sp>
      <p:sp>
        <p:nvSpPr>
          <p:cNvPr id="19459" name="Content Placeholder 2"/>
          <p:cNvSpPr>
            <a:spLocks noGrp="1"/>
          </p:cNvSpPr>
          <p:nvPr>
            <p:ph sz="quarter" idx="1"/>
          </p:nvPr>
        </p:nvSpPr>
        <p:spPr>
          <a:xfrm>
            <a:off x="612775" y="1600200"/>
            <a:ext cx="8153400" cy="4495800"/>
          </a:xfrm>
        </p:spPr>
        <p:txBody>
          <a:bodyPr/>
          <a:lstStyle/>
          <a:p>
            <a:r>
              <a:rPr lang="en-US" smtClean="0"/>
              <a:t>Entidad</a:t>
            </a:r>
          </a:p>
          <a:p>
            <a:pPr lvl="1"/>
            <a:r>
              <a:rPr lang="en-US" smtClean="0"/>
              <a:t>Naturales o jurídicas</a:t>
            </a:r>
          </a:p>
          <a:p>
            <a:pPr lvl="1"/>
            <a:r>
              <a:rPr lang="en-US" smtClean="0"/>
              <a:t>Públicas o privadas</a:t>
            </a:r>
          </a:p>
          <a:p>
            <a:pPr lvl="2"/>
            <a:r>
              <a:rPr lang="en-US" smtClean="0"/>
              <a:t>En Europa, se busca crear un mercado común europeo</a:t>
            </a:r>
          </a:p>
          <a:p>
            <a:r>
              <a:rPr lang="en-US" smtClean="0"/>
              <a:t>Actividad económica</a:t>
            </a:r>
          </a:p>
          <a:p>
            <a:pPr lvl="1"/>
            <a:r>
              <a:rPr lang="en-US" smtClean="0"/>
              <a:t>Ofrecimiento de bienes y servicios en un cierto mercado</a:t>
            </a:r>
          </a:p>
          <a:p>
            <a:pPr lvl="1"/>
            <a:r>
              <a:rPr lang="en-US" smtClean="0"/>
              <a:t>Con la idea de obtener utilidades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r>
              <a:rPr lang="en-US" smtClean="0"/>
              <a:t>Competidores (EC) </a:t>
            </a:r>
          </a:p>
        </p:txBody>
      </p:sp>
      <p:sp>
        <p:nvSpPr>
          <p:cNvPr id="20483" name="Content Placeholder 2"/>
          <p:cNvSpPr>
            <a:spLocks noGrp="1"/>
          </p:cNvSpPr>
          <p:nvPr>
            <p:ph sz="quarter" idx="1"/>
          </p:nvPr>
        </p:nvSpPr>
        <p:spPr>
          <a:xfrm>
            <a:off x="612775" y="1600200"/>
            <a:ext cx="8153400" cy="4495800"/>
          </a:xfrm>
        </p:spPr>
        <p:txBody>
          <a:bodyPr/>
          <a:lstStyle/>
          <a:p>
            <a:r>
              <a:rPr lang="en-US" sz="2000" smtClean="0"/>
              <a:t>Empleados </a:t>
            </a:r>
          </a:p>
          <a:p>
            <a:pPr lvl="1"/>
            <a:r>
              <a:rPr lang="en-US" sz="1800" smtClean="0"/>
              <a:t>Acuerdo entre firmas y empleados</a:t>
            </a:r>
          </a:p>
          <a:p>
            <a:pPr lvl="2"/>
            <a:r>
              <a:rPr lang="en-US" sz="1600" smtClean="0"/>
              <a:t>En principio, no.</a:t>
            </a:r>
          </a:p>
          <a:p>
            <a:pPr lvl="1"/>
            <a:r>
              <a:rPr lang="en-US" sz="1800" smtClean="0"/>
              <a:t>Sí es posible entre firmas y funcionarios independientes</a:t>
            </a:r>
          </a:p>
          <a:p>
            <a:pPr lvl="2"/>
            <a:r>
              <a:rPr lang="en-US" sz="1600" smtClean="0"/>
              <a:t>Aunque el mandato se deja normalmente fuera, es decir, el contrato de mandato no caería dentro de la figura de la colusión</a:t>
            </a:r>
          </a:p>
          <a:p>
            <a:pPr lvl="2"/>
            <a:r>
              <a:rPr lang="en-US" sz="1600" smtClean="0"/>
              <a:t>Se requiere eso sí que el mandatario o representante no tenga riesgo financiero y que opera integradamente en la organización del mandante/representante (</a:t>
            </a:r>
            <a:r>
              <a:rPr lang="en-US" sz="1600" i="1" smtClean="0"/>
              <a:t>Bundeskartellamt v Volkswagen AG</a:t>
            </a:r>
            <a:r>
              <a:rPr lang="en-US" sz="1600" smtClean="0"/>
              <a:t>, 1995)</a:t>
            </a:r>
          </a:p>
          <a:p>
            <a:r>
              <a:rPr lang="en-US" sz="2000" smtClean="0"/>
              <a:t>Empresas subsidiarias</a:t>
            </a:r>
          </a:p>
          <a:p>
            <a:pPr lvl="1"/>
            <a:r>
              <a:rPr lang="en-US" sz="1800" smtClean="0"/>
              <a:t>En </a:t>
            </a:r>
            <a:r>
              <a:rPr lang="en-US" sz="1800" i="1" smtClean="0"/>
              <a:t>Consten and Grundig v. Commission</a:t>
            </a:r>
            <a:r>
              <a:rPr lang="en-US" sz="1800" smtClean="0"/>
              <a:t> (1966), la ECJ dijo que no podía haber acuerdo entre una firma matriz y una subsidiaria</a:t>
            </a:r>
          </a:p>
          <a:p>
            <a:pPr lvl="2"/>
            <a:r>
              <a:rPr lang="en-US" sz="1600" smtClean="0"/>
              <a:t>Las empresas deben pertenecer al mismo grupo empresarial</a:t>
            </a:r>
          </a:p>
          <a:p>
            <a:pPr lvl="1"/>
            <a:r>
              <a:rPr lang="en-US" sz="2000" smtClean="0"/>
              <a:t>Caso más citado: </a:t>
            </a:r>
            <a:r>
              <a:rPr lang="en-US" sz="2000" i="1" smtClean="0"/>
              <a:t>Viho Europe BV v. Commission</a:t>
            </a:r>
            <a:r>
              <a:rPr lang="en-US" sz="2000" smtClean="0"/>
              <a:t> (1996)</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r>
              <a:rPr lang="en-US" smtClean="0"/>
              <a:t>Competidores (2) (EC)</a:t>
            </a:r>
          </a:p>
        </p:txBody>
      </p:sp>
      <p:sp>
        <p:nvSpPr>
          <p:cNvPr id="21507" name="Content Placeholder 2"/>
          <p:cNvSpPr>
            <a:spLocks noGrp="1"/>
          </p:cNvSpPr>
          <p:nvPr>
            <p:ph sz="quarter" idx="1"/>
          </p:nvPr>
        </p:nvSpPr>
        <p:spPr>
          <a:xfrm>
            <a:off x="612775" y="1600200"/>
            <a:ext cx="8153400" cy="4495800"/>
          </a:xfrm>
        </p:spPr>
        <p:txBody>
          <a:bodyPr/>
          <a:lstStyle/>
          <a:p>
            <a:r>
              <a:rPr lang="en-US" smtClean="0"/>
              <a:t>Ejemplo donde sí hay acuerdo entre competidores</a:t>
            </a:r>
          </a:p>
          <a:p>
            <a:pPr lvl="1"/>
            <a:r>
              <a:rPr lang="en-US" smtClean="0"/>
              <a:t>Caso </a:t>
            </a:r>
            <a:r>
              <a:rPr lang="en-US" i="1" smtClean="0"/>
              <a:t>Ijsselcentrale</a:t>
            </a:r>
            <a:r>
              <a:rPr lang="en-US" smtClean="0"/>
              <a:t> (1991): 4 generadoras competidoras forman un joint-venture (JV), y cada una de ellas celebra un contrato con el JV. La Comisión señaló que:</a:t>
            </a:r>
          </a:p>
          <a:p>
            <a:pPr lvl="2"/>
            <a:r>
              <a:rPr lang="en-US" smtClean="0"/>
              <a:t>“[the four participants] do not belong to a single group of companies. They are separate legal persons, and are not controlled by a single person, natural o legal”</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lstStyle/>
          <a:p>
            <a:r>
              <a:rPr lang="en-US" i="1" smtClean="0"/>
              <a:t>Copperweld </a:t>
            </a:r>
            <a:r>
              <a:rPr lang="en-US" smtClean="0"/>
              <a:t>(USA)</a:t>
            </a:r>
            <a:endParaRPr lang="en-US" i="1" smtClean="0"/>
          </a:p>
        </p:txBody>
      </p:sp>
      <p:sp>
        <p:nvSpPr>
          <p:cNvPr id="22531" name="Content Placeholder 2"/>
          <p:cNvSpPr>
            <a:spLocks noGrp="1"/>
          </p:cNvSpPr>
          <p:nvPr>
            <p:ph sz="quarter" idx="1"/>
          </p:nvPr>
        </p:nvSpPr>
        <p:spPr>
          <a:xfrm>
            <a:off x="612775" y="1600200"/>
            <a:ext cx="8153400" cy="4495800"/>
          </a:xfrm>
        </p:spPr>
        <p:txBody>
          <a:bodyPr>
            <a:normAutofit lnSpcReduction="10000"/>
          </a:bodyPr>
          <a:lstStyle/>
          <a:p>
            <a:r>
              <a:rPr lang="en-US" i="1" smtClean="0"/>
              <a:t>Coppwerweld Corp. v. Independence Tube Corp</a:t>
            </a:r>
            <a:r>
              <a:rPr lang="en-US" smtClean="0"/>
              <a:t>., 467 US 752 (1984)</a:t>
            </a:r>
          </a:p>
          <a:p>
            <a:pPr lvl="1"/>
            <a:r>
              <a:rPr lang="en-US" smtClean="0"/>
              <a:t>“Because coordination between a corporation and its division does not represent a sudden joining of two independent sources of economic power previously pursuing separate interests, it is not an activity that warrants S. 1 scrutiny… A parent and its wholly owned subsidiary have complete unity of interest. Their objetives are common, not disparate; their general corporate actions are guided or determinated not by two corporate consciousnesses, but one”.</a:t>
            </a:r>
          </a:p>
          <a:p>
            <a:endParaRPr lang="en-US"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r>
              <a:rPr lang="en-US" i="1" smtClean="0"/>
              <a:t>Copperweld </a:t>
            </a:r>
            <a:r>
              <a:rPr lang="en-US" smtClean="0"/>
              <a:t>(2) (USA)</a:t>
            </a:r>
          </a:p>
        </p:txBody>
      </p:sp>
      <p:sp>
        <p:nvSpPr>
          <p:cNvPr id="23555" name="Content Placeholder 2"/>
          <p:cNvSpPr>
            <a:spLocks noGrp="1"/>
          </p:cNvSpPr>
          <p:nvPr>
            <p:ph sz="quarter" idx="1"/>
          </p:nvPr>
        </p:nvSpPr>
        <p:spPr>
          <a:xfrm>
            <a:off x="612775" y="1600200"/>
            <a:ext cx="8153400" cy="4495800"/>
          </a:xfrm>
        </p:spPr>
        <p:txBody>
          <a:bodyPr>
            <a:normAutofit lnSpcReduction="10000"/>
          </a:bodyPr>
          <a:lstStyle/>
          <a:p>
            <a:r>
              <a:rPr lang="en-US" smtClean="0"/>
              <a:t>¿Y las empresas hermanas?</a:t>
            </a:r>
          </a:p>
          <a:p>
            <a:pPr lvl="1"/>
            <a:r>
              <a:rPr lang="en-US" smtClean="0"/>
              <a:t>5o Circuito (: “Given </a:t>
            </a:r>
            <a:r>
              <a:rPr lang="en-US" i="1" smtClean="0"/>
              <a:t>Copperweld</a:t>
            </a:r>
            <a:r>
              <a:rPr lang="en-US" smtClean="0"/>
              <a:t>, we see no relevant difference between a corporation wholly owned by another corporation, two corporations wholly owned by a third corporation or two corportations wholly owned by three persons who together manage all affairs of the two corporations. A contract between them does not join formerly distinct economic units. In reality, they have always had ‘a unity of purpose of common design’” (</a:t>
            </a:r>
            <a:r>
              <a:rPr lang="en-US" i="1" smtClean="0"/>
              <a:t>Century Oil Tool. V. Prod. Specialities</a:t>
            </a:r>
            <a:r>
              <a:rPr lang="en-US" smtClean="0"/>
              <a:t>, 737 F.2d 1316, 1317).</a:t>
            </a:r>
          </a:p>
          <a:p>
            <a:pPr lvl="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“¿Y si nos organizamos?”</a:t>
            </a:r>
          </a:p>
        </p:txBody>
      </p:sp>
      <p:sp>
        <p:nvSpPr>
          <p:cNvPr id="18435" name="Content Placeholder 2"/>
          <p:cNvSpPr>
            <a:spLocks noGrp="1"/>
          </p:cNvSpPr>
          <p:nvPr>
            <p:ph sz="quarter" idx="1"/>
          </p:nvPr>
        </p:nvSpPr>
        <p:spPr/>
        <p:txBody>
          <a:bodyPr/>
          <a:lstStyle/>
          <a:p>
            <a:pPr eaLnBrk="1" hangingPunct="1"/>
            <a:r>
              <a:rPr lang="en-US" smtClean="0">
                <a:ea typeface="ＭＳ Ｐゴシック" charset="-128"/>
                <a:cs typeface="ＭＳ Ｐゴシック" charset="-128"/>
              </a:rPr>
              <a:t>¿Qué pasa entonces si los productores se ponen de acuerdo?</a:t>
            </a:r>
          </a:p>
          <a:p>
            <a:pPr lvl="1" eaLnBrk="1" hangingPunct="1"/>
            <a:r>
              <a:rPr lang="en-US" smtClean="0"/>
              <a:t>Restringir producción y/o subir los precios</a:t>
            </a:r>
          </a:p>
          <a:p>
            <a:pPr eaLnBrk="1" hangingPunct="1"/>
            <a:r>
              <a:rPr lang="en-US" smtClean="0">
                <a:ea typeface="ＭＳ Ｐゴシック" charset="-128"/>
                <a:cs typeface="ＭＳ Ｐゴシック" charset="-128"/>
              </a:rPr>
              <a:t>¡No pasa nada! El problema de acción colectiva continúa</a:t>
            </a:r>
          </a:p>
          <a:p>
            <a:pPr lvl="1" eaLnBrk="1" hangingPunct="1"/>
            <a:r>
              <a:rPr lang="en-US" smtClean="0"/>
              <a:t>Los miembros del acuerdo se traicionan unos a otros.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a:xfrm>
            <a:off x="612775" y="228600"/>
            <a:ext cx="8153400" cy="990600"/>
          </a:xfrm>
        </p:spPr>
        <p:txBody>
          <a:bodyPr/>
          <a:lstStyle/>
          <a:p>
            <a:r>
              <a:rPr lang="en-US" i="1" smtClean="0"/>
              <a:t>Copperweld </a:t>
            </a:r>
            <a:r>
              <a:rPr lang="en-US" smtClean="0"/>
              <a:t>(3) (USA)</a:t>
            </a:r>
          </a:p>
        </p:txBody>
      </p:sp>
      <p:sp>
        <p:nvSpPr>
          <p:cNvPr id="24579" name="Content Placeholder 2"/>
          <p:cNvSpPr>
            <a:spLocks noGrp="1"/>
          </p:cNvSpPr>
          <p:nvPr>
            <p:ph sz="quarter" idx="1"/>
          </p:nvPr>
        </p:nvSpPr>
        <p:spPr>
          <a:xfrm>
            <a:off x="612775" y="1600200"/>
            <a:ext cx="8153400" cy="4495800"/>
          </a:xfrm>
        </p:spPr>
        <p:txBody>
          <a:bodyPr/>
          <a:lstStyle/>
          <a:p>
            <a:r>
              <a:rPr lang="en-US" sz="2800" smtClean="0"/>
              <a:t>¿Qué hacer con filiales y coligadas que no son totalmente propiedad de la matriz?</a:t>
            </a:r>
          </a:p>
          <a:p>
            <a:pPr lvl="1"/>
            <a:r>
              <a:rPr lang="en-US" sz="2400" smtClean="0"/>
              <a:t>En general, los tribunales americanos han extendido </a:t>
            </a:r>
            <a:r>
              <a:rPr lang="en-US" sz="2400" i="1" smtClean="0"/>
              <a:t>Copperweld</a:t>
            </a:r>
            <a:r>
              <a:rPr lang="en-US" sz="2400" smtClean="0"/>
              <a:t> ha casos donde la propiedad es mayor al 50% (</a:t>
            </a:r>
            <a:r>
              <a:rPr lang="en-US" sz="2400" i="1" smtClean="0"/>
              <a:t>filiales</a:t>
            </a:r>
            <a:r>
              <a:rPr lang="en-US" sz="2400" smtClean="0"/>
              <a:t>, en Chile).</a:t>
            </a:r>
          </a:p>
          <a:p>
            <a:pPr lvl="2"/>
            <a:r>
              <a:rPr lang="en-US" sz="2000" smtClean="0"/>
              <a:t>Aunque no siempre.</a:t>
            </a:r>
          </a:p>
          <a:p>
            <a:pPr lvl="1"/>
            <a:r>
              <a:rPr lang="en-US" sz="2400" smtClean="0"/>
              <a:t>En Canada, algunos tribunales han dicho que es la misma entidad si tiene suficiente capital para formar una fusión (más del 67%)</a:t>
            </a:r>
          </a:p>
          <a:p>
            <a:pPr lvl="1"/>
            <a:r>
              <a:rPr lang="en-US" sz="2400" smtClean="0"/>
              <a:t>De todas maneras, los tribunales miran siempre los hechos: managerial control</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612775" y="228600"/>
            <a:ext cx="8153400" cy="990600"/>
          </a:xfrm>
        </p:spPr>
        <p:txBody>
          <a:bodyPr/>
          <a:lstStyle/>
          <a:p>
            <a:r>
              <a:rPr lang="en-US" i="1" smtClean="0"/>
              <a:t>Copperweld </a:t>
            </a:r>
            <a:r>
              <a:rPr lang="en-US" smtClean="0"/>
              <a:t>(4) (USA)</a:t>
            </a:r>
          </a:p>
        </p:txBody>
      </p:sp>
      <p:sp>
        <p:nvSpPr>
          <p:cNvPr id="25603" name="Content Placeholder 2"/>
          <p:cNvSpPr>
            <a:spLocks noGrp="1"/>
          </p:cNvSpPr>
          <p:nvPr>
            <p:ph sz="quarter" idx="1"/>
          </p:nvPr>
        </p:nvSpPr>
        <p:spPr>
          <a:xfrm>
            <a:off x="612775" y="1600200"/>
            <a:ext cx="8153400" cy="4495800"/>
          </a:xfrm>
        </p:spPr>
        <p:txBody>
          <a:bodyPr/>
          <a:lstStyle/>
          <a:p>
            <a:r>
              <a:rPr lang="en-US" sz="2400" smtClean="0"/>
              <a:t>¿Coligadas?</a:t>
            </a:r>
          </a:p>
          <a:p>
            <a:pPr lvl="1"/>
            <a:r>
              <a:rPr lang="en-US" sz="2000" smtClean="0"/>
              <a:t>Un tribunal (Distrito DC, 1986) concluyó que control de facto (30%) no es suficiente para permitir la aplicación de la doctrina </a:t>
            </a:r>
            <a:r>
              <a:rPr lang="en-US" sz="2000" i="1" smtClean="0"/>
              <a:t>Copperweld</a:t>
            </a:r>
            <a:r>
              <a:rPr lang="en-US" sz="2000" smtClean="0"/>
              <a:t>, cuando el directorio de la empresa tiene el derecho y el deber legal de decidir los asuntos en forma independiente del accionista mayoritario.</a:t>
            </a:r>
          </a:p>
          <a:p>
            <a:r>
              <a:rPr lang="en-US" sz="2400" smtClean="0"/>
              <a:t>Empleados</a:t>
            </a:r>
          </a:p>
          <a:p>
            <a:pPr lvl="1"/>
            <a:r>
              <a:rPr lang="en-US" sz="2000" smtClean="0"/>
              <a:t>Directores, funcionarios y empleados de una firma no generan pluralidad de partes (salvo que estén actuando por sus propios medios)</a:t>
            </a:r>
          </a:p>
          <a:p>
            <a:pPr lvl="1"/>
            <a:r>
              <a:rPr lang="en-US" sz="2000" smtClean="0"/>
              <a:t>8o Circuito: “When the interests of principal and agents diverge, and the agents at the time of the conspiracy are acting beyond the scope of their authority or for their own benefit rather than that of the principal, they may be legally capable of engaging in an antitrust conspiracy with their corporate principal”.</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i="1" smtClean="0"/>
              <a:t>Copperweld </a:t>
            </a:r>
            <a:r>
              <a:rPr lang="en-US" smtClean="0"/>
              <a:t>(5) (USA)</a:t>
            </a:r>
          </a:p>
        </p:txBody>
      </p:sp>
      <p:sp>
        <p:nvSpPr>
          <p:cNvPr id="26627" name="Content Placeholder 2"/>
          <p:cNvSpPr>
            <a:spLocks noGrp="1"/>
          </p:cNvSpPr>
          <p:nvPr>
            <p:ph sz="quarter" idx="1"/>
          </p:nvPr>
        </p:nvSpPr>
        <p:spPr>
          <a:xfrm>
            <a:off x="612775" y="1600200"/>
            <a:ext cx="8153400" cy="4495800"/>
          </a:xfrm>
        </p:spPr>
        <p:txBody>
          <a:bodyPr/>
          <a:lstStyle/>
          <a:p>
            <a:r>
              <a:rPr lang="en-US" sz="2800" smtClean="0"/>
              <a:t>Contratos</a:t>
            </a:r>
          </a:p>
          <a:p>
            <a:pPr lvl="1"/>
            <a:r>
              <a:rPr lang="en-US" sz="2400" smtClean="0"/>
              <a:t>Franquicia: pueden tener la inmunidad </a:t>
            </a:r>
            <a:r>
              <a:rPr lang="en-US" sz="2400" i="1" smtClean="0"/>
              <a:t>Copperweld</a:t>
            </a:r>
            <a:r>
              <a:rPr lang="en-US" sz="2400" smtClean="0"/>
              <a:t>, si la relación es suficientemente próxima (sufficiently affiliated)</a:t>
            </a:r>
          </a:p>
          <a:p>
            <a:pPr lvl="1"/>
            <a:r>
              <a:rPr lang="en-US" sz="2400" smtClean="0"/>
              <a:t>Asociaciones deportivas: en principio, se considera un acuerdo entre los clubes o entidades miembros</a:t>
            </a:r>
          </a:p>
          <a:p>
            <a:pPr lvl="1"/>
            <a:r>
              <a:rPr lang="en-US" sz="2400" smtClean="0"/>
              <a:t>Joint Ventures: </a:t>
            </a:r>
            <a:r>
              <a:rPr lang="en-US" sz="2000" i="1" smtClean="0"/>
              <a:t>Texaco v. Dagher</a:t>
            </a:r>
            <a:r>
              <a:rPr lang="en-US" sz="2000" smtClean="0"/>
              <a:t> (547 US 1 (2006)): un joint venture legal, económicamente integrado, es una entidad única</a:t>
            </a:r>
            <a:endParaRPr lang="en-US" sz="2400" smtClean="0"/>
          </a:p>
          <a:p>
            <a:r>
              <a:rPr lang="en-US" sz="2400" smtClean="0"/>
              <a:t>Al final del día, mirar el fondo!</a:t>
            </a:r>
          </a:p>
          <a:p>
            <a:pPr lvl="1"/>
            <a:r>
              <a:rPr lang="en-US" sz="2000" smtClean="0"/>
              <a:t>“Substance, not form, should determine whether a separately incorporated entity is capable of conspiring under Section 1” (Copperweld, 467 US 773 n. 21).</a:t>
            </a:r>
          </a:p>
          <a:p>
            <a:endParaRPr lang="en-US" sz="28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r>
              <a:rPr lang="en-US" smtClean="0"/>
              <a:t>Asociaciones gremiales (1)</a:t>
            </a:r>
          </a:p>
        </p:txBody>
      </p:sp>
      <p:sp>
        <p:nvSpPr>
          <p:cNvPr id="27651" name="Content Placeholder 2"/>
          <p:cNvSpPr>
            <a:spLocks noGrp="1"/>
          </p:cNvSpPr>
          <p:nvPr>
            <p:ph sz="quarter" idx="1"/>
          </p:nvPr>
        </p:nvSpPr>
        <p:spPr>
          <a:xfrm>
            <a:off x="612775" y="1600200"/>
            <a:ext cx="8153400" cy="4495800"/>
          </a:xfrm>
        </p:spPr>
        <p:txBody>
          <a:bodyPr/>
          <a:lstStyle/>
          <a:p>
            <a:r>
              <a:rPr lang="en-US" sz="2800" smtClean="0"/>
              <a:t>Irving Scher:</a:t>
            </a:r>
          </a:p>
          <a:p>
            <a:pPr lvl="1"/>
            <a:r>
              <a:rPr lang="en-US" sz="2400" smtClean="0"/>
              <a:t> “Problematic antitrust questions also have arisen in connection with certain activities of trade associations. Agreements among members intended to aid their independent economic interests, but effectuated through the action of the trade association have been subject to challenge under Section 1 of the Sherman Act”.</a:t>
            </a:r>
          </a:p>
          <a:p>
            <a:pPr lvl="1"/>
            <a:r>
              <a:rPr lang="en-US" sz="2400" smtClean="0"/>
              <a:t>“On the other hand, S. 1 challenges have been unsuccessful when courts have discerned that the entities involved acted essentially as one unit in furtherance of a common goal, and are not actual or potential competitors”.</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a:xfrm>
            <a:off x="612775" y="228600"/>
            <a:ext cx="8153400" cy="990600"/>
          </a:xfrm>
        </p:spPr>
        <p:txBody>
          <a:bodyPr/>
          <a:lstStyle/>
          <a:p>
            <a:r>
              <a:rPr lang="en-US" smtClean="0"/>
              <a:t>Asociaciones gremiales (2)</a:t>
            </a:r>
          </a:p>
        </p:txBody>
      </p:sp>
      <p:sp>
        <p:nvSpPr>
          <p:cNvPr id="28675" name="Content Placeholder 2"/>
          <p:cNvSpPr>
            <a:spLocks noGrp="1"/>
          </p:cNvSpPr>
          <p:nvPr>
            <p:ph sz="quarter" idx="1"/>
          </p:nvPr>
        </p:nvSpPr>
        <p:spPr>
          <a:xfrm>
            <a:off x="612775" y="1600200"/>
            <a:ext cx="8153400" cy="4495800"/>
          </a:xfrm>
        </p:spPr>
        <p:txBody>
          <a:bodyPr/>
          <a:lstStyle/>
          <a:p>
            <a:r>
              <a:rPr lang="en-US" sz="2000" smtClean="0"/>
              <a:t>Asociaciones Gremiales: ¿uno o varios intereses?</a:t>
            </a:r>
          </a:p>
          <a:p>
            <a:pPr lvl="1"/>
            <a:r>
              <a:rPr lang="en-US" sz="1800" smtClean="0"/>
              <a:t>“When faced with this argument [the </a:t>
            </a:r>
            <a:r>
              <a:rPr lang="en-US" sz="1800" i="1" smtClean="0"/>
              <a:t>Copperweld</a:t>
            </a:r>
            <a:r>
              <a:rPr lang="en-US" sz="1800" smtClean="0"/>
              <a:t> argument], courts have asked whether the defendants have common goals and a unity of economic interests, or whether the association ‘bring[s] together economic power that was previously pursuing divergent goals’” (ABA, Antitrust and Association Handbook)</a:t>
            </a:r>
          </a:p>
          <a:p>
            <a:pPr lvl="2"/>
            <a:r>
              <a:rPr lang="en-US" sz="1600" smtClean="0"/>
              <a:t>“In Jack Russell Terrier Network of Norther California v. American Kennel Club [9</a:t>
            </a:r>
            <a:r>
              <a:rPr lang="en-US" sz="1600" baseline="30000" smtClean="0"/>
              <a:t>th</a:t>
            </a:r>
            <a:r>
              <a:rPr lang="en-US" sz="1600" smtClean="0"/>
              <a:t> Circuit, 2005], the court held that the defendant association and its regional affiliates were incapable of conspiring because they were not competitors of one another and instead shared common goals”.</a:t>
            </a:r>
          </a:p>
          <a:p>
            <a:pPr lvl="3"/>
            <a:r>
              <a:rPr lang="en-US" sz="1400" smtClean="0"/>
              <a:t>“A trade association is not, just because it involves collective action by competitors, a ‘waking conspiracy’” (7</a:t>
            </a:r>
            <a:r>
              <a:rPr lang="en-US" sz="1400" baseline="30000" smtClean="0"/>
              <a:t>th</a:t>
            </a:r>
            <a:r>
              <a:rPr lang="en-US" sz="1400" smtClean="0"/>
              <a:t> Cir., 1990).</a:t>
            </a:r>
          </a:p>
          <a:p>
            <a:pPr lvl="2"/>
            <a:r>
              <a:rPr lang="en-US" sz="1600" smtClean="0"/>
              <a:t>“In </a:t>
            </a:r>
            <a:r>
              <a:rPr lang="en-US" sz="1600" i="1" smtClean="0"/>
              <a:t>Gregort v. Fort Bridger Rendezvous Association</a:t>
            </a:r>
            <a:r>
              <a:rPr lang="en-US" sz="1600" smtClean="0"/>
              <a:t> [10</a:t>
            </a:r>
            <a:r>
              <a:rPr lang="en-US" sz="1600" baseline="30000" smtClean="0"/>
              <a:t>th</a:t>
            </a:r>
            <a:r>
              <a:rPr lang="en-US" sz="1600" smtClean="0"/>
              <a:t> Cir., 2006], the court held that the defendant association ‘represent[ed] a plurality of actors necessary to establish concerted action under the Sherman Act, because the members of the association had a direct economic interest in limiting the number of entities, members, and nonmembers that coud sell goods at the association rendezvous”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r>
              <a:rPr lang="en-US" smtClean="0"/>
              <a:t>Responsabilidad (1) </a:t>
            </a:r>
          </a:p>
        </p:txBody>
      </p:sp>
      <p:sp>
        <p:nvSpPr>
          <p:cNvPr id="29699" name="Content Placeholder 2"/>
          <p:cNvSpPr>
            <a:spLocks noGrp="1"/>
          </p:cNvSpPr>
          <p:nvPr>
            <p:ph sz="quarter" idx="1"/>
          </p:nvPr>
        </p:nvSpPr>
        <p:spPr>
          <a:xfrm>
            <a:off x="612775" y="1600200"/>
            <a:ext cx="8153400" cy="4495800"/>
          </a:xfrm>
        </p:spPr>
        <p:txBody>
          <a:bodyPr/>
          <a:lstStyle/>
          <a:p>
            <a:r>
              <a:rPr lang="en-US" smtClean="0"/>
              <a:t>De la Asociación Gremial</a:t>
            </a:r>
          </a:p>
          <a:p>
            <a:pPr lvl="1"/>
            <a:r>
              <a:rPr lang="en-US" smtClean="0"/>
              <a:t>En </a:t>
            </a:r>
            <a:r>
              <a:rPr lang="en-US" i="1" smtClean="0"/>
              <a:t>American Society of Mechanical Engineers v. Hydrolevel Corp.</a:t>
            </a:r>
            <a:r>
              <a:rPr lang="en-US" smtClean="0"/>
              <a:t>, la Corte Suprema norteamericana señaló que las asociaciones pueden ser responsables por las acciones anticompetitivas de sus miembros, siempre que actúen con “poderes aparentes”, incluso en la ausencia de una ratificación de la asociación</a:t>
            </a:r>
          </a:p>
          <a:p>
            <a:pPr lvl="2"/>
            <a:r>
              <a:rPr lang="en-US" smtClean="0"/>
              <a:t>“[The Court sought to] ensure that standard-setting organizations will act with care when they permit their agents to speak for them”</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US" smtClean="0"/>
              <a:t>Responsabilidad (2)</a:t>
            </a:r>
          </a:p>
        </p:txBody>
      </p:sp>
      <p:sp>
        <p:nvSpPr>
          <p:cNvPr id="30723" name="Content Placeholder 2"/>
          <p:cNvSpPr>
            <a:spLocks noGrp="1"/>
          </p:cNvSpPr>
          <p:nvPr>
            <p:ph sz="quarter" idx="1"/>
          </p:nvPr>
        </p:nvSpPr>
        <p:spPr>
          <a:xfrm>
            <a:off x="612775" y="1600200"/>
            <a:ext cx="8153400" cy="4495800"/>
          </a:xfrm>
        </p:spPr>
        <p:txBody>
          <a:bodyPr/>
          <a:lstStyle/>
          <a:p>
            <a:r>
              <a:rPr lang="en-US" sz="2800" smtClean="0"/>
              <a:t>De los miembros</a:t>
            </a:r>
          </a:p>
          <a:p>
            <a:pPr lvl="1"/>
            <a:r>
              <a:rPr lang="en-US" sz="2400" smtClean="0"/>
              <a:t>Se exige conocimiento actual de los hechos y alguna forma de participación</a:t>
            </a:r>
          </a:p>
          <a:p>
            <a:pPr lvl="2"/>
            <a:r>
              <a:rPr lang="en-US" sz="2000" smtClean="0"/>
              <a:t>“In situations where an association, its officers, employees or some members have violated the antitrust laws, all members are not automatically liably as well” (ABA).</a:t>
            </a:r>
          </a:p>
          <a:p>
            <a:pPr lvl="1"/>
            <a:r>
              <a:rPr lang="en-US" sz="2400" smtClean="0"/>
              <a:t>La teoría del “membership ratification” (mero conocimiento) está venida a menos (sin haber sido formalmente </a:t>
            </a:r>
            <a:r>
              <a:rPr lang="en-US" sz="2400" i="1" smtClean="0"/>
              <a:t>overruled</a:t>
            </a:r>
            <a:r>
              <a:rPr lang="en-US" sz="2400" smtClean="0"/>
              <a:t>)</a:t>
            </a:r>
          </a:p>
          <a:p>
            <a:pPr lvl="2"/>
            <a:r>
              <a:rPr lang="en-US" sz="2000" smtClean="0"/>
              <a:t>9</a:t>
            </a:r>
            <a:r>
              <a:rPr lang="en-US" sz="2000" baseline="30000" smtClean="0"/>
              <a:t>th</a:t>
            </a:r>
            <a:r>
              <a:rPr lang="en-US" sz="2000" smtClean="0"/>
              <a:t> Cir, 2008: “Membership of an association does not render an association’s member automatically liable for antitrust violations committed by the association”.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lstStyle/>
          <a:p>
            <a:r>
              <a:rPr lang="en-US" smtClean="0"/>
              <a:t>Responsabilidad (3)</a:t>
            </a:r>
          </a:p>
        </p:txBody>
      </p:sp>
      <p:sp>
        <p:nvSpPr>
          <p:cNvPr id="31747" name="Content Placeholder 2"/>
          <p:cNvSpPr>
            <a:spLocks noGrp="1"/>
          </p:cNvSpPr>
          <p:nvPr>
            <p:ph sz="quarter" idx="1"/>
          </p:nvPr>
        </p:nvSpPr>
        <p:spPr>
          <a:xfrm>
            <a:off x="612775" y="1600200"/>
            <a:ext cx="8153400" cy="4495800"/>
          </a:xfrm>
        </p:spPr>
        <p:txBody>
          <a:bodyPr/>
          <a:lstStyle/>
          <a:p>
            <a:r>
              <a:rPr lang="en-US" smtClean="0"/>
              <a:t>De los directivos</a:t>
            </a:r>
          </a:p>
          <a:p>
            <a:pPr lvl="1"/>
            <a:r>
              <a:rPr lang="en-US" smtClean="0"/>
              <a:t>Se debe castigar a quienes participan o, sabiendo, dan su aprobación al esquema ilegal.</a:t>
            </a:r>
          </a:p>
          <a:p>
            <a:pPr lvl="1"/>
            <a:r>
              <a:rPr lang="en-US" smtClean="0"/>
              <a:t>“Association officers or directors who exercise ordinary and reasonable care in the performance of their duties, showing honesty and good faith, should not be held personally liable for the association’s unlawful acts”.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a:xfrm>
            <a:off x="612775" y="228600"/>
            <a:ext cx="8153400" cy="990600"/>
          </a:xfrm>
        </p:spPr>
        <p:txBody>
          <a:bodyPr/>
          <a:lstStyle/>
          <a:p>
            <a:r>
              <a:rPr lang="en-US" smtClean="0"/>
              <a:t>Caso de los Publicistas</a:t>
            </a:r>
          </a:p>
        </p:txBody>
      </p:sp>
      <p:sp>
        <p:nvSpPr>
          <p:cNvPr id="32771" name="Content Placeholder 2"/>
          <p:cNvSpPr>
            <a:spLocks noGrp="1"/>
          </p:cNvSpPr>
          <p:nvPr>
            <p:ph sz="quarter" idx="1"/>
          </p:nvPr>
        </p:nvSpPr>
        <p:spPr>
          <a:xfrm>
            <a:off x="612775" y="1600200"/>
            <a:ext cx="8153400" cy="4495800"/>
          </a:xfrm>
        </p:spPr>
        <p:txBody>
          <a:bodyPr/>
          <a:lstStyle/>
          <a:p>
            <a:r>
              <a:rPr lang="en-US" smtClean="0"/>
              <a:t>Caso</a:t>
            </a:r>
          </a:p>
          <a:p>
            <a:pPr lvl="1"/>
            <a:r>
              <a:rPr lang="en-US" smtClean="0"/>
              <a:t>FNE contra Asociación Gremial de Agencias de Publicidad A.G., sus directores y sus miembros.</a:t>
            </a:r>
          </a:p>
          <a:p>
            <a:pPr lvl="1"/>
            <a:r>
              <a:rPr lang="en-US" smtClean="0"/>
              <a:t>Requerimiemnto: </a:t>
            </a:r>
          </a:p>
          <a:p>
            <a:pPr lvl="1"/>
            <a:endParaRPr lang="en-US" smtClean="0"/>
          </a:p>
          <a:p>
            <a:pPr lvl="1"/>
            <a:endParaRPr lang="en-US" smtClean="0"/>
          </a:p>
        </p:txBody>
      </p:sp>
      <p:pic>
        <p:nvPicPr>
          <p:cNvPr id="32772" name="Picture 3"/>
          <p:cNvPicPr>
            <a:picLocks noChangeAspect="1"/>
          </p:cNvPicPr>
          <p:nvPr/>
        </p:nvPicPr>
        <p:blipFill>
          <a:blip r:embed="rId2"/>
          <a:srcRect/>
          <a:stretch>
            <a:fillRect/>
          </a:stretch>
        </p:blipFill>
        <p:spPr bwMode="auto">
          <a:xfrm>
            <a:off x="990600" y="3517900"/>
            <a:ext cx="6854825" cy="257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r>
              <a:rPr lang="en-US" smtClean="0"/>
              <a:t>Caso de los Publicistas</a:t>
            </a:r>
          </a:p>
        </p:txBody>
      </p:sp>
      <p:sp>
        <p:nvSpPr>
          <p:cNvPr id="33795" name="Content Placeholder 2"/>
          <p:cNvSpPr>
            <a:spLocks noGrp="1"/>
          </p:cNvSpPr>
          <p:nvPr>
            <p:ph sz="quarter" idx="1"/>
          </p:nvPr>
        </p:nvSpPr>
        <p:spPr>
          <a:xfrm>
            <a:off x="612775" y="1600200"/>
            <a:ext cx="8153400" cy="4495800"/>
          </a:xfrm>
        </p:spPr>
        <p:txBody>
          <a:bodyPr>
            <a:normAutofit lnSpcReduction="10000"/>
          </a:bodyPr>
          <a:lstStyle/>
          <a:p>
            <a:r>
              <a:rPr lang="en-US" smtClean="0"/>
              <a:t>Domingo Valdés</a:t>
            </a:r>
          </a:p>
          <a:p>
            <a:pPr lvl="1"/>
            <a:r>
              <a:rPr lang="en-US" smtClean="0"/>
              <a:t>“En suma, para configurar una CMHL no basta una pluralidad de sujetos activos sino que además resulta necesaria </a:t>
            </a:r>
            <a:r>
              <a:rPr lang="en-US" b="1" smtClean="0"/>
              <a:t>una plurilateralidad</a:t>
            </a:r>
            <a:r>
              <a:rPr lang="en-US" smtClean="0"/>
              <a:t>. Esta exigencia de plurilateralidad no puede ser satisfecha por dos órganos de una sola y misma persona jurídica interactuando entre sí al interior de la misma ni por dichos órganos mirados respecto de la persona jurídica para la cual operan como órganos o centros decisorios de la misma” (pg. 17, énfasis agregado).</a:t>
            </a:r>
          </a:p>
          <a:p>
            <a:pPr lvl="1"/>
            <a:r>
              <a:rPr lang="en-US" smtClean="0"/>
              <a:t>Tesis correcta, en mi opinión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Dilema del prisionero</a:t>
            </a:r>
          </a:p>
        </p:txBody>
      </p:sp>
      <p:sp>
        <p:nvSpPr>
          <p:cNvPr id="19459" name="Content Placeholder 2"/>
          <p:cNvSpPr>
            <a:spLocks noGrp="1"/>
          </p:cNvSpPr>
          <p:nvPr>
            <p:ph sz="quarter" idx="1"/>
          </p:nvPr>
        </p:nvSpPr>
        <p:spPr/>
        <p:txBody>
          <a:bodyPr>
            <a:normAutofit lnSpcReduction="10000"/>
          </a:bodyPr>
          <a:lstStyle/>
          <a:p>
            <a:pPr eaLnBrk="1" hangingPunct="1">
              <a:lnSpc>
                <a:spcPct val="90000"/>
              </a:lnSpc>
            </a:pPr>
            <a:r>
              <a:rPr lang="en-US" smtClean="0">
                <a:ea typeface="ＭＳ Ｐゴシック" charset="-128"/>
                <a:cs typeface="ＭＳ Ｐゴシック" charset="-128"/>
              </a:rPr>
              <a:t>Este tipo de problemas de acción colectiva corresponden al juego conocido como “dilema del prisionero”</a:t>
            </a:r>
          </a:p>
          <a:p>
            <a:pPr eaLnBrk="1" hangingPunct="1">
              <a:lnSpc>
                <a:spcPct val="90000"/>
              </a:lnSpc>
              <a:buFont typeface="Wingdings 2" charset="2"/>
              <a:buNone/>
            </a:pPr>
            <a:endParaRPr lang="en-US" smtClean="0">
              <a:ea typeface="ＭＳ Ｐゴシック" charset="-128"/>
              <a:cs typeface="ＭＳ Ｐゴシック" charset="-128"/>
            </a:endParaRPr>
          </a:p>
          <a:p>
            <a:pPr eaLnBrk="1" hangingPunct="1">
              <a:lnSpc>
                <a:spcPct val="90000"/>
              </a:lnSpc>
              <a:buFont typeface="Wingdings 2" charset="2"/>
              <a:buNone/>
            </a:pPr>
            <a:endParaRPr lang="en-US" smtClean="0">
              <a:ea typeface="ＭＳ Ｐゴシック" charset="-128"/>
              <a:cs typeface="ＭＳ Ｐゴシック" charset="-128"/>
            </a:endParaRPr>
          </a:p>
          <a:p>
            <a:pPr eaLnBrk="1" hangingPunct="1">
              <a:lnSpc>
                <a:spcPct val="90000"/>
              </a:lnSpc>
              <a:buFont typeface="Wingdings 2" charset="2"/>
              <a:buNone/>
            </a:pPr>
            <a:endParaRPr lang="en-US" smtClean="0">
              <a:ea typeface="ＭＳ Ｐゴシック" charset="-128"/>
              <a:cs typeface="ＭＳ Ｐゴシック" charset="-128"/>
            </a:endParaRPr>
          </a:p>
          <a:p>
            <a:pPr eaLnBrk="1" hangingPunct="1">
              <a:lnSpc>
                <a:spcPct val="90000"/>
              </a:lnSpc>
              <a:buFont typeface="Wingdings 2" charset="2"/>
              <a:buNone/>
            </a:pPr>
            <a:endParaRPr lang="en-US" smtClean="0">
              <a:ea typeface="ＭＳ Ｐゴシック" charset="-128"/>
              <a:cs typeface="ＭＳ Ｐゴシック" charset="-128"/>
            </a:endParaRPr>
          </a:p>
          <a:p>
            <a:pPr eaLnBrk="1" hangingPunct="1">
              <a:lnSpc>
                <a:spcPct val="90000"/>
              </a:lnSpc>
              <a:buFont typeface="Wingdings 2" charset="2"/>
              <a:buNone/>
            </a:pPr>
            <a:r>
              <a:rPr lang="en-US" smtClean="0">
                <a:ea typeface="ＭＳ Ｐゴシック" charset="-128"/>
                <a:cs typeface="ＭＳ Ｐゴシック" charset="-128"/>
              </a:rPr>
              <a:t>	</a:t>
            </a:r>
          </a:p>
          <a:p>
            <a:pPr eaLnBrk="1" hangingPunct="1">
              <a:lnSpc>
                <a:spcPct val="90000"/>
              </a:lnSpc>
              <a:buFont typeface="Wingdings 2" charset="2"/>
              <a:buNone/>
            </a:pPr>
            <a:r>
              <a:rPr lang="en-US" sz="2000" smtClean="0">
                <a:ea typeface="ＭＳ Ｐゴシック" charset="-128"/>
                <a:cs typeface="ＭＳ Ｐゴシック" charset="-128"/>
              </a:rPr>
              <a:t>	Nomenclatura: El pago es (P1, P2) (en este caso, el pago es negativo, años de cárcel). </a:t>
            </a:r>
          </a:p>
          <a:p>
            <a:pPr eaLnBrk="1" hangingPunct="1">
              <a:lnSpc>
                <a:spcPct val="90000"/>
              </a:lnSpc>
              <a:buFont typeface="Wingdings 2" charset="2"/>
              <a:buNone/>
            </a:pPr>
            <a:r>
              <a:rPr lang="en-US" sz="2000" smtClean="0">
                <a:ea typeface="ＭＳ Ｐゴシック" charset="-128"/>
                <a:cs typeface="ＭＳ Ｐゴシック" charset="-128"/>
              </a:rPr>
              <a:t>	Noten que (callado, callado) es Pareto Superior a (confesar, confesar).</a:t>
            </a:r>
          </a:p>
        </p:txBody>
      </p:sp>
      <p:graphicFrame>
        <p:nvGraphicFramePr>
          <p:cNvPr id="4" name="Table 3"/>
          <p:cNvGraphicFramePr>
            <a:graphicFrameLocks noGrp="1"/>
          </p:cNvGraphicFramePr>
          <p:nvPr/>
        </p:nvGraphicFramePr>
        <p:xfrm>
          <a:off x="1600200" y="3962400"/>
          <a:ext cx="6096000" cy="1114425"/>
        </p:xfrm>
        <a:graphic>
          <a:graphicData uri="http://schemas.openxmlformats.org/drawingml/2006/table">
            <a:tbl>
              <a:tblPr/>
              <a:tblGrid>
                <a:gridCol w="2032000"/>
                <a:gridCol w="2032000"/>
                <a:gridCol w="2032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orbel" pitchFamily="-65" charset="0"/>
                        <a:ea typeface="ＭＳ Ｐゴシック" pitchFamily="-65" charset="-128"/>
                        <a:cs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Se queda callado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Confiesa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Se queda callado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(10,0)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Confiesa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8" name="TextBox 4"/>
          <p:cNvSpPr txBox="1">
            <a:spLocks noChangeArrowheads="1"/>
          </p:cNvSpPr>
          <p:nvPr/>
        </p:nvSpPr>
        <p:spPr bwMode="auto">
          <a:xfrm>
            <a:off x="3886200" y="3549650"/>
            <a:ext cx="1317625" cy="368300"/>
          </a:xfrm>
          <a:prstGeom prst="rect">
            <a:avLst/>
          </a:prstGeom>
          <a:noFill/>
          <a:ln w="9525">
            <a:noFill/>
            <a:miter lim="800000"/>
            <a:headEnd/>
            <a:tailEnd/>
          </a:ln>
        </p:spPr>
        <p:txBody>
          <a:bodyPr wrap="none">
            <a:prstTxWarp prst="textNoShape">
              <a:avLst/>
            </a:prstTxWarp>
            <a:spAutoFit/>
          </a:bodyPr>
          <a:lstStyle/>
          <a:p>
            <a:r>
              <a:rPr lang="en-US">
                <a:latin typeface="Corbel" charset="0"/>
              </a:rPr>
              <a:t>Prisionero 2 </a:t>
            </a:r>
          </a:p>
        </p:txBody>
      </p:sp>
      <p:sp>
        <p:nvSpPr>
          <p:cNvPr id="19479" name="TextBox 5"/>
          <p:cNvSpPr txBox="1">
            <a:spLocks noChangeArrowheads="1"/>
          </p:cNvSpPr>
          <p:nvPr/>
        </p:nvSpPr>
        <p:spPr bwMode="auto">
          <a:xfrm rot="-5400000">
            <a:off x="95250" y="4398963"/>
            <a:ext cx="1303337" cy="369888"/>
          </a:xfrm>
          <a:prstGeom prst="rect">
            <a:avLst/>
          </a:prstGeom>
          <a:noFill/>
          <a:ln w="9525">
            <a:noFill/>
            <a:miter lim="800000"/>
            <a:headEnd/>
            <a:tailEnd/>
          </a:ln>
        </p:spPr>
        <p:txBody>
          <a:bodyPr wrap="none">
            <a:prstTxWarp prst="textNoShape">
              <a:avLst/>
            </a:prstTxWarp>
            <a:spAutoFit/>
          </a:bodyPr>
          <a:lstStyle/>
          <a:p>
            <a:r>
              <a:rPr lang="en-US">
                <a:latin typeface="Corbel" charset="0"/>
              </a:rPr>
              <a:t>Prisionero 1</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612775" y="228600"/>
            <a:ext cx="8153400" cy="990600"/>
          </a:xfrm>
        </p:spPr>
        <p:txBody>
          <a:bodyPr/>
          <a:lstStyle/>
          <a:p>
            <a:r>
              <a:rPr lang="en-US" smtClean="0"/>
              <a:t>Caso de los Publicistas</a:t>
            </a:r>
          </a:p>
        </p:txBody>
      </p:sp>
      <p:sp>
        <p:nvSpPr>
          <p:cNvPr id="34819" name="Content Placeholder 2"/>
          <p:cNvSpPr>
            <a:spLocks noGrp="1"/>
          </p:cNvSpPr>
          <p:nvPr>
            <p:ph sz="quarter" idx="1"/>
          </p:nvPr>
        </p:nvSpPr>
        <p:spPr>
          <a:xfrm>
            <a:off x="612775" y="1600200"/>
            <a:ext cx="8153400" cy="4495800"/>
          </a:xfrm>
        </p:spPr>
        <p:txBody>
          <a:bodyPr/>
          <a:lstStyle/>
          <a:p>
            <a:r>
              <a:rPr lang="en-US" sz="2400" smtClean="0"/>
              <a:t>Opinión de Domingo Valdés</a:t>
            </a:r>
          </a:p>
          <a:p>
            <a:pPr lvl="1"/>
            <a:r>
              <a:rPr lang="en-US" sz="2000" smtClean="0"/>
              <a:t>“Si bien ACHAP, los Directores y el Presidente Ejecutivo constituyen indudablemente una pluralidad de personas, ninguno de ellos se halla dotado de la mencionada plurilateralidad en cuanto a que pueda actuar independientemente respecto de las otras en cuanto a la toma de decisiones, en orden a ingresar a una convención colusoria monopólica, en cuanto a dar ejecución a la misma y en lo que respecta a hacer o no abandono de aquélla” (pg. 16).</a:t>
            </a:r>
          </a:p>
          <a:p>
            <a:pPr lvl="1"/>
            <a:r>
              <a:rPr lang="en-US" sz="2000" smtClean="0"/>
              <a:t>En mi opinión, tesis incorrecta</a:t>
            </a:r>
          </a:p>
          <a:p>
            <a:pPr lvl="2"/>
            <a:r>
              <a:rPr lang="en-US" sz="1800" smtClean="0"/>
              <a:t>La Asociación cumple, en sí misma, con el requisito de plurilateralidad, y deben ser sancionados todos quienes intervinieron en el acto (por revisar todavía la anticompetitividad de la actuación)</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612775" y="228600"/>
            <a:ext cx="8153400" cy="990600"/>
          </a:xfrm>
        </p:spPr>
        <p:txBody>
          <a:bodyPr/>
          <a:lstStyle/>
          <a:p>
            <a:r>
              <a:rPr lang="en-US" smtClean="0"/>
              <a:t>Caso de los Publicistas</a:t>
            </a:r>
          </a:p>
        </p:txBody>
      </p:sp>
      <p:sp>
        <p:nvSpPr>
          <p:cNvPr id="35843" name="Content Placeholder 2"/>
          <p:cNvSpPr>
            <a:spLocks noGrp="1"/>
          </p:cNvSpPr>
          <p:nvPr>
            <p:ph sz="quarter" idx="1"/>
          </p:nvPr>
        </p:nvSpPr>
        <p:spPr>
          <a:xfrm>
            <a:off x="612775" y="1600200"/>
            <a:ext cx="8153400" cy="4495800"/>
          </a:xfrm>
        </p:spPr>
        <p:txBody>
          <a:bodyPr/>
          <a:lstStyle/>
          <a:p>
            <a:r>
              <a:rPr lang="en-US" sz="1800" smtClean="0"/>
              <a:t>Domingo Valdés</a:t>
            </a:r>
          </a:p>
          <a:p>
            <a:pPr lvl="1"/>
            <a:r>
              <a:rPr lang="en-US" sz="1500" smtClean="0"/>
              <a:t>“Podría estimarse que las conclusiones señaladas contravienen lo dispuesto por el artículo 26 del Decreto Ley 211, en la parte segunda de su letra c). Sin embargo, consideramos que ello no es así por cuanto la disposición es clara en el sentido de exigir intervención en la realización del acto respectivo, como reciente y acertadamente ha puesto de relieve el TDLC. Esta intervención alude a un acto externo de una persona jurídica o de una persona natural y no a una relación intraorgánica que vincula a aquéllos y que resulta necesaria para producir una decisión imputable a dicha persona jurídica. </a:t>
            </a:r>
            <a:r>
              <a:rPr lang="en-US" sz="1500" b="1" smtClean="0"/>
              <a:t>Si el acto respectivo tuviese por autor a la persona natural que integra el órgano, entonces ya no podría ser imputada, en calidad de autor, la persona jurídica pertinente. A la inversa, si el acto respectivo tuviese por autor a la persona jurídica, ya no podría ser imputada, en calidad de autor, la persona natural que operó como órgano.</a:t>
            </a:r>
            <a:r>
              <a:rPr lang="en-US" sz="1500" smtClean="0"/>
              <a:t> Así, no pueden actuar como co-autores la persona jurídica y su órgano mediante el cual aquélla resuelve, puesto que ello supondría imaginar que la persona jurídica ostenta una voluntad que no radica en sus órganos, lo cual es imposible” (pg. 16, énfasisa agregado).</a:t>
            </a:r>
          </a:p>
          <a:p>
            <a:pPr lvl="1"/>
            <a:r>
              <a:rPr lang="en-US" sz="1500" smtClean="0"/>
              <a:t>En mi opinión, tesis incorrecta</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a:xfrm>
            <a:off x="612775" y="228600"/>
            <a:ext cx="8153400" cy="990600"/>
          </a:xfrm>
        </p:spPr>
        <p:txBody>
          <a:bodyPr/>
          <a:lstStyle/>
          <a:p>
            <a:r>
              <a:rPr lang="en-US" smtClean="0"/>
              <a:t>Caso de los Publicistas</a:t>
            </a:r>
          </a:p>
        </p:txBody>
      </p:sp>
      <p:sp>
        <p:nvSpPr>
          <p:cNvPr id="36867" name="Content Placeholder 2"/>
          <p:cNvSpPr>
            <a:spLocks noGrp="1"/>
          </p:cNvSpPr>
          <p:nvPr>
            <p:ph sz="quarter" idx="1"/>
          </p:nvPr>
        </p:nvSpPr>
        <p:spPr>
          <a:xfrm>
            <a:off x="612775" y="1600200"/>
            <a:ext cx="8153400" cy="4495800"/>
          </a:xfrm>
        </p:spPr>
        <p:txBody>
          <a:bodyPr>
            <a:normAutofit lnSpcReduction="10000"/>
          </a:bodyPr>
          <a:lstStyle/>
          <a:p>
            <a:r>
              <a:rPr lang="en-US" sz="2800" smtClean="0"/>
              <a:t>Domingo Valdés</a:t>
            </a:r>
          </a:p>
          <a:p>
            <a:pPr lvl="1"/>
            <a:r>
              <a:rPr lang="en-US" sz="2400" smtClean="0"/>
              <a:t>“Tampoco ha podido existir una convención colusoria monopólica entre ACHAP y las Agencias por no constituir aquélla y éstas competidores entre sí. Esta ausencia de plurilateralidad y de horizontalidad que se observa en varios de los supuestos sujetos activos que aparecen como “requeridos”, resulta en una imposibilidad de tratarles como sujetos activos de una colusión monopólica horizontal” (pg. 18).</a:t>
            </a:r>
          </a:p>
          <a:p>
            <a:r>
              <a:rPr lang="en-US" sz="2800" smtClean="0"/>
              <a:t>En mi opinión, tesis incorrecta. La pluralateralidad se produce por el solo hecho de tratarse de una asociación gremial.</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2"/>
          <p:cNvSpPr>
            <a:spLocks noGrp="1"/>
          </p:cNvSpPr>
          <p:nvPr>
            <p:ph type="title"/>
          </p:nvPr>
        </p:nvSpPr>
        <p:spPr/>
        <p:txBody>
          <a:bodyPr/>
          <a:lstStyle/>
          <a:p>
            <a:r>
              <a:rPr lang="en-US" smtClean="0"/>
              <a:t>Autorregulación y AG</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a:xfrm>
            <a:off x="612775" y="228600"/>
            <a:ext cx="8153400" cy="990600"/>
          </a:xfrm>
        </p:spPr>
        <p:txBody>
          <a:bodyPr/>
          <a:lstStyle/>
          <a:p>
            <a:r>
              <a:rPr lang="en-US" smtClean="0"/>
              <a:t>Cuadro de J. Tapia</a:t>
            </a:r>
          </a:p>
        </p:txBody>
      </p:sp>
      <p:pic>
        <p:nvPicPr>
          <p:cNvPr id="38915" name="Content Placeholder 3"/>
          <p:cNvPicPr>
            <a:picLocks noGrp="1" noChangeAspect="1"/>
          </p:cNvPicPr>
          <p:nvPr>
            <p:ph sz="quarter" idx="1"/>
          </p:nvPr>
        </p:nvPicPr>
        <p:blipFill>
          <a:blip r:embed="rId2"/>
          <a:srcRect l="-3384" r="-3384"/>
          <a:stretch>
            <a:fillRect/>
          </a:stretch>
        </p:blipFill>
        <p:spPr>
          <a:xfrm>
            <a:off x="612775" y="1676400"/>
            <a:ext cx="8153400" cy="4495800"/>
          </a:xfr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a:xfrm>
            <a:off x="612775" y="228600"/>
            <a:ext cx="8153400" cy="990600"/>
          </a:xfrm>
        </p:spPr>
        <p:txBody>
          <a:bodyPr/>
          <a:lstStyle/>
          <a:p>
            <a:r>
              <a:rPr lang="en-US" smtClean="0"/>
              <a:t>Defensas esperables</a:t>
            </a:r>
          </a:p>
        </p:txBody>
      </p:sp>
      <p:sp>
        <p:nvSpPr>
          <p:cNvPr id="39939" name="Content Placeholder 2"/>
          <p:cNvSpPr>
            <a:spLocks noGrp="1"/>
          </p:cNvSpPr>
          <p:nvPr>
            <p:ph sz="quarter" idx="1"/>
          </p:nvPr>
        </p:nvSpPr>
        <p:spPr>
          <a:xfrm>
            <a:off x="612775" y="1600200"/>
            <a:ext cx="8153400" cy="4495800"/>
          </a:xfrm>
        </p:spPr>
        <p:txBody>
          <a:bodyPr/>
          <a:lstStyle/>
          <a:p>
            <a:r>
              <a:rPr lang="en-US" smtClean="0"/>
              <a:t>Defensa 1: No hay acuerdo</a:t>
            </a:r>
          </a:p>
          <a:p>
            <a:pPr lvl="1"/>
            <a:r>
              <a:rPr lang="en-US" smtClean="0"/>
              <a:t>Fin de la cuestión</a:t>
            </a:r>
          </a:p>
          <a:p>
            <a:r>
              <a:rPr lang="en-US" smtClean="0"/>
              <a:t>Defensa 2: No hay acuerdo prima facie anti-competitivo</a:t>
            </a:r>
          </a:p>
          <a:p>
            <a:pPr lvl="1"/>
            <a:r>
              <a:rPr lang="en-US" smtClean="0"/>
              <a:t>Salir del mundo de la regla per se o quick look</a:t>
            </a:r>
          </a:p>
          <a:p>
            <a:r>
              <a:rPr lang="en-US" smtClean="0"/>
              <a:t>Defensa 3: Hay razones de eficiencia para introducir las cláusulas impugnadas</a:t>
            </a:r>
          </a:p>
          <a:p>
            <a:pPr lvl="1"/>
            <a:r>
              <a:rPr lang="en-US" smtClean="0"/>
              <a:t>Tratar de ganar en el análisis rule of reason</a:t>
            </a:r>
          </a:p>
          <a:p>
            <a:endParaRPr lang="en-US" smtClean="0"/>
          </a:p>
          <a:p>
            <a:endParaRPr lang="en-US" smtClean="0"/>
          </a:p>
          <a:p>
            <a:endParaRPr lang="en-US"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fontScale="90000"/>
          </a:bodyPr>
          <a:lstStyle/>
          <a:p>
            <a:r>
              <a:rPr lang="en-US" sz="3600" smtClean="0"/>
              <a:t>Regla de la razón: Defensas basadas en la eficiencia</a:t>
            </a:r>
          </a:p>
        </p:txBody>
      </p:sp>
      <p:sp>
        <p:nvSpPr>
          <p:cNvPr id="40963" name="Content Placeholder 2"/>
          <p:cNvSpPr>
            <a:spLocks noGrp="1"/>
          </p:cNvSpPr>
          <p:nvPr>
            <p:ph sz="quarter" idx="1"/>
          </p:nvPr>
        </p:nvSpPr>
        <p:spPr>
          <a:xfrm>
            <a:off x="612775" y="1600200"/>
            <a:ext cx="8153400" cy="4495800"/>
          </a:xfrm>
        </p:spPr>
        <p:txBody>
          <a:bodyPr/>
          <a:lstStyle/>
          <a:p>
            <a:r>
              <a:rPr lang="en-US" sz="2400" smtClean="0"/>
              <a:t>Versiones</a:t>
            </a:r>
          </a:p>
          <a:p>
            <a:pPr lvl="1"/>
            <a:r>
              <a:rPr lang="en-US" sz="2000" smtClean="0"/>
              <a:t>Eficiencia</a:t>
            </a:r>
            <a:endParaRPr lang="en-US" sz="2000" i="1" smtClean="0"/>
          </a:p>
          <a:p>
            <a:pPr lvl="1"/>
            <a:r>
              <a:rPr lang="en-US" sz="2000" i="1" smtClean="0"/>
              <a:t>Legitimate business interest</a:t>
            </a:r>
          </a:p>
          <a:p>
            <a:r>
              <a:rPr lang="en-US" sz="2400" smtClean="0"/>
              <a:t>Argumentos frecuentes (Mason&amp;McDavid, </a:t>
            </a:r>
            <a:r>
              <a:rPr lang="en-US" sz="2400" i="1" smtClean="0"/>
              <a:t>Business Justification Defenses</a:t>
            </a:r>
            <a:r>
              <a:rPr lang="en-US" sz="2400" smtClean="0"/>
              <a:t>), aunque no necesariamente ganadores:</a:t>
            </a:r>
          </a:p>
          <a:p>
            <a:pPr lvl="1"/>
            <a:r>
              <a:rPr lang="en-US" sz="2000" smtClean="0"/>
              <a:t>Restricciones que protegen contra los free-ridings</a:t>
            </a:r>
          </a:p>
          <a:p>
            <a:pPr lvl="1"/>
            <a:r>
              <a:rPr lang="en-US" sz="2000" smtClean="0"/>
              <a:t>Restricciones que protegen la calidad y/o reputación</a:t>
            </a:r>
          </a:p>
          <a:p>
            <a:pPr lvl="1"/>
            <a:r>
              <a:rPr lang="en-US" sz="2000" smtClean="0"/>
              <a:t>Restricciones que controlan la producción y costos de distribución</a:t>
            </a:r>
          </a:p>
          <a:p>
            <a:pPr lvl="1"/>
            <a:endParaRPr lang="en-US" sz="2000" smtClean="0"/>
          </a:p>
          <a:p>
            <a:pPr lvl="1"/>
            <a:endParaRPr lang="en-US" sz="2000" smtClean="0"/>
          </a:p>
          <a:p>
            <a:pPr lvl="1"/>
            <a:endParaRPr lang="en-US" sz="200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612775" y="228600"/>
            <a:ext cx="8153400" cy="990600"/>
          </a:xfrm>
        </p:spPr>
        <p:txBody>
          <a:bodyPr>
            <a:normAutofit fontScale="90000"/>
          </a:bodyPr>
          <a:lstStyle/>
          <a:p>
            <a:r>
              <a:rPr lang="en-US" sz="3600" smtClean="0"/>
              <a:t>Regla de la razón: Defensas basadas en la eficiencia en USA (Elhauge y Geradin)</a:t>
            </a:r>
          </a:p>
        </p:txBody>
      </p:sp>
      <p:sp>
        <p:nvSpPr>
          <p:cNvPr id="41987" name="Content Placeholder 2"/>
          <p:cNvSpPr>
            <a:spLocks noGrp="1"/>
          </p:cNvSpPr>
          <p:nvPr>
            <p:ph sz="quarter" idx="1"/>
          </p:nvPr>
        </p:nvSpPr>
        <p:spPr>
          <a:xfrm>
            <a:off x="612775" y="1600200"/>
            <a:ext cx="8153400" cy="4495800"/>
          </a:xfrm>
        </p:spPr>
        <p:txBody>
          <a:bodyPr>
            <a:normAutofit lnSpcReduction="10000"/>
          </a:bodyPr>
          <a:lstStyle/>
          <a:p>
            <a:r>
              <a:rPr lang="en-US" sz="1800" smtClean="0"/>
              <a:t>(1) El demandante debe establecer un acuerdo que teóricamente tenga efectos anticompetitivos</a:t>
            </a:r>
          </a:p>
          <a:p>
            <a:r>
              <a:rPr lang="en-US" sz="1800" smtClean="0"/>
              <a:t>(2) Los demandados deben articular una alegación teórica de efectos procompetitivos, conforme a la cual la restricción es necesaria</a:t>
            </a:r>
          </a:p>
          <a:p>
            <a:pPr lvl="1"/>
            <a:r>
              <a:rPr lang="en-US" sz="1800" smtClean="0"/>
              <a:t>Si lo demandados no logran tener una defensa de ese tipo, entonces pierden el caso sumariamente (summary judgment)</a:t>
            </a:r>
          </a:p>
          <a:p>
            <a:pPr lvl="1"/>
            <a:r>
              <a:rPr lang="en-US" sz="1800" smtClean="0"/>
              <a:t>Si los demandados sí articulan una defensa teórica, entonces:</a:t>
            </a:r>
          </a:p>
          <a:p>
            <a:pPr lvl="2"/>
            <a:r>
              <a:rPr lang="en-US" sz="1400" smtClean="0"/>
              <a:t>Si la restriccion es razonablemente necesaria para llevar a cabo un propósito pro-competitivo de colaboración entre rivales, el Tribunal debe pasar al paso 3 (inicio del </a:t>
            </a:r>
            <a:r>
              <a:rPr lang="en-US" sz="1400" i="1" smtClean="0"/>
              <a:t>full-blown rule of reason analysis</a:t>
            </a:r>
            <a:r>
              <a:rPr lang="en-US" sz="1400" smtClean="0"/>
              <a:t>).</a:t>
            </a:r>
          </a:p>
          <a:p>
            <a:pPr lvl="2"/>
            <a:r>
              <a:rPr lang="en-US" sz="1400" smtClean="0"/>
              <a:t>Si la restricción no es razonablemente necesaria para llevar a cabo un propósito pro-competitivo y es sobre precio (o sobre niveles de producción que puedan afectar precio), entonces la justificación no es aceptable y el acuerdo se condena bajo la regla </a:t>
            </a:r>
            <a:r>
              <a:rPr lang="en-US" sz="1400" i="1" smtClean="0"/>
              <a:t>per se</a:t>
            </a:r>
            <a:r>
              <a:rPr lang="en-US" sz="1400" smtClean="0"/>
              <a:t>.</a:t>
            </a:r>
          </a:p>
          <a:p>
            <a:pPr lvl="2"/>
            <a:r>
              <a:rPr lang="en-US" sz="1400" smtClean="0"/>
              <a:t>Otras restricciones que no son razonablemente necesarias para una colaboración entre rivales, obtienen tratamiento legal dispar:</a:t>
            </a:r>
          </a:p>
          <a:p>
            <a:pPr lvl="3"/>
            <a:r>
              <a:rPr lang="en-US" sz="1100" smtClean="0"/>
              <a:t>Asociaciones profesionales reciben full rule of reason para sus auto-regulaciones, incluso cuando hay intereses financieros</a:t>
            </a:r>
          </a:p>
          <a:p>
            <a:pPr lvl="3"/>
            <a:r>
              <a:rPr lang="en-US" sz="1100" smtClean="0"/>
              <a:t>Asociaciones no-profesionales no reciben el mismo nivel de deferencia, no cuando hay intereses financieros (per se)</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a:xfrm>
            <a:off x="612775" y="228600"/>
            <a:ext cx="8153400" cy="990600"/>
          </a:xfrm>
        </p:spPr>
        <p:txBody>
          <a:bodyPr/>
          <a:lstStyle/>
          <a:p>
            <a:r>
              <a:rPr lang="en-US" sz="3600" smtClean="0"/>
              <a:t>Regla de la razón: Defensas basadas en la eficiencia en USA (Elhauge y Geradin)</a:t>
            </a:r>
          </a:p>
        </p:txBody>
      </p:sp>
      <p:sp>
        <p:nvSpPr>
          <p:cNvPr id="43011" name="Content Placeholder 2"/>
          <p:cNvSpPr>
            <a:spLocks noGrp="1"/>
          </p:cNvSpPr>
          <p:nvPr>
            <p:ph sz="quarter" idx="1"/>
          </p:nvPr>
        </p:nvSpPr>
        <p:spPr>
          <a:xfrm>
            <a:off x="612775" y="1600200"/>
            <a:ext cx="8153400" cy="4495800"/>
          </a:xfrm>
        </p:spPr>
        <p:txBody>
          <a:bodyPr/>
          <a:lstStyle/>
          <a:p>
            <a:r>
              <a:rPr lang="en-US" sz="2800" smtClean="0"/>
              <a:t>(3) Si hay teorías plausibles por ambos lados, entonces el demandante tiene la carga de la prueba</a:t>
            </a:r>
          </a:p>
          <a:p>
            <a:r>
              <a:rPr lang="en-US" sz="2800" smtClean="0"/>
              <a:t>(4) Si el demandante genera prueba, entonces el demandado debe probar los efectos pro-competitivos alegados, así como el hecho que restricciones menos severas no habrían logrado el mismo propósito</a:t>
            </a:r>
          </a:p>
          <a:p>
            <a:r>
              <a:rPr lang="en-US" sz="2800" smtClean="0"/>
              <a:t>(5) El tribunal balancea efectos pro-competitivos y efectos anti-competitivo</a:t>
            </a:r>
          </a:p>
          <a:p>
            <a:endParaRPr lang="en-US" sz="2800" smtClean="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normAutofit/>
          </a:bodyPr>
          <a:lstStyle/>
          <a:p>
            <a:r>
              <a:rPr lang="en-US" sz="3600" smtClean="0"/>
              <a:t>Defensas basadas en otras consideraciones</a:t>
            </a:r>
          </a:p>
        </p:txBody>
      </p:sp>
      <p:sp>
        <p:nvSpPr>
          <p:cNvPr id="30723" name="Content Placeholder 2"/>
          <p:cNvSpPr>
            <a:spLocks noGrp="1"/>
          </p:cNvSpPr>
          <p:nvPr>
            <p:ph sz="quarter" idx="1"/>
          </p:nvPr>
        </p:nvSpPr>
        <p:spPr>
          <a:xfrm>
            <a:off x="612775" y="1600200"/>
            <a:ext cx="8153400" cy="4495800"/>
          </a:xfrm>
        </p:spPr>
        <p:txBody>
          <a:bodyPr>
            <a:normAutofit/>
          </a:bodyPr>
          <a:lstStyle/>
          <a:p>
            <a:pPr>
              <a:lnSpc>
                <a:spcPct val="90000"/>
              </a:lnSpc>
            </a:pPr>
            <a:r>
              <a:rPr lang="en-US" sz="2400" smtClean="0"/>
              <a:t>Caso típico: asociaciones profesionales</a:t>
            </a:r>
          </a:p>
          <a:p>
            <a:pPr lvl="1">
              <a:lnSpc>
                <a:spcPct val="90000"/>
              </a:lnSpc>
            </a:pPr>
            <a:r>
              <a:rPr lang="en-US" sz="2000" smtClean="0"/>
              <a:t>Ejemplo: ¿qué pasa si el colegio de abogados , por razones éticas, decide prohibir que los abogados se asocien con contadores o economistas?</a:t>
            </a:r>
          </a:p>
          <a:p>
            <a:pPr>
              <a:lnSpc>
                <a:spcPct val="90000"/>
              </a:lnSpc>
            </a:pPr>
            <a:r>
              <a:rPr lang="en-US" sz="2400" smtClean="0"/>
              <a:t>Preguntas de Elhauge y Geradin:</a:t>
            </a:r>
          </a:p>
          <a:p>
            <a:pPr lvl="1">
              <a:lnSpc>
                <a:spcPct val="90000"/>
              </a:lnSpc>
            </a:pPr>
            <a:r>
              <a:rPr lang="en-US" sz="2000" smtClean="0"/>
              <a:t>¿Conviene confiar estas regulaciones en cuerpos que tienen poder de mercado?</a:t>
            </a:r>
          </a:p>
          <a:p>
            <a:pPr lvl="1">
              <a:lnSpc>
                <a:spcPct val="90000"/>
              </a:lnSpc>
            </a:pPr>
            <a:r>
              <a:rPr lang="en-US" sz="2000" smtClean="0"/>
              <a:t>Si no se puede confiar, ¿conviene tener a los tribunales haciendo revisión judicial en sede de libre competencia?</a:t>
            </a:r>
          </a:p>
          <a:p>
            <a:pPr lvl="1">
              <a:lnSpc>
                <a:spcPct val="90000"/>
              </a:lnSpc>
            </a:pPr>
            <a:r>
              <a:rPr lang="en-US" sz="2000" smtClean="0"/>
              <a:t>¿No conviene, mejor, que esto sea materia de regulación legislativa o administrativa?</a:t>
            </a:r>
          </a:p>
          <a:p>
            <a:pPr lvl="1">
              <a:lnSpc>
                <a:spcPct val="90000"/>
              </a:lnSpc>
            </a:pPr>
            <a:r>
              <a:rPr lang="en-US" sz="2000" smtClean="0"/>
              <a:t>¿Cuánto más poder concederle a las asociaciones profesionales que a otro tipo de organizaciones comerciales?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La presión a traicionar el cartel</a:t>
            </a:r>
          </a:p>
        </p:txBody>
      </p:sp>
      <p:graphicFrame>
        <p:nvGraphicFramePr>
          <p:cNvPr id="4" name="Table 3"/>
          <p:cNvGraphicFramePr>
            <a:graphicFrameLocks noGrp="1"/>
          </p:cNvGraphicFramePr>
          <p:nvPr/>
        </p:nvGraphicFramePr>
        <p:xfrm>
          <a:off x="1600200" y="3962400"/>
          <a:ext cx="6096000" cy="1114425"/>
        </p:xfrm>
        <a:graphic>
          <a:graphicData uri="http://schemas.openxmlformats.org/drawingml/2006/table">
            <a:tbl>
              <a:tblPr/>
              <a:tblGrid>
                <a:gridCol w="2032000"/>
                <a:gridCol w="2032000"/>
                <a:gridCol w="2032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orbel" pitchFamily="-65" charset="0"/>
                        <a:ea typeface="ＭＳ Ｐゴシック" pitchFamily="-65" charset="-128"/>
                        <a:cs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(10,10)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(0,20)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0501" name="TextBox 4"/>
          <p:cNvSpPr txBox="1">
            <a:spLocks noChangeArrowheads="1"/>
          </p:cNvSpPr>
          <p:nvPr/>
        </p:nvSpPr>
        <p:spPr bwMode="auto">
          <a:xfrm>
            <a:off x="3886200" y="3549650"/>
            <a:ext cx="900113" cy="368300"/>
          </a:xfrm>
          <a:prstGeom prst="rect">
            <a:avLst/>
          </a:prstGeom>
          <a:noFill/>
          <a:ln w="9525">
            <a:noFill/>
            <a:miter lim="800000"/>
            <a:headEnd/>
            <a:tailEnd/>
          </a:ln>
        </p:spPr>
        <p:txBody>
          <a:bodyPr wrap="none">
            <a:prstTxWarp prst="textNoShape">
              <a:avLst/>
            </a:prstTxWarp>
            <a:spAutoFit/>
          </a:bodyPr>
          <a:lstStyle/>
          <a:p>
            <a:r>
              <a:rPr lang="en-US">
                <a:latin typeface="Corbel" charset="0"/>
              </a:rPr>
              <a:t>Firma 2 </a:t>
            </a:r>
          </a:p>
        </p:txBody>
      </p:sp>
      <p:sp>
        <p:nvSpPr>
          <p:cNvPr id="20502" name="TextBox 5"/>
          <p:cNvSpPr txBox="1">
            <a:spLocks noChangeArrowheads="1"/>
          </p:cNvSpPr>
          <p:nvPr/>
        </p:nvSpPr>
        <p:spPr bwMode="auto">
          <a:xfrm rot="-5400000">
            <a:off x="671513" y="4398963"/>
            <a:ext cx="890587"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1</a:t>
            </a:r>
          </a:p>
        </p:txBody>
      </p:sp>
      <p:sp>
        <p:nvSpPr>
          <p:cNvPr id="20503" name="TextBox 6"/>
          <p:cNvSpPr txBox="1">
            <a:spLocks noChangeArrowheads="1"/>
          </p:cNvSpPr>
          <p:nvPr/>
        </p:nvSpPr>
        <p:spPr bwMode="auto">
          <a:xfrm>
            <a:off x="931863" y="1981200"/>
            <a:ext cx="6916737" cy="1754188"/>
          </a:xfrm>
          <a:prstGeom prst="rect">
            <a:avLst/>
          </a:prstGeom>
          <a:noFill/>
          <a:ln w="9525">
            <a:noFill/>
            <a:miter lim="800000"/>
            <a:headEnd/>
            <a:tailEnd/>
          </a:ln>
        </p:spPr>
        <p:txBody>
          <a:bodyPr>
            <a:prstTxWarp prst="textNoShape">
              <a:avLst/>
            </a:prstTxWarp>
            <a:spAutoFit/>
          </a:bodyPr>
          <a:lstStyle/>
          <a:p>
            <a:r>
              <a:rPr lang="en-US" sz="3000">
                <a:latin typeface="Corbel" charset="0"/>
              </a:rPr>
              <a:t>Volvamos ahora al mundo de los monopolistas, con pagos positivos, esto es, utilidad supra-competitivas.</a:t>
            </a:r>
          </a:p>
          <a:p>
            <a:endParaRPr lang="en-US">
              <a:latin typeface="Corbel" charset="0"/>
            </a:endParaRPr>
          </a:p>
        </p:txBody>
      </p:sp>
      <p:sp>
        <p:nvSpPr>
          <p:cNvPr id="20504" name="TextBox 7"/>
          <p:cNvSpPr txBox="1">
            <a:spLocks noChangeArrowheads="1"/>
          </p:cNvSpPr>
          <p:nvPr/>
        </p:nvSpPr>
        <p:spPr bwMode="auto">
          <a:xfrm>
            <a:off x="1008063" y="5257800"/>
            <a:ext cx="7678737" cy="1600200"/>
          </a:xfrm>
          <a:prstGeom prst="rect">
            <a:avLst/>
          </a:prstGeom>
          <a:noFill/>
          <a:ln w="9525">
            <a:noFill/>
            <a:miter lim="800000"/>
            <a:headEnd/>
            <a:tailEnd/>
          </a:ln>
        </p:spPr>
        <p:txBody>
          <a:bodyPr>
            <a:prstTxWarp prst="textNoShape">
              <a:avLst/>
            </a:prstTxWarp>
            <a:spAutoFit/>
          </a:bodyPr>
          <a:lstStyle/>
          <a:p>
            <a:r>
              <a:rPr lang="en-US" sz="2000">
                <a:latin typeface="Corbel" charset="0"/>
              </a:rPr>
              <a:t>Equilibrio de Nash: Si, dadas las estrategias de los demás, ningún jugador tiene nada que ganar cambiando unilateralmente su estrategia, entonces el equilibrio es “Nash”. La Firma 1 toma su mejor decisión dado lo que hace la Firma 2, y viceversa.</a:t>
            </a:r>
          </a:p>
          <a:p>
            <a:endParaRPr lang="en-US">
              <a:latin typeface="Corbel"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Title 1"/>
          <p:cNvSpPr>
            <a:spLocks noGrp="1"/>
          </p:cNvSpPr>
          <p:nvPr>
            <p:ph type="title"/>
          </p:nvPr>
        </p:nvSpPr>
        <p:spPr>
          <a:xfrm>
            <a:off x="612775" y="228600"/>
            <a:ext cx="8153400" cy="990600"/>
          </a:xfrm>
        </p:spPr>
        <p:txBody>
          <a:bodyPr/>
          <a:lstStyle/>
          <a:p>
            <a:r>
              <a:rPr lang="en-US" sz="3600" smtClean="0"/>
              <a:t>National Society of Professional </a:t>
            </a:r>
            <a:br>
              <a:rPr lang="en-US" sz="3600" smtClean="0"/>
            </a:br>
            <a:r>
              <a:rPr lang="en-US" sz="3600" smtClean="0"/>
              <a:t>Engineers v. US (1978)</a:t>
            </a:r>
          </a:p>
        </p:txBody>
      </p:sp>
      <p:sp>
        <p:nvSpPr>
          <p:cNvPr id="45059" name="Content Placeholder 2"/>
          <p:cNvSpPr>
            <a:spLocks noGrp="1"/>
          </p:cNvSpPr>
          <p:nvPr>
            <p:ph sz="quarter" idx="1"/>
          </p:nvPr>
        </p:nvSpPr>
        <p:spPr>
          <a:xfrm>
            <a:off x="612775" y="1600200"/>
            <a:ext cx="8153400" cy="4495800"/>
          </a:xfrm>
        </p:spPr>
        <p:txBody>
          <a:bodyPr/>
          <a:lstStyle/>
          <a:p>
            <a:r>
              <a:rPr lang="en-US" sz="2000" smtClean="0"/>
              <a:t>Hechos</a:t>
            </a:r>
          </a:p>
          <a:p>
            <a:pPr lvl="1"/>
            <a:r>
              <a:rPr lang="en-US" sz="1800" smtClean="0"/>
              <a:t>Reglas de ética de una asociaciones de ingenieros</a:t>
            </a:r>
          </a:p>
          <a:p>
            <a:pPr lvl="1"/>
            <a:r>
              <a:rPr lang="en-US" sz="1800" smtClean="0"/>
              <a:t>“[I]t was adopted by members of a learned profession for the purpose of minimizing the risk that competition would produce inferior engineering work endangering public safety”.</a:t>
            </a:r>
          </a:p>
          <a:p>
            <a:pPr lvl="1"/>
            <a:r>
              <a:rPr lang="en-US" sz="1800" smtClean="0"/>
              <a:t>“It involves a charge that the members of the Society have unlawfully agreed to refuse to negotiate or even discuss the question of fees until after a prospective client has selected the engineer for a particular project”.</a:t>
            </a:r>
          </a:p>
          <a:p>
            <a:pPr lvl="1"/>
            <a:r>
              <a:rPr lang="en-US" sz="1800" smtClean="0"/>
              <a:t>“The Society argues that the restraint is justified because bidding on engineering services is inherently imprecise, would lead to deceptively low bids, and would thereby tempt individual engineers to do inferior work with consequent risk to public safety and health… The Society nonetheless invokes the Rule of Reason, arguing that its restraint on price competition ultimately inures to the publich benefit by preventing the production of inferior work and by insuring ethical behavior”.</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Title 1"/>
          <p:cNvSpPr>
            <a:spLocks noGrp="1"/>
          </p:cNvSpPr>
          <p:nvPr>
            <p:ph type="title"/>
          </p:nvPr>
        </p:nvSpPr>
        <p:spPr>
          <a:xfrm>
            <a:off x="612775" y="228600"/>
            <a:ext cx="8153400" cy="990600"/>
          </a:xfrm>
        </p:spPr>
        <p:txBody>
          <a:bodyPr/>
          <a:lstStyle/>
          <a:p>
            <a:r>
              <a:rPr lang="en-US" sz="3600" smtClean="0"/>
              <a:t>National Society of Professional </a:t>
            </a:r>
            <a:br>
              <a:rPr lang="en-US" sz="3600" smtClean="0"/>
            </a:br>
            <a:r>
              <a:rPr lang="en-US" sz="3600" smtClean="0"/>
              <a:t>Engineers v. US (1978)</a:t>
            </a:r>
          </a:p>
        </p:txBody>
      </p:sp>
      <p:sp>
        <p:nvSpPr>
          <p:cNvPr id="46083" name="Content Placeholder 2"/>
          <p:cNvSpPr>
            <a:spLocks noGrp="1"/>
          </p:cNvSpPr>
          <p:nvPr>
            <p:ph sz="quarter" idx="1"/>
          </p:nvPr>
        </p:nvSpPr>
        <p:spPr>
          <a:xfrm>
            <a:off x="612775" y="1600200"/>
            <a:ext cx="8153400" cy="4495800"/>
          </a:xfrm>
        </p:spPr>
        <p:txBody>
          <a:bodyPr/>
          <a:lstStyle/>
          <a:p>
            <a:r>
              <a:rPr lang="en-US" sz="2800" smtClean="0"/>
              <a:t>La Corte cita el caso </a:t>
            </a:r>
            <a:r>
              <a:rPr lang="en-US" sz="2800" i="1" smtClean="0"/>
              <a:t>Golddfarb:</a:t>
            </a:r>
            <a:endParaRPr lang="en-US" sz="2800" smtClean="0"/>
          </a:p>
          <a:p>
            <a:pPr lvl="1"/>
            <a:r>
              <a:rPr lang="en-US" sz="2400" smtClean="0"/>
              <a:t>“It would be unrealistic to view the practice of professions as interchangeable with other business activities, and automatically to apply to the professions antitrust concepts which originated in other areas”.</a:t>
            </a:r>
          </a:p>
          <a:p>
            <a:r>
              <a:rPr lang="en-US" sz="2800" smtClean="0"/>
              <a:t>Luego…</a:t>
            </a:r>
          </a:p>
          <a:p>
            <a:pPr lvl="1"/>
            <a:r>
              <a:rPr lang="en-US" sz="2400" smtClean="0"/>
              <a:t>“Price is the ‘central nervous system of the economy’… and an agreement that interfere[s] with the setting of price is illegal on its face… While this is not price fixing as such, no elaborate industry analysis is required to demonstrate the anticompetitive character of such an agreement”.</a:t>
            </a:r>
          </a:p>
          <a:p>
            <a:pPr lvl="1"/>
            <a:endParaRPr lang="en-US" sz="2400" smtClean="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Title 1"/>
          <p:cNvSpPr>
            <a:spLocks noGrp="1"/>
          </p:cNvSpPr>
          <p:nvPr>
            <p:ph type="title"/>
          </p:nvPr>
        </p:nvSpPr>
        <p:spPr>
          <a:xfrm>
            <a:off x="612775" y="228600"/>
            <a:ext cx="8153400" cy="990600"/>
          </a:xfrm>
        </p:spPr>
        <p:txBody>
          <a:bodyPr/>
          <a:lstStyle/>
          <a:p>
            <a:r>
              <a:rPr lang="en-US" sz="3600" smtClean="0"/>
              <a:t>National Society of Professional </a:t>
            </a:r>
            <a:br>
              <a:rPr lang="en-US" sz="3600" smtClean="0"/>
            </a:br>
            <a:r>
              <a:rPr lang="en-US" sz="3600" smtClean="0"/>
              <a:t>Engineers v. US (1978)</a:t>
            </a:r>
          </a:p>
        </p:txBody>
      </p:sp>
      <p:sp>
        <p:nvSpPr>
          <p:cNvPr id="47107" name="Content Placeholder 2"/>
          <p:cNvSpPr>
            <a:spLocks noGrp="1"/>
          </p:cNvSpPr>
          <p:nvPr>
            <p:ph sz="quarter" idx="1"/>
          </p:nvPr>
        </p:nvSpPr>
        <p:spPr>
          <a:xfrm>
            <a:off x="612775" y="1600200"/>
            <a:ext cx="8153400" cy="4495800"/>
          </a:xfrm>
        </p:spPr>
        <p:txBody>
          <a:bodyPr/>
          <a:lstStyle/>
          <a:p>
            <a:r>
              <a:rPr lang="en-US" sz="2800" smtClean="0"/>
              <a:t>Decision</a:t>
            </a:r>
          </a:p>
          <a:p>
            <a:pPr lvl="1"/>
            <a:r>
              <a:rPr lang="en-US" sz="2400" smtClean="0"/>
              <a:t>“It is this restraint that must be justified under the Rule of Reason, and petitioner’s attempt to do so on the basis of the potential threat that competition poses to the public safety and the ethics of its profession is nothing less than a frontal assault on the basic policy of the Sherman Act”.</a:t>
            </a:r>
          </a:p>
          <a:p>
            <a:pPr lvl="1"/>
            <a:r>
              <a:rPr lang="en-US" sz="2400" smtClean="0"/>
              <a:t>“The fact that engineers are often involved in large-scale projects significantly affecting the public safety does not alter our analysis… The judiciary cannot indirectly protect the public against this harm by conferring monopoly privileges on the manufacturers”.</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Title 1"/>
          <p:cNvSpPr>
            <a:spLocks noGrp="1"/>
          </p:cNvSpPr>
          <p:nvPr>
            <p:ph type="title"/>
          </p:nvPr>
        </p:nvSpPr>
        <p:spPr>
          <a:xfrm>
            <a:off x="612775" y="228600"/>
            <a:ext cx="8153400" cy="990600"/>
          </a:xfrm>
        </p:spPr>
        <p:txBody>
          <a:bodyPr/>
          <a:lstStyle/>
          <a:p>
            <a:r>
              <a:rPr lang="en-US" sz="3600" smtClean="0"/>
              <a:t>California Dental Association v. FTC (1999)</a:t>
            </a:r>
          </a:p>
        </p:txBody>
      </p:sp>
      <p:sp>
        <p:nvSpPr>
          <p:cNvPr id="48131" name="Content Placeholder 2"/>
          <p:cNvSpPr>
            <a:spLocks noGrp="1"/>
          </p:cNvSpPr>
          <p:nvPr>
            <p:ph sz="quarter" idx="1"/>
          </p:nvPr>
        </p:nvSpPr>
        <p:spPr>
          <a:xfrm>
            <a:off x="612775" y="1600200"/>
            <a:ext cx="8153400" cy="4495800"/>
          </a:xfrm>
        </p:spPr>
        <p:txBody>
          <a:bodyPr/>
          <a:lstStyle/>
          <a:p>
            <a:r>
              <a:rPr lang="en-US" sz="2400" smtClean="0"/>
              <a:t>Hechos </a:t>
            </a:r>
          </a:p>
          <a:p>
            <a:pPr lvl="1"/>
            <a:r>
              <a:rPr lang="en-US" sz="2000" smtClean="0"/>
              <a:t>75% de los dentistas de California pertenece a la CDA</a:t>
            </a:r>
          </a:p>
          <a:p>
            <a:pPr lvl="1"/>
            <a:r>
              <a:rPr lang="en-US" sz="2000" smtClean="0"/>
              <a:t>Restricciones a la propaganda</a:t>
            </a:r>
          </a:p>
          <a:p>
            <a:pPr lvl="2"/>
            <a:r>
              <a:rPr lang="en-US" sz="1800" smtClean="0"/>
              <a:t>Prohibido referirse a la calidad del servicio</a:t>
            </a:r>
          </a:p>
          <a:p>
            <a:pPr lvl="2"/>
            <a:r>
              <a:rPr lang="en-US" sz="1800" smtClean="0"/>
              <a:t>Prohibido usar frase tales como “precios bajos”</a:t>
            </a:r>
          </a:p>
          <a:p>
            <a:r>
              <a:rPr lang="en-US" sz="2400" smtClean="0"/>
              <a:t>Test</a:t>
            </a:r>
          </a:p>
          <a:p>
            <a:pPr lvl="1"/>
            <a:r>
              <a:rPr lang="en-US" sz="2000" smtClean="0"/>
              <a:t>Rule of reason/Quick look</a:t>
            </a:r>
          </a:p>
          <a:p>
            <a:pPr lvl="2"/>
            <a:r>
              <a:rPr lang="en-US" sz="1800" smtClean="0"/>
              <a:t>“[The quick look means that] an observer with even a rudimentary understanding of economics could conclude that the arrangements in question would have an anticompetitive effect on customer and markets… [Q]uick look analysis carries the day when the great likelihood of anticompetitive effects can easily be ascertained”.</a:t>
            </a: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itle 1"/>
          <p:cNvSpPr>
            <a:spLocks noGrp="1"/>
          </p:cNvSpPr>
          <p:nvPr>
            <p:ph type="title"/>
          </p:nvPr>
        </p:nvSpPr>
        <p:spPr>
          <a:xfrm>
            <a:off x="612775" y="228600"/>
            <a:ext cx="8153400" cy="990600"/>
          </a:xfrm>
        </p:spPr>
        <p:txBody>
          <a:bodyPr/>
          <a:lstStyle/>
          <a:p>
            <a:r>
              <a:rPr lang="en-US" sz="3600" smtClean="0"/>
              <a:t>California Dental Association v. FTC (1999)</a:t>
            </a:r>
          </a:p>
        </p:txBody>
      </p:sp>
      <p:sp>
        <p:nvSpPr>
          <p:cNvPr id="49155" name="Content Placeholder 2"/>
          <p:cNvSpPr>
            <a:spLocks noGrp="1"/>
          </p:cNvSpPr>
          <p:nvPr>
            <p:ph sz="quarter" idx="1"/>
          </p:nvPr>
        </p:nvSpPr>
        <p:spPr>
          <a:xfrm>
            <a:off x="612775" y="1600200"/>
            <a:ext cx="8153400" cy="4495800"/>
          </a:xfrm>
        </p:spPr>
        <p:txBody>
          <a:bodyPr/>
          <a:lstStyle/>
          <a:p>
            <a:r>
              <a:rPr lang="en-US" sz="2800" smtClean="0"/>
              <a:t>Aplicación</a:t>
            </a:r>
          </a:p>
          <a:p>
            <a:pPr lvl="1"/>
            <a:r>
              <a:rPr lang="en-US" sz="2400" smtClean="0"/>
              <a:t>Full rule of reason</a:t>
            </a:r>
          </a:p>
          <a:p>
            <a:pPr lvl="2"/>
            <a:r>
              <a:rPr lang="en-US" sz="2000" smtClean="0"/>
              <a:t>“[T]he very issue at the threshold of this case is whether professional price and quality advertising is sufficiently verifiable in theory and in fact to fall within such a general rule”.</a:t>
            </a:r>
          </a:p>
          <a:p>
            <a:pPr lvl="1"/>
            <a:r>
              <a:rPr lang="en-US" sz="2400" smtClean="0"/>
              <a:t>En concreto…</a:t>
            </a:r>
          </a:p>
          <a:p>
            <a:pPr lvl="2"/>
            <a:r>
              <a:rPr lang="en-US" sz="2000" smtClean="0"/>
              <a:t>“[I]t seems to us that the CDA’s advertising restrictions might plausibly be though to have a net procompetitive effect, or possible no effect at all on competition. The restrictions on both discount and nondiscount advertising are, at least on their face, designed to avoid false or deceptive advertising in a marjet characterized by striking disparities between the information available to the professional and the patient”.</a:t>
            </a:r>
          </a:p>
          <a:p>
            <a:pPr lvl="1"/>
            <a:endParaRPr lang="en-US" sz="2400" smtClean="0"/>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Title 1"/>
          <p:cNvSpPr>
            <a:spLocks noGrp="1"/>
          </p:cNvSpPr>
          <p:nvPr>
            <p:ph type="title"/>
          </p:nvPr>
        </p:nvSpPr>
        <p:spPr>
          <a:xfrm>
            <a:off x="612775" y="228600"/>
            <a:ext cx="8153400" cy="990600"/>
          </a:xfrm>
        </p:spPr>
        <p:txBody>
          <a:bodyPr/>
          <a:lstStyle/>
          <a:p>
            <a:r>
              <a:rPr lang="en-US" sz="3600" smtClean="0"/>
              <a:t>California Dental Association v. FTC (1999)</a:t>
            </a:r>
          </a:p>
        </p:txBody>
      </p:sp>
      <p:sp>
        <p:nvSpPr>
          <p:cNvPr id="50179" name="Content Placeholder 2"/>
          <p:cNvSpPr>
            <a:spLocks noGrp="1"/>
          </p:cNvSpPr>
          <p:nvPr>
            <p:ph sz="quarter" idx="1"/>
          </p:nvPr>
        </p:nvSpPr>
        <p:spPr>
          <a:xfrm>
            <a:off x="612775" y="1600200"/>
            <a:ext cx="8153400" cy="4495800"/>
          </a:xfrm>
        </p:spPr>
        <p:txBody>
          <a:bodyPr/>
          <a:lstStyle/>
          <a:p>
            <a:r>
              <a:rPr lang="en-US" sz="1800" smtClean="0"/>
              <a:t>El problema se transforma así en uno de prueba</a:t>
            </a:r>
          </a:p>
          <a:p>
            <a:pPr lvl="1"/>
            <a:r>
              <a:rPr lang="en-US" sz="1600" smtClean="0"/>
              <a:t>“The court [of appeals] indirectly acknowledged the plausibility of procompetitive justifications for the CDA’s positions when it state that the record provides no evidence that the rula has in fact led to increased disclosure  and transparency of dental pricing.’ But because petitioner alone would have had the incentive to introduce such evidence, </a:t>
            </a:r>
            <a:r>
              <a:rPr lang="en-US" sz="1600" b="1" smtClean="0"/>
              <a:t>the statement sounds as though the Court of Appeals may have tought it was justified without further analysis to shift a burden to the CDA to adduce hard evidence of the procompetitive nature of its policy”.</a:t>
            </a:r>
          </a:p>
          <a:p>
            <a:pPr lvl="2"/>
            <a:r>
              <a:rPr lang="en-US" sz="1600" smtClean="0"/>
              <a:t>La Corte de Apelaciones había señalado: “the restriction is a sufficiently naked restaint on output to justify quick look analysis”</a:t>
            </a:r>
          </a:p>
          <a:p>
            <a:pPr lvl="1"/>
            <a:r>
              <a:rPr lang="en-US" sz="2000" smtClean="0"/>
              <a:t>“The point, rather, is that the plausibility of competiting claims about the effects of the professional advertising restrictions rules out the indulgently abbreviated review to which the Commission’s order was treated. The obvious anticompetitive effect that triggers abbreviated analysis has not been shown”.</a:t>
            </a: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Title 1"/>
          <p:cNvSpPr>
            <a:spLocks noGrp="1"/>
          </p:cNvSpPr>
          <p:nvPr>
            <p:ph type="title"/>
          </p:nvPr>
        </p:nvSpPr>
        <p:spPr>
          <a:xfrm>
            <a:off x="612775" y="228600"/>
            <a:ext cx="8153400" cy="990600"/>
          </a:xfrm>
        </p:spPr>
        <p:txBody>
          <a:bodyPr/>
          <a:lstStyle/>
          <a:p>
            <a:r>
              <a:rPr lang="en-US" sz="3600" smtClean="0"/>
              <a:t>California Dental Association v. FTC (1999)</a:t>
            </a:r>
          </a:p>
        </p:txBody>
      </p:sp>
      <p:sp>
        <p:nvSpPr>
          <p:cNvPr id="51203" name="Content Placeholder 2"/>
          <p:cNvSpPr>
            <a:spLocks noGrp="1"/>
          </p:cNvSpPr>
          <p:nvPr>
            <p:ph sz="quarter" idx="1"/>
          </p:nvPr>
        </p:nvSpPr>
        <p:spPr>
          <a:xfrm>
            <a:off x="612775" y="1600200"/>
            <a:ext cx="8153400" cy="4495800"/>
          </a:xfrm>
        </p:spPr>
        <p:txBody>
          <a:bodyPr/>
          <a:lstStyle/>
          <a:p>
            <a:r>
              <a:rPr lang="en-US" smtClean="0"/>
              <a:t>Justice Breyer, dissenting</a:t>
            </a:r>
          </a:p>
          <a:p>
            <a:pPr lvl="1"/>
            <a:r>
              <a:rPr lang="en-US" smtClean="0"/>
              <a:t>“I would not simply ask whether the restraints at issue are anticompetitive overall. Rather, like the Court of Appeal (and the Commission), I would break that question down into four classical, subsidiary antitrust questions: (1) What is the specific restraint at issue; (2) What are its likely anticompetitive effects?; (3) Are there offsetting procompetitive justifications?; (4) Do the parties have sufficient market power to make a difference?”</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Title 1"/>
          <p:cNvSpPr>
            <a:spLocks noGrp="1"/>
          </p:cNvSpPr>
          <p:nvPr>
            <p:ph type="title"/>
          </p:nvPr>
        </p:nvSpPr>
        <p:spPr>
          <a:xfrm>
            <a:off x="612775" y="228600"/>
            <a:ext cx="8153400" cy="990600"/>
          </a:xfrm>
        </p:spPr>
        <p:txBody>
          <a:bodyPr/>
          <a:lstStyle/>
          <a:p>
            <a:r>
              <a:rPr lang="en-US" sz="3600" smtClean="0"/>
              <a:t>California Dental Association v. FTC (1999)</a:t>
            </a:r>
          </a:p>
        </p:txBody>
      </p:sp>
      <p:sp>
        <p:nvSpPr>
          <p:cNvPr id="52227" name="Content Placeholder 2"/>
          <p:cNvSpPr>
            <a:spLocks noGrp="1"/>
          </p:cNvSpPr>
          <p:nvPr>
            <p:ph sz="quarter" idx="1"/>
          </p:nvPr>
        </p:nvSpPr>
        <p:spPr>
          <a:xfrm>
            <a:off x="612775" y="1600200"/>
            <a:ext cx="8153400" cy="4495800"/>
          </a:xfrm>
        </p:spPr>
        <p:txBody>
          <a:bodyPr/>
          <a:lstStyle/>
          <a:p>
            <a:r>
              <a:rPr lang="en-US" sz="2400" smtClean="0"/>
              <a:t>Breyer</a:t>
            </a:r>
          </a:p>
          <a:p>
            <a:pPr lvl="1"/>
            <a:r>
              <a:rPr lang="en-US" sz="2000" smtClean="0"/>
              <a:t>“Do each of the three restrictions mentioned have ‘the potential for genuine adverse effects on competition?... I should have thought that the anticompetitive of the restrictions were obvious… This is not a case of mere puffing”.</a:t>
            </a:r>
          </a:p>
          <a:p>
            <a:pPr lvl="1"/>
            <a:r>
              <a:rPr lang="en-US" sz="2000" smtClean="0"/>
              <a:t>“The Association, the argument goes, had to prevent dentist from engaging in the kind of truthful, nondeceptive advertising that it banned… The problem with this or any similar argument is an empirical one. Notwithstanding its theoretical plausibility, the record does not bear out such a claim… [T]he Court of Appeal wrote, in respect to the price restrictions, that ‘the record provides no evidence that the rule has in fact led to increased disclosure and transparency of dental pricing”.</a:t>
            </a:r>
          </a:p>
          <a:p>
            <a:pPr lvl="1"/>
            <a:r>
              <a:rPr lang="en-US" sz="2000" smtClean="0"/>
              <a:t>“In the usual Sherman Act section 1 case, the defendant bears the burden of establishing a procompetitive justification”.</a:t>
            </a: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Title 1"/>
          <p:cNvSpPr>
            <a:spLocks noGrp="1"/>
          </p:cNvSpPr>
          <p:nvPr>
            <p:ph type="title"/>
          </p:nvPr>
        </p:nvSpPr>
        <p:spPr>
          <a:xfrm>
            <a:off x="612775" y="228600"/>
            <a:ext cx="8153400" cy="990600"/>
          </a:xfrm>
        </p:spPr>
        <p:txBody>
          <a:bodyPr/>
          <a:lstStyle/>
          <a:p>
            <a:r>
              <a:rPr lang="en-US" sz="3600" smtClean="0"/>
              <a:t>Cuestiones delicadas en materia de Asociaciones Gremiales (1)</a:t>
            </a:r>
          </a:p>
        </p:txBody>
      </p:sp>
      <p:sp>
        <p:nvSpPr>
          <p:cNvPr id="53251" name="Content Placeholder 2"/>
          <p:cNvSpPr>
            <a:spLocks noGrp="1"/>
          </p:cNvSpPr>
          <p:nvPr>
            <p:ph sz="quarter" idx="1"/>
          </p:nvPr>
        </p:nvSpPr>
        <p:spPr>
          <a:xfrm>
            <a:off x="612775" y="1600200"/>
            <a:ext cx="8153400" cy="4495800"/>
          </a:xfrm>
        </p:spPr>
        <p:txBody>
          <a:bodyPr/>
          <a:lstStyle/>
          <a:p>
            <a:r>
              <a:rPr lang="en-US" sz="2400" smtClean="0"/>
              <a:t>Membresía y expulsión de miembros</a:t>
            </a:r>
          </a:p>
          <a:p>
            <a:pPr lvl="1"/>
            <a:r>
              <a:rPr lang="en-US" sz="2000" i="1" smtClean="0"/>
              <a:t>Northwest Wholesale Stationaries v. Pacific Statenery &amp; Printing Co.</a:t>
            </a:r>
            <a:r>
              <a:rPr lang="en-US" sz="2000" smtClean="0"/>
              <a:t> (1985).</a:t>
            </a:r>
          </a:p>
          <a:p>
            <a:pPr lvl="2"/>
            <a:r>
              <a:rPr lang="en-US" sz="1800" smtClean="0"/>
              <a:t>Wholesale purchasing cooperative for office supply retailers</a:t>
            </a:r>
          </a:p>
          <a:p>
            <a:pPr lvl="1"/>
            <a:r>
              <a:rPr lang="en-US" sz="2000" i="1" smtClean="0"/>
              <a:t>Carleton v. Vermont Dairy Herd Improvement Association</a:t>
            </a:r>
            <a:r>
              <a:rPr lang="en-US" sz="2000" smtClean="0"/>
              <a:t> (D. Vt., 1991)</a:t>
            </a:r>
          </a:p>
          <a:p>
            <a:r>
              <a:rPr lang="en-US" sz="2400" smtClean="0"/>
              <a:t>Restricción de acceso a no miembros</a:t>
            </a:r>
          </a:p>
          <a:p>
            <a:pPr lvl="1"/>
            <a:r>
              <a:rPr lang="en-US" sz="2000" smtClean="0"/>
              <a:t>“The more important a service is to competition, the more likely a court or enforcement agency would require the association to provide access to that service to nonmembers”.</a:t>
            </a:r>
          </a:p>
          <a:p>
            <a:pPr lvl="1"/>
            <a:r>
              <a:rPr lang="en-US" sz="2000" i="1" smtClean="0"/>
              <a:t>United States v. Terminal Railroad </a:t>
            </a:r>
            <a:r>
              <a:rPr lang="en-US" sz="2000" smtClean="0"/>
              <a:t>(1912)</a:t>
            </a:r>
          </a:p>
          <a:p>
            <a:pPr lvl="1"/>
            <a:r>
              <a:rPr lang="en-US" sz="2000" i="1" smtClean="0"/>
              <a:t>Associated Press v. US </a:t>
            </a:r>
            <a:r>
              <a:rPr lang="en-US" sz="2000" smtClean="0"/>
              <a:t>(1945)</a:t>
            </a:r>
          </a:p>
          <a:p>
            <a:pPr lvl="1"/>
            <a:r>
              <a:rPr lang="en-US" sz="2000" i="1" smtClean="0"/>
              <a:t>Real estate multiple listing services</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Title 1"/>
          <p:cNvSpPr>
            <a:spLocks noGrp="1"/>
          </p:cNvSpPr>
          <p:nvPr>
            <p:ph type="title"/>
          </p:nvPr>
        </p:nvSpPr>
        <p:spPr>
          <a:xfrm>
            <a:off x="612775" y="228600"/>
            <a:ext cx="8153400" cy="990600"/>
          </a:xfrm>
        </p:spPr>
        <p:txBody>
          <a:bodyPr/>
          <a:lstStyle/>
          <a:p>
            <a:r>
              <a:rPr lang="en-US" sz="3600" smtClean="0"/>
              <a:t>Cuestiones delicadas en materia de Asociaciones Gremiales (2)</a:t>
            </a:r>
          </a:p>
        </p:txBody>
      </p:sp>
      <p:sp>
        <p:nvSpPr>
          <p:cNvPr id="54275" name="Content Placeholder 2"/>
          <p:cNvSpPr>
            <a:spLocks noGrp="1"/>
          </p:cNvSpPr>
          <p:nvPr>
            <p:ph sz="quarter" idx="1"/>
          </p:nvPr>
        </p:nvSpPr>
        <p:spPr>
          <a:xfrm>
            <a:off x="612775" y="1600200"/>
            <a:ext cx="8153400" cy="4495800"/>
          </a:xfrm>
        </p:spPr>
        <p:txBody>
          <a:bodyPr/>
          <a:lstStyle/>
          <a:p>
            <a:r>
              <a:rPr lang="en-US" sz="2400" smtClean="0"/>
              <a:t>ABA Guidelines</a:t>
            </a:r>
          </a:p>
          <a:p>
            <a:pPr lvl="1"/>
            <a:r>
              <a:rPr lang="en-US" sz="2000" smtClean="0"/>
              <a:t>“Where products or services of the association are essential to effective competition, they should be made available to nonmembers”</a:t>
            </a:r>
          </a:p>
          <a:p>
            <a:pPr lvl="1"/>
            <a:r>
              <a:rPr lang="en-US" sz="2000" smtClean="0"/>
              <a:t>“A reasonable fee may be charged to nonmembers for the service. The association’s members should not have to subsidize nonmembers, but nonmembers should not have to pay a penalty. If substitutes are readily available, a higher price may be easier to justify. Other factors in whether the nonmember fee is prohibited from joining the association or has merely chosen not to join”</a:t>
            </a:r>
          </a:p>
          <a:p>
            <a:pPr lvl="1"/>
            <a:r>
              <a:rPr lang="en-US" sz="2000" smtClean="0"/>
              <a:t>Counsel to the association should periodically review the association’s products and services to evaluate their importance to competition”.</a:t>
            </a:r>
          </a:p>
          <a:p>
            <a:pPr lvl="1"/>
            <a:endParaRPr lang="en-US" sz="200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eaLnBrk="1" fontAlgn="auto" hangingPunct="1">
              <a:spcAft>
                <a:spcPts val="0"/>
              </a:spcAft>
              <a:defRPr/>
            </a:pPr>
            <a:r>
              <a:rPr lang="en-US" dirty="0" err="1" smtClean="0"/>
              <a:t>¿Pero cómo se explica entonces la existencia de la colusión?</a:t>
            </a:r>
          </a:p>
        </p:txBody>
      </p:sp>
      <p:sp>
        <p:nvSpPr>
          <p:cNvPr id="21507" name="Content Placeholder 2"/>
          <p:cNvSpPr>
            <a:spLocks noGrp="1"/>
          </p:cNvSpPr>
          <p:nvPr>
            <p:ph sz="quarter" idx="1"/>
          </p:nvPr>
        </p:nvSpPr>
        <p:spPr/>
        <p:txBody>
          <a:bodyPr/>
          <a:lstStyle/>
          <a:p>
            <a:pPr eaLnBrk="1" hangingPunct="1">
              <a:lnSpc>
                <a:spcPct val="90000"/>
              </a:lnSpc>
            </a:pPr>
            <a:r>
              <a:rPr lang="en-US" sz="2700" smtClean="0">
                <a:ea typeface="ＭＳ Ｐゴシック" charset="-128"/>
                <a:cs typeface="ＭＳ Ｐゴシック" charset="-128"/>
              </a:rPr>
              <a:t>¿Cómo se superan los problemas de acción colectiva?</a:t>
            </a:r>
          </a:p>
          <a:p>
            <a:pPr lvl="1" eaLnBrk="1" hangingPunct="1">
              <a:lnSpc>
                <a:spcPct val="90000"/>
              </a:lnSpc>
            </a:pPr>
            <a:r>
              <a:rPr lang="en-US" sz="2400" smtClean="0"/>
              <a:t>El Derecho (contratos, derecho público, etc).</a:t>
            </a:r>
          </a:p>
          <a:p>
            <a:pPr lvl="1" eaLnBrk="1" hangingPunct="1">
              <a:lnSpc>
                <a:spcPct val="90000"/>
              </a:lnSpc>
            </a:pPr>
            <a:r>
              <a:rPr lang="en-US" sz="2400" smtClean="0"/>
              <a:t>¿Y si el Derecho no es posible?</a:t>
            </a:r>
          </a:p>
          <a:p>
            <a:pPr lvl="2" eaLnBrk="1" hangingPunct="1">
              <a:lnSpc>
                <a:spcPct val="90000"/>
              </a:lnSpc>
            </a:pPr>
            <a:r>
              <a:rPr lang="en-US" sz="2000" smtClean="0">
                <a:ea typeface="ＭＳ Ｐゴシック" charset="-128"/>
              </a:rPr>
              <a:t>Ej. negocios ilícitos, negocios en países con mala institucionalidad</a:t>
            </a:r>
          </a:p>
          <a:p>
            <a:pPr lvl="2" eaLnBrk="1" hangingPunct="1">
              <a:lnSpc>
                <a:spcPct val="90000"/>
              </a:lnSpc>
            </a:pPr>
            <a:r>
              <a:rPr lang="en-US" sz="2000" smtClean="0">
                <a:ea typeface="ＭＳ Ｐゴシック" charset="-128"/>
              </a:rPr>
              <a:t>Dixit, </a:t>
            </a:r>
            <a:r>
              <a:rPr lang="en-US" sz="2000" i="1" smtClean="0">
                <a:ea typeface="ＭＳ Ｐゴシック" charset="-128"/>
              </a:rPr>
              <a:t>Lawlessness and Economics. Alternative Modes of Governance</a:t>
            </a:r>
            <a:endParaRPr lang="en-US" sz="2000" smtClean="0">
              <a:ea typeface="ＭＳ Ｐゴシック" charset="-128"/>
            </a:endParaRPr>
          </a:p>
          <a:p>
            <a:pPr eaLnBrk="1" hangingPunct="1">
              <a:lnSpc>
                <a:spcPct val="90000"/>
              </a:lnSpc>
            </a:pPr>
            <a:r>
              <a:rPr lang="en-US" sz="2700" smtClean="0">
                <a:ea typeface="ＭＳ Ｐゴシック" charset="-128"/>
                <a:cs typeface="ＭＳ Ｐゴシック" charset="-128"/>
              </a:rPr>
              <a:t>One-shot vs. repeated games</a:t>
            </a:r>
          </a:p>
          <a:p>
            <a:pPr lvl="1" eaLnBrk="1" hangingPunct="1">
              <a:lnSpc>
                <a:spcPct val="90000"/>
              </a:lnSpc>
            </a:pPr>
            <a:r>
              <a:rPr lang="en-US" sz="2400" smtClean="0"/>
              <a:t>Si el juego tiene un round o un número finito de rounts, volvemos a la lámina anterior</a:t>
            </a:r>
          </a:p>
          <a:p>
            <a:pPr lvl="1" eaLnBrk="1" hangingPunct="1">
              <a:lnSpc>
                <a:spcPct val="90000"/>
              </a:lnSpc>
            </a:pPr>
            <a:r>
              <a:rPr lang="en-US" sz="2400" smtClean="0"/>
              <a:t>Si el juego tiene infinitos rounds, las partes pueden solucionar el problema de acción colectiva</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Title 1"/>
          <p:cNvSpPr>
            <a:spLocks noGrp="1"/>
          </p:cNvSpPr>
          <p:nvPr>
            <p:ph type="title"/>
          </p:nvPr>
        </p:nvSpPr>
        <p:spPr>
          <a:xfrm>
            <a:off x="612775" y="228600"/>
            <a:ext cx="8153400" cy="990600"/>
          </a:xfrm>
        </p:spPr>
        <p:txBody>
          <a:bodyPr/>
          <a:lstStyle/>
          <a:p>
            <a:r>
              <a:rPr lang="en-US" sz="3600" smtClean="0"/>
              <a:t>Cuestiones delicadas en materia de Asociaciones Gremiales (3)</a:t>
            </a:r>
          </a:p>
        </p:txBody>
      </p:sp>
      <p:sp>
        <p:nvSpPr>
          <p:cNvPr id="55299" name="Content Placeholder 2"/>
          <p:cNvSpPr>
            <a:spLocks noGrp="1"/>
          </p:cNvSpPr>
          <p:nvPr>
            <p:ph sz="quarter" idx="1"/>
          </p:nvPr>
        </p:nvSpPr>
        <p:spPr>
          <a:xfrm>
            <a:off x="612775" y="1600200"/>
            <a:ext cx="8153400" cy="4495800"/>
          </a:xfrm>
        </p:spPr>
        <p:txBody>
          <a:bodyPr/>
          <a:lstStyle/>
          <a:p>
            <a:r>
              <a:rPr lang="en-US" sz="2000" smtClean="0"/>
              <a:t>Recolección de Información y su diseminación</a:t>
            </a:r>
          </a:p>
          <a:p>
            <a:pPr lvl="1"/>
            <a:r>
              <a:rPr lang="en-US" sz="1800" smtClean="0"/>
              <a:t>Compartir información puede ser anti-competitivo o pro-competitivo</a:t>
            </a:r>
          </a:p>
          <a:p>
            <a:r>
              <a:rPr lang="en-US" sz="2000" smtClean="0"/>
              <a:t>Intercambios de información relativa a precio</a:t>
            </a:r>
          </a:p>
          <a:p>
            <a:pPr lvl="1"/>
            <a:r>
              <a:rPr lang="en-US" sz="1800" smtClean="0"/>
              <a:t>Altamente preocupante desde la perspectiva antitrust</a:t>
            </a:r>
          </a:p>
          <a:p>
            <a:pPr lvl="2"/>
            <a:r>
              <a:rPr lang="en-US" sz="1600" smtClean="0"/>
              <a:t>Prohibido respecto de precios presentes y futuros, incluso de condiciones de crédito</a:t>
            </a:r>
          </a:p>
          <a:p>
            <a:r>
              <a:rPr lang="en-US" sz="2000" smtClean="0"/>
              <a:t>Intercambios relativos a elementos distintos a precio</a:t>
            </a:r>
          </a:p>
          <a:p>
            <a:pPr lvl="1"/>
            <a:r>
              <a:rPr lang="en-US" sz="1800" smtClean="0"/>
              <a:t>No circular </a:t>
            </a:r>
            <a:r>
              <a:rPr lang="en-US" sz="1800" i="1" smtClean="0"/>
              <a:t>blacklists</a:t>
            </a:r>
            <a:endParaRPr lang="en-US" sz="1800" smtClean="0"/>
          </a:p>
          <a:p>
            <a:r>
              <a:rPr lang="en-US" sz="2000" smtClean="0"/>
              <a:t>Prestar atención a la estructura del mercado</a:t>
            </a:r>
          </a:p>
          <a:p>
            <a:r>
              <a:rPr lang="en-US" sz="2000" smtClean="0"/>
              <a:t>Propósito del intercambio</a:t>
            </a:r>
          </a:p>
          <a:p>
            <a:r>
              <a:rPr lang="en-US" sz="2000" smtClean="0"/>
              <a:t>Nivel de agregación de la información</a:t>
            </a:r>
          </a:p>
          <a:p>
            <a:pPr lvl="1"/>
            <a:r>
              <a:rPr lang="en-US" sz="2000" smtClean="0"/>
              <a:t>Mientras más desagregada, más problemática</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Title 1"/>
          <p:cNvSpPr>
            <a:spLocks noGrp="1"/>
          </p:cNvSpPr>
          <p:nvPr>
            <p:ph type="title"/>
          </p:nvPr>
        </p:nvSpPr>
        <p:spPr>
          <a:xfrm>
            <a:off x="612775" y="228600"/>
            <a:ext cx="8153400" cy="990600"/>
          </a:xfrm>
        </p:spPr>
        <p:txBody>
          <a:bodyPr/>
          <a:lstStyle/>
          <a:p>
            <a:r>
              <a:rPr lang="en-US" sz="3600" smtClean="0"/>
              <a:t>Cuestiones delicadas en materia de Asociaciones Gremiales (4)</a:t>
            </a:r>
          </a:p>
        </p:txBody>
      </p:sp>
      <p:sp>
        <p:nvSpPr>
          <p:cNvPr id="56323" name="Content Placeholder 2"/>
          <p:cNvSpPr>
            <a:spLocks noGrp="1"/>
          </p:cNvSpPr>
          <p:nvPr>
            <p:ph sz="quarter" idx="1"/>
          </p:nvPr>
        </p:nvSpPr>
        <p:spPr>
          <a:xfrm>
            <a:off x="612775" y="1600200"/>
            <a:ext cx="8153400" cy="4495800"/>
          </a:xfrm>
        </p:spPr>
        <p:txBody>
          <a:bodyPr/>
          <a:lstStyle/>
          <a:p>
            <a:r>
              <a:rPr lang="en-US" smtClean="0"/>
              <a:t>Inmunidad a la actividad de lobby y derecho de petición </a:t>
            </a:r>
          </a:p>
          <a:p>
            <a:pPr lvl="1"/>
            <a:r>
              <a:rPr lang="en-US" smtClean="0"/>
              <a:t>Doctrina </a:t>
            </a:r>
            <a:r>
              <a:rPr lang="en-US" i="1" smtClean="0"/>
              <a:t>Noerr-Pennington</a:t>
            </a:r>
            <a:r>
              <a:rPr lang="en-US" smtClean="0"/>
              <a:t>: “Those who petition government for redress are generally immune form antitrust liability”.</a:t>
            </a:r>
          </a:p>
          <a:p>
            <a:r>
              <a:rPr lang="en-US" smtClean="0"/>
              <a:t>Aplica a</a:t>
            </a:r>
          </a:p>
          <a:p>
            <a:pPr lvl="1"/>
            <a:r>
              <a:rPr lang="en-US" smtClean="0"/>
              <a:t>Procedimientos legislativos</a:t>
            </a:r>
          </a:p>
          <a:p>
            <a:pPr lvl="1"/>
            <a:r>
              <a:rPr lang="en-US" smtClean="0"/>
              <a:t>Procedimientos administrativos (rulemaking)</a:t>
            </a:r>
          </a:p>
          <a:p>
            <a:pPr lvl="1"/>
            <a:endParaRPr lang="en-US" smtClean="0"/>
          </a:p>
          <a:p>
            <a:pPr lvl="1"/>
            <a:endParaRPr lang="en-US" smtClean="0"/>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Title 1"/>
          <p:cNvSpPr>
            <a:spLocks noGrp="1"/>
          </p:cNvSpPr>
          <p:nvPr>
            <p:ph type="title"/>
          </p:nvPr>
        </p:nvSpPr>
        <p:spPr>
          <a:xfrm>
            <a:off x="612775" y="228600"/>
            <a:ext cx="8153400" cy="990600"/>
          </a:xfrm>
        </p:spPr>
        <p:txBody>
          <a:bodyPr/>
          <a:lstStyle/>
          <a:p>
            <a:r>
              <a:rPr lang="en-US" sz="3600" smtClean="0"/>
              <a:t>Cuestiones delicadas en materia de Asociaciones Gremiales (5)</a:t>
            </a:r>
          </a:p>
        </p:txBody>
      </p:sp>
      <p:sp>
        <p:nvSpPr>
          <p:cNvPr id="57347" name="Content Placeholder 2"/>
          <p:cNvSpPr>
            <a:spLocks noGrp="1"/>
          </p:cNvSpPr>
          <p:nvPr>
            <p:ph sz="quarter" idx="1"/>
          </p:nvPr>
        </p:nvSpPr>
        <p:spPr>
          <a:xfrm>
            <a:off x="612775" y="1600200"/>
            <a:ext cx="8153400" cy="4495800"/>
          </a:xfrm>
        </p:spPr>
        <p:txBody>
          <a:bodyPr/>
          <a:lstStyle/>
          <a:p>
            <a:r>
              <a:rPr lang="en-US" smtClean="0"/>
              <a:t>Códigos de Ética y publicidad (auto-regulación)</a:t>
            </a:r>
          </a:p>
          <a:p>
            <a:pPr lvl="1"/>
            <a:r>
              <a:rPr lang="en-US" smtClean="0"/>
              <a:t>Importancia de la auto-regulación</a:t>
            </a:r>
          </a:p>
          <a:p>
            <a:pPr lvl="1"/>
            <a:r>
              <a:rPr lang="en-US" smtClean="0"/>
              <a:t>Publicidad</a:t>
            </a:r>
          </a:p>
          <a:p>
            <a:pPr lvl="2"/>
            <a:r>
              <a:rPr lang="en-US" smtClean="0"/>
              <a:t>Restricciones a la publicidad engañosa</a:t>
            </a:r>
          </a:p>
          <a:p>
            <a:pPr lvl="3"/>
            <a:r>
              <a:rPr lang="en-US" smtClean="0"/>
              <a:t>Bien mirados por el Derecho de la competencia</a:t>
            </a:r>
          </a:p>
          <a:p>
            <a:pPr lvl="2"/>
            <a:r>
              <a:rPr lang="en-US" smtClean="0"/>
              <a:t>Restricciones a la publicidad verdadera</a:t>
            </a:r>
          </a:p>
          <a:p>
            <a:pPr lvl="3"/>
            <a:r>
              <a:rPr lang="en-US" smtClean="0"/>
              <a:t>Constituyen una forma de restricción de output</a:t>
            </a:r>
          </a:p>
          <a:p>
            <a:pPr lvl="1"/>
            <a:r>
              <a:rPr lang="en-US" smtClean="0"/>
              <a:t>Restricciones relativas a relaciones comerciales</a:t>
            </a:r>
          </a:p>
          <a:p>
            <a:pPr lvl="2"/>
            <a:r>
              <a:rPr lang="en-US" smtClean="0"/>
              <a:t>Rule of reason</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Title 1"/>
          <p:cNvSpPr>
            <a:spLocks noGrp="1"/>
          </p:cNvSpPr>
          <p:nvPr>
            <p:ph type="title"/>
          </p:nvPr>
        </p:nvSpPr>
        <p:spPr>
          <a:xfrm>
            <a:off x="612775" y="228600"/>
            <a:ext cx="8153400" cy="990600"/>
          </a:xfrm>
        </p:spPr>
        <p:txBody>
          <a:bodyPr/>
          <a:lstStyle/>
          <a:p>
            <a:r>
              <a:rPr lang="en-US" sz="3600" smtClean="0"/>
              <a:t>Cuestiones delicadas en materia de Asociaciones Gremiales (6)</a:t>
            </a:r>
          </a:p>
        </p:txBody>
      </p:sp>
      <p:sp>
        <p:nvSpPr>
          <p:cNvPr id="58371" name="Content Placeholder 2"/>
          <p:cNvSpPr>
            <a:spLocks noGrp="1"/>
          </p:cNvSpPr>
          <p:nvPr>
            <p:ph sz="quarter" idx="1"/>
          </p:nvPr>
        </p:nvSpPr>
        <p:spPr>
          <a:xfrm>
            <a:off x="612775" y="1600200"/>
            <a:ext cx="8153400" cy="4495800"/>
          </a:xfrm>
        </p:spPr>
        <p:txBody>
          <a:bodyPr/>
          <a:lstStyle/>
          <a:p>
            <a:r>
              <a:rPr lang="en-US" sz="1800" smtClean="0"/>
              <a:t>Asociaciones que generales estándares</a:t>
            </a:r>
          </a:p>
          <a:p>
            <a:pPr lvl="1"/>
            <a:r>
              <a:rPr lang="en-US" sz="1600" smtClean="0"/>
              <a:t>Rule of reason</a:t>
            </a:r>
          </a:p>
          <a:p>
            <a:r>
              <a:rPr lang="en-US" sz="1800" smtClean="0"/>
              <a:t>ABA Guidelines</a:t>
            </a:r>
          </a:p>
          <a:p>
            <a:pPr lvl="1"/>
            <a:r>
              <a:rPr lang="en-US" sz="1600" smtClean="0"/>
              <a:t>Standard-setting programs should not be used as vehicles for naked agreements to fix prices or restrict output.</a:t>
            </a:r>
          </a:p>
          <a:p>
            <a:pPr lvl="1"/>
            <a:r>
              <a:rPr lang="en-US" sz="1600" smtClean="0"/>
              <a:t>To minimize the risk of collusion or spillover effects, participants in a standard-setting program should not discuss companies’ prices or pricing policies, prices advertising, production levels, confidential research and development information, or decisions to do business or not to do business with any party or in a particular market.</a:t>
            </a:r>
          </a:p>
          <a:p>
            <a:pPr lvl="1"/>
            <a:r>
              <a:rPr lang="en-US" sz="1600" smtClean="0"/>
              <a:t>Participation in a standards programs should be voluntary.</a:t>
            </a:r>
          </a:p>
          <a:p>
            <a:pPr lvl="1"/>
            <a:r>
              <a:rPr lang="en-US" sz="1600" smtClean="0"/>
              <a:t>No industry member or other economically interested party or group should be permitted to control the outcome of the standard-making process. Standards decisions should be based on the objective merits of the available options.</a:t>
            </a:r>
          </a:p>
          <a:p>
            <a:pPr lvl="1"/>
            <a:r>
              <a:rPr lang="en-US" sz="1600" smtClean="0"/>
              <a:t>Standards programs should be conducted according to basic principles of due process. All parties with a direct and material stake should have a reasonable opportunity to participate and have their views considered.</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err="1" smtClean="0"/>
              <a:t>Un poco de matemáticas…</a:t>
            </a:r>
          </a:p>
        </p:txBody>
      </p:sp>
      <p:graphicFrame>
        <p:nvGraphicFramePr>
          <p:cNvPr id="4" name="Table 3"/>
          <p:cNvGraphicFramePr>
            <a:graphicFrameLocks noGrp="1"/>
          </p:cNvGraphicFramePr>
          <p:nvPr/>
        </p:nvGraphicFramePr>
        <p:xfrm>
          <a:off x="1600200" y="2397125"/>
          <a:ext cx="6096000" cy="1114425"/>
        </p:xfrm>
        <a:graphic>
          <a:graphicData uri="http://schemas.openxmlformats.org/drawingml/2006/table">
            <a:tbl>
              <a:tblPr/>
              <a:tblGrid>
                <a:gridCol w="2032000"/>
                <a:gridCol w="2032000"/>
                <a:gridCol w="20320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Corbel" pitchFamily="-65" charset="0"/>
                        <a:ea typeface="ＭＳ Ｐゴシック" pitchFamily="-65" charset="-128"/>
                        <a:cs typeface="ＭＳ Ｐゴシック" pitchFamily="-65"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Precio acordado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m</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(0,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orbel" pitchFamily="-65" charset="0"/>
                          <a:ea typeface="ＭＳ Ｐゴシック" pitchFamily="-65" charset="-128"/>
                          <a:cs typeface="ＭＳ Ｐゴシック" pitchFamily="-65" charset="-128"/>
                        </a:rPr>
                        <a:t>Baja sus precios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smtClean="0">
                          <a:ln>
                            <a:noFill/>
                          </a:ln>
                          <a:solidFill>
                            <a:schemeClr val="tx1"/>
                          </a:solidFill>
                          <a:effectLst/>
                          <a:latin typeface="Corbel" pitchFamily="-65" charset="0"/>
                          <a:ea typeface="ＭＳ Ｐゴシック" pitchFamily="-65" charset="-128"/>
                          <a:cs typeface="ＭＳ Ｐゴシック" pitchFamily="-65" charset="-128"/>
                        </a:rPr>
                        <a:t>t</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 </a:t>
                      </a:r>
                      <a:r>
                        <a:rPr kumimoji="0" lang="en-US" sz="1800" b="0" i="0" u="none" strike="noStrike" cap="none" normalizeH="0" baseline="0" dirty="0" err="1" smtClean="0">
                          <a:ln>
                            <a:noFill/>
                          </a:ln>
                          <a:solidFill>
                            <a:schemeClr val="tx1"/>
                          </a:solidFill>
                          <a:effectLst/>
                          <a:latin typeface="Corbel" pitchFamily="-65" charset="0"/>
                          <a:ea typeface="ＭＳ Ｐゴシック" pitchFamily="-65" charset="-128"/>
                          <a:cs typeface="ＭＳ Ｐゴシック" pitchFamily="-65" charset="-128"/>
                        </a:rPr>
                        <a:t>π</a:t>
                      </a:r>
                      <a:r>
                        <a:rPr kumimoji="0" lang="en-US" sz="1800" b="0" i="0" u="none" strike="noStrike" cap="none" normalizeH="0" baseline="30000" dirty="0" err="1" smtClean="0">
                          <a:ln>
                            <a:noFill/>
                          </a:ln>
                          <a:solidFill>
                            <a:schemeClr val="tx1"/>
                          </a:solidFill>
                          <a:effectLst/>
                          <a:latin typeface="Corbel" pitchFamily="-65" charset="0"/>
                          <a:ea typeface="ＭＳ Ｐゴシック" pitchFamily="-65" charset="-128"/>
                          <a:cs typeface="ＭＳ Ｐゴシック" pitchFamily="-65" charset="-128"/>
                        </a:rPr>
                        <a:t>c</a:t>
                      </a:r>
                      <a:r>
                        <a:rPr kumimoji="0" lang="en-US" sz="1800" b="0" i="0" u="none" strike="noStrike" cap="none" normalizeH="0" baseline="0" dirty="0" smtClean="0">
                          <a:ln>
                            <a:noFill/>
                          </a:ln>
                          <a:solidFill>
                            <a:schemeClr val="tx1"/>
                          </a:solidFill>
                          <a:effectLst/>
                          <a:latin typeface="Corbel" pitchFamily="-65" charset="0"/>
                          <a:ea typeface="ＭＳ Ｐゴシック" pitchFamily="-65" charset="-128"/>
                          <a:cs typeface="ＭＳ Ｐゴシック" pitchFamily="-65"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49" name="TextBox 4"/>
          <p:cNvSpPr txBox="1">
            <a:spLocks noChangeArrowheads="1"/>
          </p:cNvSpPr>
          <p:nvPr/>
        </p:nvSpPr>
        <p:spPr bwMode="auto">
          <a:xfrm>
            <a:off x="3886200" y="1982788"/>
            <a:ext cx="900113"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2 </a:t>
            </a:r>
          </a:p>
        </p:txBody>
      </p:sp>
      <p:sp>
        <p:nvSpPr>
          <p:cNvPr id="22550" name="TextBox 5"/>
          <p:cNvSpPr txBox="1">
            <a:spLocks noChangeArrowheads="1"/>
          </p:cNvSpPr>
          <p:nvPr/>
        </p:nvSpPr>
        <p:spPr bwMode="auto">
          <a:xfrm rot="-5400000">
            <a:off x="671513" y="2833688"/>
            <a:ext cx="890587" cy="369887"/>
          </a:xfrm>
          <a:prstGeom prst="rect">
            <a:avLst/>
          </a:prstGeom>
          <a:noFill/>
          <a:ln w="9525">
            <a:noFill/>
            <a:miter lim="800000"/>
            <a:headEnd/>
            <a:tailEnd/>
          </a:ln>
        </p:spPr>
        <p:txBody>
          <a:bodyPr wrap="none">
            <a:prstTxWarp prst="textNoShape">
              <a:avLst/>
            </a:prstTxWarp>
            <a:spAutoFit/>
          </a:bodyPr>
          <a:lstStyle/>
          <a:p>
            <a:r>
              <a:rPr lang="en-US">
                <a:latin typeface="Corbel" charset="0"/>
              </a:rPr>
              <a:t>Firma 1</a:t>
            </a:r>
          </a:p>
        </p:txBody>
      </p:sp>
      <p:sp>
        <p:nvSpPr>
          <p:cNvPr id="22551" name="TextBox 6"/>
          <p:cNvSpPr txBox="1">
            <a:spLocks noChangeArrowheads="1"/>
          </p:cNvSpPr>
          <p:nvPr/>
        </p:nvSpPr>
        <p:spPr bwMode="auto">
          <a:xfrm>
            <a:off x="931863" y="1565275"/>
            <a:ext cx="6916737" cy="831850"/>
          </a:xfrm>
          <a:prstGeom prst="rect">
            <a:avLst/>
          </a:prstGeom>
          <a:noFill/>
          <a:ln w="9525">
            <a:noFill/>
            <a:miter lim="800000"/>
            <a:headEnd/>
            <a:tailEnd/>
          </a:ln>
        </p:spPr>
        <p:txBody>
          <a:bodyPr>
            <a:prstTxWarp prst="textNoShape">
              <a:avLst/>
            </a:prstTxWarp>
            <a:spAutoFit/>
          </a:bodyPr>
          <a:lstStyle/>
          <a:p>
            <a:r>
              <a:rPr lang="en-US" sz="3000">
                <a:latin typeface="Corbel" charset="0"/>
              </a:rPr>
              <a:t>Juego por cada etapa (stage-game)</a:t>
            </a:r>
          </a:p>
          <a:p>
            <a:endParaRPr lang="en-US">
              <a:latin typeface="Corbel" charset="0"/>
            </a:endParaRPr>
          </a:p>
        </p:txBody>
      </p:sp>
      <p:sp>
        <p:nvSpPr>
          <p:cNvPr id="22552" name="TextBox 7"/>
          <p:cNvSpPr txBox="1">
            <a:spLocks noChangeArrowheads="1"/>
          </p:cNvSpPr>
          <p:nvPr/>
        </p:nvSpPr>
        <p:spPr bwMode="auto">
          <a:xfrm>
            <a:off x="1143000" y="3717925"/>
            <a:ext cx="6916738" cy="3140075"/>
          </a:xfrm>
          <a:prstGeom prst="rect">
            <a:avLst/>
          </a:prstGeom>
          <a:noFill/>
          <a:ln w="9525">
            <a:noFill/>
            <a:miter lim="800000"/>
            <a:headEnd/>
            <a:tailEnd/>
          </a:ln>
        </p:spPr>
        <p:txBody>
          <a:bodyPr>
            <a:prstTxWarp prst="textNoShape">
              <a:avLst/>
            </a:prstTxWarp>
            <a:spAutoFit/>
          </a:bodyPr>
          <a:lstStyle/>
          <a:p>
            <a:r>
              <a:rPr lang="en-US" sz="3000">
                <a:latin typeface="Corbel" charset="0"/>
              </a:rPr>
              <a:t>Estrategias: (1) Colaborar; (2) Si el otro traiciona, competir en los rounds siguientes; (3) Traicionar, obtener utilidades super supra competitivas, ser descubierto, y volver al equilibrio competitivo en los rounds siguientes</a:t>
            </a:r>
          </a:p>
          <a:p>
            <a:endParaRPr lang="en-US">
              <a:latin typeface="Corbel"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2999</TotalTime>
  <Words>7706</Words>
  <Application>Microsoft Macintosh PowerPoint</Application>
  <PresentationFormat>On-screen Show (4:3)</PresentationFormat>
  <Paragraphs>557</Paragraphs>
  <Slides>83</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83</vt:i4>
      </vt:variant>
    </vt:vector>
  </HeadingPairs>
  <TitlesOfParts>
    <vt:vector size="85" baseType="lpstr">
      <vt:lpstr>Median</vt:lpstr>
      <vt:lpstr>Equation</vt:lpstr>
      <vt:lpstr>Colusión, Delación Compensada y Facultades Duras de Investigación</vt:lpstr>
      <vt:lpstr>Acuerdos anticompetitivos</vt:lpstr>
      <vt:lpstr>Acuerdos anticompetitivos</vt:lpstr>
      <vt:lpstr>¿Por qué hay monopolios?</vt:lpstr>
      <vt:lpstr>“¿Y si nos organizamos?”</vt:lpstr>
      <vt:lpstr>Dilema del prisionero</vt:lpstr>
      <vt:lpstr>La presión a traicionar el cartel</vt:lpstr>
      <vt:lpstr>¿Pero cómo se explica entonces la existencia de la colusión?</vt:lpstr>
      <vt:lpstr>Un poco de matemáticas…</vt:lpstr>
      <vt:lpstr>Otro poco de matemáticas…</vt:lpstr>
      <vt:lpstr>El cartel se sostiene si se cumple esta ecuación:</vt:lpstr>
      <vt:lpstr>Conclusión: necesitamos de una ley! ¿Qué dice la ley?</vt:lpstr>
      <vt:lpstr>No olvidar el inciso 1</vt:lpstr>
      <vt:lpstr>Elementos</vt:lpstr>
      <vt:lpstr>Una idea más clara</vt:lpstr>
      <vt:lpstr>Tres tipos</vt:lpstr>
      <vt:lpstr>Qué es acuerdo: 9th Circuit (Corte de Apelaciones Federal)</vt:lpstr>
      <vt:lpstr>Paralelismo Consciente </vt:lpstr>
      <vt:lpstr>Errores </vt:lpstr>
      <vt:lpstr>Prueba del acuerdo</vt:lpstr>
      <vt:lpstr>La pregunta del millón</vt:lpstr>
      <vt:lpstr>Juez Breyer (hoy Justice Breyer)</vt:lpstr>
      <vt:lpstr>Corte Suprema de USA</vt:lpstr>
      <vt:lpstr>Prácticas facilitadoras</vt:lpstr>
      <vt:lpstr>Prácticas facilitadoras (2)</vt:lpstr>
      <vt:lpstr>Prácticas facilitadoras (3)</vt:lpstr>
      <vt:lpstr>Facultades Duras y  Leniency</vt:lpstr>
      <vt:lpstr>Inutilidad de la sola prohibición…</vt:lpstr>
      <vt:lpstr>Facultades de investigación</vt:lpstr>
      <vt:lpstr>Un poco de matemáticas…</vt:lpstr>
      <vt:lpstr>El cartel se sostiene si se cumple esta ecuación:</vt:lpstr>
      <vt:lpstr>¿Cómo se aumenta la multa esperada?</vt:lpstr>
      <vt:lpstr>Eficiencia vs. justicia</vt:lpstr>
      <vt:lpstr>¿Qué hacemos entonces?</vt:lpstr>
      <vt:lpstr>Delación compensada</vt:lpstr>
      <vt:lpstr>Un poco de matemáticas…</vt:lpstr>
      <vt:lpstr>El cartel se sostiene si se cumple esta ecuación:</vt:lpstr>
      <vt:lpstr>Efectos del programa de clemencia</vt:lpstr>
      <vt:lpstr>Temas pendientes</vt:lpstr>
      <vt:lpstr>Pluralidad de partes, autorregulación y asociaciones gremiales </vt:lpstr>
      <vt:lpstr>Acuerdo entre competidores </vt:lpstr>
      <vt:lpstr>Artículo 3 DL 211</vt:lpstr>
      <vt:lpstr>¿Qué es un acuerdo?</vt:lpstr>
      <vt:lpstr>“Undertakings” (EC)</vt:lpstr>
      <vt:lpstr>Entidad y actividad económica (EC)</vt:lpstr>
      <vt:lpstr>Competidores (EC) </vt:lpstr>
      <vt:lpstr>Competidores (2) (EC)</vt:lpstr>
      <vt:lpstr>Copperweld (USA)</vt:lpstr>
      <vt:lpstr>Copperweld (2) (USA)</vt:lpstr>
      <vt:lpstr>Copperweld (3) (USA)</vt:lpstr>
      <vt:lpstr>Copperweld (4) (USA)</vt:lpstr>
      <vt:lpstr>Copperweld (5) (USA)</vt:lpstr>
      <vt:lpstr>Asociaciones gremiales (1)</vt:lpstr>
      <vt:lpstr>Asociaciones gremiales (2)</vt:lpstr>
      <vt:lpstr>Responsabilidad (1) </vt:lpstr>
      <vt:lpstr>Responsabilidad (2)</vt:lpstr>
      <vt:lpstr>Responsabilidad (3)</vt:lpstr>
      <vt:lpstr>Caso de los Publicistas</vt:lpstr>
      <vt:lpstr>Caso de los Publicistas</vt:lpstr>
      <vt:lpstr>Caso de los Publicistas</vt:lpstr>
      <vt:lpstr>Caso de los Publicistas</vt:lpstr>
      <vt:lpstr>Caso de los Publicistas</vt:lpstr>
      <vt:lpstr>Autorregulación y AG</vt:lpstr>
      <vt:lpstr>Cuadro de J. Tapia</vt:lpstr>
      <vt:lpstr>Defensas esperables</vt:lpstr>
      <vt:lpstr>Regla de la razón: Defensas basadas en la eficiencia</vt:lpstr>
      <vt:lpstr>Regla de la razón: Defensas basadas en la eficiencia en USA (Elhauge y Geradin)</vt:lpstr>
      <vt:lpstr>Regla de la razón: Defensas basadas en la eficiencia en USA (Elhauge y Geradin)</vt:lpstr>
      <vt:lpstr>Defensas basadas en otras consideraciones</vt:lpstr>
      <vt:lpstr>National Society of Professional  Engineers v. US (1978)</vt:lpstr>
      <vt:lpstr>National Society of Professional  Engineers v. US (1978)</vt:lpstr>
      <vt:lpstr>National Society of Professional  Engineers v. US (1978)</vt:lpstr>
      <vt:lpstr>California Dental Association v. FTC (1999)</vt:lpstr>
      <vt:lpstr>California Dental Association v. FTC (1999)</vt:lpstr>
      <vt:lpstr>California Dental Association v. FTC (1999)</vt:lpstr>
      <vt:lpstr>California Dental Association v. FTC (1999)</vt:lpstr>
      <vt:lpstr>California Dental Association v. FTC (1999)</vt:lpstr>
      <vt:lpstr>Cuestiones delicadas en materia de Asociaciones Gremiales (1)</vt:lpstr>
      <vt:lpstr>Cuestiones delicadas en materia de Asociaciones Gremiales (2)</vt:lpstr>
      <vt:lpstr>Cuestiones delicadas en materia de Asociaciones Gremiales (3)</vt:lpstr>
      <vt:lpstr>Cuestiones delicadas en materia de Asociaciones Gremiales (4)</vt:lpstr>
      <vt:lpstr>Cuestiones delicadas en materia de Asociaciones Gremiales (5)</vt:lpstr>
      <vt:lpstr>Cuestiones delicadas en materia de Asociaciones Gremiales (6)</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Derecho y Política de la Competencia</dc:title>
  <dc:creator>Santiago Montt</dc:creator>
  <cp:lastModifiedBy>Santiago Montt</cp:lastModifiedBy>
  <cp:revision>32</cp:revision>
  <dcterms:created xsi:type="dcterms:W3CDTF">2010-09-21T01:46:37Z</dcterms:created>
  <dcterms:modified xsi:type="dcterms:W3CDTF">2010-09-21T01:47:07Z</dcterms:modified>
</cp:coreProperties>
</file>