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embeddings/Microsoft_Equation1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9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64" r:id="rId4"/>
    <p:sldId id="300" r:id="rId5"/>
    <p:sldId id="258" r:id="rId6"/>
    <p:sldId id="273" r:id="rId7"/>
    <p:sldId id="304" r:id="rId8"/>
    <p:sldId id="301" r:id="rId9"/>
    <p:sldId id="284" r:id="rId10"/>
    <p:sldId id="279" r:id="rId11"/>
    <p:sldId id="306" r:id="rId12"/>
    <p:sldId id="307" r:id="rId13"/>
    <p:sldId id="308" r:id="rId14"/>
    <p:sldId id="280" r:id="rId15"/>
    <p:sldId id="303" r:id="rId16"/>
    <p:sldId id="260" r:id="rId17"/>
    <p:sldId id="261" r:id="rId18"/>
    <p:sldId id="262" r:id="rId19"/>
    <p:sldId id="263" r:id="rId20"/>
    <p:sldId id="270" r:id="rId21"/>
    <p:sldId id="272" r:id="rId22"/>
    <p:sldId id="259" r:id="rId23"/>
    <p:sldId id="274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200C4-61ED-934F-A255-532658719613}" type="datetimeFigureOut">
              <a:rPr/>
              <a:pPr/>
              <a:t>4/20/10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D1728-9D41-784D-B511-79AECA1D2A94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FF08A-83D6-9A41-9E97-1F230E60395D}" type="datetimeFigureOut">
              <a:rPr/>
              <a:pPr/>
              <a:t>4/20/10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E2BDF-A4F0-CE42-88A7-CC284C738E7E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21752" cy="44958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 descr="Logo RegCom.png"/>
          <p:cNvPicPr>
            <a:picLocks noChangeAspect="1"/>
          </p:cNvPicPr>
          <p:nvPr userDrawn="1"/>
        </p:nvPicPr>
        <p:blipFill>
          <a:blip r:embed="rId2">
            <a:alphaModFix amt="16000"/>
          </a:blip>
          <a:stretch>
            <a:fillRect/>
          </a:stretch>
        </p:blipFill>
        <p:spPr>
          <a:xfrm rot="16200000">
            <a:off x="7821031" y="5638708"/>
            <a:ext cx="1676398" cy="45737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_tradnl" dirty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BA6A5C-F9AA-7345-BA3F-F56D396F50E9}" type="datetimeFigureOut">
              <a:rPr lang="en-US"/>
              <a:pPr/>
              <a:t>8/23/10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89919B-66D7-A54D-8909-A31AA9D7DB6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" name="Picture 9" descr="Logo RegCom.png"/>
          <p:cNvPicPr>
            <a:picLocks noChangeAspect="1"/>
          </p:cNvPicPr>
          <p:nvPr userDrawn="1"/>
        </p:nvPicPr>
        <p:blipFill>
          <a:blip r:embed="rId13">
            <a:alphaModFix amt="16000"/>
          </a:blip>
          <a:stretch>
            <a:fillRect/>
          </a:stretch>
        </p:blipFill>
        <p:spPr>
          <a:xfrm rot="16200000">
            <a:off x="7821031" y="5638708"/>
            <a:ext cx="1676398" cy="4573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705600" cy="1828800"/>
          </a:xfrm>
        </p:spPr>
        <p:txBody>
          <a:bodyPr>
            <a:noAutofit/>
          </a:bodyPr>
          <a:lstStyle/>
          <a:p>
            <a:r>
              <a:rPr lang="en-US" sz="4000"/>
              <a:t>derecho y politica de la competencia</a:t>
            </a:r>
            <a:endParaRPr lang="en-US" sz="36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/>
              <a:t>Santiago Montt O.,  16 de agosto de 2010</a:t>
            </a:r>
          </a:p>
        </p:txBody>
      </p:sp>
      <p:pic>
        <p:nvPicPr>
          <p:cNvPr id="6" name="Picture 5" descr="Logo RegCo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6172200"/>
            <a:ext cx="1752600" cy="478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Poder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bienestar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845552" cy="449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Mercado perfecto</a:t>
            </a:r>
          </a:p>
          <a:p>
            <a:pPr lvl="1"/>
            <a:r>
              <a:rPr lang="en-US" dirty="0" err="1" smtClean="0"/>
              <a:t>Precio</a:t>
            </a:r>
            <a:r>
              <a:rPr lang="en-US" dirty="0" smtClean="0"/>
              <a:t> </a:t>
            </a:r>
            <a:r>
              <a:rPr lang="en-US" dirty="0" err="1" smtClean="0"/>
              <a:t>igual</a:t>
            </a:r>
            <a:r>
              <a:rPr lang="en-US" dirty="0" smtClean="0"/>
              <a:t> al </a:t>
            </a:r>
            <a:r>
              <a:rPr lang="en-US" dirty="0" err="1" smtClean="0"/>
              <a:t>costo</a:t>
            </a:r>
            <a:r>
              <a:rPr lang="en-US" dirty="0" smtClean="0"/>
              <a:t> marginal </a:t>
            </a:r>
          </a:p>
          <a:p>
            <a:pPr lvl="1"/>
            <a:r>
              <a:rPr lang="en-US" dirty="0" smtClean="0"/>
              <a:t>NO HAY RENTAS ECONOMICAS</a:t>
            </a:r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precios</a:t>
            </a:r>
            <a:r>
              <a:rPr lang="en-US" dirty="0" smtClean="0"/>
              <a:t> </a:t>
            </a:r>
            <a:r>
              <a:rPr lang="en-US" dirty="0" err="1" smtClean="0"/>
              <a:t>funcionan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señales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permiten</a:t>
            </a:r>
            <a:r>
              <a:rPr lang="en-US" dirty="0" smtClean="0"/>
              <a:t> a los </a:t>
            </a:r>
            <a:r>
              <a:rPr lang="en-US" dirty="0" err="1" smtClean="0"/>
              <a:t>consumidores</a:t>
            </a:r>
            <a:r>
              <a:rPr lang="en-US" dirty="0" smtClean="0"/>
              <a:t> </a:t>
            </a:r>
            <a:r>
              <a:rPr lang="en-US" dirty="0" err="1" smtClean="0"/>
              <a:t>maximizar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preferencias</a:t>
            </a:r>
            <a:endParaRPr lang="en-US" dirty="0" smtClean="0"/>
          </a:p>
          <a:p>
            <a:r>
              <a:rPr lang="en-US" dirty="0" err="1" smtClean="0"/>
              <a:t>Problema</a:t>
            </a:r>
            <a:r>
              <a:rPr lang="en-US" dirty="0" smtClean="0"/>
              <a:t> del </a:t>
            </a:r>
            <a:r>
              <a:rPr lang="en-US" dirty="0" err="1" smtClean="0"/>
              <a:t>monopolista</a:t>
            </a:r>
            <a:r>
              <a:rPr lang="en-US" dirty="0" smtClean="0"/>
              <a:t> (</a:t>
            </a:r>
            <a:r>
              <a:rPr lang="en-US" dirty="0" err="1" smtClean="0"/>
              <a:t>y</a:t>
            </a:r>
            <a:r>
              <a:rPr lang="en-US" dirty="0" smtClean="0"/>
              <a:t> de </a:t>
            </a:r>
            <a:r>
              <a:rPr lang="en-US" dirty="0" err="1" smtClean="0"/>
              <a:t>quienes</a:t>
            </a:r>
            <a:r>
              <a:rPr lang="en-US" dirty="0" smtClean="0"/>
              <a:t> </a:t>
            </a:r>
            <a:r>
              <a:rPr lang="en-US" dirty="0" err="1" smtClean="0"/>
              <a:t>detentan</a:t>
            </a:r>
            <a:r>
              <a:rPr lang="en-US" dirty="0" smtClean="0"/>
              <a:t> </a:t>
            </a:r>
            <a:r>
              <a:rPr lang="en-US" dirty="0" err="1" smtClean="0"/>
              <a:t>poder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Causan</a:t>
            </a:r>
            <a:r>
              <a:rPr lang="en-US" dirty="0" smtClean="0"/>
              <a:t> </a:t>
            </a:r>
            <a:r>
              <a:rPr lang="en-US" dirty="0" err="1" smtClean="0"/>
              <a:t>ineficiencia</a:t>
            </a:r>
            <a:r>
              <a:rPr lang="en-US" dirty="0" smtClean="0"/>
              <a:t> </a:t>
            </a:r>
            <a:r>
              <a:rPr lang="en-US" dirty="0" err="1" smtClean="0"/>
              <a:t>adjudicativa</a:t>
            </a:r>
            <a:r>
              <a:rPr lang="en-US" dirty="0" smtClean="0"/>
              <a:t> </a:t>
            </a:r>
            <a:r>
              <a:rPr lang="en-US" dirty="0" err="1" smtClean="0"/>
              <a:t>estática</a:t>
            </a:r>
            <a:endParaRPr lang="en-US" dirty="0" smtClean="0"/>
          </a:p>
          <a:p>
            <a:pPr lvl="1"/>
            <a:r>
              <a:rPr lang="en-US" dirty="0" err="1" smtClean="0"/>
              <a:t>Precio</a:t>
            </a:r>
            <a:r>
              <a:rPr lang="en-US" dirty="0" smtClean="0"/>
              <a:t> superior al </a:t>
            </a:r>
            <a:r>
              <a:rPr lang="en-US" dirty="0" err="1" smtClean="0"/>
              <a:t>costo</a:t>
            </a:r>
            <a:r>
              <a:rPr lang="en-US" dirty="0" smtClean="0"/>
              <a:t> marginal, </a:t>
            </a:r>
            <a:r>
              <a:rPr lang="en-US" dirty="0" err="1" smtClean="0"/>
              <a:t>cantidad</a:t>
            </a:r>
            <a:r>
              <a:rPr lang="en-US" dirty="0" smtClean="0"/>
              <a:t> infra-</a:t>
            </a:r>
            <a:r>
              <a:rPr lang="en-US" dirty="0" err="1" smtClean="0"/>
              <a:t>óptima</a:t>
            </a:r>
            <a:endParaRPr lang="en-US" dirty="0" smtClean="0"/>
          </a:p>
          <a:p>
            <a:pPr lvl="1"/>
            <a:r>
              <a:rPr lang="en-US" dirty="0" err="1" smtClean="0"/>
              <a:t>Consumidores</a:t>
            </a:r>
            <a:r>
              <a:rPr lang="en-US" dirty="0" smtClean="0"/>
              <a:t> son </a:t>
            </a:r>
            <a:r>
              <a:rPr lang="en-US" dirty="0" err="1" smtClean="0"/>
              <a:t>obligados</a:t>
            </a:r>
            <a:r>
              <a:rPr lang="en-US" dirty="0" smtClean="0"/>
              <a:t> a </a:t>
            </a:r>
            <a:r>
              <a:rPr lang="en-US" dirty="0" err="1" smtClean="0"/>
              <a:t>consumir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a </a:t>
            </a:r>
            <a:r>
              <a:rPr lang="en-US" dirty="0" err="1" smtClean="0"/>
              <a:t>desviarse</a:t>
            </a:r>
            <a:r>
              <a:rPr lang="en-US" dirty="0" smtClean="0"/>
              <a:t> a </a:t>
            </a:r>
            <a:r>
              <a:rPr lang="en-US" dirty="0" err="1" smtClean="0"/>
              <a:t>productos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otorgan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utilidad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Bienestar</a:t>
            </a:r>
            <a:r>
              <a:rPr lang="en-US" dirty="0" smtClean="0"/>
              <a:t> del </a:t>
            </a:r>
            <a:r>
              <a:rPr lang="en-US" dirty="0" err="1" smtClean="0"/>
              <a:t>consumidor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del </a:t>
            </a:r>
            <a:r>
              <a:rPr lang="en-US" dirty="0" err="1" smtClean="0"/>
              <a:t>productor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75191"/>
            <a:ext cx="6934200" cy="41784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6400800"/>
            <a:ext cx="5217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Fuente</a:t>
            </a:r>
            <a:r>
              <a:rPr lang="en-US" dirty="0" smtClean="0"/>
              <a:t>: Jones and </a:t>
            </a:r>
            <a:r>
              <a:rPr lang="en-US" dirty="0" err="1" smtClean="0"/>
              <a:t>Sufrin</a:t>
            </a:r>
            <a:r>
              <a:rPr lang="en-US" dirty="0" smtClean="0"/>
              <a:t>, EC Competition Law (2008)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del </a:t>
            </a:r>
            <a:r>
              <a:rPr lang="en-US" dirty="0" err="1" smtClean="0"/>
              <a:t>monopolista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00" y="1775191"/>
            <a:ext cx="4826000" cy="44053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6304002"/>
            <a:ext cx="6008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Fuente</a:t>
            </a:r>
            <a:r>
              <a:rPr lang="en-US" dirty="0" smtClean="0"/>
              <a:t>: Motta, </a:t>
            </a:r>
            <a:r>
              <a:rPr lang="en-US" i="1" dirty="0" smtClean="0"/>
              <a:t>Competition Policy: Theory and Practice </a:t>
            </a:r>
            <a:r>
              <a:rPr lang="en-US" dirty="0" smtClean="0"/>
              <a:t>(2004).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Anécdota</a:t>
            </a:r>
            <a:r>
              <a:rPr lang="en-US" dirty="0" smtClean="0"/>
              <a:t> </a:t>
            </a:r>
            <a:r>
              <a:rPr lang="en-US" dirty="0" err="1" smtClean="0"/>
              <a:t>histórica</a:t>
            </a:r>
            <a:r>
              <a:rPr lang="en-US" dirty="0" smtClean="0"/>
              <a:t>: Las </a:t>
            </a:r>
            <a:r>
              <a:rPr lang="en-US" dirty="0" err="1" smtClean="0"/>
              <a:t>Combinaciones</a:t>
            </a:r>
            <a:r>
              <a:rPr lang="en-US" dirty="0" smtClean="0"/>
              <a:t> </a:t>
            </a:r>
            <a:r>
              <a:rPr lang="en-US" dirty="0" err="1" smtClean="0"/>
              <a:t>Salitreras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err="1" smtClean="0"/>
          </a:p>
          <a:p>
            <a:endParaRPr lang="en-US" dirty="0" err="1" smtClean="0"/>
          </a:p>
          <a:p>
            <a:endParaRPr lang="en-US" dirty="0" err="1" smtClean="0"/>
          </a:p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combinaciones</a:t>
            </a:r>
            <a:r>
              <a:rPr lang="en-US" dirty="0" smtClean="0"/>
              <a:t>: </a:t>
            </a:r>
            <a:r>
              <a:rPr lang="en-US" dirty="0" err="1" smtClean="0"/>
              <a:t>Primera</a:t>
            </a:r>
            <a:r>
              <a:rPr lang="en-US" dirty="0" smtClean="0"/>
              <a:t>: 1884-86; </a:t>
            </a:r>
            <a:r>
              <a:rPr lang="en-US" dirty="0" err="1" smtClean="0"/>
              <a:t>Segunda</a:t>
            </a:r>
            <a:r>
              <a:rPr lang="en-US" dirty="0" smtClean="0"/>
              <a:t>: 1891-94; </a:t>
            </a:r>
            <a:r>
              <a:rPr lang="en-US" dirty="0" err="1" smtClean="0"/>
              <a:t>Tercera</a:t>
            </a:r>
            <a:r>
              <a:rPr lang="en-US" dirty="0" smtClean="0"/>
              <a:t>, 1896-97.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049" y="1600200"/>
            <a:ext cx="5387405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Poder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malo</a:t>
            </a:r>
            <a:r>
              <a:rPr lang="en-US" dirty="0" smtClean="0"/>
              <a:t> </a:t>
            </a:r>
            <a:r>
              <a:rPr lang="en-US" i="1" dirty="0" smtClean="0"/>
              <a:t>per 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Poder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premio</a:t>
            </a:r>
            <a:r>
              <a:rPr lang="en-US" dirty="0" smtClean="0"/>
              <a:t> al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competidor</a:t>
            </a:r>
            <a:endParaRPr lang="en-US" dirty="0" smtClean="0"/>
          </a:p>
          <a:p>
            <a:pPr lvl="1"/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aspiran</a:t>
            </a:r>
            <a:r>
              <a:rPr lang="en-US" dirty="0" smtClean="0"/>
              <a:t> a </a:t>
            </a:r>
            <a:r>
              <a:rPr lang="en-US" dirty="0" err="1" smtClean="0"/>
              <a:t>él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que</a:t>
            </a:r>
            <a:r>
              <a:rPr lang="en-US" dirty="0" smtClean="0"/>
              <a:t> lo </a:t>
            </a:r>
            <a:r>
              <a:rPr lang="en-US" dirty="0" err="1" smtClean="0"/>
              <a:t>adquiere</a:t>
            </a:r>
            <a:r>
              <a:rPr lang="en-US" dirty="0" smtClean="0"/>
              <a:t> en </a:t>
            </a:r>
            <a:r>
              <a:rPr lang="en-US" dirty="0" err="1" smtClean="0"/>
              <a:t>buena</a:t>
            </a:r>
            <a:r>
              <a:rPr lang="en-US" dirty="0" smtClean="0"/>
              <a:t> lid,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mantenerlo</a:t>
            </a:r>
            <a:endParaRPr lang="en-US" dirty="0" smtClean="0"/>
          </a:p>
          <a:p>
            <a:pPr lvl="1"/>
            <a:r>
              <a:rPr lang="en-US" dirty="0" err="1" smtClean="0"/>
              <a:t>Sólo</a:t>
            </a:r>
            <a:r>
              <a:rPr lang="en-US" dirty="0" smtClean="0"/>
              <a:t> se </a:t>
            </a:r>
            <a:r>
              <a:rPr lang="en-US" dirty="0" err="1" smtClean="0"/>
              <a:t>prohibe</a:t>
            </a:r>
            <a:r>
              <a:rPr lang="en-US" dirty="0" smtClean="0"/>
              <a:t> </a:t>
            </a:r>
            <a:r>
              <a:rPr lang="en-US" dirty="0" err="1" smtClean="0"/>
              <a:t>abusar</a:t>
            </a:r>
            <a:r>
              <a:rPr lang="en-US" dirty="0" smtClean="0"/>
              <a:t> de </a:t>
            </a:r>
            <a:r>
              <a:rPr lang="en-US" dirty="0" err="1" smtClean="0"/>
              <a:t>él</a:t>
            </a:r>
            <a:endParaRPr lang="en-US" dirty="0" smtClean="0"/>
          </a:p>
          <a:p>
            <a:pPr lvl="1"/>
            <a:r>
              <a:rPr lang="en-US" dirty="0" smtClean="0"/>
              <a:t>Corte </a:t>
            </a:r>
            <a:r>
              <a:rPr lang="en-US" dirty="0" err="1" smtClean="0"/>
              <a:t>Suprema</a:t>
            </a:r>
            <a:r>
              <a:rPr lang="en-US" dirty="0" smtClean="0"/>
              <a:t> de USA: “La </a:t>
            </a:r>
            <a:r>
              <a:rPr lang="en-US" dirty="0" err="1" smtClean="0"/>
              <a:t>posesión</a:t>
            </a:r>
            <a:r>
              <a:rPr lang="en-US" dirty="0" smtClean="0"/>
              <a:t> de </a:t>
            </a:r>
            <a:r>
              <a:rPr lang="en-US" dirty="0" err="1" smtClean="0"/>
              <a:t>poder</a:t>
            </a:r>
            <a:r>
              <a:rPr lang="en-US" dirty="0" smtClean="0"/>
              <a:t> </a:t>
            </a:r>
            <a:r>
              <a:rPr lang="en-US" dirty="0" err="1" smtClean="0"/>
              <a:t>monopólico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el </a:t>
            </a:r>
            <a:r>
              <a:rPr lang="en-US" dirty="0" err="1" smtClean="0"/>
              <a:t>correspondiente</a:t>
            </a:r>
            <a:r>
              <a:rPr lang="en-US" dirty="0" smtClean="0"/>
              <a:t> </a:t>
            </a:r>
            <a:r>
              <a:rPr lang="en-US" dirty="0" err="1" smtClean="0"/>
              <a:t>cobro</a:t>
            </a:r>
            <a:r>
              <a:rPr lang="en-US" dirty="0" smtClean="0"/>
              <a:t> de </a:t>
            </a:r>
            <a:r>
              <a:rPr lang="en-US" dirty="0" err="1" smtClean="0"/>
              <a:t>precios</a:t>
            </a:r>
            <a:r>
              <a:rPr lang="en-US" dirty="0" smtClean="0"/>
              <a:t> </a:t>
            </a:r>
            <a:r>
              <a:rPr lang="en-US" dirty="0" err="1" smtClean="0"/>
              <a:t>monopólicos</a:t>
            </a:r>
            <a:r>
              <a:rPr lang="en-US" dirty="0" smtClean="0"/>
              <a:t>,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sólo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legal, </a:t>
            </a:r>
            <a:r>
              <a:rPr lang="en-US" dirty="0" err="1" smtClean="0"/>
              <a:t>sino</a:t>
            </a:r>
            <a:r>
              <a:rPr lang="en-US" dirty="0" smtClean="0"/>
              <a:t> un </a:t>
            </a:r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elemento</a:t>
            </a:r>
            <a:r>
              <a:rPr lang="en-US" dirty="0" smtClean="0"/>
              <a:t> de un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libre</a:t>
            </a:r>
            <a:r>
              <a:rPr lang="en-US" dirty="0" smtClean="0"/>
              <a:t> </a:t>
            </a:r>
            <a:r>
              <a:rPr lang="en-US" dirty="0" err="1" smtClean="0"/>
              <a:t>mercado</a:t>
            </a:r>
            <a:r>
              <a:rPr lang="en-US" dirty="0" smtClean="0"/>
              <a:t>” (Verizon Communications </a:t>
            </a:r>
            <a:r>
              <a:rPr lang="en-US" dirty="0" err="1" smtClean="0"/>
              <a:t>v</a:t>
            </a:r>
            <a:r>
              <a:rPr lang="en-US" dirty="0" smtClean="0"/>
              <a:t>. </a:t>
            </a:r>
            <a:r>
              <a:rPr lang="en-US" dirty="0" err="1" smtClean="0"/>
              <a:t>Trinko</a:t>
            </a:r>
            <a:r>
              <a:rPr lang="en-US" dirty="0" smtClean="0"/>
              <a:t>, 540 US 401, 408 (2004)).</a:t>
            </a:r>
          </a:p>
          <a:p>
            <a:r>
              <a:rPr lang="en-US" dirty="0" smtClean="0"/>
              <a:t>Trade-off </a:t>
            </a:r>
            <a:r>
              <a:rPr lang="en-US" dirty="0" err="1" smtClean="0"/>
              <a:t>eficiencia</a:t>
            </a:r>
            <a:r>
              <a:rPr lang="en-US" dirty="0" smtClean="0"/>
              <a:t> </a:t>
            </a:r>
            <a:r>
              <a:rPr lang="en-US" dirty="0" err="1" smtClean="0"/>
              <a:t>adjudicativa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eficiencia-dinámica</a:t>
            </a:r>
            <a:endParaRPr lang="en-US" dirty="0" smtClean="0"/>
          </a:p>
          <a:p>
            <a:pPr lvl="1"/>
            <a:r>
              <a:rPr lang="en-US" dirty="0" err="1" smtClean="0"/>
              <a:t>Tensión</a:t>
            </a:r>
            <a:r>
              <a:rPr lang="en-US" dirty="0" smtClean="0"/>
              <a:t> del </a:t>
            </a:r>
            <a:r>
              <a:rPr lang="en-US" dirty="0" err="1" smtClean="0"/>
              <a:t>derecho</a:t>
            </a:r>
            <a:r>
              <a:rPr lang="en-US" dirty="0" smtClean="0"/>
              <a:t> de la </a:t>
            </a:r>
            <a:r>
              <a:rPr lang="en-US" dirty="0" err="1" smtClean="0"/>
              <a:t>libre</a:t>
            </a:r>
            <a:r>
              <a:rPr lang="en-US" dirty="0" smtClean="0"/>
              <a:t> </a:t>
            </a:r>
            <a:r>
              <a:rPr lang="en-US" dirty="0" err="1" smtClean="0"/>
              <a:t>competencia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Diseño Institucional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mirada</a:t>
            </a:r>
            <a:r>
              <a:rPr lang="en-US" dirty="0" smtClean="0"/>
              <a:t> </a:t>
            </a:r>
            <a:r>
              <a:rPr lang="en-US" dirty="0" err="1" smtClean="0"/>
              <a:t>rápida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 </a:t>
            </a:r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dirty="0" err="1" smtClean="0"/>
              <a:t>fuera</a:t>
            </a:r>
            <a:r>
              <a:rPr lang="en-US" dirty="0" smtClean="0"/>
              <a:t> un “</a:t>
            </a:r>
            <a:r>
              <a:rPr lang="en-US" dirty="0" err="1" smtClean="0"/>
              <a:t>Código</a:t>
            </a:r>
            <a:r>
              <a:rPr lang="en-US" dirty="0" smtClean="0"/>
              <a:t>”,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ilícitos</a:t>
            </a:r>
            <a:r>
              <a:rPr lang="en-US" dirty="0" smtClean="0"/>
              <a:t> </a:t>
            </a:r>
            <a:r>
              <a:rPr lang="en-US" dirty="0" err="1" smtClean="0"/>
              <a:t>encontraríamos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Dimensión</a:t>
            </a:r>
            <a:r>
              <a:rPr lang="en-US" dirty="0" smtClean="0"/>
              <a:t> horizontal: </a:t>
            </a:r>
            <a:r>
              <a:rPr lang="en-US" dirty="0" err="1" smtClean="0"/>
              <a:t>Cooperación</a:t>
            </a:r>
            <a:r>
              <a:rPr lang="en-US" dirty="0" smtClean="0"/>
              <a:t> entre </a:t>
            </a:r>
            <a:r>
              <a:rPr lang="en-US" dirty="0" err="1" smtClean="0"/>
              <a:t>firmas</a:t>
            </a:r>
            <a:endParaRPr lang="en-US" dirty="0" smtClean="0"/>
          </a:p>
          <a:p>
            <a:pPr lvl="2"/>
            <a:r>
              <a:rPr lang="en-US" dirty="0" err="1" smtClean="0"/>
              <a:t>Colusión</a:t>
            </a:r>
            <a:r>
              <a:rPr lang="en-US" dirty="0" smtClean="0"/>
              <a:t> </a:t>
            </a:r>
          </a:p>
          <a:p>
            <a:pPr lvl="2"/>
            <a:r>
              <a:rPr lang="en-US" dirty="0" err="1" smtClean="0"/>
              <a:t>Acuerdos</a:t>
            </a:r>
            <a:r>
              <a:rPr lang="en-US" dirty="0" smtClean="0"/>
              <a:t> </a:t>
            </a:r>
            <a:r>
              <a:rPr lang="en-US" dirty="0" err="1" smtClean="0"/>
              <a:t>legítimos</a:t>
            </a:r>
            <a:endParaRPr lang="en-US" dirty="0" smtClean="0"/>
          </a:p>
          <a:p>
            <a:pPr lvl="1"/>
            <a:r>
              <a:rPr lang="en-US" dirty="0" err="1" smtClean="0"/>
              <a:t>Dimensión</a:t>
            </a:r>
            <a:r>
              <a:rPr lang="en-US" dirty="0" smtClean="0"/>
              <a:t> vertical: </a:t>
            </a:r>
            <a:r>
              <a:rPr lang="en-US" dirty="0" err="1" smtClean="0"/>
              <a:t>Distribución de productos</a:t>
            </a:r>
            <a:endParaRPr lang="en-US" dirty="0" smtClean="0"/>
          </a:p>
          <a:p>
            <a:pPr lvl="2"/>
            <a:r>
              <a:rPr lang="en-US" dirty="0" err="1" smtClean="0"/>
              <a:t>Restricciones</a:t>
            </a:r>
            <a:r>
              <a:rPr lang="en-US" dirty="0" smtClean="0"/>
              <a:t> a la </a:t>
            </a:r>
            <a:r>
              <a:rPr lang="en-US" dirty="0" err="1" smtClean="0"/>
              <a:t>competencia</a:t>
            </a:r>
            <a:r>
              <a:rPr lang="en-US" dirty="0" smtClean="0"/>
              <a:t> intra-</a:t>
            </a:r>
            <a:r>
              <a:rPr lang="en-US" dirty="0" err="1" smtClean="0"/>
              <a:t>marca</a:t>
            </a:r>
            <a:endParaRPr lang="en-US" dirty="0" smtClean="0"/>
          </a:p>
          <a:p>
            <a:pPr lvl="3"/>
            <a:r>
              <a:rPr lang="en-US" dirty="0" err="1" smtClean="0"/>
              <a:t>Precios</a:t>
            </a:r>
            <a:r>
              <a:rPr lang="en-US" dirty="0" smtClean="0"/>
              <a:t> </a:t>
            </a:r>
            <a:r>
              <a:rPr lang="en-US" dirty="0" err="1" smtClean="0"/>
              <a:t>mínimos</a:t>
            </a:r>
            <a:r>
              <a:rPr lang="en-US" dirty="0" smtClean="0"/>
              <a:t>, </a:t>
            </a:r>
            <a:r>
              <a:rPr lang="en-US" dirty="0" err="1" smtClean="0"/>
              <a:t>precios</a:t>
            </a:r>
            <a:r>
              <a:rPr lang="en-US" dirty="0" smtClean="0"/>
              <a:t> </a:t>
            </a:r>
            <a:r>
              <a:rPr lang="en-US" dirty="0" err="1" smtClean="0"/>
              <a:t>máximos</a:t>
            </a:r>
            <a:r>
              <a:rPr lang="en-US" dirty="0" smtClean="0"/>
              <a:t>, </a:t>
            </a:r>
            <a:r>
              <a:rPr lang="en-US" dirty="0" err="1" smtClean="0"/>
              <a:t>territorios</a:t>
            </a:r>
            <a:endParaRPr lang="en-US" dirty="0" smtClean="0"/>
          </a:p>
          <a:p>
            <a:pPr lvl="2"/>
            <a:r>
              <a:rPr lang="en-US" dirty="0" err="1" smtClean="0"/>
              <a:t>Restricciones</a:t>
            </a:r>
            <a:r>
              <a:rPr lang="en-US" dirty="0" smtClean="0"/>
              <a:t> a la </a:t>
            </a:r>
            <a:r>
              <a:rPr lang="en-US" dirty="0" err="1" smtClean="0"/>
              <a:t>competencia</a:t>
            </a:r>
            <a:r>
              <a:rPr lang="en-US" dirty="0" smtClean="0"/>
              <a:t> inter-</a:t>
            </a:r>
            <a:r>
              <a:rPr lang="en-US" dirty="0" err="1" smtClean="0"/>
              <a:t>marca</a:t>
            </a:r>
            <a:endParaRPr lang="en-US" dirty="0" smtClean="0"/>
          </a:p>
          <a:p>
            <a:pPr lvl="3"/>
            <a:r>
              <a:rPr lang="en-US" dirty="0" err="1" smtClean="0"/>
              <a:t>Exclusividad</a:t>
            </a:r>
            <a:r>
              <a:rPr lang="en-US" dirty="0" smtClean="0"/>
              <a:t>, </a:t>
            </a:r>
            <a:r>
              <a:rPr lang="en-US" i="1" dirty="0" smtClean="0"/>
              <a:t>requirement contracts</a:t>
            </a:r>
            <a:r>
              <a:rPr lang="en-US" dirty="0" smtClean="0"/>
              <a:t>, </a:t>
            </a:r>
            <a:r>
              <a:rPr lang="en-US" dirty="0" err="1" smtClean="0"/>
              <a:t>ventas</a:t>
            </a:r>
            <a:r>
              <a:rPr lang="en-US" dirty="0" smtClean="0"/>
              <a:t> </a:t>
            </a:r>
            <a:r>
              <a:rPr lang="en-US" dirty="0" err="1" smtClean="0"/>
              <a:t>atadas</a:t>
            </a:r>
            <a:r>
              <a:rPr lang="en-US" dirty="0" smtClean="0"/>
              <a:t>, </a:t>
            </a:r>
            <a:r>
              <a:rPr lang="en-US" i="1" dirty="0" smtClean="0"/>
              <a:t>full line forcing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mirada</a:t>
            </a:r>
            <a:r>
              <a:rPr lang="en-US" dirty="0" smtClean="0"/>
              <a:t> </a:t>
            </a:r>
            <a:r>
              <a:rPr lang="en-US" dirty="0" err="1" smtClean="0"/>
              <a:t>rápida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err="1" smtClean="0"/>
              <a:t>Conducta</a:t>
            </a:r>
            <a:r>
              <a:rPr lang="en-US" dirty="0" smtClean="0"/>
              <a:t> unilateral: </a:t>
            </a:r>
            <a:r>
              <a:rPr lang="en-US" dirty="0" err="1" smtClean="0"/>
              <a:t>abuso</a:t>
            </a:r>
            <a:r>
              <a:rPr lang="en-US" dirty="0" smtClean="0"/>
              <a:t> de </a:t>
            </a:r>
            <a:r>
              <a:rPr lang="en-US" dirty="0" err="1" smtClean="0"/>
              <a:t>posición</a:t>
            </a:r>
            <a:r>
              <a:rPr lang="en-US" dirty="0" smtClean="0"/>
              <a:t> </a:t>
            </a:r>
            <a:r>
              <a:rPr lang="en-US" dirty="0" err="1" smtClean="0"/>
              <a:t>dominante</a:t>
            </a:r>
            <a:endParaRPr lang="en-US" dirty="0" smtClean="0"/>
          </a:p>
          <a:p>
            <a:pPr lvl="2"/>
            <a:r>
              <a:rPr lang="en-US" dirty="0" err="1" smtClean="0"/>
              <a:t>Ventas</a:t>
            </a:r>
            <a:r>
              <a:rPr lang="en-US" dirty="0" smtClean="0"/>
              <a:t> </a:t>
            </a:r>
            <a:r>
              <a:rPr lang="en-US" dirty="0" err="1" smtClean="0"/>
              <a:t>atadas</a:t>
            </a:r>
            <a:endParaRPr lang="en-US" dirty="0" smtClean="0"/>
          </a:p>
          <a:p>
            <a:pPr lvl="2"/>
            <a:r>
              <a:rPr lang="en-US" dirty="0" err="1" smtClean="0"/>
              <a:t>Precios</a:t>
            </a:r>
            <a:r>
              <a:rPr lang="en-US" dirty="0" smtClean="0"/>
              <a:t> </a:t>
            </a:r>
            <a:r>
              <a:rPr lang="en-US" dirty="0" err="1" smtClean="0"/>
              <a:t>predatorios</a:t>
            </a:r>
            <a:endParaRPr lang="en-US" dirty="0" smtClean="0"/>
          </a:p>
          <a:p>
            <a:pPr lvl="2"/>
            <a:r>
              <a:rPr lang="en-US" dirty="0" err="1" smtClean="0"/>
              <a:t>Discriminación</a:t>
            </a:r>
            <a:r>
              <a:rPr lang="en-US" dirty="0" smtClean="0"/>
              <a:t> de </a:t>
            </a:r>
            <a:r>
              <a:rPr lang="en-US" dirty="0" err="1" smtClean="0"/>
              <a:t>precios</a:t>
            </a:r>
            <a:endParaRPr lang="en-US" dirty="0" smtClean="0"/>
          </a:p>
          <a:p>
            <a:pPr lvl="2"/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dirty="0" err="1" smtClean="0"/>
              <a:t>desleal</a:t>
            </a:r>
            <a:endParaRPr lang="en-US" dirty="0" smtClean="0"/>
          </a:p>
          <a:p>
            <a:pPr lvl="2"/>
            <a:r>
              <a:rPr lang="en-US" dirty="0" err="1" smtClean="0"/>
              <a:t>Estrangulamiento</a:t>
            </a:r>
            <a:r>
              <a:rPr lang="en-US" dirty="0" smtClean="0"/>
              <a:t> de </a:t>
            </a:r>
            <a:r>
              <a:rPr lang="en-US" dirty="0" err="1" smtClean="0"/>
              <a:t>márgenes</a:t>
            </a:r>
            <a:endParaRPr lang="en-US" dirty="0" smtClean="0"/>
          </a:p>
          <a:p>
            <a:pPr lvl="2"/>
            <a:r>
              <a:rPr lang="en-US" dirty="0" err="1" smtClean="0"/>
              <a:t>Negativas</a:t>
            </a:r>
            <a:r>
              <a:rPr lang="en-US" dirty="0" smtClean="0"/>
              <a:t> de </a:t>
            </a:r>
            <a:r>
              <a:rPr lang="en-US" dirty="0" err="1" smtClean="0"/>
              <a:t>venta</a:t>
            </a:r>
            <a:endParaRPr lang="en-US" dirty="0" smtClean="0"/>
          </a:p>
          <a:p>
            <a:pPr lvl="2"/>
            <a:r>
              <a:rPr lang="en-US" dirty="0" err="1" smtClean="0"/>
              <a:t>Descuentos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Contenido</a:t>
            </a:r>
            <a:r>
              <a:rPr lang="en-US" dirty="0" smtClean="0"/>
              <a:t> </a:t>
            </a:r>
            <a:r>
              <a:rPr lang="en-US" dirty="0" err="1" smtClean="0"/>
              <a:t>Sustantivo</a:t>
            </a:r>
            <a:r>
              <a:rPr lang="en-US" dirty="0" smtClean="0"/>
              <a:t> del DL 211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sólo</a:t>
            </a:r>
            <a:r>
              <a:rPr lang="en-US" dirty="0" smtClean="0"/>
              <a:t> </a:t>
            </a:r>
            <a:r>
              <a:rPr lang="en-US" dirty="0" err="1" smtClean="0"/>
              <a:t>artículo</a:t>
            </a:r>
            <a:r>
              <a:rPr lang="en-US" dirty="0" smtClean="0"/>
              <a:t>! (</a:t>
            </a:r>
            <a:r>
              <a:rPr lang="en-US" dirty="0" err="1" smtClean="0"/>
              <a:t>Artículo</a:t>
            </a:r>
            <a:r>
              <a:rPr lang="en-US" dirty="0" smtClean="0"/>
              <a:t> 3)</a:t>
            </a:r>
          </a:p>
          <a:p>
            <a:pPr lvl="1"/>
            <a:r>
              <a:rPr lang="en-US" dirty="0" err="1" smtClean="0"/>
              <a:t>Prohibición</a:t>
            </a:r>
            <a:r>
              <a:rPr lang="en-US" dirty="0" smtClean="0"/>
              <a:t> general,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incluye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dimensiones</a:t>
            </a:r>
            <a:r>
              <a:rPr lang="en-US" dirty="0" smtClean="0"/>
              <a:t> </a:t>
            </a:r>
            <a:r>
              <a:rPr lang="en-US" dirty="0" err="1" smtClean="0"/>
              <a:t>horizontales</a:t>
            </a:r>
            <a:r>
              <a:rPr lang="en-US" dirty="0" smtClean="0"/>
              <a:t>, </a:t>
            </a:r>
            <a:r>
              <a:rPr lang="en-US" dirty="0" err="1" smtClean="0"/>
              <a:t>verticales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unilateral </a:t>
            </a:r>
          </a:p>
          <a:p>
            <a:pPr lvl="2"/>
            <a:r>
              <a:rPr lang="en-US" dirty="0" smtClean="0"/>
              <a:t>El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ejecute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celebre</a:t>
            </a:r>
            <a:r>
              <a:rPr lang="en-US" dirty="0" smtClean="0"/>
              <a:t>, individual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colectivamente</a:t>
            </a:r>
            <a:r>
              <a:rPr lang="en-US" dirty="0" smtClean="0"/>
              <a:t>, </a:t>
            </a:r>
            <a:r>
              <a:rPr lang="en-US" dirty="0" err="1" smtClean="0"/>
              <a:t>cualquier</a:t>
            </a:r>
            <a:r>
              <a:rPr lang="en-US" dirty="0" smtClean="0"/>
              <a:t> </a:t>
            </a:r>
            <a:r>
              <a:rPr lang="en-US" dirty="0" err="1" smtClean="0"/>
              <a:t>hecho</a:t>
            </a:r>
            <a:r>
              <a:rPr lang="en-US" dirty="0" smtClean="0"/>
              <a:t>, </a:t>
            </a:r>
            <a:r>
              <a:rPr lang="en-US" dirty="0" err="1" smtClean="0"/>
              <a:t>acto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convención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impida</a:t>
            </a:r>
            <a:r>
              <a:rPr lang="en-US" dirty="0" smtClean="0"/>
              <a:t>, </a:t>
            </a:r>
            <a:r>
              <a:rPr lang="en-US" dirty="0" err="1" smtClean="0"/>
              <a:t>restrinja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entorpezca</a:t>
            </a:r>
            <a:r>
              <a:rPr lang="en-US" dirty="0" smtClean="0"/>
              <a:t> la </a:t>
            </a:r>
            <a:r>
              <a:rPr lang="en-US" dirty="0" err="1" smtClean="0"/>
              <a:t>libre</a:t>
            </a:r>
            <a:r>
              <a:rPr lang="en-US" dirty="0" smtClean="0"/>
              <a:t> </a:t>
            </a:r>
            <a:r>
              <a:rPr lang="en-US" dirty="0" err="1" smtClean="0"/>
              <a:t>competencia</a:t>
            </a:r>
            <a:r>
              <a:rPr lang="en-US" dirty="0" smtClean="0"/>
              <a:t>,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tienda</a:t>
            </a:r>
            <a:r>
              <a:rPr lang="en-US" dirty="0" smtClean="0"/>
              <a:t> a </a:t>
            </a:r>
            <a:r>
              <a:rPr lang="en-US" dirty="0" err="1" smtClean="0"/>
              <a:t>producir</a:t>
            </a:r>
            <a:r>
              <a:rPr lang="en-US" dirty="0" smtClean="0"/>
              <a:t> </a:t>
            </a:r>
            <a:r>
              <a:rPr lang="en-US" dirty="0" err="1" smtClean="0"/>
              <a:t>dichos</a:t>
            </a:r>
            <a:r>
              <a:rPr lang="en-US" dirty="0" smtClean="0"/>
              <a:t> </a:t>
            </a:r>
            <a:r>
              <a:rPr lang="en-US" dirty="0" err="1" smtClean="0"/>
              <a:t>efectos</a:t>
            </a:r>
            <a:r>
              <a:rPr lang="en-US" dirty="0" smtClean="0"/>
              <a:t>, </a:t>
            </a:r>
            <a:r>
              <a:rPr lang="en-US" dirty="0" err="1" smtClean="0"/>
              <a:t>será</a:t>
            </a:r>
            <a:r>
              <a:rPr lang="en-US" dirty="0" smtClean="0"/>
              <a:t> </a:t>
            </a:r>
            <a:r>
              <a:rPr lang="en-US" dirty="0" err="1" smtClean="0"/>
              <a:t>sancionado</a:t>
            </a:r>
            <a:r>
              <a:rPr lang="en-US" dirty="0" smtClean="0"/>
              <a:t>…</a:t>
            </a:r>
          </a:p>
          <a:p>
            <a:pPr lvl="1"/>
            <a:r>
              <a:rPr lang="en-US" dirty="0" err="1" smtClean="0"/>
              <a:t>Dimensión</a:t>
            </a:r>
            <a:r>
              <a:rPr lang="en-US" dirty="0" smtClean="0"/>
              <a:t> horizontal (</a:t>
            </a:r>
            <a:r>
              <a:rPr lang="en-US" dirty="0" err="1" smtClean="0"/>
              <a:t>Artículo</a:t>
            </a:r>
            <a:r>
              <a:rPr lang="en-US" dirty="0" smtClean="0"/>
              <a:t> 3a) (Nuevo </a:t>
            </a:r>
            <a:r>
              <a:rPr lang="en-US" dirty="0" err="1" smtClean="0"/>
              <a:t>texto</a:t>
            </a:r>
            <a:r>
              <a:rPr lang="en-US" dirty="0" smtClean="0"/>
              <a:t>, </a:t>
            </a:r>
            <a:r>
              <a:rPr lang="en-US" dirty="0" err="1" smtClean="0"/>
              <a:t>Ley</a:t>
            </a:r>
            <a:r>
              <a:rPr lang="en-US" dirty="0" smtClean="0"/>
              <a:t> 20.361)</a:t>
            </a:r>
          </a:p>
          <a:p>
            <a:pPr lvl="2"/>
            <a:r>
              <a:rPr lang="en-US" dirty="0" smtClean="0"/>
              <a:t>Los </a:t>
            </a:r>
            <a:r>
              <a:rPr lang="en-US" dirty="0" err="1" smtClean="0"/>
              <a:t>acuerdos</a:t>
            </a:r>
            <a:r>
              <a:rPr lang="en-US" dirty="0" smtClean="0"/>
              <a:t> </a:t>
            </a:r>
            <a:r>
              <a:rPr lang="en-US" dirty="0" err="1" smtClean="0"/>
              <a:t>expresos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tácitos</a:t>
            </a:r>
            <a:r>
              <a:rPr lang="en-US" dirty="0" smtClean="0"/>
              <a:t> entre </a:t>
            </a:r>
            <a:r>
              <a:rPr lang="en-US" dirty="0" err="1" smtClean="0"/>
              <a:t>competidores</a:t>
            </a:r>
            <a:r>
              <a:rPr lang="en-US" dirty="0" smtClean="0"/>
              <a:t>,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prácticas</a:t>
            </a:r>
            <a:r>
              <a:rPr lang="en-US" dirty="0" smtClean="0"/>
              <a:t> </a:t>
            </a:r>
            <a:r>
              <a:rPr lang="en-US" dirty="0" err="1" smtClean="0"/>
              <a:t>concertadas</a:t>
            </a:r>
            <a:r>
              <a:rPr lang="en-US" dirty="0" smtClean="0"/>
              <a:t> entre </a:t>
            </a:r>
            <a:r>
              <a:rPr lang="en-US" dirty="0" err="1" smtClean="0"/>
              <a:t>ellos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les </a:t>
            </a:r>
            <a:r>
              <a:rPr lang="en-US" dirty="0" err="1" smtClean="0"/>
              <a:t>confieran</a:t>
            </a:r>
            <a:r>
              <a:rPr lang="en-US" dirty="0" smtClean="0"/>
              <a:t> </a:t>
            </a:r>
            <a:r>
              <a:rPr lang="en-US" dirty="0" err="1" smtClean="0"/>
              <a:t>poder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consistan</a:t>
            </a:r>
            <a:r>
              <a:rPr lang="en-US" dirty="0" smtClean="0"/>
              <a:t> en </a:t>
            </a:r>
            <a:r>
              <a:rPr lang="en-US" dirty="0" err="1" smtClean="0"/>
              <a:t>fijar</a:t>
            </a:r>
            <a:r>
              <a:rPr lang="en-US" dirty="0" smtClean="0"/>
              <a:t> </a:t>
            </a:r>
            <a:r>
              <a:rPr lang="en-US" dirty="0" err="1" smtClean="0"/>
              <a:t>precios</a:t>
            </a:r>
            <a:r>
              <a:rPr lang="en-US" dirty="0" smtClean="0"/>
              <a:t> de </a:t>
            </a:r>
            <a:r>
              <a:rPr lang="en-US" dirty="0" err="1" smtClean="0"/>
              <a:t>venta</a:t>
            </a:r>
            <a:r>
              <a:rPr lang="en-US" dirty="0" smtClean="0"/>
              <a:t>, de </a:t>
            </a:r>
            <a:r>
              <a:rPr lang="en-US" dirty="0" err="1" smtClean="0"/>
              <a:t>compra</a:t>
            </a:r>
            <a:r>
              <a:rPr lang="en-US" dirty="0" smtClean="0"/>
              <a:t> </a:t>
            </a:r>
            <a:r>
              <a:rPr lang="en-US" dirty="0" err="1" smtClean="0"/>
              <a:t>u</a:t>
            </a:r>
            <a:r>
              <a:rPr lang="en-US" dirty="0" smtClean="0"/>
              <a:t>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condiciones</a:t>
            </a:r>
            <a:r>
              <a:rPr lang="en-US" dirty="0" smtClean="0"/>
              <a:t> de </a:t>
            </a:r>
            <a:r>
              <a:rPr lang="en-US" dirty="0" err="1" smtClean="0"/>
              <a:t>comercialización</a:t>
            </a:r>
            <a:r>
              <a:rPr lang="en-US" dirty="0" smtClean="0"/>
              <a:t>, </a:t>
            </a:r>
            <a:r>
              <a:rPr lang="en-US" dirty="0" err="1" smtClean="0"/>
              <a:t>limitar</a:t>
            </a:r>
            <a:r>
              <a:rPr lang="en-US" dirty="0" smtClean="0"/>
              <a:t> la </a:t>
            </a:r>
            <a:r>
              <a:rPr lang="en-US" dirty="0" err="1" smtClean="0"/>
              <a:t>producción</a:t>
            </a:r>
            <a:r>
              <a:rPr lang="en-US" dirty="0" smtClean="0"/>
              <a:t>, </a:t>
            </a:r>
            <a:r>
              <a:rPr lang="en-US" dirty="0" err="1" smtClean="0"/>
              <a:t>asignarse</a:t>
            </a:r>
            <a:r>
              <a:rPr lang="en-US" dirty="0" smtClean="0"/>
              <a:t> </a:t>
            </a:r>
            <a:r>
              <a:rPr lang="en-US" dirty="0" err="1" smtClean="0"/>
              <a:t>zonas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cuotas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r>
              <a:rPr lang="en-US" dirty="0" smtClean="0"/>
              <a:t>, </a:t>
            </a:r>
            <a:r>
              <a:rPr lang="en-US" dirty="0" err="1" smtClean="0"/>
              <a:t>excluir</a:t>
            </a:r>
            <a:r>
              <a:rPr lang="en-US" dirty="0" smtClean="0"/>
              <a:t> </a:t>
            </a:r>
            <a:r>
              <a:rPr lang="en-US" dirty="0" err="1" smtClean="0"/>
              <a:t>competidores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afectar</a:t>
            </a:r>
            <a:r>
              <a:rPr lang="en-US" dirty="0" smtClean="0"/>
              <a:t> el </a:t>
            </a:r>
            <a:r>
              <a:rPr lang="en-US" dirty="0" err="1" smtClean="0"/>
              <a:t>resultado</a:t>
            </a:r>
            <a:r>
              <a:rPr lang="en-US" dirty="0" smtClean="0"/>
              <a:t> de </a:t>
            </a:r>
            <a:r>
              <a:rPr lang="en-US" dirty="0" err="1" smtClean="0"/>
              <a:t>procesos</a:t>
            </a:r>
            <a:r>
              <a:rPr lang="en-US" dirty="0" smtClean="0"/>
              <a:t> de </a:t>
            </a:r>
            <a:r>
              <a:rPr lang="en-US" dirty="0" err="1" smtClean="0"/>
              <a:t>licitación</a:t>
            </a:r>
            <a:r>
              <a:rPr lang="en-US" dirty="0" smtClean="0"/>
              <a:t>.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Contenido</a:t>
            </a:r>
            <a:r>
              <a:rPr lang="en-US" dirty="0" smtClean="0"/>
              <a:t> </a:t>
            </a:r>
            <a:r>
              <a:rPr lang="en-US" dirty="0" err="1" smtClean="0"/>
              <a:t>Sustantivo</a:t>
            </a:r>
            <a:r>
              <a:rPr lang="en-US" dirty="0" smtClean="0"/>
              <a:t> del DL 211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err="1" smtClean="0"/>
              <a:t>Abusos</a:t>
            </a:r>
            <a:r>
              <a:rPr lang="en-US" dirty="0" smtClean="0"/>
              <a:t> </a:t>
            </a:r>
            <a:r>
              <a:rPr lang="en-US" dirty="0" err="1" smtClean="0"/>
              <a:t>unilaterales</a:t>
            </a:r>
            <a:r>
              <a:rPr lang="en-US" dirty="0" smtClean="0"/>
              <a:t> (</a:t>
            </a:r>
            <a:r>
              <a:rPr lang="en-US" dirty="0" err="1" smtClean="0"/>
              <a:t>Artículo</a:t>
            </a:r>
            <a:r>
              <a:rPr lang="en-US" dirty="0" smtClean="0"/>
              <a:t> 3b </a:t>
            </a:r>
            <a:r>
              <a:rPr lang="en-US" dirty="0" err="1" smtClean="0"/>
              <a:t>y</a:t>
            </a:r>
            <a:r>
              <a:rPr lang="en-US" dirty="0" smtClean="0"/>
              <a:t> 3c)</a:t>
            </a:r>
          </a:p>
          <a:p>
            <a:pPr lvl="2"/>
            <a:r>
              <a:rPr lang="en-US" dirty="0" smtClean="0"/>
              <a:t>La </a:t>
            </a:r>
            <a:r>
              <a:rPr lang="en-US" dirty="0" err="1" smtClean="0"/>
              <a:t>explotación</a:t>
            </a:r>
            <a:r>
              <a:rPr lang="en-US" dirty="0" smtClean="0"/>
              <a:t> </a:t>
            </a:r>
            <a:r>
              <a:rPr lang="en-US" dirty="0" err="1" smtClean="0"/>
              <a:t>abusiva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parte de un </a:t>
            </a:r>
            <a:r>
              <a:rPr lang="en-US" dirty="0" err="1" smtClean="0"/>
              <a:t>agente</a:t>
            </a:r>
            <a:r>
              <a:rPr lang="en-US" dirty="0" smtClean="0"/>
              <a:t> </a:t>
            </a:r>
            <a:r>
              <a:rPr lang="en-US" dirty="0" err="1" smtClean="0"/>
              <a:t>económico</a:t>
            </a:r>
            <a:r>
              <a:rPr lang="en-US" dirty="0" smtClean="0"/>
              <a:t>, </a:t>
            </a:r>
            <a:r>
              <a:rPr lang="en-US" dirty="0" err="1" smtClean="0"/>
              <a:t>o</a:t>
            </a:r>
            <a:r>
              <a:rPr lang="en-US" dirty="0" smtClean="0"/>
              <a:t> un </a:t>
            </a:r>
            <a:r>
              <a:rPr lang="en-US" dirty="0" err="1" smtClean="0"/>
              <a:t>conjunto</a:t>
            </a:r>
            <a:r>
              <a:rPr lang="en-US" dirty="0" smtClean="0"/>
              <a:t> de </a:t>
            </a:r>
            <a:r>
              <a:rPr lang="en-US" dirty="0" err="1" smtClean="0"/>
              <a:t>ellos</a:t>
            </a:r>
            <a:r>
              <a:rPr lang="en-US" dirty="0" smtClean="0"/>
              <a:t>, 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posición</a:t>
            </a:r>
            <a:r>
              <a:rPr lang="en-US" dirty="0" smtClean="0"/>
              <a:t> </a:t>
            </a:r>
            <a:r>
              <a:rPr lang="en-US" dirty="0" err="1" smtClean="0"/>
              <a:t>dominante</a:t>
            </a:r>
            <a:r>
              <a:rPr lang="en-US" dirty="0" smtClean="0"/>
              <a:t> en el </a:t>
            </a:r>
            <a:r>
              <a:rPr lang="en-US" dirty="0" err="1" smtClean="0"/>
              <a:t>mercado</a:t>
            </a:r>
            <a:r>
              <a:rPr lang="en-US" dirty="0" smtClean="0"/>
              <a:t>, </a:t>
            </a:r>
            <a:r>
              <a:rPr lang="en-US" dirty="0" err="1" smtClean="0"/>
              <a:t>fijando</a:t>
            </a:r>
            <a:r>
              <a:rPr lang="en-US" dirty="0" smtClean="0"/>
              <a:t> </a:t>
            </a:r>
            <a:r>
              <a:rPr lang="en-US" dirty="0" err="1" smtClean="0"/>
              <a:t>precios</a:t>
            </a:r>
            <a:r>
              <a:rPr lang="en-US" dirty="0" smtClean="0"/>
              <a:t> de </a:t>
            </a:r>
            <a:r>
              <a:rPr lang="en-US" dirty="0" err="1" smtClean="0"/>
              <a:t>compra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de </a:t>
            </a:r>
            <a:r>
              <a:rPr lang="en-US" dirty="0" err="1" smtClean="0"/>
              <a:t>venta</a:t>
            </a:r>
            <a:r>
              <a:rPr lang="en-US" dirty="0" smtClean="0"/>
              <a:t>, </a:t>
            </a:r>
            <a:r>
              <a:rPr lang="en-US" dirty="0" err="1" smtClean="0"/>
              <a:t>imponiendo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venta</a:t>
            </a:r>
            <a:r>
              <a:rPr lang="en-US" dirty="0" smtClean="0"/>
              <a:t> la de </a:t>
            </a:r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producto</a:t>
            </a:r>
            <a:r>
              <a:rPr lang="en-US" dirty="0" smtClean="0"/>
              <a:t>, </a:t>
            </a:r>
            <a:r>
              <a:rPr lang="en-US" dirty="0" err="1" smtClean="0"/>
              <a:t>asignando</a:t>
            </a:r>
            <a:r>
              <a:rPr lang="en-US" dirty="0" smtClean="0"/>
              <a:t> </a:t>
            </a:r>
            <a:r>
              <a:rPr lang="en-US" dirty="0" err="1" smtClean="0"/>
              <a:t>zonas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cuotas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imponiendo</a:t>
            </a:r>
            <a:r>
              <a:rPr lang="en-US" dirty="0" smtClean="0"/>
              <a:t> a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abusos</a:t>
            </a:r>
            <a:r>
              <a:rPr lang="en-US" dirty="0" smtClean="0"/>
              <a:t> </a:t>
            </a:r>
            <a:r>
              <a:rPr lang="en-US" dirty="0" err="1" smtClean="0"/>
              <a:t>semejantes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Las </a:t>
            </a:r>
            <a:r>
              <a:rPr lang="en-US" dirty="0" err="1" smtClean="0"/>
              <a:t>prácticas</a:t>
            </a:r>
            <a:r>
              <a:rPr lang="en-US" dirty="0" smtClean="0"/>
              <a:t> </a:t>
            </a:r>
            <a:r>
              <a:rPr lang="en-US" dirty="0" err="1" smtClean="0"/>
              <a:t>predatorias</a:t>
            </a:r>
            <a:r>
              <a:rPr lang="en-US" dirty="0" smtClean="0"/>
              <a:t>, </a:t>
            </a:r>
            <a:r>
              <a:rPr lang="en-US" dirty="0" err="1" smtClean="0"/>
              <a:t>o</a:t>
            </a:r>
            <a:r>
              <a:rPr lang="en-US" dirty="0" smtClean="0"/>
              <a:t> de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dirty="0" err="1" smtClean="0"/>
              <a:t>desleal</a:t>
            </a:r>
            <a:r>
              <a:rPr lang="en-US" dirty="0" smtClean="0"/>
              <a:t>, </a:t>
            </a:r>
            <a:r>
              <a:rPr lang="en-US" dirty="0" err="1" smtClean="0"/>
              <a:t>realizadas</a:t>
            </a:r>
            <a:r>
              <a:rPr lang="en-US" dirty="0" smtClean="0"/>
              <a:t> con el </a:t>
            </a:r>
            <a:r>
              <a:rPr lang="en-US" dirty="0" err="1" smtClean="0"/>
              <a:t>objeto</a:t>
            </a:r>
            <a:r>
              <a:rPr lang="en-US" dirty="0" smtClean="0"/>
              <a:t> de </a:t>
            </a:r>
            <a:r>
              <a:rPr lang="en-US" dirty="0" err="1" smtClean="0"/>
              <a:t>alcanzar</a:t>
            </a:r>
            <a:r>
              <a:rPr lang="en-US" dirty="0" smtClean="0"/>
              <a:t>, </a:t>
            </a:r>
            <a:r>
              <a:rPr lang="en-US" dirty="0" err="1" smtClean="0"/>
              <a:t>mantener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incrementar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posición</a:t>
            </a:r>
            <a:r>
              <a:rPr lang="en-US" dirty="0" smtClean="0"/>
              <a:t> </a:t>
            </a:r>
            <a:r>
              <a:rPr lang="en-US" dirty="0" err="1" smtClean="0"/>
              <a:t>dominante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Curso Derecho y Política de la Competencia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s-CL"/>
              <a:t>Derecho y Economía</a:t>
            </a:r>
          </a:p>
          <a:p>
            <a:pPr lvl="1"/>
            <a:r>
              <a:rPr lang="es-CL"/>
              <a:t>Libre competencia es el origen del </a:t>
            </a:r>
            <a:r>
              <a:rPr lang="es-CL" i="1"/>
              <a:t>law and economics</a:t>
            </a:r>
            <a:endParaRPr lang="es-CL"/>
          </a:p>
          <a:p>
            <a:pPr lvl="0"/>
            <a:r>
              <a:rPr lang="es-CL"/>
              <a:t>D</a:t>
            </a:r>
            <a:r>
              <a:rPr lang="en-US"/>
              <a:t>e</a:t>
            </a:r>
            <a:r>
              <a:rPr lang="es-CL"/>
              <a:t>recho y Políticas Públicas</a:t>
            </a:r>
          </a:p>
          <a:p>
            <a:pPr lvl="1"/>
            <a:r>
              <a:rPr lang="es-CL" i="1"/>
              <a:t>Competition Law and Policy </a:t>
            </a:r>
            <a:r>
              <a:rPr lang="es-CL"/>
              <a:t>(competition vs. antitrust)</a:t>
            </a:r>
            <a:endParaRPr lang="es-CL" i="1"/>
          </a:p>
          <a:p>
            <a:r>
              <a:rPr lang="es-CL"/>
              <a:t>¡No asustarse! </a:t>
            </a:r>
          </a:p>
          <a:p>
            <a:pPr lvl="1"/>
            <a:r>
              <a:rPr lang="es-CL"/>
              <a:t>Pero sí tenemos que ‘resetear’ la mente: muy poca dogmática y mucho consecuencialismo</a:t>
            </a:r>
          </a:p>
          <a:p>
            <a:pPr lvl="1"/>
            <a:r>
              <a:rPr lang="es-CL"/>
              <a:t>El Derecho de la competencia es un mundo donde los </a:t>
            </a:r>
            <a:r>
              <a:rPr lang="es-CL" i="1"/>
              <a:t>efectos o</a:t>
            </a:r>
            <a:r>
              <a:rPr lang="es-CL"/>
              <a:t> consecuencias mandan</a:t>
            </a:r>
          </a:p>
          <a:p>
            <a:pPr lvl="1"/>
            <a:r>
              <a:rPr lang="es-CL" i="1"/>
              <a:t>Forward-looking </a:t>
            </a:r>
            <a:r>
              <a:rPr lang="es-CL"/>
              <a:t>y no </a:t>
            </a:r>
            <a:r>
              <a:rPr lang="es-CL" i="1"/>
              <a:t>backward-looking</a:t>
            </a:r>
          </a:p>
          <a:p>
            <a:r>
              <a:rPr lang="es-CL"/>
              <a:t>Plan delCurso</a:t>
            </a:r>
          </a:p>
          <a:p>
            <a:pPr lvl="1"/>
            <a:r>
              <a:rPr lang="es-CL"/>
              <a:t>I</a:t>
            </a:r>
            <a:r>
              <a:rPr lang="en-US"/>
              <a:t>n</a:t>
            </a:r>
            <a:r>
              <a:rPr lang="es-CL"/>
              <a:t>troducción a la economía y la organización industrial</a:t>
            </a:r>
          </a:p>
          <a:p>
            <a:pPr lvl="1"/>
            <a:r>
              <a:rPr lang="es-CL"/>
              <a:t>Acuerdos horizontales y verticales</a:t>
            </a:r>
          </a:p>
          <a:p>
            <a:pPr lvl="1"/>
            <a:r>
              <a:rPr lang="es-CL"/>
              <a:t>Abusos unilaterales de posición dominante</a:t>
            </a:r>
          </a:p>
          <a:p>
            <a:pPr lvl="1"/>
            <a:r>
              <a:rPr lang="es-CL"/>
              <a:t>Aspectos procesales e institucionales</a:t>
            </a:r>
          </a:p>
          <a:p>
            <a:endParaRPr lang="es-CL" i="1"/>
          </a:p>
          <a:p>
            <a:pPr lvl="1"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política</a:t>
            </a:r>
            <a:r>
              <a:rPr lang="en-US" dirty="0" smtClean="0"/>
              <a:t> de la </a:t>
            </a:r>
            <a:r>
              <a:rPr lang="en-US" dirty="0" err="1" smtClean="0"/>
              <a:t>competencia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Problema</a:t>
            </a:r>
            <a:r>
              <a:rPr lang="en-US" dirty="0" smtClean="0"/>
              <a:t> </a:t>
            </a:r>
            <a:r>
              <a:rPr lang="en-US" dirty="0" err="1" smtClean="0"/>
              <a:t>interpretativo</a:t>
            </a:r>
            <a:endParaRPr lang="en-US" dirty="0" smtClean="0"/>
          </a:p>
          <a:p>
            <a:pPr lvl="1"/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abuso</a:t>
            </a:r>
            <a:r>
              <a:rPr lang="en-US" dirty="0" smtClean="0"/>
              <a:t>, </a:t>
            </a:r>
            <a:r>
              <a:rPr lang="en-US" dirty="0" err="1" smtClean="0"/>
              <a:t>predación</a:t>
            </a:r>
            <a:r>
              <a:rPr lang="en-US" dirty="0" smtClean="0"/>
              <a:t>, </a:t>
            </a:r>
            <a:r>
              <a:rPr lang="en-US" dirty="0" err="1" smtClean="0"/>
              <a:t>restringir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entorpecer</a:t>
            </a:r>
            <a:r>
              <a:rPr lang="en-US" dirty="0" smtClean="0"/>
              <a:t> la </a:t>
            </a:r>
            <a:r>
              <a:rPr lang="en-US" dirty="0" err="1" smtClean="0"/>
              <a:t>libre</a:t>
            </a:r>
            <a:r>
              <a:rPr lang="en-US" dirty="0" smtClean="0"/>
              <a:t> </a:t>
            </a:r>
            <a:r>
              <a:rPr lang="en-US" dirty="0" err="1" smtClean="0"/>
              <a:t>competencia</a:t>
            </a:r>
            <a:r>
              <a:rPr lang="en-US" dirty="0" smtClean="0"/>
              <a:t>, etc.</a:t>
            </a:r>
          </a:p>
          <a:p>
            <a:r>
              <a:rPr lang="en-US" dirty="0" smtClean="0"/>
              <a:t> El </a:t>
            </a:r>
            <a:r>
              <a:rPr lang="en-US" dirty="0" err="1" smtClean="0"/>
              <a:t>contenido</a:t>
            </a:r>
            <a:r>
              <a:rPr lang="en-US" dirty="0" smtClean="0"/>
              <a:t> de la </a:t>
            </a:r>
            <a:r>
              <a:rPr lang="en-US" dirty="0" err="1" smtClean="0"/>
              <a:t>ley</a:t>
            </a:r>
            <a:r>
              <a:rPr lang="en-US" dirty="0" smtClean="0"/>
              <a:t> </a:t>
            </a:r>
            <a:r>
              <a:rPr lang="en-US" dirty="0" err="1" smtClean="0"/>
              <a:t>viene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Economía</a:t>
            </a:r>
            <a:endParaRPr lang="en-US" dirty="0" smtClean="0"/>
          </a:p>
          <a:p>
            <a:pPr lvl="1"/>
            <a:r>
              <a:rPr lang="en-US" dirty="0" smtClean="0"/>
              <a:t>El Tribunal de la </a:t>
            </a:r>
            <a:r>
              <a:rPr lang="en-US" dirty="0" err="1" smtClean="0"/>
              <a:t>Libre</a:t>
            </a:r>
            <a:r>
              <a:rPr lang="en-US" dirty="0" smtClean="0"/>
              <a:t> </a:t>
            </a:r>
            <a:r>
              <a:rPr lang="en-US" dirty="0" err="1" smtClean="0"/>
              <a:t>Competencia</a:t>
            </a:r>
            <a:r>
              <a:rPr lang="en-US" dirty="0" smtClean="0"/>
              <a:t> (TDLC)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miembros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son </a:t>
            </a:r>
            <a:r>
              <a:rPr lang="en-US" dirty="0" err="1" smtClean="0"/>
              <a:t>economistas</a:t>
            </a:r>
            <a:r>
              <a:rPr lang="en-US" dirty="0" smtClean="0"/>
              <a:t> (3 </a:t>
            </a:r>
            <a:r>
              <a:rPr lang="en-US" dirty="0" err="1" smtClean="0"/>
              <a:t>abogados</a:t>
            </a:r>
            <a:r>
              <a:rPr lang="en-US" dirty="0" smtClean="0"/>
              <a:t>, 2 </a:t>
            </a:r>
            <a:r>
              <a:rPr lang="en-US" dirty="0" err="1" smtClean="0"/>
              <a:t>economistas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rama</a:t>
            </a:r>
            <a:r>
              <a:rPr lang="en-US" dirty="0" smtClean="0"/>
              <a:t> </a:t>
            </a:r>
            <a:r>
              <a:rPr lang="en-US" dirty="0" err="1" smtClean="0"/>
              <a:t>relevanta</a:t>
            </a:r>
            <a:r>
              <a:rPr lang="en-US" dirty="0" smtClean="0"/>
              <a:t> de la </a:t>
            </a:r>
            <a:r>
              <a:rPr lang="en-US" dirty="0" err="1" smtClean="0"/>
              <a:t>economía</a:t>
            </a:r>
            <a:r>
              <a:rPr lang="en-US" dirty="0" smtClean="0"/>
              <a:t> se llama “</a:t>
            </a:r>
            <a:r>
              <a:rPr lang="en-US" dirty="0" err="1" smtClean="0"/>
              <a:t>organización</a:t>
            </a:r>
            <a:r>
              <a:rPr lang="en-US" dirty="0" smtClean="0"/>
              <a:t> industrial”</a:t>
            </a:r>
          </a:p>
          <a:p>
            <a:r>
              <a:rPr lang="en-US" dirty="0" smtClean="0"/>
              <a:t>Curiosa </a:t>
            </a:r>
            <a:r>
              <a:rPr lang="en-US" dirty="0" err="1" smtClean="0"/>
              <a:t>mezcla</a:t>
            </a:r>
            <a:r>
              <a:rPr lang="en-US" dirty="0" smtClean="0"/>
              <a:t> de </a:t>
            </a:r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economía</a:t>
            </a:r>
            <a:endParaRPr lang="en-US" dirty="0" smtClean="0"/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Economía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dos </a:t>
            </a:r>
            <a:r>
              <a:rPr lang="en-US" dirty="0" err="1" smtClean="0"/>
              <a:t>funciones</a:t>
            </a:r>
            <a:r>
              <a:rPr lang="en-US" dirty="0" smtClean="0"/>
              <a:t> en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curso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Constituye</a:t>
            </a:r>
            <a:r>
              <a:rPr lang="en-US" dirty="0" smtClean="0"/>
              <a:t> la base </a:t>
            </a:r>
            <a:r>
              <a:rPr lang="en-US" dirty="0" err="1" smtClean="0"/>
              <a:t>interpretativa</a:t>
            </a:r>
            <a:r>
              <a:rPr lang="en-US" dirty="0" smtClean="0"/>
              <a:t> de los </a:t>
            </a:r>
            <a:r>
              <a:rPr lang="en-US" dirty="0" err="1" smtClean="0"/>
              <a:t>ilícitos</a:t>
            </a:r>
            <a:endParaRPr lang="en-US" dirty="0" smtClean="0"/>
          </a:p>
          <a:p>
            <a:pPr lvl="2"/>
            <a:r>
              <a:rPr lang="en-US" dirty="0" smtClean="0"/>
              <a:t>Policy: </a:t>
            </a:r>
            <a:r>
              <a:rPr lang="en-US" dirty="0" err="1" smtClean="0"/>
              <a:t>entender</a:t>
            </a:r>
            <a:r>
              <a:rPr lang="en-US" dirty="0" smtClean="0"/>
              <a:t>, </a:t>
            </a:r>
            <a:r>
              <a:rPr lang="en-US" dirty="0" err="1" smtClean="0"/>
              <a:t>mejorar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criticar</a:t>
            </a:r>
            <a:r>
              <a:rPr lang="en-US" dirty="0" smtClean="0"/>
              <a:t> el </a:t>
            </a:r>
            <a:r>
              <a:rPr lang="en-US" dirty="0" err="1" smtClean="0"/>
              <a:t>funcionamiento</a:t>
            </a:r>
            <a:r>
              <a:rPr lang="en-US" dirty="0" smtClean="0"/>
              <a:t> del  </a:t>
            </a:r>
            <a:r>
              <a:rPr lang="en-US" dirty="0" err="1" smtClean="0"/>
              <a:t>sistema</a:t>
            </a:r>
            <a:endParaRPr lang="en-US" dirty="0" smtClean="0"/>
          </a:p>
          <a:p>
            <a:r>
              <a:rPr lang="en-US" dirty="0" smtClean="0"/>
              <a:t>Alta </a:t>
            </a:r>
            <a:r>
              <a:rPr lang="en-US" dirty="0" err="1" smtClean="0"/>
              <a:t>importancia</a:t>
            </a:r>
            <a:r>
              <a:rPr lang="en-US" dirty="0" smtClean="0"/>
              <a:t> del </a:t>
            </a:r>
            <a:r>
              <a:rPr lang="en-US" dirty="0" err="1" smtClean="0"/>
              <a:t>Derecho</a:t>
            </a:r>
            <a:r>
              <a:rPr lang="en-US" dirty="0" smtClean="0"/>
              <a:t> </a:t>
            </a:r>
            <a:r>
              <a:rPr lang="en-US" dirty="0" err="1" smtClean="0"/>
              <a:t>comparado</a:t>
            </a:r>
            <a:endParaRPr lang="en-US" dirty="0" smtClean="0"/>
          </a:p>
          <a:p>
            <a:pPr lvl="1"/>
            <a:r>
              <a:rPr lang="en-US" dirty="0" smtClean="0"/>
              <a:t>En especial de USA, EU y otros países más chicos.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Diseño</a:t>
            </a:r>
            <a:r>
              <a:rPr lang="en-US" dirty="0" smtClean="0"/>
              <a:t> </a:t>
            </a:r>
            <a:r>
              <a:rPr lang="en-US" dirty="0" err="1" smtClean="0"/>
              <a:t>institucional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Opción</a:t>
            </a:r>
            <a:r>
              <a:rPr lang="en-US" dirty="0" smtClean="0"/>
              <a:t> 1: La </a:t>
            </a:r>
            <a:r>
              <a:rPr lang="en-US" dirty="0" err="1" smtClean="0"/>
              <a:t>ley</a:t>
            </a:r>
            <a:r>
              <a:rPr lang="en-US" dirty="0" smtClean="0"/>
              <a:t> </a:t>
            </a:r>
            <a:r>
              <a:rPr lang="en-US" dirty="0" err="1" smtClean="0"/>
              <a:t>regula</a:t>
            </a:r>
            <a:r>
              <a:rPr lang="en-US" dirty="0" smtClean="0"/>
              <a:t> </a:t>
            </a:r>
            <a:r>
              <a:rPr lang="en-US" dirty="0" err="1" smtClean="0"/>
              <a:t>todo</a:t>
            </a:r>
            <a:r>
              <a:rPr lang="en-US" dirty="0" smtClean="0"/>
              <a:t> en </a:t>
            </a:r>
            <a:r>
              <a:rPr lang="en-US" dirty="0" err="1" smtClean="0"/>
              <a:t>detalle</a:t>
            </a:r>
            <a:endParaRPr lang="en-US" dirty="0" smtClean="0"/>
          </a:p>
          <a:p>
            <a:r>
              <a:rPr lang="en-US" dirty="0" err="1" smtClean="0"/>
              <a:t>Opción</a:t>
            </a:r>
            <a:r>
              <a:rPr lang="en-US" dirty="0" smtClean="0"/>
              <a:t> 2: </a:t>
            </a:r>
            <a:r>
              <a:rPr lang="en-US" dirty="0" err="1" smtClean="0"/>
              <a:t>Tipo</a:t>
            </a:r>
            <a:r>
              <a:rPr lang="en-US" dirty="0" smtClean="0"/>
              <a:t> </a:t>
            </a:r>
            <a:r>
              <a:rPr lang="en-US" dirty="0" err="1" smtClean="0"/>
              <a:t>abierto</a:t>
            </a:r>
            <a:r>
              <a:rPr lang="en-US" dirty="0" smtClean="0"/>
              <a:t> + “</a:t>
            </a:r>
            <a:r>
              <a:rPr lang="en-US" dirty="0" err="1" smtClean="0"/>
              <a:t>Delegación</a:t>
            </a:r>
            <a:r>
              <a:rPr lang="en-US" dirty="0" smtClean="0"/>
              <a:t>” a los </a:t>
            </a:r>
            <a:r>
              <a:rPr lang="en-US" dirty="0" err="1" smtClean="0"/>
              <a:t>tribunales</a:t>
            </a:r>
            <a:endParaRPr lang="en-US" dirty="0" smtClean="0"/>
          </a:p>
          <a:p>
            <a:pPr lvl="1"/>
            <a:r>
              <a:rPr lang="en-US" dirty="0" err="1" smtClean="0"/>
              <a:t>Sistema</a:t>
            </a:r>
            <a:r>
              <a:rPr lang="en-US" dirty="0" smtClean="0"/>
              <a:t> en USA </a:t>
            </a:r>
            <a:r>
              <a:rPr lang="en-US" dirty="0" err="1" smtClean="0"/>
              <a:t>y</a:t>
            </a:r>
            <a:r>
              <a:rPr lang="en-US" dirty="0" smtClean="0"/>
              <a:t> en Chile</a:t>
            </a:r>
          </a:p>
          <a:p>
            <a:pPr lvl="1"/>
            <a:r>
              <a:rPr lang="en-US" dirty="0" smtClean="0"/>
              <a:t>En USA el </a:t>
            </a:r>
            <a:r>
              <a:rPr lang="en-US" dirty="0" err="1" smtClean="0"/>
              <a:t>Departamento</a:t>
            </a:r>
            <a:r>
              <a:rPr lang="en-US" dirty="0" smtClean="0"/>
              <a:t> de </a:t>
            </a:r>
            <a:r>
              <a:rPr lang="en-US" dirty="0" err="1" smtClean="0"/>
              <a:t>Justicia</a:t>
            </a:r>
            <a:r>
              <a:rPr lang="en-US" dirty="0" smtClean="0"/>
              <a:t> </a:t>
            </a:r>
            <a:r>
              <a:rPr lang="en-US" dirty="0" err="1" smtClean="0"/>
              <a:t>opera</a:t>
            </a:r>
            <a:r>
              <a:rPr lang="en-US" dirty="0" smtClean="0"/>
              <a:t> al </a:t>
            </a:r>
            <a:r>
              <a:rPr lang="en-US" dirty="0" err="1" smtClean="0"/>
              <a:t>modo</a:t>
            </a:r>
            <a:r>
              <a:rPr lang="en-US" dirty="0" smtClean="0"/>
              <a:t> 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fiscalía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, </a:t>
            </a:r>
            <a:r>
              <a:rPr lang="en-US" dirty="0" err="1" smtClean="0"/>
              <a:t>presenta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casos</a:t>
            </a:r>
            <a:r>
              <a:rPr lang="en-US" dirty="0" smtClean="0"/>
              <a:t> ante los </a:t>
            </a:r>
            <a:r>
              <a:rPr lang="en-US" dirty="0" err="1" smtClean="0"/>
              <a:t>tribunales</a:t>
            </a:r>
            <a:r>
              <a:rPr lang="en-US" dirty="0" smtClean="0"/>
              <a:t> </a:t>
            </a:r>
            <a:r>
              <a:rPr lang="en-US" dirty="0" err="1" smtClean="0"/>
              <a:t>federales</a:t>
            </a:r>
            <a:r>
              <a:rPr lang="en-US" dirty="0" smtClean="0"/>
              <a:t>. </a:t>
            </a:r>
          </a:p>
          <a:p>
            <a:pPr lvl="2"/>
            <a:r>
              <a:rPr lang="en-US" dirty="0" err="1" smtClean="0"/>
              <a:t>Por el contrario, l</a:t>
            </a:r>
            <a:r>
              <a:rPr lang="en-US" dirty="0" smtClean="0"/>
              <a:t>a Federal Trade Commission (hay </a:t>
            </a:r>
            <a:r>
              <a:rPr lang="en-US" dirty="0" err="1" smtClean="0"/>
              <a:t>competencia</a:t>
            </a:r>
            <a:r>
              <a:rPr lang="en-US" dirty="0" smtClean="0"/>
              <a:t> entre </a:t>
            </a:r>
            <a:r>
              <a:rPr lang="en-US" dirty="0" err="1" smtClean="0"/>
              <a:t>entidades</a:t>
            </a:r>
            <a:r>
              <a:rPr lang="en-US" dirty="0" smtClean="0"/>
              <a:t> </a:t>
            </a:r>
            <a:r>
              <a:rPr lang="en-US" dirty="0" err="1" smtClean="0"/>
              <a:t>estatales</a:t>
            </a:r>
            <a:r>
              <a:rPr lang="en-US" dirty="0" smtClean="0"/>
              <a:t>!!) es una entidad administrativa, sometida a control judicial</a:t>
            </a:r>
          </a:p>
          <a:p>
            <a:r>
              <a:rPr lang="en-US" dirty="0" err="1" smtClean="0"/>
              <a:t>Opción</a:t>
            </a:r>
            <a:r>
              <a:rPr lang="en-US" dirty="0" smtClean="0"/>
              <a:t> 3: </a:t>
            </a:r>
            <a:r>
              <a:rPr lang="en-US" dirty="0" err="1" smtClean="0"/>
              <a:t>Tipo</a:t>
            </a:r>
            <a:r>
              <a:rPr lang="en-US" dirty="0" smtClean="0"/>
              <a:t> </a:t>
            </a:r>
            <a:r>
              <a:rPr lang="en-US" dirty="0" err="1" smtClean="0"/>
              <a:t>abierto</a:t>
            </a:r>
            <a:r>
              <a:rPr lang="en-US" dirty="0" smtClean="0"/>
              <a:t> + “</a:t>
            </a:r>
            <a:r>
              <a:rPr lang="en-US" dirty="0" err="1" smtClean="0"/>
              <a:t>Delegación</a:t>
            </a:r>
            <a:r>
              <a:rPr lang="en-US" dirty="0" smtClean="0"/>
              <a:t>” a </a:t>
            </a:r>
            <a:r>
              <a:rPr lang="en-US" dirty="0" err="1" smtClean="0"/>
              <a:t>entidades</a:t>
            </a:r>
            <a:r>
              <a:rPr lang="en-US" dirty="0" smtClean="0"/>
              <a:t> </a:t>
            </a:r>
            <a:r>
              <a:rPr lang="en-US" dirty="0" err="1" smtClean="0"/>
              <a:t>administrativas</a:t>
            </a:r>
            <a:endParaRPr lang="en-US" dirty="0" smtClean="0"/>
          </a:p>
          <a:p>
            <a:pPr lvl="1"/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europeo</a:t>
            </a:r>
            <a:endParaRPr lang="en-US" dirty="0" smtClean="0"/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Comisión</a:t>
            </a:r>
            <a:r>
              <a:rPr lang="en-US" dirty="0" smtClean="0"/>
              <a:t> </a:t>
            </a:r>
            <a:r>
              <a:rPr lang="en-US" dirty="0" err="1" smtClean="0"/>
              <a:t>Europea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“</a:t>
            </a:r>
            <a:r>
              <a:rPr lang="en-US" dirty="0" err="1" smtClean="0"/>
              <a:t>competencia</a:t>
            </a:r>
            <a:r>
              <a:rPr lang="en-US" dirty="0" smtClean="0"/>
              <a:t>”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libre</a:t>
            </a:r>
            <a:r>
              <a:rPr lang="en-US" dirty="0" smtClean="0"/>
              <a:t> </a:t>
            </a:r>
            <a:r>
              <a:rPr lang="en-US" dirty="0" err="1" smtClean="0"/>
              <a:t>competencia</a:t>
            </a:r>
            <a:r>
              <a:rPr lang="en-US" dirty="0" smtClean="0"/>
              <a:t>, sin </a:t>
            </a:r>
            <a:r>
              <a:rPr lang="en-US" dirty="0" err="1" smtClean="0"/>
              <a:t>perjuicio</a:t>
            </a:r>
            <a:r>
              <a:rPr lang="en-US" dirty="0" smtClean="0"/>
              <a:t> de la </a:t>
            </a:r>
            <a:r>
              <a:rPr lang="en-US" dirty="0" err="1" smtClean="0"/>
              <a:t>revisión</a:t>
            </a:r>
            <a:r>
              <a:rPr lang="en-US" dirty="0" smtClean="0"/>
              <a:t> judicial (</a:t>
            </a:r>
            <a:r>
              <a:rPr lang="en-US" dirty="0" err="1" smtClean="0"/>
              <a:t>especie</a:t>
            </a:r>
            <a:r>
              <a:rPr lang="en-US" dirty="0" smtClean="0"/>
              <a:t> de </a:t>
            </a:r>
            <a:r>
              <a:rPr lang="en-US" dirty="0" err="1" smtClean="0"/>
              <a:t>apelación</a:t>
            </a:r>
            <a:r>
              <a:rPr lang="en-US" dirty="0" smtClean="0"/>
              <a:t>) ante la Corte de </a:t>
            </a:r>
            <a:r>
              <a:rPr lang="en-US" dirty="0" err="1" smtClean="0"/>
              <a:t>Primera</a:t>
            </a:r>
            <a:r>
              <a:rPr lang="en-US" dirty="0" smtClean="0"/>
              <a:t> </a:t>
            </a:r>
            <a:r>
              <a:rPr lang="en-US" dirty="0" err="1" smtClean="0"/>
              <a:t>Instancia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luego</a:t>
            </a:r>
            <a:r>
              <a:rPr lang="en-US" dirty="0" smtClean="0"/>
              <a:t> ante la Corte </a:t>
            </a:r>
            <a:r>
              <a:rPr lang="en-US" dirty="0" err="1" smtClean="0"/>
              <a:t>Europea</a:t>
            </a:r>
            <a:r>
              <a:rPr lang="en-US" dirty="0" smtClean="0"/>
              <a:t> de </a:t>
            </a:r>
            <a:r>
              <a:rPr lang="en-US" dirty="0" err="1" smtClean="0"/>
              <a:t>Justicia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Competencia</a:t>
            </a:r>
            <a:r>
              <a:rPr lang="en-US" dirty="0" smtClean="0"/>
              <a:t> vs. </a:t>
            </a:r>
            <a:r>
              <a:rPr lang="en-US" dirty="0" err="1" smtClean="0"/>
              <a:t>Regulación sectorial (regulación en sentido estricto)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/>
              <a:t>Diferencias</a:t>
            </a:r>
            <a:endParaRPr lang="en-US" dirty="0" smtClean="0"/>
          </a:p>
          <a:p>
            <a:pPr lvl="1"/>
            <a:r>
              <a:rPr lang="en-US" dirty="0" err="1" smtClean="0"/>
              <a:t>Institucionalidad</a:t>
            </a:r>
            <a:endParaRPr lang="en-US" dirty="0" smtClean="0"/>
          </a:p>
          <a:p>
            <a:pPr lvl="2"/>
            <a:r>
              <a:rPr lang="en-US" dirty="0" smtClean="0"/>
              <a:t>LC: </a:t>
            </a:r>
            <a:r>
              <a:rPr lang="en-US" dirty="0" err="1" smtClean="0"/>
              <a:t>Tribunales</a:t>
            </a:r>
            <a:r>
              <a:rPr lang="en-US" dirty="0" smtClean="0"/>
              <a:t>, </a:t>
            </a:r>
            <a:r>
              <a:rPr lang="en-US" dirty="0" err="1" smtClean="0"/>
              <a:t>abogados</a:t>
            </a:r>
            <a:r>
              <a:rPr lang="en-US" dirty="0" smtClean="0"/>
              <a:t>, </a:t>
            </a:r>
            <a:r>
              <a:rPr lang="en-US" dirty="0" err="1" smtClean="0"/>
              <a:t>generalistas</a:t>
            </a:r>
            <a:r>
              <a:rPr lang="en-US" dirty="0" smtClean="0"/>
              <a:t>, </a:t>
            </a:r>
            <a:r>
              <a:rPr lang="en-US" dirty="0" err="1" smtClean="0"/>
              <a:t>independientes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Administración</a:t>
            </a:r>
            <a:r>
              <a:rPr lang="en-US" dirty="0" smtClean="0"/>
              <a:t>, </a:t>
            </a:r>
            <a:r>
              <a:rPr lang="en-US" dirty="0" err="1" smtClean="0"/>
              <a:t>políticos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tecnócratas</a:t>
            </a:r>
            <a:r>
              <a:rPr lang="en-US" dirty="0" smtClean="0"/>
              <a:t>, </a:t>
            </a:r>
            <a:r>
              <a:rPr lang="en-US" dirty="0" err="1" smtClean="0"/>
              <a:t>especialistas</a:t>
            </a:r>
            <a:r>
              <a:rPr lang="en-US" dirty="0" smtClean="0"/>
              <a:t>, </a:t>
            </a:r>
            <a:r>
              <a:rPr lang="en-US" dirty="0" err="1" smtClean="0"/>
              <a:t>políticamente</a:t>
            </a:r>
            <a:r>
              <a:rPr lang="en-US" dirty="0" smtClean="0"/>
              <a:t> </a:t>
            </a:r>
            <a:r>
              <a:rPr lang="en-US" dirty="0" err="1" smtClean="0"/>
              <a:t>motivado</a:t>
            </a:r>
            <a:endParaRPr lang="en-US" dirty="0" smtClean="0"/>
          </a:p>
          <a:p>
            <a:pPr lvl="1"/>
            <a:r>
              <a:rPr lang="en-US" dirty="0" err="1" smtClean="0"/>
              <a:t>Intensidad</a:t>
            </a:r>
            <a:r>
              <a:rPr lang="en-US" dirty="0" smtClean="0"/>
              <a:t> de </a:t>
            </a:r>
            <a:r>
              <a:rPr lang="en-US" dirty="0" err="1" smtClean="0"/>
              <a:t>poderes</a:t>
            </a:r>
            <a:endParaRPr lang="en-US" dirty="0" smtClean="0"/>
          </a:p>
          <a:p>
            <a:pPr lvl="2"/>
            <a:r>
              <a:rPr lang="en-US" dirty="0" smtClean="0"/>
              <a:t>LC: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poderes</a:t>
            </a:r>
            <a:r>
              <a:rPr lang="en-US" dirty="0" smtClean="0"/>
              <a:t>, </a:t>
            </a:r>
            <a:r>
              <a:rPr lang="en-US" dirty="0" err="1" smtClean="0"/>
              <a:t>sólo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abuso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poderes</a:t>
            </a:r>
            <a:r>
              <a:rPr lang="en-US" dirty="0" smtClean="0"/>
              <a:t>, </a:t>
            </a:r>
            <a:r>
              <a:rPr lang="en-US" dirty="0" err="1" smtClean="0"/>
              <a:t>poderes</a:t>
            </a:r>
            <a:r>
              <a:rPr lang="en-US" dirty="0" smtClean="0"/>
              <a:t> </a:t>
            </a:r>
            <a:r>
              <a:rPr lang="en-US" dirty="0" err="1" smtClean="0"/>
              <a:t>transversales</a:t>
            </a:r>
            <a:r>
              <a:rPr lang="en-US" dirty="0" smtClean="0"/>
              <a:t>, </a:t>
            </a:r>
            <a:r>
              <a:rPr lang="en-US" dirty="0" err="1" smtClean="0"/>
              <a:t>permanentes</a:t>
            </a:r>
            <a:endParaRPr lang="en-US" dirty="0" smtClean="0"/>
          </a:p>
          <a:p>
            <a:pPr lvl="1"/>
            <a:r>
              <a:rPr lang="en-US" dirty="0" err="1" smtClean="0"/>
              <a:t>Momento</a:t>
            </a:r>
            <a:endParaRPr lang="en-US" dirty="0" smtClean="0"/>
          </a:p>
          <a:p>
            <a:pPr lvl="2"/>
            <a:r>
              <a:rPr lang="en-US" dirty="0" smtClean="0"/>
              <a:t>LC: Ex post (</a:t>
            </a:r>
            <a:r>
              <a:rPr lang="en-US" dirty="0" err="1" smtClean="0"/>
              <a:t>tribunales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Ex ante</a:t>
            </a:r>
          </a:p>
          <a:p>
            <a:pPr lvl="1"/>
            <a:r>
              <a:rPr lang="en-US" dirty="0" err="1" smtClean="0"/>
              <a:t>Tiempo</a:t>
            </a:r>
            <a:endParaRPr lang="en-US" dirty="0" smtClean="0"/>
          </a:p>
          <a:p>
            <a:pPr lvl="2"/>
            <a:r>
              <a:rPr lang="en-US" dirty="0" smtClean="0"/>
              <a:t>LC: </a:t>
            </a:r>
            <a:r>
              <a:rPr lang="en-US" dirty="0" err="1" smtClean="0"/>
              <a:t>Corto</a:t>
            </a:r>
            <a:r>
              <a:rPr lang="en-US" dirty="0" smtClean="0"/>
              <a:t> </a:t>
            </a:r>
            <a:r>
              <a:rPr lang="en-US" dirty="0" err="1" smtClean="0"/>
              <a:t>plazo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Preocupación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largo </a:t>
            </a:r>
            <a:r>
              <a:rPr lang="en-US" dirty="0" err="1" smtClean="0"/>
              <a:t>plazo</a:t>
            </a:r>
            <a:endParaRPr lang="en-US" dirty="0" smtClean="0"/>
          </a:p>
          <a:p>
            <a:pPr lvl="1"/>
            <a:r>
              <a:rPr lang="en-US" dirty="0" err="1" smtClean="0"/>
              <a:t>Objetivos</a:t>
            </a:r>
            <a:endParaRPr lang="en-US" dirty="0" smtClean="0"/>
          </a:p>
          <a:p>
            <a:pPr lvl="2"/>
            <a:r>
              <a:rPr lang="en-US" dirty="0" smtClean="0"/>
              <a:t>LC: </a:t>
            </a:r>
            <a:r>
              <a:rPr lang="en-US" dirty="0" err="1" smtClean="0"/>
              <a:t>Eficiencia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: </a:t>
            </a:r>
            <a:r>
              <a:rPr lang="en-US" dirty="0" err="1" smtClean="0"/>
              <a:t>Complejos</a:t>
            </a:r>
            <a:r>
              <a:rPr lang="en-US" dirty="0" smtClean="0"/>
              <a:t> (</a:t>
            </a:r>
            <a:r>
              <a:rPr lang="en-US" dirty="0" err="1" smtClean="0"/>
              <a:t>eficiencia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justicia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 del DL 211: Eficiencia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PROTECCION DE LA COMPETENCIA, NO DE LOS COMPETIDORES!</a:t>
            </a:r>
          </a:p>
          <a:p>
            <a:pPr lvl="1"/>
            <a:r>
              <a:rPr lang="en-US" dirty="0" err="1" smtClean="0"/>
              <a:t>Según</a:t>
            </a:r>
            <a:r>
              <a:rPr lang="en-US" dirty="0" smtClean="0"/>
              <a:t> la Corte </a:t>
            </a:r>
            <a:r>
              <a:rPr lang="en-US" dirty="0" err="1" smtClean="0"/>
              <a:t>Suprema</a:t>
            </a:r>
            <a:r>
              <a:rPr lang="en-US" dirty="0" smtClean="0"/>
              <a:t> Norte Americana, “The purpose of the [Sherman] Act… is not to protect businesses from the working of the market; it is to protect the public from the failure of the market” (Spectrum Sports, Inc. </a:t>
            </a:r>
            <a:r>
              <a:rPr lang="en-US" dirty="0" err="1" smtClean="0"/>
              <a:t>v</a:t>
            </a:r>
            <a:r>
              <a:rPr lang="en-US" dirty="0" smtClean="0"/>
              <a:t>. </a:t>
            </a:r>
            <a:r>
              <a:rPr lang="en-US" dirty="0" err="1" smtClean="0"/>
              <a:t>McQuillan</a:t>
            </a:r>
            <a:r>
              <a:rPr lang="en-US" dirty="0" smtClean="0"/>
              <a:t>, 506 U.S. 447, 458 (1993)).</a:t>
            </a:r>
          </a:p>
          <a:p>
            <a:r>
              <a:rPr lang="en-US" dirty="0" smtClean="0"/>
              <a:t>No se </a:t>
            </a:r>
            <a:r>
              <a:rPr lang="en-US" dirty="0" err="1" smtClean="0"/>
              <a:t>trata</a:t>
            </a:r>
            <a:r>
              <a:rPr lang="en-US" dirty="0" smtClean="0"/>
              <a:t> de </a:t>
            </a:r>
            <a:r>
              <a:rPr lang="en-US" dirty="0" err="1" smtClean="0"/>
              <a:t>dejar</a:t>
            </a:r>
            <a:r>
              <a:rPr lang="en-US" dirty="0" smtClean="0"/>
              <a:t> de </a:t>
            </a:r>
            <a:r>
              <a:rPr lang="en-US" dirty="0" err="1" smtClean="0"/>
              <a:t>lado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demás</a:t>
            </a:r>
            <a:r>
              <a:rPr lang="en-US" dirty="0" smtClean="0"/>
              <a:t> </a:t>
            </a:r>
            <a:r>
              <a:rPr lang="en-US" dirty="0" err="1" smtClean="0"/>
              <a:t>razones</a:t>
            </a:r>
            <a:r>
              <a:rPr lang="en-US" dirty="0" smtClean="0"/>
              <a:t> de </a:t>
            </a:r>
            <a:r>
              <a:rPr lang="en-US" dirty="0" err="1" smtClean="0"/>
              <a:t>justicia</a:t>
            </a:r>
            <a:r>
              <a:rPr lang="en-US" dirty="0" smtClean="0"/>
              <a:t>, </a:t>
            </a:r>
            <a:r>
              <a:rPr lang="en-US" dirty="0" err="1" smtClean="0"/>
              <a:t>sino</a:t>
            </a:r>
            <a:r>
              <a:rPr lang="en-US" dirty="0" smtClean="0"/>
              <a:t> de </a:t>
            </a:r>
            <a:r>
              <a:rPr lang="en-US" dirty="0" err="1" smtClean="0"/>
              <a:t>utilizar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herramientas</a:t>
            </a:r>
            <a:r>
              <a:rPr lang="en-US" dirty="0" smtClean="0"/>
              <a:t> </a:t>
            </a:r>
            <a:r>
              <a:rPr lang="en-US" dirty="0" err="1" smtClean="0"/>
              <a:t>políticas</a:t>
            </a:r>
            <a:r>
              <a:rPr lang="en-US" dirty="0" smtClean="0"/>
              <a:t> </a:t>
            </a:r>
            <a:r>
              <a:rPr lang="en-US" dirty="0" err="1" smtClean="0"/>
              <a:t>apropiadas</a:t>
            </a:r>
            <a:endParaRPr lang="en-US" dirty="0" smtClean="0"/>
          </a:p>
          <a:p>
            <a:pPr lvl="1"/>
            <a:r>
              <a:rPr lang="en-US" dirty="0" err="1" smtClean="0"/>
              <a:t>Utilizar</a:t>
            </a:r>
            <a:r>
              <a:rPr lang="en-US" dirty="0" smtClean="0"/>
              <a:t> el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tributario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el </a:t>
            </a:r>
            <a:r>
              <a:rPr lang="en-US" dirty="0" err="1" smtClean="0"/>
              <a:t>gasto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/>
              <a:t>El Derecho de la competencia como regulación del comercio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21752" cy="44958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Regulación</a:t>
            </a:r>
            <a:r>
              <a:rPr lang="en-US" dirty="0" smtClean="0"/>
              <a:t> en </a:t>
            </a:r>
            <a:r>
              <a:rPr lang="en-US" dirty="0" err="1" smtClean="0"/>
              <a:t>sentido</a:t>
            </a:r>
            <a:r>
              <a:rPr lang="en-US" dirty="0" smtClean="0"/>
              <a:t> </a:t>
            </a:r>
            <a:r>
              <a:rPr lang="en-US" dirty="0" err="1" smtClean="0"/>
              <a:t>genérico: intervención estatal con el fin de modificar las conductas</a:t>
            </a:r>
            <a:endParaRPr lang="en-US" dirty="0" smtClean="0"/>
          </a:p>
          <a:p>
            <a:pPr lvl="1"/>
            <a:r>
              <a:rPr lang="en-US" dirty="0" err="1" smtClean="0"/>
              <a:t>Establecimiento</a:t>
            </a:r>
            <a:r>
              <a:rPr lang="en-US" dirty="0" smtClean="0"/>
              <a:t> de </a:t>
            </a:r>
            <a:r>
              <a:rPr lang="en-US" dirty="0" err="1" smtClean="0"/>
              <a:t>estándares</a:t>
            </a:r>
            <a:endParaRPr lang="en-US" dirty="0" smtClean="0"/>
          </a:p>
          <a:p>
            <a:pPr lvl="1"/>
            <a:r>
              <a:rPr lang="en-US" dirty="0" err="1" smtClean="0"/>
              <a:t>Monitoreo</a:t>
            </a:r>
            <a:endParaRPr lang="en-US" dirty="0" smtClean="0"/>
          </a:p>
          <a:p>
            <a:pPr lvl="1"/>
            <a:r>
              <a:rPr lang="en-US" i="1" dirty="0" smtClean="0"/>
              <a:t>Enforcement</a:t>
            </a:r>
          </a:p>
          <a:p>
            <a:r>
              <a:rPr lang="en-US"/>
              <a:t>El Derecho de la competencia constituye la regulación menos intervencionista en el mercado</a:t>
            </a:r>
          </a:p>
          <a:p>
            <a:pPr lvl="1"/>
            <a:r>
              <a:rPr lang="en-US"/>
              <a:t>Es la regulación del mercado por el mercado</a:t>
            </a:r>
          </a:p>
          <a:p>
            <a:pPr lvl="2"/>
            <a:r>
              <a:rPr lang="en-US"/>
              <a:t>No olvidar que el mercado y la propiedad requieren del Estado para poder existir</a:t>
            </a:r>
          </a:p>
          <a:p>
            <a:pPr lvl="1"/>
            <a:r>
              <a:rPr lang="en-US"/>
              <a:t>En cuanto regulación, su impacto es particularmente intenso sobre la forma de hacer negocios de las grandes compañías</a:t>
            </a:r>
          </a:p>
          <a:p>
            <a:pPr lvl="2"/>
            <a:r>
              <a:rPr lang="en-US"/>
              <a:t>El kiosko de la esquina no nos preocupa, porque lo disciplina la competencia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Fallas de mercado y Derecho de la competencia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21752" cy="44958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La regulación se justifica generalmente desde dos perspectivas:</a:t>
            </a:r>
          </a:p>
          <a:p>
            <a:pPr lvl="1"/>
            <a:r>
              <a:rPr lang="en-US" dirty="0" err="1" smtClean="0"/>
              <a:t>Eficiencia (bienestar o tamaño de la torta)</a:t>
            </a:r>
          </a:p>
          <a:p>
            <a:pPr lvl="1"/>
            <a:r>
              <a:rPr lang="en-US" dirty="0" err="1" smtClean="0"/>
              <a:t>Justicia (en sentido amplísimo)</a:t>
            </a:r>
          </a:p>
          <a:p>
            <a:r>
              <a:rPr lang="en-US" dirty="0" err="1" smtClean="0"/>
              <a:t>La eficiencia es en principio un argumento para no regular</a:t>
            </a:r>
          </a:p>
          <a:p>
            <a:pPr lvl="1"/>
            <a:r>
              <a:rPr lang="en-US" dirty="0" err="1" smtClean="0"/>
              <a:t>Si el mercado es perfecto, entonces el equilibrio es eficiente: la mano invisible de Adam Smith</a:t>
            </a:r>
          </a:p>
          <a:p>
            <a:pPr lvl="2"/>
            <a:r>
              <a:rPr lang="en-US" dirty="0" err="1" smtClean="0"/>
              <a:t>Ejemplo: canasta de chocolates y manzanas</a:t>
            </a:r>
          </a:p>
          <a:p>
            <a:pPr lvl="1"/>
            <a:r>
              <a:rPr lang="en-US" dirty="0" err="1" smtClean="0"/>
              <a:t>Primer teorema fundamental de la economía de bienestar: el equilibrio competitivo es Pareto óptimo</a:t>
            </a:r>
          </a:p>
          <a:p>
            <a:pPr lvl="2"/>
            <a:r>
              <a:rPr lang="en-US" dirty="0" err="1" smtClean="0"/>
              <a:t>Kenneth Arrow (1951) y Gerard Debreu (1959)</a:t>
            </a:r>
          </a:p>
          <a:p>
            <a:pPr lvl="1"/>
            <a:r>
              <a:rPr lang="en-US" dirty="0" err="1" smtClean="0"/>
              <a:t>George Stigler, profesor y premio Nobel de Chicago, djio alguna vez:  “Smith is alive and well and living in Chicago”.</a:t>
            </a:r>
          </a:p>
          <a:p>
            <a:pPr lvl="1"/>
            <a:endParaRPr lang="en-US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Eficiencia productiva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21752" cy="4495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Eficiencia</a:t>
            </a:r>
            <a:r>
              <a:rPr lang="en-US" dirty="0" smtClean="0"/>
              <a:t> </a:t>
            </a:r>
            <a:r>
              <a:rPr lang="en-US" dirty="0" err="1" smtClean="0"/>
              <a:t>productiva o técnica</a:t>
            </a:r>
            <a:endParaRPr lang="en-US" dirty="0" smtClean="0"/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producción</a:t>
            </a:r>
            <a:r>
              <a:rPr lang="en-US" dirty="0" smtClean="0"/>
              <a:t> de un </a:t>
            </a:r>
            <a:r>
              <a:rPr lang="en-US" dirty="0" err="1" smtClean="0"/>
              <a:t>bien</a:t>
            </a:r>
            <a:r>
              <a:rPr lang="en-US" dirty="0" smtClean="0"/>
              <a:t> se </a:t>
            </a:r>
            <a:r>
              <a:rPr lang="en-US" dirty="0" err="1" smtClean="0"/>
              <a:t>realiza</a:t>
            </a:r>
            <a:r>
              <a:rPr lang="en-US" dirty="0" smtClean="0"/>
              <a:t> al </a:t>
            </a:r>
            <a:r>
              <a:rPr lang="en-US" dirty="0" err="1" smtClean="0"/>
              <a:t>menor</a:t>
            </a:r>
            <a:r>
              <a:rPr lang="en-US" dirty="0" smtClean="0"/>
              <a:t> </a:t>
            </a:r>
            <a:r>
              <a:rPr lang="en-US" dirty="0" err="1" smtClean="0"/>
              <a:t>costo</a:t>
            </a:r>
            <a:r>
              <a:rPr lang="en-US" dirty="0" smtClean="0"/>
              <a:t> </a:t>
            </a:r>
            <a:r>
              <a:rPr lang="en-US" dirty="0" err="1" smtClean="0"/>
              <a:t>posible</a:t>
            </a:r>
            <a:r>
              <a:rPr lang="en-US" dirty="0" smtClean="0"/>
              <a:t>, dada la </a:t>
            </a:r>
            <a:r>
              <a:rPr lang="en-US" dirty="0" err="1" smtClean="0"/>
              <a:t>producción</a:t>
            </a:r>
            <a:r>
              <a:rPr lang="en-US" dirty="0" smtClean="0"/>
              <a:t> de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</a:p>
          <a:p>
            <a:pPr lvl="2"/>
            <a:r>
              <a:rPr lang="en-US" dirty="0" err="1" smtClean="0"/>
              <a:t>“La asignación de recursos es eficiente productivamente si ninguna otra reasignación podría permitir que más de un bien sea producido sin necesariamente reducir la producción de otros bienes”</a:t>
            </a:r>
            <a:endParaRPr lang="en-US" dirty="0" smtClean="0"/>
          </a:p>
          <a:p>
            <a:pPr lvl="1"/>
            <a:r>
              <a:rPr lang="en-US" dirty="0" err="1" smtClean="0"/>
              <a:t>Corresponde</a:t>
            </a:r>
            <a:r>
              <a:rPr lang="en-US" dirty="0" smtClean="0"/>
              <a:t> a un </a:t>
            </a:r>
            <a:r>
              <a:rPr lang="en-US" dirty="0" err="1" smtClean="0"/>
              <a:t>punto</a:t>
            </a:r>
            <a:r>
              <a:rPr lang="en-US" dirty="0" smtClean="0"/>
              <a:t> de la </a:t>
            </a:r>
            <a:r>
              <a:rPr lang="en-US" dirty="0" err="1" smtClean="0"/>
              <a:t>curva</a:t>
            </a:r>
            <a:r>
              <a:rPr lang="en-US" dirty="0" smtClean="0"/>
              <a:t> de </a:t>
            </a:r>
            <a:r>
              <a:rPr lang="en-US" dirty="0" err="1" smtClean="0"/>
              <a:t>frontera</a:t>
            </a:r>
            <a:r>
              <a:rPr lang="en-US" dirty="0" smtClean="0"/>
              <a:t> de </a:t>
            </a:r>
            <a:r>
              <a:rPr lang="en-US" dirty="0" err="1" smtClean="0"/>
              <a:t>posibilidades</a:t>
            </a:r>
            <a:r>
              <a:rPr lang="en-US" dirty="0" smtClean="0"/>
              <a:t> </a:t>
            </a:r>
            <a:r>
              <a:rPr lang="en-US" dirty="0" err="1" smtClean="0"/>
              <a:t>productivas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Eficiencia asignativa y eficiencia dinámica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21752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Eficiencia</a:t>
            </a:r>
            <a:r>
              <a:rPr lang="en-US" dirty="0" smtClean="0"/>
              <a:t> </a:t>
            </a:r>
            <a:r>
              <a:rPr lang="en-US" dirty="0" err="1" smtClean="0"/>
              <a:t>asignativa (óptimo de Pareto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Dado un </a:t>
            </a:r>
            <a:r>
              <a:rPr lang="en-US" dirty="0" err="1" smtClean="0"/>
              <a:t>cierto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de </a:t>
            </a:r>
            <a:r>
              <a:rPr lang="en-US" dirty="0" err="1" smtClean="0"/>
              <a:t>cosas</a:t>
            </a:r>
            <a:r>
              <a:rPr lang="en-US" dirty="0" smtClean="0"/>
              <a:t>, no </a:t>
            </a:r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ninguna</a:t>
            </a:r>
            <a:r>
              <a:rPr lang="en-US" dirty="0" smtClean="0"/>
              <a:t> </a:t>
            </a:r>
            <a:r>
              <a:rPr lang="en-US" dirty="0" err="1" smtClean="0"/>
              <a:t>otra</a:t>
            </a:r>
            <a:r>
              <a:rPr lang="en-US" dirty="0" smtClean="0"/>
              <a:t> forma de </a:t>
            </a:r>
            <a:r>
              <a:rPr lang="en-US" dirty="0" err="1" smtClean="0"/>
              <a:t>adjudicar</a:t>
            </a:r>
            <a:r>
              <a:rPr lang="en-US" dirty="0" smtClean="0"/>
              <a:t> los </a:t>
            </a:r>
            <a:r>
              <a:rPr lang="en-US" dirty="0" err="1" smtClean="0"/>
              <a:t>recursos</a:t>
            </a:r>
            <a:r>
              <a:rPr lang="en-US" dirty="0" smtClean="0"/>
              <a:t> entre los </a:t>
            </a:r>
            <a:r>
              <a:rPr lang="en-US" dirty="0" err="1" smtClean="0"/>
              <a:t>individuos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permita</a:t>
            </a:r>
            <a:r>
              <a:rPr lang="en-US" dirty="0" smtClean="0"/>
              <a:t> </a:t>
            </a:r>
            <a:r>
              <a:rPr lang="en-US" dirty="0" err="1" smtClean="0"/>
              <a:t>mejorar</a:t>
            </a:r>
            <a:r>
              <a:rPr lang="en-US" dirty="0" smtClean="0"/>
              <a:t> a </a:t>
            </a:r>
            <a:r>
              <a:rPr lang="en-US" dirty="0" err="1" smtClean="0"/>
              <a:t>uno</a:t>
            </a:r>
            <a:r>
              <a:rPr lang="en-US" dirty="0" smtClean="0"/>
              <a:t> sin </a:t>
            </a:r>
            <a:r>
              <a:rPr lang="en-US" dirty="0" err="1" smtClean="0"/>
              <a:t>empeorar</a:t>
            </a:r>
            <a:r>
              <a:rPr lang="en-US" dirty="0" smtClean="0"/>
              <a:t> a </a:t>
            </a:r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u</a:t>
            </a:r>
            <a:r>
              <a:rPr lang="en-US" dirty="0" smtClean="0"/>
              <a:t> </a:t>
            </a:r>
            <a:r>
              <a:rPr lang="en-US" dirty="0" err="1" smtClean="0"/>
              <a:t>otros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criterio</a:t>
            </a:r>
            <a:r>
              <a:rPr lang="en-US" dirty="0" smtClean="0"/>
              <a:t> de Pareto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concepto</a:t>
            </a:r>
            <a:r>
              <a:rPr lang="en-US" dirty="0" smtClean="0"/>
              <a:t> “</a:t>
            </a:r>
            <a:r>
              <a:rPr lang="en-US" dirty="0" err="1" smtClean="0"/>
              <a:t>mínimo</a:t>
            </a:r>
            <a:r>
              <a:rPr lang="en-US" dirty="0" smtClean="0"/>
              <a:t>”,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, 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exigir</a:t>
            </a:r>
            <a:r>
              <a:rPr lang="en-US" dirty="0" smtClean="0"/>
              <a:t>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además</a:t>
            </a:r>
            <a:r>
              <a:rPr lang="en-US" dirty="0" smtClean="0"/>
              <a:t> de Pareto. </a:t>
            </a:r>
          </a:p>
          <a:p>
            <a:pPr lvl="2"/>
            <a:r>
              <a:rPr lang="en-US" dirty="0" err="1" smtClean="0"/>
              <a:t>E</a:t>
            </a:r>
            <a:r>
              <a:rPr lang="en-US" dirty="0" smtClean="0"/>
              <a:t>n principio,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en contra de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criterio</a:t>
            </a:r>
          </a:p>
          <a:p>
            <a:r>
              <a:rPr lang="en-US" dirty="0" err="1" smtClean="0"/>
              <a:t>Eficiencia dinámica: cambios tecnológicos</a:t>
            </a:r>
          </a:p>
          <a:p>
            <a:pPr lvl="1"/>
            <a:r>
              <a:rPr lang="en-US" dirty="0" err="1" smtClean="0"/>
              <a:t>I&amp;D y educación mueven la curva de Pareto hacia afuera: aumento de la productividad y la producción</a:t>
            </a:r>
          </a:p>
          <a:p>
            <a:pPr lvl="2"/>
            <a:r>
              <a:rPr lang="en-US" dirty="0" err="1" smtClean="0"/>
              <a:t>Innovación</a:t>
            </a:r>
            <a:r>
              <a:rPr lang="en-US" dirty="0" smtClean="0"/>
              <a:t>, </a:t>
            </a:r>
            <a:r>
              <a:rPr lang="en-US" dirty="0" err="1" smtClean="0"/>
              <a:t>nuevos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mejores</a:t>
            </a:r>
            <a:r>
              <a:rPr lang="en-US" dirty="0" smtClean="0"/>
              <a:t> </a:t>
            </a:r>
            <a:r>
              <a:rPr lang="en-US" dirty="0" err="1" smtClean="0"/>
              <a:t>productos</a:t>
            </a:r>
            <a:endParaRPr lang="en-US" dirty="0" smtClean="0"/>
          </a:p>
          <a:p>
            <a:pPr lvl="2"/>
            <a:r>
              <a:rPr lang="en-US" dirty="0" smtClean="0"/>
              <a:t>No en la </a:t>
            </a:r>
            <a:r>
              <a:rPr lang="en-US" dirty="0" err="1" smtClean="0"/>
              <a:t>curva</a:t>
            </a:r>
            <a:r>
              <a:rPr lang="en-US" dirty="0" smtClean="0"/>
              <a:t> de </a:t>
            </a:r>
            <a:r>
              <a:rPr lang="en-US" dirty="0" err="1" smtClean="0"/>
              <a:t>frontera</a:t>
            </a:r>
            <a:r>
              <a:rPr lang="en-US" dirty="0" smtClean="0"/>
              <a:t>, </a:t>
            </a:r>
            <a:r>
              <a:rPr lang="en-US" dirty="0" err="1" smtClean="0"/>
              <a:t>sino</a:t>
            </a:r>
            <a:r>
              <a:rPr lang="en-US" dirty="0" smtClean="0"/>
              <a:t> </a:t>
            </a:r>
            <a:r>
              <a:rPr lang="en-US" dirty="0" err="1" smtClean="0"/>
              <a:t>moviendo</a:t>
            </a:r>
            <a:r>
              <a:rPr lang="en-US" dirty="0" smtClean="0"/>
              <a:t> la </a:t>
            </a:r>
            <a:r>
              <a:rPr lang="en-US" dirty="0" err="1" smtClean="0"/>
              <a:t>curva</a:t>
            </a:r>
            <a:r>
              <a:rPr lang="en-US" dirty="0" smtClean="0"/>
              <a:t> de </a:t>
            </a:r>
            <a:r>
              <a:rPr lang="en-US" dirty="0" err="1" smtClean="0"/>
              <a:t>frontera</a:t>
            </a:r>
            <a:r>
              <a:rPr lang="en-US" dirty="0" smtClean="0"/>
              <a:t> </a:t>
            </a:r>
            <a:r>
              <a:rPr lang="en-US" dirty="0" err="1" smtClean="0"/>
              <a:t>hacia</a:t>
            </a:r>
            <a:r>
              <a:rPr lang="en-US" dirty="0" smtClean="0"/>
              <a:t> </a:t>
            </a:r>
            <a:r>
              <a:rPr lang="en-US" dirty="0" err="1" smtClean="0"/>
              <a:t>afuera</a:t>
            </a:r>
            <a:endParaRPr lang="en-US" dirty="0" smtClean="0"/>
          </a:p>
          <a:p>
            <a:pPr lvl="2"/>
            <a:r>
              <a:rPr lang="en-US" dirty="0" smtClean="0"/>
              <a:t>La </a:t>
            </a:r>
            <a:r>
              <a:rPr lang="en-US" dirty="0" err="1" smtClean="0"/>
              <a:t>innovación</a:t>
            </a:r>
            <a:r>
              <a:rPr lang="en-US" dirty="0" smtClean="0"/>
              <a:t> se </a:t>
            </a:r>
            <a:r>
              <a:rPr lang="en-US" dirty="0" err="1" smtClean="0"/>
              <a:t>financia</a:t>
            </a:r>
            <a:r>
              <a:rPr lang="en-US" dirty="0" smtClean="0"/>
              <a:t> con </a:t>
            </a:r>
            <a:r>
              <a:rPr lang="en-US" dirty="0" err="1" smtClean="0"/>
              <a:t>rentas</a:t>
            </a:r>
            <a:r>
              <a:rPr lang="en-US" dirty="0" smtClean="0"/>
              <a:t> </a:t>
            </a:r>
            <a:r>
              <a:rPr lang="en-US" dirty="0" err="1" smtClean="0"/>
              <a:t>económicas</a:t>
            </a:r>
          </a:p>
          <a:p>
            <a:pPr lvl="1"/>
            <a:r>
              <a:rPr lang="en-US"/>
              <a:t>William Baumol, </a:t>
            </a:r>
            <a:r>
              <a:rPr lang="en-US" i="1"/>
              <a:t>The Free-Market Innovation Machine: Analyzing the Growth Miracle of Capitalism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Fallas de mercado y regulación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97952" cy="44958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Desde un punto de vista económico, la regulación en sentido genérico se requiere cuando hay fallas de mercado</a:t>
            </a:r>
          </a:p>
          <a:p>
            <a:r>
              <a:rPr lang="en-US"/>
              <a:t>Fallas de mercado</a:t>
            </a:r>
          </a:p>
          <a:p>
            <a:pPr lvl="1"/>
            <a:r>
              <a:rPr lang="en-US" dirty="0" err="1" smtClean="0"/>
              <a:t>Clásicos: Monopolios naturales, externalidades, bienes públicos</a:t>
            </a:r>
          </a:p>
          <a:p>
            <a:pPr lvl="1"/>
            <a:r>
              <a:rPr lang="en-US" dirty="0" err="1" smtClean="0"/>
              <a:t>Modernos: mercados incompletos, asimetrías</a:t>
            </a:r>
            <a:r>
              <a:rPr lang="en-US" dirty="0" smtClean="0"/>
              <a:t> de </a:t>
            </a:r>
            <a:r>
              <a:rPr lang="en-US" dirty="0" err="1" smtClean="0"/>
              <a:t>información (selección adversa y riesgo moral), c</a:t>
            </a:r>
            <a:r>
              <a:rPr lang="en-US" dirty="0" smtClean="0"/>
              <a:t>ostos de transacción, etc.</a:t>
            </a:r>
          </a:p>
          <a:p>
            <a:r>
              <a:rPr lang="en-US" dirty="0" err="1" smtClean="0"/>
              <a:t>Hay una ‘falla de mercado’ explica el Derecho de la competencia: poder de mercado</a:t>
            </a:r>
          </a:p>
          <a:p>
            <a:pPr lvl="1"/>
            <a:r>
              <a:rPr lang="en-US" dirty="0" err="1" smtClean="0"/>
              <a:t>Poder de subir el precio sobre el costo marginal y causar una disminución en el bienestar social</a:t>
            </a:r>
            <a:endParaRPr lang="en-US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Poder de Mercado: Barniz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21752" cy="4495800"/>
          </a:xfrm>
        </p:spPr>
        <p:txBody>
          <a:bodyPr/>
          <a:lstStyle/>
          <a:p>
            <a:r>
              <a:rPr lang="en-US"/>
              <a:t>¿Qué es?</a:t>
            </a:r>
          </a:p>
          <a:p>
            <a:pPr lvl="1"/>
            <a:r>
              <a:rPr lang="en-US"/>
              <a:t>En síntesis, poder para fijar los precios por sobre el costo marginal</a:t>
            </a:r>
          </a:p>
          <a:p>
            <a:pPr lvl="2"/>
            <a:r>
              <a:rPr lang="en-US"/>
              <a:t>Problema del monopolista: </a:t>
            </a:r>
            <a:r>
              <a:rPr lang="en-US" i="1"/>
              <a:t>quiere</a:t>
            </a:r>
            <a:r>
              <a:rPr lang="en-US"/>
              <a:t> restringir el output para mejorar sus utilidades. Cuando </a:t>
            </a:r>
            <a:r>
              <a:rPr lang="en-US" i="1"/>
              <a:t>puede </a:t>
            </a:r>
            <a:r>
              <a:rPr lang="en-US"/>
              <a:t>hacerlo es porque tiene poder de mercado</a:t>
            </a:r>
          </a:p>
          <a:p>
            <a:pPr lvl="1"/>
            <a:r>
              <a:rPr lang="en-US"/>
              <a:t>Lerner Index: “mark-up”-normalizado</a:t>
            </a:r>
            <a:br>
              <a:rPr lang="en-US"/>
            </a:br>
            <a:endParaRPr lang="en-US"/>
          </a:p>
          <a:p>
            <a:pPr lvl="2"/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225040" y="4711700"/>
          <a:ext cx="2042160" cy="850900"/>
        </p:xfrm>
        <a:graphic>
          <a:graphicData uri="http://schemas.openxmlformats.org/presentationml/2006/ole">
            <p:oleObj spid="_x0000_s1026" name="Equation" r:id="rId3" imgW="762000" imgH="317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947</TotalTime>
  <Words>1691</Words>
  <Application>Microsoft Macintosh PowerPoint</Application>
  <PresentationFormat>On-screen Show (4:3)</PresentationFormat>
  <Paragraphs>171</Paragraphs>
  <Slides>23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Median</vt:lpstr>
      <vt:lpstr>Equation</vt:lpstr>
      <vt:lpstr>derecho y politica de la competencia</vt:lpstr>
      <vt:lpstr>Curso Derecho y Política de la Competencia </vt:lpstr>
      <vt:lpstr>Introducción</vt:lpstr>
      <vt:lpstr>El Derecho de la competencia como regulación del comercio</vt:lpstr>
      <vt:lpstr>Fallas de mercado y Derecho de la competencia</vt:lpstr>
      <vt:lpstr>Eficiencia productiva</vt:lpstr>
      <vt:lpstr>Eficiencia asignativa y eficiencia dinámica</vt:lpstr>
      <vt:lpstr>Fallas de mercado y regulación</vt:lpstr>
      <vt:lpstr>Poder de Mercado: Barniz</vt:lpstr>
      <vt:lpstr>Poder de mercado y bienestar</vt:lpstr>
      <vt:lpstr>Bienestar del consumidor y del productor</vt:lpstr>
      <vt:lpstr>El problema del monopolista</vt:lpstr>
      <vt:lpstr>Anécdota histórica: Las Combinaciones Salitreras</vt:lpstr>
      <vt:lpstr>Poder de mercado no es malo per se</vt:lpstr>
      <vt:lpstr>Diseño Institucional</vt:lpstr>
      <vt:lpstr>Una mirada rápida…</vt:lpstr>
      <vt:lpstr>Una mirada rápida…</vt:lpstr>
      <vt:lpstr>Contenido Sustantivo del DL 211</vt:lpstr>
      <vt:lpstr>Contenido Sustantivo del DL 211</vt:lpstr>
      <vt:lpstr>Derecho y política de la competencia</vt:lpstr>
      <vt:lpstr>Diseño institucional</vt:lpstr>
      <vt:lpstr>Competencia vs. Regulación sectorial (regulación en sentido estricto)</vt:lpstr>
      <vt:lpstr>Fin del DL 211: Eficiencia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Santiago Montt</dc:creator>
  <cp:lastModifiedBy>Santiago Montt</cp:lastModifiedBy>
  <cp:revision>52</cp:revision>
  <dcterms:created xsi:type="dcterms:W3CDTF">2010-08-23T13:36:17Z</dcterms:created>
  <dcterms:modified xsi:type="dcterms:W3CDTF">2010-08-23T13:36:37Z</dcterms:modified>
</cp:coreProperties>
</file>