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s/slide34.xml" ContentType="application/vnd.openxmlformats-officedocument.presentationml.slide+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embeddings/Microsoft_Equation1.bin" ContentType="application/vnd.openxmlformats-officedocument.oleObject"/>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embeddings/Microsoft_Equation2.bin" ContentType="application/vnd.openxmlformats-officedocument.oleObject"/>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9" r:id="rId1"/>
  </p:sldMasterIdLst>
  <p:notesMasterIdLst>
    <p:notesMasterId r:id="rId37"/>
  </p:notesMasterIdLst>
  <p:handoutMasterIdLst>
    <p:handoutMasterId r:id="rId38"/>
  </p:handoutMasterIdLst>
  <p:sldIdLst>
    <p:sldId id="256" r:id="rId2"/>
    <p:sldId id="265" r:id="rId3"/>
    <p:sldId id="314" r:id="rId4"/>
    <p:sldId id="282" r:id="rId5"/>
    <p:sldId id="275" r:id="rId6"/>
    <p:sldId id="283" r:id="rId7"/>
    <p:sldId id="285" r:id="rId8"/>
    <p:sldId id="336" r:id="rId9"/>
    <p:sldId id="286" r:id="rId10"/>
    <p:sldId id="288" r:id="rId11"/>
    <p:sldId id="276" r:id="rId12"/>
    <p:sldId id="287" r:id="rId13"/>
    <p:sldId id="309" r:id="rId14"/>
    <p:sldId id="311" r:id="rId15"/>
    <p:sldId id="312" r:id="rId16"/>
    <p:sldId id="313" r:id="rId17"/>
    <p:sldId id="338" r:id="rId18"/>
    <p:sldId id="339" r:id="rId19"/>
    <p:sldId id="337" r:id="rId20"/>
    <p:sldId id="319" r:id="rId21"/>
    <p:sldId id="341" r:id="rId22"/>
    <p:sldId id="342" r:id="rId23"/>
    <p:sldId id="343" r:id="rId24"/>
    <p:sldId id="344" r:id="rId25"/>
    <p:sldId id="345" r:id="rId26"/>
    <p:sldId id="346" r:id="rId27"/>
    <p:sldId id="320" r:id="rId28"/>
    <p:sldId id="321" r:id="rId29"/>
    <p:sldId id="322" r:id="rId30"/>
    <p:sldId id="323" r:id="rId31"/>
    <p:sldId id="324" r:id="rId32"/>
    <p:sldId id="325" r:id="rId33"/>
    <p:sldId id="326" r:id="rId34"/>
    <p:sldId id="327" r:id="rId35"/>
    <p:sldId id="328"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90200C4-61ED-934F-A255-532658719613}" type="datetimeFigureOut">
              <a:rPr/>
              <a:pPr/>
              <a:t>4/20/10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CD1728-9D41-784D-B511-79AECA1D2A94}" type="slidenum">
              <a: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6FF08A-83D6-9A41-9E97-1F230E60395D}" type="datetimeFigureOut">
              <a:rPr/>
              <a:pPr/>
              <a:t>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7E2BDF-A4F0-CE42-88A7-CC284C738E7E}" type="slidenum">
              <a:rPr/>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67876E-04E2-452B-AB72-FDDD96E0D20F}" type="slidenum">
              <a:rPr lang="es-ES"/>
              <a:pPr/>
              <a:t>8</a:t>
            </a:fld>
            <a:endParaRPr lang="es-ES"/>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s-ES_tradnl"/>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5BA6A5C-F9AA-7345-BA3F-F56D396F50E9}" type="datetimeFigureOut">
              <a:rPr lang="en-US"/>
              <a:pPr/>
              <a:t>8/23/10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089919B-66D7-A54D-8909-A31AA9D7DB61}"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C5BA6A5C-F9AA-7345-BA3F-F56D396F50E9}" type="datetimeFigureOut">
              <a:rPr lang="en-US"/>
              <a:pPr/>
              <a:t>8/23/10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89919B-66D7-A54D-8909-A31AA9D7DB6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s-ES_tradnl"/>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5BA6A5C-F9AA-7345-BA3F-F56D396F50E9}" type="datetimeFigureOut">
              <a:rPr lang="en-US"/>
              <a:pPr/>
              <a:t>8/23/10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089919B-66D7-A54D-8909-A31AA9D7DB61}" type="slidenum">
              <a:rPr lang="en-US"/>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762000" y="609600"/>
            <a:ext cx="7696200" cy="6858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685800" y="1600200"/>
            <a:ext cx="7772400" cy="4495800"/>
          </a:xfrm>
        </p:spPr>
        <p:txBody>
          <a:bodyPr/>
          <a:lstStyle/>
          <a:p>
            <a:endParaRPr lang="es-CL"/>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n-U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s-ES_tradnl"/>
              <a:t>Click to edit Master title style</a:t>
            </a:r>
            <a:endParaRPr kumimoji="0" lang="en-US"/>
          </a:p>
        </p:txBody>
      </p:sp>
      <p:sp>
        <p:nvSpPr>
          <p:cNvPr id="4" name="Date Placeholder 3"/>
          <p:cNvSpPr>
            <a:spLocks noGrp="1"/>
          </p:cNvSpPr>
          <p:nvPr>
            <p:ph type="dt" sz="half" idx="10"/>
          </p:nvPr>
        </p:nvSpPr>
        <p:spPr/>
        <p:txBody>
          <a:bodyPr/>
          <a:lstStyle/>
          <a:p>
            <a:fld id="{C5BA6A5C-F9AA-7345-BA3F-F56D396F50E9}" type="datetimeFigureOut">
              <a:rPr lang="en-US"/>
              <a:pPr/>
              <a:t>8/23/10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089919B-66D7-A54D-8909-A31AA9D7DB61}" type="slidenum">
              <a:rPr lang="en-US"/>
              <a:pPr/>
              <a:t>‹#›</a:t>
            </a:fld>
            <a:endParaRPr lang="en-US"/>
          </a:p>
        </p:txBody>
      </p:sp>
      <p:sp>
        <p:nvSpPr>
          <p:cNvPr id="8" name="Content Placeholder 7"/>
          <p:cNvSpPr>
            <a:spLocks noGrp="1"/>
          </p:cNvSpPr>
          <p:nvPr>
            <p:ph sz="quarter" idx="1"/>
          </p:nvPr>
        </p:nvSpPr>
        <p:spPr>
          <a:xfrm>
            <a:off x="612648" y="1600200"/>
            <a:ext cx="7921752" cy="44958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_tradnl"/>
              <a:t>Click to edit Master title style</a:t>
            </a:r>
            <a:endParaRPr kumimoji="0" lang="en-US"/>
          </a:p>
        </p:txBody>
      </p:sp>
      <p:sp>
        <p:nvSpPr>
          <p:cNvPr id="12" name="Date Placeholder 11"/>
          <p:cNvSpPr>
            <a:spLocks noGrp="1"/>
          </p:cNvSpPr>
          <p:nvPr>
            <p:ph type="dt" sz="half" idx="10"/>
          </p:nvPr>
        </p:nvSpPr>
        <p:spPr/>
        <p:txBody>
          <a:bodyPr/>
          <a:lstStyle/>
          <a:p>
            <a:fld id="{C5BA6A5C-F9AA-7345-BA3F-F56D396F50E9}" type="datetimeFigureOut">
              <a:rPr lang="en-US"/>
              <a:pPr/>
              <a:t>8/23/10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089919B-66D7-A54D-8909-A31AA9D7DB61}" type="slidenum">
              <a:rPr lang="en-US"/>
              <a:pPr/>
              <a:t>‹#›</a:t>
            </a:fld>
            <a:endParaRPr lang="en-US"/>
          </a:p>
        </p:txBody>
      </p:sp>
      <p:sp>
        <p:nvSpPr>
          <p:cNvPr id="14" name="Footer Placeholder 13"/>
          <p:cNvSpPr>
            <a:spLocks noGrp="1"/>
          </p:cNvSpPr>
          <p:nvPr>
            <p:ph type="ftr" sz="quarter" idx="12"/>
          </p:nvPr>
        </p:nvSpPr>
        <p:spPr/>
        <p:txBody>
          <a:bodyPr/>
          <a:lstStyle/>
          <a:p>
            <a:endParaRPr lang="en-US"/>
          </a:p>
        </p:txBody>
      </p:sp>
      <p:pic>
        <p:nvPicPr>
          <p:cNvPr id="10" name="Picture 9" descr="Logo RegCom.png"/>
          <p:cNvPicPr>
            <a:picLocks noChangeAspect="1"/>
          </p:cNvPicPr>
          <p:nvPr userDrawn="1"/>
        </p:nvPicPr>
        <p:blipFill>
          <a:blip r:embed="rId2">
            <a:alphaModFix amt="16000"/>
          </a:blip>
          <a:stretch>
            <a:fillRect/>
          </a:stretch>
        </p:blipFill>
        <p:spPr>
          <a:xfrm rot="16200000">
            <a:off x="7821031" y="5638708"/>
            <a:ext cx="1676398" cy="45737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8" name="Date Placeholder 7"/>
          <p:cNvSpPr>
            <a:spLocks noGrp="1"/>
          </p:cNvSpPr>
          <p:nvPr>
            <p:ph type="dt" sz="half" idx="15"/>
          </p:nvPr>
        </p:nvSpPr>
        <p:spPr/>
        <p:txBody>
          <a:bodyPr rtlCol="0"/>
          <a:lstStyle/>
          <a:p>
            <a:fld id="{C5BA6A5C-F9AA-7345-BA3F-F56D396F50E9}" type="datetimeFigureOut">
              <a:rPr lang="en-US"/>
              <a:pPr/>
              <a:t>8/23/10</a:t>
            </a:fld>
            <a:endParaRPr lang="en-US"/>
          </a:p>
        </p:txBody>
      </p:sp>
      <p:sp>
        <p:nvSpPr>
          <p:cNvPr id="10" name="Slide Number Placeholder 9"/>
          <p:cNvSpPr>
            <a:spLocks noGrp="1"/>
          </p:cNvSpPr>
          <p:nvPr>
            <p:ph type="sldNum" sz="quarter" idx="16"/>
          </p:nvPr>
        </p:nvSpPr>
        <p:spPr/>
        <p:txBody>
          <a:bodyPr rtlCol="0"/>
          <a:lstStyle/>
          <a:p>
            <a:fld id="{B089919B-66D7-A54D-8909-A31AA9D7DB61}" type="slidenum">
              <a:rPr lang="en-US"/>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s-ES_tradnl"/>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10" name="Date Placeholder 9"/>
          <p:cNvSpPr>
            <a:spLocks noGrp="1"/>
          </p:cNvSpPr>
          <p:nvPr>
            <p:ph type="dt" sz="half" idx="15"/>
          </p:nvPr>
        </p:nvSpPr>
        <p:spPr/>
        <p:txBody>
          <a:bodyPr rtlCol="0"/>
          <a:lstStyle/>
          <a:p>
            <a:fld id="{C5BA6A5C-F9AA-7345-BA3F-F56D396F50E9}" type="datetimeFigureOut">
              <a:rPr lang="en-US"/>
              <a:pPr/>
              <a:t>8/23/10</a:t>
            </a:fld>
            <a:endParaRPr lang="en-US"/>
          </a:p>
        </p:txBody>
      </p:sp>
      <p:sp>
        <p:nvSpPr>
          <p:cNvPr id="12" name="Slide Number Placeholder 11"/>
          <p:cNvSpPr>
            <a:spLocks noGrp="1"/>
          </p:cNvSpPr>
          <p:nvPr>
            <p:ph type="sldNum" sz="quarter" idx="16"/>
          </p:nvPr>
        </p:nvSpPr>
        <p:spPr/>
        <p:txBody>
          <a:bodyPr rtlCol="0"/>
          <a:lstStyle/>
          <a:p>
            <a:fld id="{B089919B-66D7-A54D-8909-A31AA9D7DB61}" type="slidenum">
              <a:rPr lang="en-US"/>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_tradnl"/>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_tradnl"/>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Date Placeholder 2"/>
          <p:cNvSpPr>
            <a:spLocks noGrp="1"/>
          </p:cNvSpPr>
          <p:nvPr>
            <p:ph type="dt" sz="half" idx="10"/>
          </p:nvPr>
        </p:nvSpPr>
        <p:spPr/>
        <p:txBody>
          <a:bodyPr/>
          <a:lstStyle/>
          <a:p>
            <a:fld id="{C5BA6A5C-F9AA-7345-BA3F-F56D396F50E9}" type="datetimeFigureOut">
              <a:rPr lang="en-US"/>
              <a:pPr/>
              <a:t>8/23/10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089919B-66D7-A54D-8909-A31AA9D7DB6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BA6A5C-F9AA-7345-BA3F-F56D396F50E9}" type="datetimeFigureOut">
              <a:rPr lang="en-US"/>
              <a:pPr/>
              <a:t>8/23/10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089919B-66D7-A54D-8909-A31AA9D7DB6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s-ES_tradnl"/>
              <a:t>Click to edit Master title style</a:t>
            </a:r>
            <a:endParaRPr kumimoji="0" lang="en-US"/>
          </a:p>
        </p:txBody>
      </p:sp>
      <p:sp>
        <p:nvSpPr>
          <p:cNvPr id="5" name="Date Placeholder 4"/>
          <p:cNvSpPr>
            <a:spLocks noGrp="1"/>
          </p:cNvSpPr>
          <p:nvPr>
            <p:ph type="dt" sz="half" idx="10"/>
          </p:nvPr>
        </p:nvSpPr>
        <p:spPr/>
        <p:txBody>
          <a:bodyPr/>
          <a:lstStyle/>
          <a:p>
            <a:fld id="{C5BA6A5C-F9AA-7345-BA3F-F56D396F50E9}" type="datetimeFigureOut">
              <a:rPr lang="en-US"/>
              <a:pPr/>
              <a:t>8/23/10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089919B-66D7-A54D-8909-A31AA9D7DB61}" type="slidenum">
              <a:rPr lang="en-US"/>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_tradnl"/>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_tradnl"/>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_tradnl"/>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5BA6A5C-F9AA-7345-BA3F-F56D396F50E9}" type="datetimeFigureOut">
              <a:rPr lang="en-US"/>
              <a:pPr/>
              <a:t>8/23/10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089919B-66D7-A54D-8909-A31AA9D7DB61}" type="slidenum">
              <a:rPr lang="en-US"/>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_tradnl" dirty="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s-ES_tradnl"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5BA6A5C-F9AA-7345-BA3F-F56D396F50E9}" type="datetimeFigureOut">
              <a:rPr lang="en-US"/>
              <a:pPr/>
              <a:t>8/23/10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089919B-66D7-A54D-8909-A31AA9D7DB61}" type="slidenum">
              <a:rPr lang="en-US"/>
              <a:pPr/>
              <a:t>‹#›</a:t>
            </a:fld>
            <a:endParaRPr lang="en-US"/>
          </a:p>
        </p:txBody>
      </p:sp>
      <p:pic>
        <p:nvPicPr>
          <p:cNvPr id="10" name="Picture 9" descr="Logo RegCom.png"/>
          <p:cNvPicPr>
            <a:picLocks noChangeAspect="1"/>
          </p:cNvPicPr>
          <p:nvPr userDrawn="1"/>
        </p:nvPicPr>
        <p:blipFill>
          <a:blip r:embed="rId14">
            <a:alphaModFix amt="16000"/>
          </a:blip>
          <a:stretch>
            <a:fillRect/>
          </a:stretch>
        </p:blipFill>
        <p:spPr>
          <a:xfrm rot="16200000">
            <a:off x="7821031" y="5638708"/>
            <a:ext cx="1676398" cy="457379"/>
          </a:xfrm>
          <a:prstGeom prst="rect">
            <a:avLst/>
          </a:prstGeom>
        </p:spPr>
      </p:pic>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oleObject" Target="../embeddings/Microsoft_Equation2.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quation1.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6.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4038600"/>
            <a:ext cx="6705600" cy="1828800"/>
          </a:xfrm>
        </p:spPr>
        <p:txBody>
          <a:bodyPr>
            <a:noAutofit/>
          </a:bodyPr>
          <a:lstStyle/>
          <a:p>
            <a:r>
              <a:rPr lang="en-US" sz="4000"/>
              <a:t>derecho y politica de la competencia</a:t>
            </a:r>
            <a:endParaRPr lang="en-US" sz="3600"/>
          </a:p>
        </p:txBody>
      </p:sp>
      <p:sp>
        <p:nvSpPr>
          <p:cNvPr id="3" name="Subtitle 2"/>
          <p:cNvSpPr>
            <a:spLocks noGrp="1"/>
          </p:cNvSpPr>
          <p:nvPr>
            <p:ph type="subTitle" idx="1"/>
          </p:nvPr>
        </p:nvSpPr>
        <p:spPr/>
        <p:txBody>
          <a:bodyPr>
            <a:normAutofit/>
          </a:bodyPr>
          <a:lstStyle/>
          <a:p>
            <a:r>
              <a:rPr lang="en-US"/>
              <a:t>Santiago Montt O.,  23 de agosto de 2010</a:t>
            </a:r>
          </a:p>
        </p:txBody>
      </p:sp>
      <p:pic>
        <p:nvPicPr>
          <p:cNvPr id="6" name="Picture 5" descr="Logo RegCom.png"/>
          <p:cNvPicPr>
            <a:picLocks noChangeAspect="1"/>
          </p:cNvPicPr>
          <p:nvPr/>
        </p:nvPicPr>
        <p:blipFill>
          <a:blip r:embed="rId2"/>
          <a:stretch>
            <a:fillRect/>
          </a:stretch>
        </p:blipFill>
        <p:spPr>
          <a:xfrm>
            <a:off x="228600" y="6172200"/>
            <a:ext cx="1752600" cy="47816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S-C-P (3)</a:t>
            </a:r>
          </a:p>
        </p:txBody>
      </p:sp>
      <p:sp>
        <p:nvSpPr>
          <p:cNvPr id="3" name="Content Placeholder 2"/>
          <p:cNvSpPr>
            <a:spLocks noGrp="1"/>
          </p:cNvSpPr>
          <p:nvPr>
            <p:ph sz="quarter" idx="1"/>
          </p:nvPr>
        </p:nvSpPr>
        <p:spPr/>
        <p:txBody>
          <a:bodyPr>
            <a:normAutofit fontScale="92500"/>
          </a:bodyPr>
          <a:lstStyle/>
          <a:p>
            <a:r>
              <a:rPr lang="en-US"/>
              <a:t>S-C-P en su versión original</a:t>
            </a:r>
          </a:p>
          <a:p>
            <a:pPr lvl="1"/>
            <a:r>
              <a:rPr lang="en-US"/>
              <a:t>Encontrar una correlación entre S y P, de modo que S (variable independiente) explique P (variable dependiente)</a:t>
            </a:r>
          </a:p>
          <a:p>
            <a:pPr lvl="1"/>
            <a:r>
              <a:rPr lang="en-US"/>
              <a:t>Mercado perfecto y monopolio perfecto eran visto como extremos opuestos de un continuo de tipos de estructuras de mercado</a:t>
            </a:r>
          </a:p>
          <a:p>
            <a:pPr lvl="1"/>
            <a:r>
              <a:rPr lang="en-US"/>
              <a:t>En esta época, tamaño, por sí sólo, podría ser motivo de preocupación (y una delito ante la competencia)</a:t>
            </a:r>
          </a:p>
          <a:p>
            <a:pPr lvl="1"/>
            <a:r>
              <a:rPr lang="en-US"/>
              <a:t>Historia: Peak en USA: Caso ALCOA 1945, mero tamaño jugó un papel muy relevante en condenar a la empresa</a:t>
            </a:r>
          </a:p>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Cómo</a:t>
            </a:r>
            <a:r>
              <a:rPr lang="en-US" dirty="0" smtClean="0"/>
              <a:t> se </a:t>
            </a:r>
            <a:r>
              <a:rPr lang="en-US" dirty="0" err="1" smtClean="0"/>
              <a:t>ve</a:t>
            </a:r>
            <a:r>
              <a:rPr lang="en-US" dirty="0" smtClean="0"/>
              <a:t> </a:t>
            </a:r>
            <a:r>
              <a:rPr lang="en-US" dirty="0" err="1" smtClean="0"/>
              <a:t>hoy</a:t>
            </a:r>
            <a:r>
              <a:rPr lang="en-US" dirty="0" smtClean="0"/>
              <a:t> el S-C-P </a:t>
            </a:r>
            <a:endParaRPr lang="en-US" dirty="0"/>
          </a:p>
        </p:txBody>
      </p:sp>
      <p:pic>
        <p:nvPicPr>
          <p:cNvPr id="4" name="Picture 3"/>
          <p:cNvPicPr>
            <a:picLocks noChangeAspect="1"/>
          </p:cNvPicPr>
          <p:nvPr/>
        </p:nvPicPr>
        <p:blipFill>
          <a:blip r:embed="rId2"/>
          <a:stretch>
            <a:fillRect/>
          </a:stretch>
        </p:blipFill>
        <p:spPr>
          <a:xfrm>
            <a:off x="342900" y="1775191"/>
            <a:ext cx="8458200" cy="3886200"/>
          </a:xfrm>
          <a:prstGeom prst="rect">
            <a:avLst/>
          </a:prstGeom>
        </p:spPr>
      </p:pic>
      <p:sp>
        <p:nvSpPr>
          <p:cNvPr id="5" name="TextBox 4"/>
          <p:cNvSpPr txBox="1"/>
          <p:nvPr/>
        </p:nvSpPr>
        <p:spPr>
          <a:xfrm>
            <a:off x="685800" y="6172200"/>
            <a:ext cx="5612835" cy="369332"/>
          </a:xfrm>
          <a:prstGeom prst="rect">
            <a:avLst/>
          </a:prstGeom>
          <a:noFill/>
        </p:spPr>
        <p:txBody>
          <a:bodyPr wrap="none" rtlCol="0">
            <a:spAutoFit/>
          </a:bodyPr>
          <a:lstStyle/>
          <a:p>
            <a:r>
              <a:rPr lang="en-US" dirty="0" err="1" smtClean="0"/>
              <a:t>Fuente</a:t>
            </a:r>
            <a:r>
              <a:rPr lang="en-US" dirty="0" smtClean="0"/>
              <a:t>: Faull &amp; </a:t>
            </a:r>
            <a:r>
              <a:rPr lang="en-US" dirty="0" err="1" smtClean="0"/>
              <a:t>Nikpay</a:t>
            </a:r>
            <a:r>
              <a:rPr lang="en-US" dirty="0" smtClean="0"/>
              <a:t>, </a:t>
            </a:r>
            <a:r>
              <a:rPr lang="en-US" i="1" dirty="0" smtClean="0"/>
              <a:t>The EC Law of Competition </a:t>
            </a:r>
            <a:r>
              <a:rPr lang="en-US" dirty="0" smtClean="0"/>
              <a:t>(2007).</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La nueva Organización Industrial</a:t>
            </a:r>
          </a:p>
        </p:txBody>
      </p:sp>
      <p:sp>
        <p:nvSpPr>
          <p:cNvPr id="3" name="Content Placeholder 2"/>
          <p:cNvSpPr>
            <a:spLocks noGrp="1"/>
          </p:cNvSpPr>
          <p:nvPr>
            <p:ph sz="quarter" idx="1"/>
          </p:nvPr>
        </p:nvSpPr>
        <p:spPr/>
        <p:txBody>
          <a:bodyPr>
            <a:normAutofit fontScale="77500" lnSpcReduction="20000"/>
          </a:bodyPr>
          <a:lstStyle/>
          <a:p>
            <a:r>
              <a:rPr lang="en-US"/>
              <a:t>Chicago</a:t>
            </a:r>
          </a:p>
          <a:p>
            <a:pPr lvl="1"/>
            <a:r>
              <a:rPr lang="en-US"/>
              <a:t>Exceso de optimismo en el mercado</a:t>
            </a:r>
          </a:p>
          <a:p>
            <a:pPr lvl="1"/>
            <a:r>
              <a:rPr lang="en-US"/>
              <a:t>Falta de sofisticación matemática</a:t>
            </a:r>
          </a:p>
          <a:p>
            <a:r>
              <a:rPr lang="en-US"/>
              <a:t>Post-Chicago </a:t>
            </a:r>
          </a:p>
          <a:p>
            <a:pPr lvl="1"/>
            <a:r>
              <a:rPr lang="en-US"/>
              <a:t>Teoría de juegos</a:t>
            </a:r>
          </a:p>
          <a:p>
            <a:pPr lvl="1"/>
            <a:r>
              <a:rPr lang="en-US"/>
              <a:t>Equilibrio de Nash </a:t>
            </a:r>
          </a:p>
          <a:p>
            <a:pPr lvl="2"/>
            <a:r>
              <a:rPr lang="en-US"/>
              <a:t>Qué hago yo dado lo que hacen los otros</a:t>
            </a:r>
          </a:p>
          <a:p>
            <a:pPr lvl="1"/>
            <a:r>
              <a:rPr lang="en-US"/>
              <a:t>Altamente complejo</a:t>
            </a:r>
          </a:p>
          <a:p>
            <a:pPr lvl="1"/>
            <a:r>
              <a:rPr lang="en-US"/>
              <a:t>Difícil de establecer recetas de </a:t>
            </a:r>
            <a:r>
              <a:rPr lang="en-US" i="1"/>
              <a:t>policy</a:t>
            </a:r>
            <a:endParaRPr lang="en-US"/>
          </a:p>
          <a:p>
            <a:r>
              <a:rPr lang="en-US"/>
              <a:t>La nueva OI</a:t>
            </a:r>
          </a:p>
          <a:p>
            <a:pPr lvl="1"/>
            <a:r>
              <a:rPr lang="en-US"/>
              <a:t>Énfasis en industrias específicas</a:t>
            </a:r>
          </a:p>
          <a:p>
            <a:pPr lvl="1"/>
            <a:r>
              <a:rPr lang="en-US"/>
              <a:t>Modelos de conducta (gracias a la teoría de juegos)</a:t>
            </a:r>
          </a:p>
          <a:p>
            <a:pPr lvl="1"/>
            <a:r>
              <a:rPr lang="en-US"/>
              <a:t>Estrategia y RRC (</a:t>
            </a:r>
            <a:r>
              <a:rPr lang="en-US" i="1"/>
              <a:t>raising rival costs</a:t>
            </a:r>
            <a:r>
              <a:rPr lang="en-US"/>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Dos focos importantes</a:t>
            </a:r>
          </a:p>
        </p:txBody>
      </p:sp>
      <p:sp>
        <p:nvSpPr>
          <p:cNvPr id="3" name="Content Placeholder 2"/>
          <p:cNvSpPr>
            <a:spLocks noGrp="1"/>
          </p:cNvSpPr>
          <p:nvPr>
            <p:ph sz="quarter" idx="1"/>
          </p:nvPr>
        </p:nvSpPr>
        <p:spPr/>
        <p:txBody>
          <a:bodyPr/>
          <a:lstStyle/>
          <a:p>
            <a:r>
              <a:rPr lang="en-US"/>
              <a:t>La industria</a:t>
            </a:r>
          </a:p>
          <a:p>
            <a:pPr lvl="1"/>
            <a:r>
              <a:rPr lang="en-US"/>
              <a:t>Estructura, costos, escalas</a:t>
            </a:r>
          </a:p>
          <a:p>
            <a:pPr lvl="1"/>
            <a:r>
              <a:rPr lang="en-US"/>
              <a:t>Barreras de entrada, salida, regulaciones, etc.</a:t>
            </a:r>
          </a:p>
          <a:p>
            <a:r>
              <a:rPr lang="en-US"/>
              <a:t>La firma</a:t>
            </a:r>
          </a:p>
          <a:p>
            <a:pPr lvl="1"/>
            <a:r>
              <a:rPr lang="en-US"/>
              <a:t>Mercado vs. integración vertical vs. contratos de largo tiempo (costos de transacción vs. costos de coordinación)</a:t>
            </a:r>
          </a:p>
          <a:p>
            <a:pPr lvl="1"/>
            <a:r>
              <a:rPr lang="en-US"/>
              <a:t>Conducta y estrategia</a:t>
            </a:r>
          </a:p>
          <a:p>
            <a:pPr lvl="1">
              <a:buNone/>
            </a:pP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a:t>
            </a:r>
            <a:r>
              <a:rPr lang="en-US"/>
              <a:t>é es la firma?</a:t>
            </a:r>
            <a:endParaRPr lang="en-US"/>
          </a:p>
        </p:txBody>
      </p:sp>
      <p:sp>
        <p:nvSpPr>
          <p:cNvPr id="3" name="Content Placeholder 2"/>
          <p:cNvSpPr>
            <a:spLocks noGrp="1"/>
          </p:cNvSpPr>
          <p:nvPr>
            <p:ph sz="quarter" idx="1"/>
          </p:nvPr>
        </p:nvSpPr>
        <p:spPr/>
        <p:txBody>
          <a:bodyPr>
            <a:normAutofit/>
          </a:bodyPr>
          <a:lstStyle/>
          <a:p>
            <a:r>
              <a:rPr lang="en-US"/>
              <a:t>Tres maneras de hacer negocios</a:t>
            </a:r>
          </a:p>
          <a:p>
            <a:pPr lvl="1"/>
            <a:r>
              <a:rPr lang="en-US"/>
              <a:t>Comprar insumos en el mercado spot</a:t>
            </a:r>
          </a:p>
          <a:p>
            <a:pPr lvl="1"/>
            <a:r>
              <a:rPr lang="en-US"/>
              <a:t>Celebrar contratos de largo tiempo con los proveedores</a:t>
            </a:r>
          </a:p>
          <a:p>
            <a:pPr lvl="1"/>
            <a:r>
              <a:rPr lang="en-US"/>
              <a:t>Integrarse verticalmente</a:t>
            </a:r>
            <a:endParaRPr lang="en-US"/>
          </a:p>
          <a:p>
            <a:pPr lvl="2"/>
            <a:r>
              <a:rPr lang="en-US"/>
              <a:t>Teor</a:t>
            </a:r>
            <a:r>
              <a:rPr lang="en-US"/>
              <a:t>ía de la firma</a:t>
            </a:r>
            <a:endParaRPr lang="en-US"/>
          </a:p>
          <a:p>
            <a:r>
              <a:rPr lang="en-US"/>
              <a:t>El concepto clave es el de costos de transacción</a:t>
            </a:r>
          </a:p>
          <a:p>
            <a:pPr lvl="1"/>
            <a:r>
              <a:rPr lang="en-US"/>
              <a:t>Ex ante: Coase</a:t>
            </a:r>
          </a:p>
          <a:p>
            <a:pPr lvl="1"/>
            <a:r>
              <a:rPr lang="en-US"/>
              <a:t>Ex post: Williamson</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endParaRPr lang="en-US"/>
          </a:p>
        </p:txBody>
      </p:sp>
      <p:sp>
        <p:nvSpPr>
          <p:cNvPr id="2" name="Title 1"/>
          <p:cNvSpPr>
            <a:spLocks noGrp="1"/>
          </p:cNvSpPr>
          <p:nvPr>
            <p:ph type="title"/>
          </p:nvPr>
        </p:nvSpPr>
        <p:spPr/>
        <p:txBody>
          <a:bodyPr>
            <a:noAutofit/>
          </a:bodyPr>
          <a:lstStyle/>
          <a:p>
            <a:r>
              <a:rPr lang="en-US" sz="3600"/>
              <a:t>Mercado Relevante y Poder de Mercado</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Visualizando el problema (1)</a:t>
            </a:r>
          </a:p>
        </p:txBody>
      </p:sp>
      <p:sp>
        <p:nvSpPr>
          <p:cNvPr id="3" name="Content Placeholder 2"/>
          <p:cNvSpPr>
            <a:spLocks noGrp="1"/>
          </p:cNvSpPr>
          <p:nvPr>
            <p:ph sz="quarter" idx="1"/>
          </p:nvPr>
        </p:nvSpPr>
        <p:spPr/>
        <p:txBody>
          <a:bodyPr/>
          <a:lstStyle/>
          <a:p>
            <a:r>
              <a:rPr lang="en-US"/>
              <a:t>Nombre del problema: poder de mercado</a:t>
            </a:r>
          </a:p>
          <a:p>
            <a:pPr lvl="1"/>
            <a:r>
              <a:rPr lang="en-US"/>
              <a:t>Falla de mercado</a:t>
            </a:r>
          </a:p>
          <a:p>
            <a:pPr lvl="2"/>
            <a:r>
              <a:rPr lang="en-US"/>
              <a:t>Monopolista puede subir el precio, alej</a:t>
            </a:r>
            <a:r>
              <a:rPr lang="en-US"/>
              <a:t>ándose del </a:t>
            </a:r>
            <a:r>
              <a:rPr lang="en-US" i="1"/>
              <a:t>first best</a:t>
            </a:r>
            <a:r>
              <a:rPr lang="en-US"/>
              <a:t> de p=CM</a:t>
            </a:r>
            <a:endParaRPr lang="en-US"/>
          </a:p>
          <a:p>
            <a:pPr lvl="1"/>
            <a:r>
              <a:rPr lang="en-US"/>
              <a:t>Justifica intervenci</a:t>
            </a:r>
            <a:r>
              <a:rPr lang="en-US"/>
              <a:t>ón estatal</a:t>
            </a:r>
          </a:p>
          <a:p>
            <a:pPr lvl="2"/>
            <a:r>
              <a:rPr lang="en-US"/>
              <a:t>El Derecho de la competencia es una forma de regulación e intervención estatal</a:t>
            </a:r>
            <a:endParaRPr lang="en-US"/>
          </a:p>
          <a:p>
            <a:pPr lvl="1"/>
            <a:r>
              <a:rPr lang="en-US"/>
              <a:t>Sólo en algunos casos el poder de mercado es malo (tensión estática-dinámica)	</a:t>
            </a:r>
          </a:p>
          <a:p>
            <a:pPr lvl="2"/>
            <a:r>
              <a:rPr lang="en-US"/>
              <a:t>Debemos saber distinguir los casos buenos de los malos</a:t>
            </a:r>
            <a:endParaRPr lang="en-US"/>
          </a:p>
          <a:p>
            <a:pPr lvl="1">
              <a:buNone/>
            </a:pP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3600"/>
              <a:t>Visualizando el problema (2)</a:t>
            </a:r>
            <a:endParaRPr lang="en-US" sz="4000" dirty="0" err="1" smtClean="0"/>
          </a:p>
        </p:txBody>
      </p:sp>
      <p:sp>
        <p:nvSpPr>
          <p:cNvPr id="3" name="Content Placeholder 2"/>
          <p:cNvSpPr>
            <a:spLocks noGrp="1"/>
          </p:cNvSpPr>
          <p:nvPr>
            <p:ph idx="1"/>
          </p:nvPr>
        </p:nvSpPr>
        <p:spPr/>
        <p:txBody>
          <a:bodyPr>
            <a:normAutofit fontScale="92500" lnSpcReduction="20000"/>
          </a:bodyPr>
          <a:lstStyle/>
          <a:p>
            <a:pPr eaLnBrk="1" hangingPunct="1">
              <a:lnSpc>
                <a:spcPct val="90000"/>
              </a:lnSpc>
              <a:buFont typeface="Wingdings 2" pitchFamily="-65" charset="2"/>
              <a:buChar char=""/>
              <a:defRPr/>
            </a:pPr>
            <a:r>
              <a:rPr lang="en-US" dirty="0" err="1" smtClean="0"/>
              <a:t>No confundir</a:t>
            </a:r>
            <a:endParaRPr lang="en-US" dirty="0" smtClean="0"/>
          </a:p>
          <a:p>
            <a:pPr lvl="1" eaLnBrk="1" hangingPunct="1">
              <a:lnSpc>
                <a:spcPct val="90000"/>
              </a:lnSpc>
              <a:buFont typeface="Wingdings" pitchFamily="-65" charset="2"/>
              <a:buChar char=""/>
              <a:defRPr/>
            </a:pPr>
            <a:r>
              <a:rPr lang="en-US" dirty="0" err="1" smtClean="0"/>
              <a:t>Monopolio</a:t>
            </a:r>
            <a:r>
              <a:rPr lang="en-US" dirty="0" smtClean="0"/>
              <a:t> vs. </a:t>
            </a:r>
            <a:r>
              <a:rPr lang="en-US" dirty="0" err="1" smtClean="0"/>
              <a:t>monopolio</a:t>
            </a:r>
            <a:r>
              <a:rPr lang="en-US" dirty="0" smtClean="0"/>
              <a:t> natural</a:t>
            </a:r>
          </a:p>
          <a:p>
            <a:pPr lvl="2" eaLnBrk="1" hangingPunct="1">
              <a:lnSpc>
                <a:spcPct val="90000"/>
              </a:lnSpc>
              <a:buFont typeface="Arial" pitchFamily="-65" charset="0"/>
              <a:buChar char="▪"/>
              <a:defRPr/>
            </a:pPr>
            <a:r>
              <a:rPr lang="en-US" dirty="0" smtClean="0"/>
              <a:t>Clave: </a:t>
            </a:r>
            <a:r>
              <a:rPr lang="en-US" dirty="0" err="1" smtClean="0"/>
              <a:t>subaditividad</a:t>
            </a:r>
            <a:r>
              <a:rPr lang="en-US" dirty="0" smtClean="0"/>
              <a:t> en los </a:t>
            </a:r>
            <a:r>
              <a:rPr lang="en-US" dirty="0" err="1" smtClean="0"/>
              <a:t>costos</a:t>
            </a:r>
            <a:r>
              <a:rPr lang="en-US" dirty="0" smtClean="0"/>
              <a:t> </a:t>
            </a:r>
          </a:p>
          <a:p>
            <a:pPr lvl="2" eaLnBrk="1" hangingPunct="1">
              <a:lnSpc>
                <a:spcPct val="90000"/>
              </a:lnSpc>
              <a:buFont typeface="Arial" pitchFamily="-65" charset="0"/>
              <a:buChar char="▪"/>
              <a:defRPr/>
            </a:pPr>
            <a:r>
              <a:rPr lang="en-US" dirty="0" smtClean="0"/>
              <a:t>(</a:t>
            </a:r>
            <a:r>
              <a:rPr lang="en-US" dirty="0" err="1" smtClean="0"/>
              <a:t>Versión</a:t>
            </a:r>
            <a:r>
              <a:rPr lang="en-US" dirty="0" smtClean="0"/>
              <a:t> </a:t>
            </a:r>
            <a:r>
              <a:rPr lang="en-US" dirty="0" err="1" smtClean="0"/>
              <a:t>simplificada</a:t>
            </a:r>
            <a:r>
              <a:rPr lang="en-US" dirty="0" smtClean="0"/>
              <a:t>: </a:t>
            </a:r>
            <a:r>
              <a:rPr lang="en-US" dirty="0" err="1" smtClean="0"/>
              <a:t>costos</a:t>
            </a:r>
            <a:r>
              <a:rPr lang="en-US" dirty="0" smtClean="0"/>
              <a:t> </a:t>
            </a:r>
            <a:r>
              <a:rPr lang="en-US" dirty="0" err="1" smtClean="0"/>
              <a:t>marginales</a:t>
            </a:r>
            <a:r>
              <a:rPr lang="en-US" dirty="0" smtClean="0"/>
              <a:t> </a:t>
            </a:r>
            <a:r>
              <a:rPr lang="en-US" dirty="0" err="1" smtClean="0"/>
              <a:t>decrecientes</a:t>
            </a:r>
            <a:r>
              <a:rPr lang="en-US" dirty="0" smtClean="0"/>
              <a:t>)</a:t>
            </a:r>
          </a:p>
          <a:p>
            <a:pPr lvl="2" eaLnBrk="1" hangingPunct="1">
              <a:lnSpc>
                <a:spcPct val="90000"/>
              </a:lnSpc>
              <a:buFont typeface="Arial" pitchFamily="-65" charset="0"/>
              <a:buChar char="▪"/>
              <a:defRPr/>
            </a:pPr>
            <a:r>
              <a:rPr lang="en-US" dirty="0" err="1" smtClean="0"/>
              <a:t>Desde</a:t>
            </a:r>
            <a:r>
              <a:rPr lang="en-US" dirty="0" smtClean="0"/>
              <a:t> un </a:t>
            </a:r>
            <a:r>
              <a:rPr lang="en-US" dirty="0" err="1" smtClean="0"/>
              <a:t>punto</a:t>
            </a:r>
            <a:r>
              <a:rPr lang="en-US" dirty="0" smtClean="0"/>
              <a:t> de vista de </a:t>
            </a:r>
            <a:r>
              <a:rPr lang="en-US" i="1" dirty="0" smtClean="0"/>
              <a:t>policy </a:t>
            </a:r>
            <a:r>
              <a:rPr lang="en-US" dirty="0" err="1" smtClean="0"/>
              <a:t>y</a:t>
            </a:r>
            <a:r>
              <a:rPr lang="en-US" dirty="0" smtClean="0"/>
              <a:t>, </a:t>
            </a:r>
            <a:r>
              <a:rPr lang="en-US" dirty="0" err="1" smtClean="0"/>
              <a:t>por</a:t>
            </a:r>
            <a:r>
              <a:rPr lang="en-US" dirty="0" smtClean="0"/>
              <a:t> </a:t>
            </a:r>
            <a:r>
              <a:rPr lang="en-US" dirty="0" err="1" smtClean="0"/>
              <a:t>ello</a:t>
            </a:r>
            <a:r>
              <a:rPr lang="en-US" dirty="0" smtClean="0"/>
              <a:t>, de </a:t>
            </a:r>
            <a:r>
              <a:rPr lang="en-US" dirty="0" err="1" smtClean="0"/>
              <a:t>eficiencia</a:t>
            </a:r>
            <a:r>
              <a:rPr lang="en-US" dirty="0" smtClean="0"/>
              <a:t>, el </a:t>
            </a:r>
            <a:r>
              <a:rPr lang="en-US" dirty="0" err="1" smtClean="0"/>
              <a:t>monopolio</a:t>
            </a:r>
            <a:r>
              <a:rPr lang="en-US" dirty="0" smtClean="0"/>
              <a:t> natural no </a:t>
            </a:r>
            <a:r>
              <a:rPr lang="en-US" dirty="0" err="1" smtClean="0"/>
              <a:t>debe</a:t>
            </a:r>
            <a:r>
              <a:rPr lang="en-US" dirty="0" smtClean="0"/>
              <a:t> </a:t>
            </a:r>
            <a:r>
              <a:rPr lang="en-US" dirty="0" err="1" smtClean="0"/>
              <a:t>somete</a:t>
            </a:r>
            <a:r>
              <a:rPr lang="en-US" dirty="0" smtClean="0"/>
              <a:t> a la </a:t>
            </a:r>
            <a:r>
              <a:rPr lang="en-US" dirty="0" err="1" smtClean="0"/>
              <a:t>competencia</a:t>
            </a:r>
            <a:r>
              <a:rPr lang="en-US" dirty="0" smtClean="0"/>
              <a:t>, </a:t>
            </a:r>
            <a:r>
              <a:rPr lang="en-US" dirty="0" err="1" smtClean="0"/>
              <a:t>sino</a:t>
            </a:r>
            <a:r>
              <a:rPr lang="en-US" dirty="0" smtClean="0"/>
              <a:t> a </a:t>
            </a:r>
            <a:r>
              <a:rPr lang="en-US" dirty="0" err="1" smtClean="0"/>
              <a:t>regulación</a:t>
            </a:r>
            <a:r>
              <a:rPr lang="en-US" dirty="0" smtClean="0"/>
              <a:t> de </a:t>
            </a:r>
            <a:r>
              <a:rPr lang="en-US" dirty="0" err="1" smtClean="0"/>
              <a:t>precios</a:t>
            </a:r>
            <a:endParaRPr lang="en-US" dirty="0" smtClean="0"/>
          </a:p>
          <a:p>
            <a:pPr lvl="1" eaLnBrk="1" hangingPunct="1">
              <a:lnSpc>
                <a:spcPct val="90000"/>
              </a:lnSpc>
              <a:buFont typeface="Wingdings" pitchFamily="-65" charset="2"/>
              <a:buChar char=""/>
              <a:defRPr/>
            </a:pPr>
            <a:r>
              <a:rPr lang="en-US" dirty="0" err="1" smtClean="0"/>
              <a:t>Firmas</a:t>
            </a:r>
            <a:r>
              <a:rPr lang="en-US" dirty="0" smtClean="0"/>
              <a:t> </a:t>
            </a:r>
            <a:r>
              <a:rPr lang="en-US" dirty="0" err="1" smtClean="0"/>
              <a:t>pueden</a:t>
            </a:r>
            <a:r>
              <a:rPr lang="en-US" dirty="0" smtClean="0"/>
              <a:t> </a:t>
            </a:r>
            <a:r>
              <a:rPr lang="en-US" dirty="0" err="1" smtClean="0"/>
              <a:t>competir</a:t>
            </a:r>
            <a:r>
              <a:rPr lang="en-US" dirty="0" smtClean="0"/>
              <a:t>:</a:t>
            </a:r>
          </a:p>
          <a:p>
            <a:pPr lvl="2" eaLnBrk="1" hangingPunct="1">
              <a:lnSpc>
                <a:spcPct val="90000"/>
              </a:lnSpc>
              <a:buFont typeface="Arial" pitchFamily="-65" charset="0"/>
              <a:buChar char="▪"/>
              <a:defRPr/>
            </a:pPr>
            <a:r>
              <a:rPr lang="en-US" dirty="0" smtClean="0"/>
              <a:t>En </a:t>
            </a:r>
            <a:r>
              <a:rPr lang="en-US" dirty="0" err="1" smtClean="0"/>
              <a:t>precio</a:t>
            </a:r>
            <a:endParaRPr lang="en-US" dirty="0" smtClean="0"/>
          </a:p>
          <a:p>
            <a:pPr lvl="3" eaLnBrk="1" hangingPunct="1">
              <a:lnSpc>
                <a:spcPct val="90000"/>
              </a:lnSpc>
              <a:buFont typeface="Arial" pitchFamily="-65" charset="0"/>
              <a:buChar char="▪"/>
              <a:defRPr/>
            </a:pPr>
            <a:r>
              <a:rPr lang="en-US" dirty="0" err="1" smtClean="0"/>
              <a:t>Equilibrio</a:t>
            </a:r>
            <a:r>
              <a:rPr lang="en-US" dirty="0" smtClean="0"/>
              <a:t> de Bertrand</a:t>
            </a:r>
          </a:p>
          <a:p>
            <a:pPr lvl="2" eaLnBrk="1" hangingPunct="1">
              <a:lnSpc>
                <a:spcPct val="90000"/>
              </a:lnSpc>
              <a:buFont typeface="Arial" pitchFamily="-65" charset="0"/>
              <a:buChar char="▪"/>
              <a:defRPr/>
            </a:pPr>
            <a:r>
              <a:rPr lang="en-US" dirty="0" smtClean="0"/>
              <a:t>O en </a:t>
            </a:r>
            <a:r>
              <a:rPr lang="en-US" dirty="0" err="1" smtClean="0"/>
              <a:t>cantidad</a:t>
            </a:r>
            <a:endParaRPr lang="en-US" dirty="0" smtClean="0"/>
          </a:p>
          <a:p>
            <a:pPr lvl="3" eaLnBrk="1" hangingPunct="1">
              <a:lnSpc>
                <a:spcPct val="90000"/>
              </a:lnSpc>
              <a:buFont typeface="Arial" pitchFamily="-65" charset="0"/>
              <a:buChar char="▪"/>
              <a:defRPr/>
            </a:pPr>
            <a:r>
              <a:rPr lang="en-US" dirty="0" err="1" smtClean="0"/>
              <a:t>Equilibrio</a:t>
            </a:r>
            <a:r>
              <a:rPr lang="en-US" dirty="0" smtClean="0"/>
              <a:t> de </a:t>
            </a:r>
            <a:r>
              <a:rPr lang="en-US" dirty="0" err="1" smtClean="0"/>
              <a:t>Cournot</a:t>
            </a:r>
            <a:endParaRPr lang="en-US" dirty="0" smtClean="0"/>
          </a:p>
          <a:p>
            <a:pPr lvl="2" eaLnBrk="1" hangingPunct="1">
              <a:lnSpc>
                <a:spcPct val="90000"/>
              </a:lnSpc>
              <a:buFont typeface="Arial" pitchFamily="-65" charset="0"/>
              <a:buChar char="▪"/>
              <a:defRPr/>
            </a:pPr>
            <a:r>
              <a:rPr lang="en-US" dirty="0" smtClean="0"/>
              <a:t>Si </a:t>
            </a:r>
            <a:r>
              <a:rPr lang="en-US" dirty="0" err="1" smtClean="0"/>
              <a:t>las</a:t>
            </a:r>
            <a:r>
              <a:rPr lang="en-US" dirty="0" smtClean="0"/>
              <a:t> </a:t>
            </a:r>
            <a:r>
              <a:rPr lang="en-US" dirty="0" err="1" smtClean="0"/>
              <a:t>firmas</a:t>
            </a:r>
            <a:r>
              <a:rPr lang="en-US" dirty="0" smtClean="0"/>
              <a:t> son </a:t>
            </a:r>
            <a:r>
              <a:rPr lang="en-US" dirty="0" err="1" smtClean="0"/>
              <a:t>pocas</a:t>
            </a:r>
            <a:r>
              <a:rPr lang="en-US" dirty="0" smtClean="0"/>
              <a:t>, </a:t>
            </a:r>
            <a:r>
              <a:rPr lang="en-US" dirty="0" err="1" smtClean="0"/>
              <a:t>sus</a:t>
            </a:r>
            <a:r>
              <a:rPr lang="en-US" dirty="0" smtClean="0"/>
              <a:t> </a:t>
            </a:r>
            <a:r>
              <a:rPr lang="en-US" dirty="0" err="1" smtClean="0"/>
              <a:t>acciones</a:t>
            </a:r>
            <a:r>
              <a:rPr lang="en-US" dirty="0" smtClean="0"/>
              <a:t> son </a:t>
            </a:r>
            <a:r>
              <a:rPr lang="en-US" u="sng" dirty="0" err="1" smtClean="0"/>
              <a:t>interdependientes</a:t>
            </a:r>
            <a:r>
              <a:rPr lang="en-US" dirty="0" smtClean="0"/>
              <a:t> </a:t>
            </a:r>
            <a:r>
              <a:rPr lang="en-US" dirty="0" err="1" smtClean="0"/>
              <a:t>y</a:t>
            </a:r>
            <a:r>
              <a:rPr lang="en-US" dirty="0" smtClean="0"/>
              <a:t> </a:t>
            </a:r>
            <a:r>
              <a:rPr lang="en-US" dirty="0" err="1" smtClean="0"/>
              <a:t>estos</a:t>
            </a:r>
            <a:r>
              <a:rPr lang="en-US" dirty="0" smtClean="0"/>
              <a:t> </a:t>
            </a:r>
            <a:r>
              <a:rPr lang="en-US" dirty="0" err="1" smtClean="0"/>
              <a:t>equilibrios</a:t>
            </a:r>
            <a:r>
              <a:rPr lang="en-US" dirty="0" smtClean="0"/>
              <a:t> no </a:t>
            </a:r>
            <a:r>
              <a:rPr lang="en-US" dirty="0" err="1" smtClean="0"/>
              <a:t>corresponden</a:t>
            </a:r>
            <a:r>
              <a:rPr lang="en-US" dirty="0" smtClean="0"/>
              <a:t> </a:t>
            </a:r>
            <a:r>
              <a:rPr lang="en-US" dirty="0" err="1" smtClean="0"/>
              <a:t>generalmente</a:t>
            </a:r>
            <a:r>
              <a:rPr lang="en-US" dirty="0" smtClean="0"/>
              <a:t> al </a:t>
            </a:r>
            <a:r>
              <a:rPr lang="en-US" dirty="0" err="1" smtClean="0"/>
              <a:t>precio</a:t>
            </a:r>
            <a:r>
              <a:rPr lang="en-US" dirty="0" smtClean="0"/>
              <a:t> </a:t>
            </a:r>
            <a:r>
              <a:rPr lang="en-US" dirty="0" err="1" smtClean="0"/>
              <a:t>que</a:t>
            </a:r>
            <a:r>
              <a:rPr lang="en-US" dirty="0" smtClean="0"/>
              <a:t> se forma en </a:t>
            </a:r>
            <a:r>
              <a:rPr lang="en-US" dirty="0" err="1" smtClean="0"/>
              <a:t>competencia</a:t>
            </a:r>
            <a:r>
              <a:rPr lang="en-US" dirty="0" smtClean="0"/>
              <a:t> perfecta (son </a:t>
            </a:r>
            <a:r>
              <a:rPr lang="en-US" dirty="0" err="1" smtClean="0"/>
              <a:t>más</a:t>
            </a:r>
            <a:r>
              <a:rPr lang="en-US" dirty="0" smtClean="0"/>
              <a:t> altos). </a:t>
            </a:r>
            <a:r>
              <a:rPr lang="en-US" dirty="0" err="1" smtClean="0"/>
              <a:t>Esto</a:t>
            </a:r>
            <a:r>
              <a:rPr lang="en-US" dirty="0" smtClean="0"/>
              <a:t> NO </a:t>
            </a:r>
            <a:r>
              <a:rPr lang="en-US" dirty="0" err="1" smtClean="0"/>
              <a:t>es</a:t>
            </a:r>
            <a:r>
              <a:rPr lang="en-US" dirty="0" smtClean="0"/>
              <a:t> </a:t>
            </a:r>
            <a:r>
              <a:rPr lang="en-US" dirty="0" err="1" smtClean="0"/>
              <a:t>reprochable</a:t>
            </a:r>
            <a:r>
              <a:rPr lang="en-US" dirty="0" smtClean="0"/>
              <a:t>.</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4000" dirty="0" err="1" smtClean="0"/>
              <a:t>Subaditividad en gráfico</a:t>
            </a:r>
          </a:p>
        </p:txBody>
      </p:sp>
      <p:sp>
        <p:nvSpPr>
          <p:cNvPr id="16387" name="Content Placeholder 2"/>
          <p:cNvSpPr>
            <a:spLocks noGrp="1"/>
          </p:cNvSpPr>
          <p:nvPr>
            <p:ph idx="1"/>
          </p:nvPr>
        </p:nvSpPr>
        <p:spPr/>
        <p:txBody>
          <a:bodyPr/>
          <a:lstStyle/>
          <a:p>
            <a:r>
              <a:rPr lang="en-US" smtClean="0">
                <a:ea typeface="ＭＳ Ｐゴシック" charset="-128"/>
                <a:cs typeface="ＭＳ Ｐゴシック" charset="-128"/>
              </a:rPr>
              <a:t>Cuándo es más barato que produzca una firma en vez de dos: Punto Q*</a:t>
            </a:r>
          </a:p>
        </p:txBody>
      </p:sp>
      <p:pic>
        <p:nvPicPr>
          <p:cNvPr id="16388" name="Picture 3"/>
          <p:cNvPicPr>
            <a:picLocks noChangeAspect="1"/>
          </p:cNvPicPr>
          <p:nvPr/>
        </p:nvPicPr>
        <p:blipFill>
          <a:blip r:embed="rId2"/>
          <a:srcRect/>
          <a:stretch>
            <a:fillRect/>
          </a:stretch>
        </p:blipFill>
        <p:spPr bwMode="auto">
          <a:xfrm>
            <a:off x="1524000" y="3082925"/>
            <a:ext cx="4648200" cy="3067050"/>
          </a:xfrm>
          <a:prstGeom prst="rect">
            <a:avLst/>
          </a:prstGeom>
          <a:noFill/>
          <a:ln w="9525">
            <a:noFill/>
            <a:miter lim="800000"/>
            <a:headEnd/>
            <a:tailEnd/>
          </a:ln>
        </p:spPr>
      </p:pic>
      <p:sp>
        <p:nvSpPr>
          <p:cNvPr id="16389" name="TextBox 4"/>
          <p:cNvSpPr txBox="1">
            <a:spLocks noChangeArrowheads="1"/>
          </p:cNvSpPr>
          <p:nvPr/>
        </p:nvSpPr>
        <p:spPr bwMode="auto">
          <a:xfrm>
            <a:off x="1219200" y="6400800"/>
            <a:ext cx="4191000" cy="369888"/>
          </a:xfrm>
          <a:prstGeom prst="rect">
            <a:avLst/>
          </a:prstGeom>
          <a:noFill/>
          <a:ln w="9525">
            <a:noFill/>
            <a:miter lim="800000"/>
            <a:headEnd/>
            <a:tailEnd/>
          </a:ln>
        </p:spPr>
        <p:txBody>
          <a:bodyPr>
            <a:prstTxWarp prst="textNoShape">
              <a:avLst/>
            </a:prstTxWarp>
            <a:spAutoFit/>
          </a:bodyPr>
          <a:lstStyle/>
          <a:p>
            <a:r>
              <a:rPr lang="en-US"/>
              <a:t>Fuente:  Viscusi et al (2005).</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Visualizando el problema (3)</a:t>
            </a:r>
          </a:p>
        </p:txBody>
      </p:sp>
      <p:sp>
        <p:nvSpPr>
          <p:cNvPr id="3" name="Content Placeholder 2"/>
          <p:cNvSpPr>
            <a:spLocks noGrp="1"/>
          </p:cNvSpPr>
          <p:nvPr>
            <p:ph sz="quarter" idx="1"/>
          </p:nvPr>
        </p:nvSpPr>
        <p:spPr/>
        <p:txBody>
          <a:bodyPr>
            <a:normAutofit fontScale="92500" lnSpcReduction="20000"/>
          </a:bodyPr>
          <a:lstStyle/>
          <a:p>
            <a:r>
              <a:rPr lang="en-US"/>
              <a:t>Prueba directa vs. prueba indirecta</a:t>
            </a:r>
          </a:p>
          <a:p>
            <a:pPr lvl="1"/>
            <a:r>
              <a:rPr lang="en-US"/>
              <a:t>Lerner index vs. an</a:t>
            </a:r>
            <a:r>
              <a:rPr lang="en-US"/>
              <a:t>álisis de mercado relevante</a:t>
            </a:r>
            <a:endParaRPr lang="en-US"/>
          </a:p>
          <a:p>
            <a:r>
              <a:rPr lang="en-US"/>
              <a:t>Engarce sustantivo-procesal</a:t>
            </a:r>
          </a:p>
          <a:p>
            <a:pPr lvl="1"/>
            <a:r>
              <a:rPr lang="en-US"/>
              <a:t>Fotograf</a:t>
            </a:r>
            <a:r>
              <a:rPr lang="en-US"/>
              <a:t>ía analística de la Merger Guidelines </a:t>
            </a:r>
          </a:p>
          <a:p>
            <a:pPr lvl="2"/>
            <a:r>
              <a:rPr lang="en-US"/>
              <a:t>Caso prima facie (inspirado en SCP)</a:t>
            </a:r>
          </a:p>
          <a:p>
            <a:pPr lvl="3"/>
            <a:r>
              <a:rPr lang="en-US"/>
              <a:t>Definición de mercado relevante</a:t>
            </a:r>
          </a:p>
          <a:p>
            <a:pPr lvl="3"/>
            <a:r>
              <a:rPr lang="en-US"/>
              <a:t>Participación y poder de mercado</a:t>
            </a:r>
          </a:p>
          <a:p>
            <a:pPr lvl="3"/>
            <a:r>
              <a:rPr lang="en-US"/>
              <a:t>Efectos anticompetitivos</a:t>
            </a:r>
          </a:p>
          <a:p>
            <a:pPr lvl="2"/>
            <a:r>
              <a:rPr lang="en-US"/>
              <a:t>Rebatiendo el prima facie</a:t>
            </a:r>
          </a:p>
          <a:p>
            <a:pPr lvl="3"/>
            <a:r>
              <a:rPr lang="en-US"/>
              <a:t>Análisis de entrada, poder de compra, creación de un competidor más fuerte</a:t>
            </a:r>
          </a:p>
          <a:p>
            <a:pPr lvl="3"/>
            <a:r>
              <a:rPr lang="en-US"/>
              <a:t>Defensa de eficiencias</a:t>
            </a:r>
          </a:p>
          <a:p>
            <a:pPr lvl="3"/>
            <a:r>
              <a:rPr lang="en-US"/>
              <a:t>Firma insolvente</a:t>
            </a:r>
          </a:p>
          <a:p>
            <a:pPr lvl="3"/>
            <a:endParaRPr lang="en-US"/>
          </a:p>
          <a:p>
            <a:pPr lvl="2"/>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endParaRPr lang="en-US"/>
          </a:p>
        </p:txBody>
      </p:sp>
      <p:sp>
        <p:nvSpPr>
          <p:cNvPr id="2" name="Title 1"/>
          <p:cNvSpPr>
            <a:spLocks noGrp="1"/>
          </p:cNvSpPr>
          <p:nvPr>
            <p:ph type="title"/>
          </p:nvPr>
        </p:nvSpPr>
        <p:spPr/>
        <p:txBody>
          <a:bodyPr>
            <a:noAutofit/>
          </a:bodyPr>
          <a:lstStyle/>
          <a:p>
            <a:r>
              <a:rPr lang="en-US" sz="3600"/>
              <a:t>Organización Industrial: </a:t>
            </a:r>
            <a:br>
              <a:rPr lang="en-US" sz="3600"/>
            </a:br>
            <a:r>
              <a:rPr lang="en-US" sz="3600"/>
              <a:t>Concentración y mercado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sz="4000" dirty="0" err="1" smtClean="0"/>
              <a:t>Temas a tratar en lo relativo a la dimensión horizontal</a:t>
            </a:r>
          </a:p>
        </p:txBody>
      </p:sp>
      <p:sp>
        <p:nvSpPr>
          <p:cNvPr id="3" name="Content Placeholder 2"/>
          <p:cNvSpPr>
            <a:spLocks noGrp="1"/>
          </p:cNvSpPr>
          <p:nvPr>
            <p:ph idx="1"/>
          </p:nvPr>
        </p:nvSpPr>
        <p:spPr/>
        <p:txBody>
          <a:bodyPr rtlCol="0">
            <a:normAutofit fontScale="70000" lnSpcReduction="20000"/>
          </a:bodyPr>
          <a:lstStyle/>
          <a:p>
            <a:pPr marL="438912" indent="-320040" eaLnBrk="1" fontAlgn="auto" hangingPunct="1">
              <a:spcBef>
                <a:spcPts val="0"/>
              </a:spcBef>
              <a:spcAft>
                <a:spcPts val="0"/>
              </a:spcAft>
              <a:buFont typeface="Wingdings 2"/>
              <a:buChar char=""/>
              <a:defRPr/>
            </a:pPr>
            <a:r>
              <a:rPr lang="en-US" dirty="0" smtClean="0">
                <a:ea typeface="+mn-ea"/>
                <a:cs typeface="+mn-cs"/>
              </a:rPr>
              <a:t>I. “…</a:t>
            </a:r>
            <a:r>
              <a:rPr lang="en-US" dirty="0" err="1" smtClean="0">
                <a:ea typeface="+mn-ea"/>
                <a:cs typeface="+mn-cs"/>
              </a:rPr>
              <a:t>impida</a:t>
            </a:r>
            <a:r>
              <a:rPr lang="en-US" dirty="0" smtClean="0">
                <a:ea typeface="+mn-ea"/>
                <a:cs typeface="+mn-cs"/>
              </a:rPr>
              <a:t>, </a:t>
            </a:r>
            <a:r>
              <a:rPr lang="en-US" dirty="0" err="1" smtClean="0">
                <a:ea typeface="+mn-ea"/>
                <a:cs typeface="+mn-cs"/>
              </a:rPr>
              <a:t>restrinja</a:t>
            </a:r>
            <a:r>
              <a:rPr lang="en-US" dirty="0" smtClean="0">
                <a:ea typeface="+mn-ea"/>
                <a:cs typeface="+mn-cs"/>
              </a:rPr>
              <a:t> </a:t>
            </a:r>
            <a:r>
              <a:rPr lang="en-US" dirty="0" err="1" smtClean="0">
                <a:ea typeface="+mn-ea"/>
                <a:cs typeface="+mn-cs"/>
              </a:rPr>
              <a:t>o</a:t>
            </a:r>
            <a:r>
              <a:rPr lang="en-US" dirty="0" smtClean="0">
                <a:ea typeface="+mn-ea"/>
                <a:cs typeface="+mn-cs"/>
              </a:rPr>
              <a:t> </a:t>
            </a:r>
            <a:r>
              <a:rPr lang="en-US" dirty="0" err="1" smtClean="0">
                <a:ea typeface="+mn-ea"/>
                <a:cs typeface="+mn-cs"/>
              </a:rPr>
              <a:t>entorpezca</a:t>
            </a:r>
            <a:r>
              <a:rPr lang="en-US" dirty="0" smtClean="0">
                <a:ea typeface="+mn-ea"/>
                <a:cs typeface="+mn-cs"/>
              </a:rPr>
              <a:t> la </a:t>
            </a:r>
            <a:r>
              <a:rPr lang="en-US" dirty="0" err="1" smtClean="0">
                <a:ea typeface="+mn-ea"/>
                <a:cs typeface="+mn-cs"/>
              </a:rPr>
              <a:t>libre</a:t>
            </a:r>
            <a:r>
              <a:rPr lang="en-US" dirty="0" smtClean="0">
                <a:ea typeface="+mn-ea"/>
                <a:cs typeface="+mn-cs"/>
              </a:rPr>
              <a:t> </a:t>
            </a:r>
            <a:r>
              <a:rPr lang="en-US" dirty="0" err="1" smtClean="0">
                <a:ea typeface="+mn-ea"/>
                <a:cs typeface="+mn-cs"/>
              </a:rPr>
              <a:t>competencia</a:t>
            </a:r>
            <a:r>
              <a:rPr lang="en-US" dirty="0" smtClean="0">
                <a:ea typeface="+mn-ea"/>
                <a:cs typeface="+mn-cs"/>
              </a:rPr>
              <a:t>, </a:t>
            </a:r>
            <a:r>
              <a:rPr lang="en-US" dirty="0" err="1" smtClean="0">
                <a:ea typeface="+mn-ea"/>
                <a:cs typeface="+mn-cs"/>
              </a:rPr>
              <a:t>o</a:t>
            </a:r>
            <a:r>
              <a:rPr lang="en-US" dirty="0" smtClean="0">
                <a:ea typeface="+mn-ea"/>
                <a:cs typeface="+mn-cs"/>
              </a:rPr>
              <a:t> </a:t>
            </a:r>
            <a:r>
              <a:rPr lang="en-US" dirty="0" err="1" smtClean="0">
                <a:ea typeface="+mn-ea"/>
                <a:cs typeface="+mn-cs"/>
              </a:rPr>
              <a:t>que</a:t>
            </a:r>
            <a:r>
              <a:rPr lang="en-US" dirty="0" smtClean="0">
                <a:ea typeface="+mn-ea"/>
                <a:cs typeface="+mn-cs"/>
              </a:rPr>
              <a:t> </a:t>
            </a:r>
            <a:r>
              <a:rPr lang="en-US" dirty="0" err="1" smtClean="0">
                <a:ea typeface="+mn-ea"/>
                <a:cs typeface="+mn-cs"/>
              </a:rPr>
              <a:t>tienda</a:t>
            </a:r>
            <a:r>
              <a:rPr lang="en-US" dirty="0" smtClean="0">
                <a:ea typeface="+mn-ea"/>
                <a:cs typeface="+mn-cs"/>
              </a:rPr>
              <a:t> a </a:t>
            </a:r>
            <a:r>
              <a:rPr lang="en-US" dirty="0" err="1" smtClean="0">
                <a:ea typeface="+mn-ea"/>
                <a:cs typeface="+mn-cs"/>
              </a:rPr>
              <a:t>producir</a:t>
            </a:r>
            <a:r>
              <a:rPr lang="en-US" dirty="0" smtClean="0">
                <a:ea typeface="+mn-ea"/>
                <a:cs typeface="+mn-cs"/>
              </a:rPr>
              <a:t> </a:t>
            </a:r>
            <a:r>
              <a:rPr lang="en-US" dirty="0" err="1" smtClean="0">
                <a:ea typeface="+mn-ea"/>
                <a:cs typeface="+mn-cs"/>
              </a:rPr>
              <a:t>dichos</a:t>
            </a:r>
            <a:r>
              <a:rPr lang="en-US" dirty="0" smtClean="0">
                <a:ea typeface="+mn-ea"/>
                <a:cs typeface="+mn-cs"/>
              </a:rPr>
              <a:t> </a:t>
            </a:r>
            <a:r>
              <a:rPr lang="en-US" dirty="0" err="1" smtClean="0">
                <a:ea typeface="+mn-ea"/>
                <a:cs typeface="+mn-cs"/>
              </a:rPr>
              <a:t>efectos</a:t>
            </a:r>
            <a:r>
              <a:rPr lang="en-US" dirty="0" smtClean="0">
                <a:ea typeface="+mn-ea"/>
                <a:cs typeface="+mn-cs"/>
              </a:rPr>
              <a:t>…”</a:t>
            </a:r>
          </a:p>
          <a:p>
            <a:pPr marL="731520" lvl="1" indent="-274320" eaLnBrk="1" fontAlgn="auto" hangingPunct="1">
              <a:spcAft>
                <a:spcPts val="0"/>
              </a:spcAft>
              <a:buFont typeface="Wingdings"/>
              <a:buChar char=""/>
              <a:defRPr/>
            </a:pPr>
            <a:r>
              <a:rPr lang="en-US" dirty="0" err="1" smtClean="0">
                <a:ea typeface="+mn-ea"/>
              </a:rPr>
              <a:t>Temas</a:t>
            </a:r>
            <a:r>
              <a:rPr lang="en-US" dirty="0" smtClean="0">
                <a:ea typeface="+mn-ea"/>
              </a:rPr>
              <a:t>: </a:t>
            </a:r>
            <a:r>
              <a:rPr lang="en-US" dirty="0" err="1" smtClean="0">
                <a:ea typeface="+mn-ea"/>
              </a:rPr>
              <a:t>Variedades</a:t>
            </a:r>
            <a:r>
              <a:rPr lang="en-US" dirty="0" smtClean="0">
                <a:ea typeface="+mn-ea"/>
              </a:rPr>
              <a:t> de </a:t>
            </a:r>
            <a:r>
              <a:rPr lang="en-US" dirty="0" err="1" smtClean="0">
                <a:ea typeface="+mn-ea"/>
              </a:rPr>
              <a:t>acuerdos</a:t>
            </a:r>
            <a:r>
              <a:rPr lang="en-US" dirty="0" smtClean="0">
                <a:ea typeface="+mn-ea"/>
              </a:rPr>
              <a:t> </a:t>
            </a:r>
            <a:r>
              <a:rPr lang="en-US" dirty="0" err="1" smtClean="0">
                <a:ea typeface="+mn-ea"/>
              </a:rPr>
              <a:t>horizontales</a:t>
            </a:r>
            <a:r>
              <a:rPr lang="en-US" dirty="0" smtClean="0">
                <a:ea typeface="+mn-ea"/>
              </a:rPr>
              <a:t> </a:t>
            </a:r>
            <a:r>
              <a:rPr lang="en-US" dirty="0" err="1" smtClean="0">
                <a:ea typeface="+mn-ea"/>
              </a:rPr>
              <a:t>listados</a:t>
            </a:r>
            <a:r>
              <a:rPr lang="en-US" dirty="0" smtClean="0">
                <a:ea typeface="+mn-ea"/>
              </a:rPr>
              <a:t> en el </a:t>
            </a:r>
            <a:r>
              <a:rPr lang="en-US" dirty="0" err="1" smtClean="0">
                <a:ea typeface="+mn-ea"/>
              </a:rPr>
              <a:t>artículo</a:t>
            </a:r>
            <a:r>
              <a:rPr lang="en-US" dirty="0" smtClean="0">
                <a:ea typeface="+mn-ea"/>
              </a:rPr>
              <a:t> 3 </a:t>
            </a:r>
            <a:r>
              <a:rPr lang="en-US" dirty="0" err="1" smtClean="0">
                <a:ea typeface="+mn-ea"/>
              </a:rPr>
              <a:t>inciso</a:t>
            </a:r>
            <a:r>
              <a:rPr lang="en-US" dirty="0" smtClean="0">
                <a:ea typeface="+mn-ea"/>
              </a:rPr>
              <a:t> 2 </a:t>
            </a:r>
            <a:r>
              <a:rPr lang="en-US" dirty="0" err="1" smtClean="0">
                <a:ea typeface="+mn-ea"/>
              </a:rPr>
              <a:t>letra</a:t>
            </a:r>
            <a:r>
              <a:rPr lang="en-US" dirty="0" smtClean="0">
                <a:ea typeface="+mn-ea"/>
              </a:rPr>
              <a:t> a</a:t>
            </a:r>
          </a:p>
          <a:p>
            <a:pPr marL="438912" indent="-320040" eaLnBrk="1" fontAlgn="auto" hangingPunct="1">
              <a:spcBef>
                <a:spcPts val="0"/>
              </a:spcBef>
              <a:spcAft>
                <a:spcPts val="0"/>
              </a:spcAft>
              <a:buFont typeface="Wingdings 2"/>
              <a:buChar char=""/>
              <a:defRPr/>
            </a:pPr>
            <a:r>
              <a:rPr lang="en-US" dirty="0" smtClean="0">
                <a:ea typeface="+mn-ea"/>
                <a:cs typeface="+mn-cs"/>
              </a:rPr>
              <a:t>II. “…</a:t>
            </a:r>
            <a:r>
              <a:rPr lang="en-US" dirty="0" err="1" smtClean="0">
                <a:ea typeface="+mn-ea"/>
                <a:cs typeface="+mn-cs"/>
              </a:rPr>
              <a:t>que</a:t>
            </a:r>
            <a:r>
              <a:rPr lang="en-US" dirty="0" smtClean="0">
                <a:ea typeface="+mn-ea"/>
                <a:cs typeface="+mn-cs"/>
              </a:rPr>
              <a:t> les </a:t>
            </a:r>
            <a:r>
              <a:rPr lang="en-US" dirty="0" err="1" smtClean="0">
                <a:ea typeface="+mn-ea"/>
                <a:cs typeface="+mn-cs"/>
              </a:rPr>
              <a:t>confieran</a:t>
            </a:r>
            <a:r>
              <a:rPr lang="en-US" dirty="0" smtClean="0">
                <a:ea typeface="+mn-ea"/>
                <a:cs typeface="+mn-cs"/>
              </a:rPr>
              <a:t> </a:t>
            </a:r>
            <a:r>
              <a:rPr lang="en-US" dirty="0" err="1" smtClean="0">
                <a:ea typeface="+mn-ea"/>
                <a:cs typeface="+mn-cs"/>
              </a:rPr>
              <a:t>poder</a:t>
            </a:r>
            <a:r>
              <a:rPr lang="en-US" dirty="0" smtClean="0">
                <a:ea typeface="+mn-ea"/>
                <a:cs typeface="+mn-cs"/>
              </a:rPr>
              <a:t> de </a:t>
            </a:r>
            <a:r>
              <a:rPr lang="en-US" dirty="0" err="1" smtClean="0">
                <a:ea typeface="+mn-ea"/>
                <a:cs typeface="+mn-cs"/>
              </a:rPr>
              <a:t>mercado</a:t>
            </a:r>
            <a:r>
              <a:rPr lang="en-US" dirty="0" smtClean="0">
                <a:ea typeface="+mn-ea"/>
                <a:cs typeface="+mn-cs"/>
              </a:rPr>
              <a:t>…”</a:t>
            </a:r>
          </a:p>
          <a:p>
            <a:pPr marL="731520" lvl="1" indent="-274320" eaLnBrk="1" fontAlgn="auto" hangingPunct="1">
              <a:spcAft>
                <a:spcPts val="0"/>
              </a:spcAft>
              <a:buFont typeface="Wingdings"/>
              <a:buChar char=""/>
              <a:defRPr/>
            </a:pPr>
            <a:r>
              <a:rPr lang="en-US" dirty="0" err="1" smtClean="0">
                <a:ea typeface="+mn-ea"/>
              </a:rPr>
              <a:t>Temas</a:t>
            </a:r>
            <a:r>
              <a:rPr lang="en-US" dirty="0" smtClean="0">
                <a:ea typeface="+mn-ea"/>
              </a:rPr>
              <a:t>: </a:t>
            </a:r>
            <a:r>
              <a:rPr lang="en-US" dirty="0" err="1" smtClean="0">
                <a:ea typeface="+mn-ea"/>
              </a:rPr>
              <a:t>Definición</a:t>
            </a:r>
            <a:r>
              <a:rPr lang="en-US" dirty="0" smtClean="0">
                <a:ea typeface="+mn-ea"/>
              </a:rPr>
              <a:t> de </a:t>
            </a:r>
            <a:r>
              <a:rPr lang="en-US" dirty="0" err="1" smtClean="0">
                <a:ea typeface="+mn-ea"/>
              </a:rPr>
              <a:t>mercado</a:t>
            </a:r>
            <a:r>
              <a:rPr lang="en-US" dirty="0" smtClean="0">
                <a:ea typeface="+mn-ea"/>
              </a:rPr>
              <a:t> </a:t>
            </a:r>
            <a:r>
              <a:rPr lang="en-US" dirty="0" err="1" smtClean="0">
                <a:ea typeface="+mn-ea"/>
              </a:rPr>
              <a:t>y</a:t>
            </a:r>
            <a:r>
              <a:rPr lang="en-US" dirty="0" smtClean="0">
                <a:ea typeface="+mn-ea"/>
              </a:rPr>
              <a:t> </a:t>
            </a:r>
            <a:r>
              <a:rPr lang="en-US" dirty="0" err="1" smtClean="0">
                <a:ea typeface="+mn-ea"/>
              </a:rPr>
              <a:t>poder</a:t>
            </a:r>
            <a:r>
              <a:rPr lang="en-US" dirty="0" smtClean="0">
                <a:ea typeface="+mn-ea"/>
              </a:rPr>
              <a:t> de </a:t>
            </a:r>
            <a:r>
              <a:rPr lang="en-US" dirty="0" err="1" smtClean="0">
                <a:ea typeface="+mn-ea"/>
              </a:rPr>
              <a:t>mercado</a:t>
            </a:r>
            <a:endParaRPr lang="en-US" dirty="0" smtClean="0">
              <a:ea typeface="+mn-ea"/>
            </a:endParaRPr>
          </a:p>
          <a:p>
            <a:pPr marL="438912" indent="-320040" eaLnBrk="1" fontAlgn="auto" hangingPunct="1">
              <a:spcBef>
                <a:spcPts val="0"/>
              </a:spcBef>
              <a:spcAft>
                <a:spcPts val="0"/>
              </a:spcAft>
              <a:buFont typeface="Wingdings 2"/>
              <a:buChar char=""/>
              <a:defRPr/>
            </a:pPr>
            <a:r>
              <a:rPr lang="en-US" dirty="0" smtClean="0"/>
              <a:t>III. “…</a:t>
            </a:r>
            <a:r>
              <a:rPr lang="en-US" dirty="0" err="1" smtClean="0"/>
              <a:t>acuerdos</a:t>
            </a:r>
            <a:r>
              <a:rPr lang="en-US" dirty="0" smtClean="0"/>
              <a:t>…”</a:t>
            </a:r>
          </a:p>
          <a:p>
            <a:pPr marL="731520" lvl="1" indent="-274320" eaLnBrk="1" fontAlgn="auto" hangingPunct="1">
              <a:spcAft>
                <a:spcPts val="0"/>
              </a:spcAft>
              <a:buFont typeface="Wingdings"/>
              <a:buChar char=""/>
              <a:defRPr/>
            </a:pPr>
            <a:r>
              <a:rPr lang="en-US" dirty="0" err="1" smtClean="0"/>
              <a:t>Temas</a:t>
            </a:r>
            <a:r>
              <a:rPr lang="en-US" dirty="0" smtClean="0"/>
              <a:t>: </a:t>
            </a:r>
            <a:r>
              <a:rPr lang="en-US" dirty="0" err="1" smtClean="0"/>
              <a:t>Problemas</a:t>
            </a:r>
            <a:r>
              <a:rPr lang="en-US" dirty="0" smtClean="0"/>
              <a:t> </a:t>
            </a:r>
            <a:r>
              <a:rPr lang="en-US" dirty="0" err="1" smtClean="0"/>
              <a:t>relativos</a:t>
            </a:r>
            <a:r>
              <a:rPr lang="en-US" dirty="0" smtClean="0"/>
              <a:t> a la </a:t>
            </a:r>
            <a:r>
              <a:rPr lang="en-US" dirty="0" err="1" smtClean="0"/>
              <a:t>existencia</a:t>
            </a:r>
            <a:r>
              <a:rPr lang="en-US" dirty="0" smtClean="0"/>
              <a:t> de </a:t>
            </a:r>
            <a:r>
              <a:rPr lang="en-US" dirty="0" err="1" smtClean="0"/>
              <a:t>varias</a:t>
            </a:r>
            <a:r>
              <a:rPr lang="en-US" dirty="0" smtClean="0"/>
              <a:t> </a:t>
            </a:r>
            <a:r>
              <a:rPr lang="en-US" dirty="0" err="1" smtClean="0"/>
              <a:t>partes</a:t>
            </a:r>
            <a:endParaRPr lang="en-US" dirty="0" smtClean="0">
              <a:ea typeface="+mn-ea"/>
            </a:endParaRPr>
          </a:p>
          <a:p>
            <a:pPr marL="438912" indent="-320040" eaLnBrk="1" fontAlgn="auto" hangingPunct="1">
              <a:spcBef>
                <a:spcPts val="0"/>
              </a:spcBef>
              <a:spcAft>
                <a:spcPts val="0"/>
              </a:spcAft>
              <a:buFont typeface="Wingdings 2"/>
              <a:buChar char=""/>
              <a:defRPr/>
            </a:pPr>
            <a:r>
              <a:rPr lang="en-US" dirty="0" smtClean="0">
                <a:ea typeface="+mn-ea"/>
                <a:cs typeface="+mn-cs"/>
              </a:rPr>
              <a:t>IV. “… </a:t>
            </a:r>
            <a:r>
              <a:rPr lang="en-US" dirty="0" err="1" smtClean="0">
                <a:ea typeface="+mn-ea"/>
                <a:cs typeface="+mn-cs"/>
              </a:rPr>
              <a:t>acuerdos</a:t>
            </a:r>
            <a:r>
              <a:rPr lang="en-US" dirty="0" smtClean="0">
                <a:ea typeface="+mn-ea"/>
                <a:cs typeface="+mn-cs"/>
              </a:rPr>
              <a:t> </a:t>
            </a:r>
            <a:r>
              <a:rPr lang="en-US" dirty="0" err="1" smtClean="0">
                <a:ea typeface="+mn-ea"/>
                <a:cs typeface="+mn-cs"/>
              </a:rPr>
              <a:t>expresos</a:t>
            </a:r>
            <a:r>
              <a:rPr lang="en-US" dirty="0" smtClean="0">
                <a:ea typeface="+mn-ea"/>
                <a:cs typeface="+mn-cs"/>
              </a:rPr>
              <a:t> </a:t>
            </a:r>
            <a:r>
              <a:rPr lang="en-US" dirty="0" err="1" smtClean="0">
                <a:ea typeface="+mn-ea"/>
                <a:cs typeface="+mn-cs"/>
              </a:rPr>
              <a:t>o</a:t>
            </a:r>
            <a:r>
              <a:rPr lang="en-US" dirty="0" smtClean="0">
                <a:ea typeface="+mn-ea"/>
                <a:cs typeface="+mn-cs"/>
              </a:rPr>
              <a:t> </a:t>
            </a:r>
            <a:r>
              <a:rPr lang="en-US" dirty="0" err="1" smtClean="0">
                <a:ea typeface="+mn-ea"/>
                <a:cs typeface="+mn-cs"/>
              </a:rPr>
              <a:t>tácitos</a:t>
            </a:r>
            <a:r>
              <a:rPr lang="en-US" dirty="0" smtClean="0">
                <a:ea typeface="+mn-ea"/>
                <a:cs typeface="+mn-cs"/>
              </a:rPr>
              <a:t>…”</a:t>
            </a:r>
          </a:p>
          <a:p>
            <a:pPr marL="731520" lvl="1" indent="-274320" eaLnBrk="1" fontAlgn="auto" hangingPunct="1">
              <a:spcAft>
                <a:spcPts val="0"/>
              </a:spcAft>
              <a:buFont typeface="Wingdings"/>
              <a:buChar char=""/>
              <a:defRPr/>
            </a:pPr>
            <a:r>
              <a:rPr lang="en-US" dirty="0" err="1" smtClean="0">
                <a:ea typeface="+mn-ea"/>
              </a:rPr>
              <a:t>Temas</a:t>
            </a:r>
            <a:r>
              <a:rPr lang="en-US" dirty="0" smtClean="0">
                <a:ea typeface="+mn-ea"/>
              </a:rPr>
              <a:t>: </a:t>
            </a:r>
            <a:r>
              <a:rPr lang="en-US" dirty="0" err="1" smtClean="0">
                <a:ea typeface="+mn-ea"/>
              </a:rPr>
              <a:t>Competencia</a:t>
            </a:r>
            <a:r>
              <a:rPr lang="en-US" dirty="0" smtClean="0">
                <a:ea typeface="+mn-ea"/>
              </a:rPr>
              <a:t> </a:t>
            </a:r>
            <a:r>
              <a:rPr lang="en-US" dirty="0" err="1" smtClean="0">
                <a:ea typeface="+mn-ea"/>
              </a:rPr>
              <a:t>oligopolística</a:t>
            </a:r>
            <a:r>
              <a:rPr lang="en-US" dirty="0" smtClean="0">
                <a:ea typeface="+mn-ea"/>
              </a:rPr>
              <a:t>, "</a:t>
            </a:r>
            <a:r>
              <a:rPr lang="en-US" dirty="0" err="1" smtClean="0">
                <a:ea typeface="+mn-ea"/>
              </a:rPr>
              <a:t>paralelismo</a:t>
            </a:r>
            <a:r>
              <a:rPr lang="en-US" dirty="0" smtClean="0">
                <a:ea typeface="+mn-ea"/>
              </a:rPr>
              <a:t> </a:t>
            </a:r>
            <a:r>
              <a:rPr lang="en-US" dirty="0" err="1" smtClean="0">
                <a:ea typeface="+mn-ea"/>
              </a:rPr>
              <a:t>consciente</a:t>
            </a:r>
            <a:r>
              <a:rPr lang="en-US" dirty="0" smtClean="0">
                <a:ea typeface="+mn-ea"/>
              </a:rPr>
              <a:t>” </a:t>
            </a:r>
            <a:r>
              <a:rPr lang="en-US" dirty="0" err="1" smtClean="0">
                <a:ea typeface="+mn-ea"/>
              </a:rPr>
              <a:t>y</a:t>
            </a:r>
            <a:r>
              <a:rPr lang="en-US" dirty="0" smtClean="0">
                <a:ea typeface="+mn-ea"/>
              </a:rPr>
              <a:t> </a:t>
            </a:r>
            <a:r>
              <a:rPr lang="en-US" dirty="0" err="1" smtClean="0">
                <a:ea typeface="+mn-ea"/>
              </a:rPr>
              <a:t>acuerdos</a:t>
            </a:r>
            <a:r>
              <a:rPr lang="en-US" dirty="0" smtClean="0">
                <a:ea typeface="+mn-ea"/>
              </a:rPr>
              <a:t> </a:t>
            </a:r>
            <a:r>
              <a:rPr lang="en-US" dirty="0" err="1" smtClean="0">
                <a:ea typeface="+mn-ea"/>
              </a:rPr>
              <a:t>tácitos</a:t>
            </a:r>
            <a:endParaRPr lang="en-US" dirty="0" smtClean="0">
              <a:ea typeface="+mn-ea"/>
            </a:endParaRPr>
          </a:p>
          <a:p>
            <a:pPr marL="438912" indent="-320040" eaLnBrk="1" fontAlgn="auto" hangingPunct="1">
              <a:spcBef>
                <a:spcPts val="0"/>
              </a:spcBef>
              <a:spcAft>
                <a:spcPts val="0"/>
              </a:spcAft>
              <a:buFont typeface="Wingdings 2"/>
              <a:buChar char=""/>
              <a:defRPr/>
            </a:pPr>
            <a:r>
              <a:rPr lang="en-US" dirty="0" smtClean="0">
                <a:ea typeface="+mn-ea"/>
                <a:cs typeface="+mn-cs"/>
              </a:rPr>
              <a:t>V. </a:t>
            </a:r>
            <a:r>
              <a:rPr lang="en-US" dirty="0" err="1" smtClean="0">
                <a:ea typeface="+mn-ea"/>
                <a:cs typeface="+mn-cs"/>
              </a:rPr>
              <a:t>Otros</a:t>
            </a:r>
            <a:r>
              <a:rPr lang="en-US" dirty="0" smtClean="0">
                <a:ea typeface="+mn-ea"/>
                <a:cs typeface="+mn-cs"/>
              </a:rPr>
              <a:t> </a:t>
            </a:r>
            <a:r>
              <a:rPr lang="en-US" dirty="0" err="1" smtClean="0">
                <a:ea typeface="+mn-ea"/>
                <a:cs typeface="+mn-cs"/>
              </a:rPr>
              <a:t>temas</a:t>
            </a:r>
            <a:endParaRPr lang="en-US" dirty="0" smtClean="0">
              <a:ea typeface="+mn-ea"/>
              <a:cs typeface="+mn-cs"/>
            </a:endParaRPr>
          </a:p>
          <a:p>
            <a:pPr marL="731520" lvl="1" indent="-274320" eaLnBrk="1" fontAlgn="auto" hangingPunct="1">
              <a:spcAft>
                <a:spcPts val="0"/>
              </a:spcAft>
              <a:buFont typeface="Wingdings"/>
              <a:buChar char=""/>
              <a:defRPr/>
            </a:pPr>
            <a:r>
              <a:rPr lang="en-US" dirty="0" err="1" smtClean="0">
                <a:ea typeface="+mn-ea"/>
              </a:rPr>
              <a:t>Infracciones</a:t>
            </a:r>
            <a:r>
              <a:rPr lang="en-US" dirty="0" smtClean="0">
                <a:ea typeface="+mn-ea"/>
              </a:rPr>
              <a:t> per se vs. </a:t>
            </a:r>
            <a:r>
              <a:rPr lang="en-US" dirty="0" err="1" smtClean="0">
                <a:ea typeface="+mn-ea"/>
              </a:rPr>
              <a:t>regla</a:t>
            </a:r>
            <a:r>
              <a:rPr lang="en-US" dirty="0" smtClean="0">
                <a:ea typeface="+mn-ea"/>
              </a:rPr>
              <a:t> de la </a:t>
            </a:r>
            <a:r>
              <a:rPr lang="en-US" dirty="0" err="1" smtClean="0">
                <a:ea typeface="+mn-ea"/>
              </a:rPr>
              <a:t>razón</a:t>
            </a:r>
            <a:r>
              <a:rPr lang="en-US" dirty="0" smtClean="0">
                <a:ea typeface="+mn-ea"/>
              </a:rPr>
              <a:t>; </a:t>
            </a:r>
            <a:r>
              <a:rPr lang="en-US" dirty="0" err="1" smtClean="0">
                <a:ea typeface="+mn-ea"/>
              </a:rPr>
              <a:t>defensas</a:t>
            </a:r>
            <a:r>
              <a:rPr lang="en-US" dirty="0" smtClean="0">
                <a:ea typeface="+mn-ea"/>
              </a:rPr>
              <a:t> </a:t>
            </a:r>
            <a:r>
              <a:rPr lang="en-US" dirty="0" err="1" smtClean="0">
                <a:ea typeface="+mn-ea"/>
              </a:rPr>
              <a:t>basadas</a:t>
            </a:r>
            <a:r>
              <a:rPr lang="en-US" dirty="0" smtClean="0">
                <a:ea typeface="+mn-ea"/>
              </a:rPr>
              <a:t> en la </a:t>
            </a:r>
            <a:r>
              <a:rPr lang="en-US" dirty="0" err="1" smtClean="0">
                <a:ea typeface="+mn-ea"/>
              </a:rPr>
              <a:t>eficiencia</a:t>
            </a:r>
            <a:r>
              <a:rPr lang="en-US" dirty="0" smtClean="0">
                <a:ea typeface="+mn-ea"/>
              </a:rPr>
              <a:t> </a:t>
            </a:r>
            <a:r>
              <a:rPr lang="en-US" dirty="0" err="1" smtClean="0">
                <a:ea typeface="+mn-ea"/>
              </a:rPr>
              <a:t>y</a:t>
            </a:r>
            <a:r>
              <a:rPr lang="en-US" dirty="0" smtClean="0">
                <a:ea typeface="+mn-ea"/>
              </a:rPr>
              <a:t> en </a:t>
            </a:r>
            <a:r>
              <a:rPr lang="en-US" dirty="0" err="1" smtClean="0">
                <a:ea typeface="+mn-ea"/>
              </a:rPr>
              <a:t>otras</a:t>
            </a:r>
            <a:r>
              <a:rPr lang="en-US" dirty="0" smtClean="0">
                <a:ea typeface="+mn-ea"/>
              </a:rPr>
              <a:t> </a:t>
            </a:r>
            <a:r>
              <a:rPr lang="en-US" dirty="0" err="1" smtClean="0">
                <a:ea typeface="+mn-ea"/>
              </a:rPr>
              <a:t>consideraciones</a:t>
            </a:r>
            <a:endParaRPr lang="en-US" dirty="0" smtClean="0">
              <a:ea typeface="+mn-ea"/>
            </a:endParaRPr>
          </a:p>
          <a:p>
            <a:pPr marL="731520" lvl="1" indent="-274320" eaLnBrk="1" fontAlgn="auto" hangingPunct="1">
              <a:spcAft>
                <a:spcPts val="0"/>
              </a:spcAft>
              <a:buFont typeface="Wingdings"/>
              <a:buChar char=""/>
              <a:defRPr/>
            </a:pPr>
            <a:r>
              <a:rPr lang="en-US" dirty="0" smtClean="0">
                <a:ea typeface="+mn-ea"/>
              </a:rPr>
              <a:t>Joint ventures</a:t>
            </a:r>
          </a:p>
          <a:p>
            <a:pPr marL="731520" lvl="1" indent="-274320" eaLnBrk="1" fontAlgn="auto" hangingPunct="1">
              <a:spcAft>
                <a:spcPts val="0"/>
              </a:spcAft>
              <a:buFont typeface="Wingdings"/>
              <a:buChar char=""/>
              <a:defRPr/>
            </a:pPr>
            <a:r>
              <a:rPr lang="en-US" dirty="0" err="1" smtClean="0">
                <a:ea typeface="+mn-ea"/>
              </a:rPr>
              <a:t>Fusiones</a:t>
            </a:r>
            <a:r>
              <a:rPr lang="en-US" dirty="0" smtClean="0">
                <a:ea typeface="+mn-ea"/>
              </a:rPr>
              <a:t> </a:t>
            </a:r>
            <a:r>
              <a:rPr lang="en-US" dirty="0" err="1" smtClean="0">
                <a:ea typeface="+mn-ea"/>
              </a:rPr>
              <a:t>horizontales</a:t>
            </a:r>
            <a:endParaRPr lang="en-US" dirty="0" smtClean="0">
              <a:ea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Title 1"/>
          <p:cNvSpPr>
            <a:spLocks noGrp="1"/>
          </p:cNvSpPr>
          <p:nvPr>
            <p:ph type="title"/>
          </p:nvPr>
        </p:nvSpPr>
        <p:spPr>
          <a:xfrm>
            <a:off x="612775" y="228600"/>
            <a:ext cx="8153400" cy="990600"/>
          </a:xfrm>
        </p:spPr>
        <p:txBody>
          <a:bodyPr>
            <a:normAutofit fontScale="90000"/>
          </a:bodyPr>
          <a:lstStyle/>
          <a:p>
            <a:r>
              <a:rPr lang="en-US" sz="3600" smtClean="0"/>
              <a:t>Un poco de procesal (1): Regla de la razón (regla por default) (Elhauge y Geradin)</a:t>
            </a:r>
          </a:p>
        </p:txBody>
      </p:sp>
      <p:sp>
        <p:nvSpPr>
          <p:cNvPr id="41987" name="Content Placeholder 2"/>
          <p:cNvSpPr>
            <a:spLocks noGrp="1"/>
          </p:cNvSpPr>
          <p:nvPr>
            <p:ph idx="1"/>
          </p:nvPr>
        </p:nvSpPr>
        <p:spPr>
          <a:xfrm>
            <a:off x="612775" y="1600200"/>
            <a:ext cx="8153400" cy="4495800"/>
          </a:xfrm>
        </p:spPr>
        <p:txBody>
          <a:bodyPr>
            <a:normAutofit lnSpcReduction="10000"/>
          </a:bodyPr>
          <a:lstStyle/>
          <a:p>
            <a:r>
              <a:rPr lang="en-US" sz="1800" smtClean="0"/>
              <a:t>(1) El demandante debe establecer un acuerdo que teóricamente tenga efectos anticompetitivos</a:t>
            </a:r>
          </a:p>
          <a:p>
            <a:r>
              <a:rPr lang="en-US" sz="1800" smtClean="0"/>
              <a:t>(2) Los demandados deben articular una alegación teórica de efectos procompetitivos, conforme a la cual la restricción es necesaria</a:t>
            </a:r>
          </a:p>
          <a:p>
            <a:pPr lvl="1"/>
            <a:r>
              <a:rPr lang="en-US" sz="1800" smtClean="0"/>
              <a:t>Si lo demandados no logran tener una defensa de ese tipo, entonces pierden el caso sumariamente (summary judgment)</a:t>
            </a:r>
          </a:p>
          <a:p>
            <a:pPr lvl="1"/>
            <a:r>
              <a:rPr lang="en-US" sz="1800" smtClean="0"/>
              <a:t>Si los demandados sí articulan una defensa teórica, entonces:</a:t>
            </a:r>
          </a:p>
          <a:p>
            <a:pPr lvl="2"/>
            <a:r>
              <a:rPr lang="en-US" sz="1400" smtClean="0"/>
              <a:t>Si la restriccion es razonablemente necesaria para llevar a cabo un propósito pro-competitivo de colaboración entre rivales, el Tribunal debe pasar al paso 3 (inicio del </a:t>
            </a:r>
            <a:r>
              <a:rPr lang="en-US" sz="1400" i="1" smtClean="0"/>
              <a:t>full-blown rule of reason analysis</a:t>
            </a:r>
            <a:r>
              <a:rPr lang="en-US" sz="1400" smtClean="0"/>
              <a:t>).</a:t>
            </a:r>
          </a:p>
          <a:p>
            <a:pPr lvl="2"/>
            <a:r>
              <a:rPr lang="en-US" sz="1400" smtClean="0"/>
              <a:t>Si la restricción no es razonablemente necesaria para llevar a cabo un propósito pro-competitivo y es sobre precio (o sobre niveles de producción que puedan afectar precio), entonces la justificación no es aceptable y el acuerdo se condena bajo la regla </a:t>
            </a:r>
            <a:r>
              <a:rPr lang="en-US" sz="1400" i="1" smtClean="0"/>
              <a:t>per se</a:t>
            </a:r>
            <a:r>
              <a:rPr lang="en-US" sz="1400" smtClean="0"/>
              <a:t>.</a:t>
            </a:r>
          </a:p>
          <a:p>
            <a:pPr lvl="2"/>
            <a:r>
              <a:rPr lang="en-US" sz="1400" smtClean="0"/>
              <a:t>Otras restricciones que no son razonablemente necesarias para una colaboración entre rivales, obtienen tratamiento legal dispar:</a:t>
            </a:r>
          </a:p>
          <a:p>
            <a:pPr lvl="3"/>
            <a:r>
              <a:rPr lang="en-US" sz="1100" smtClean="0"/>
              <a:t>Asociaciones profesionales reciben full rule of reason para sus auto-regulaciones, incluso cuando hay intereses financieros</a:t>
            </a:r>
          </a:p>
          <a:p>
            <a:pPr lvl="3"/>
            <a:r>
              <a:rPr lang="en-US" sz="1100" smtClean="0"/>
              <a:t>Asociaciones no-profesionales no reciben el mismo nivel de deferencia, no cuando hay intereses financieros (per se)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le 1"/>
          <p:cNvSpPr>
            <a:spLocks noGrp="1"/>
          </p:cNvSpPr>
          <p:nvPr>
            <p:ph type="title"/>
          </p:nvPr>
        </p:nvSpPr>
        <p:spPr>
          <a:xfrm>
            <a:off x="612775" y="228600"/>
            <a:ext cx="8153400" cy="990600"/>
          </a:xfrm>
        </p:spPr>
        <p:txBody>
          <a:bodyPr>
            <a:normAutofit fontScale="90000"/>
          </a:bodyPr>
          <a:lstStyle/>
          <a:p>
            <a:r>
              <a:rPr lang="en-US" sz="3600" smtClean="0"/>
              <a:t>Un poco de procesal (2): Regla de la razón (regla por default) (Elhauge y Geradin)</a:t>
            </a:r>
          </a:p>
        </p:txBody>
      </p:sp>
      <p:sp>
        <p:nvSpPr>
          <p:cNvPr id="43011" name="Content Placeholder 2"/>
          <p:cNvSpPr>
            <a:spLocks noGrp="1"/>
          </p:cNvSpPr>
          <p:nvPr>
            <p:ph sz="quarter" idx="1"/>
          </p:nvPr>
        </p:nvSpPr>
        <p:spPr>
          <a:xfrm>
            <a:off x="612775" y="1600200"/>
            <a:ext cx="8153400" cy="4495800"/>
          </a:xfrm>
        </p:spPr>
        <p:txBody>
          <a:bodyPr/>
          <a:lstStyle/>
          <a:p>
            <a:r>
              <a:rPr lang="en-US" sz="2800"/>
              <a:t>(3) Si hay teorías plausibles por ambos lados, entonces el demandante tiene la carga de la prueba</a:t>
            </a:r>
          </a:p>
          <a:p>
            <a:r>
              <a:rPr lang="en-US" sz="2800"/>
              <a:t>(4) Si el demandante genera prueba, entonces el demandado debe probar los efectos pro-competitivos alegados, así como el hecho que restricciones menos severas no habrían logrado el mismo propósito</a:t>
            </a:r>
          </a:p>
          <a:p>
            <a:r>
              <a:rPr lang="en-US" sz="2800"/>
              <a:t>(5) El tribunal balancea efectos pro-competitivos y efectos anti-competitivo</a:t>
            </a:r>
          </a:p>
          <a:p>
            <a:endParaRPr lang="en-US" sz="28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itle 3"/>
          <p:cNvSpPr>
            <a:spLocks noGrp="1"/>
          </p:cNvSpPr>
          <p:nvPr>
            <p:ph type="title"/>
          </p:nvPr>
        </p:nvSpPr>
        <p:spPr>
          <a:xfrm>
            <a:off x="612775" y="228600"/>
            <a:ext cx="8153400" cy="990600"/>
          </a:xfrm>
        </p:spPr>
        <p:txBody>
          <a:bodyPr/>
          <a:lstStyle/>
          <a:p>
            <a:pPr eaLnBrk="1" hangingPunct="1"/>
            <a:r>
              <a:rPr lang="en-US"/>
              <a:t>Per se vs. rule of reason</a:t>
            </a:r>
          </a:p>
        </p:txBody>
      </p:sp>
      <p:sp>
        <p:nvSpPr>
          <p:cNvPr id="39939" name="Content Placeholder 4"/>
          <p:cNvSpPr>
            <a:spLocks noGrp="1"/>
          </p:cNvSpPr>
          <p:nvPr>
            <p:ph sz="quarter" idx="1"/>
          </p:nvPr>
        </p:nvSpPr>
        <p:spPr>
          <a:xfrm>
            <a:off x="612775" y="1600200"/>
            <a:ext cx="8153400" cy="4495800"/>
          </a:xfrm>
        </p:spPr>
        <p:txBody>
          <a:bodyPr>
            <a:normAutofit fontScale="92500" lnSpcReduction="10000"/>
          </a:bodyPr>
          <a:lstStyle/>
          <a:p>
            <a:pPr eaLnBrk="1" hangingPunct="1"/>
            <a:r>
              <a:rPr lang="en-US" sz="2400"/>
              <a:t>Tema básico</a:t>
            </a:r>
          </a:p>
          <a:p>
            <a:pPr lvl="1" eaLnBrk="1" hangingPunct="1"/>
            <a:r>
              <a:rPr lang="en-US" sz="2000"/>
              <a:t>Administratibilidad de las reglas</a:t>
            </a:r>
          </a:p>
          <a:p>
            <a:pPr lvl="1" eaLnBrk="1" hangingPunct="1"/>
            <a:r>
              <a:rPr lang="en-US" sz="2000"/>
              <a:t>Más que una dicotomía, un continuo</a:t>
            </a:r>
          </a:p>
          <a:p>
            <a:pPr eaLnBrk="1" hangingPunct="1"/>
            <a:r>
              <a:rPr lang="en-US" sz="2400"/>
              <a:t>Per Se</a:t>
            </a:r>
          </a:p>
          <a:p>
            <a:pPr lvl="1" eaLnBrk="1" hangingPunct="1"/>
            <a:r>
              <a:rPr lang="en-US" sz="2000"/>
              <a:t>No se admite defensa de razonabilidad/eficiencia</a:t>
            </a:r>
          </a:p>
          <a:p>
            <a:pPr eaLnBrk="1" hangingPunct="1"/>
            <a:r>
              <a:rPr lang="en-US" sz="2400"/>
              <a:t>Rule of reason</a:t>
            </a:r>
          </a:p>
          <a:p>
            <a:pPr lvl="1" eaLnBrk="1" hangingPunct="1"/>
            <a:r>
              <a:rPr lang="en-US" sz="2000"/>
              <a:t>Full-blown rule of reason</a:t>
            </a:r>
          </a:p>
          <a:p>
            <a:pPr lvl="2" eaLnBrk="1" hangingPunct="1"/>
            <a:r>
              <a:rPr lang="en-US" sz="1800"/>
              <a:t>El demandante debe probar el carácter anticompetitivo</a:t>
            </a:r>
          </a:p>
          <a:p>
            <a:pPr lvl="1" eaLnBrk="1" hangingPunct="1"/>
            <a:r>
              <a:rPr lang="en-US" sz="2000"/>
              <a:t>“Quick look” o “truncated rule of reason”</a:t>
            </a:r>
          </a:p>
          <a:p>
            <a:pPr lvl="2" eaLnBrk="1" hangingPunct="1"/>
            <a:r>
              <a:rPr lang="en-US" sz="1800"/>
              <a:t>Presunción rebatible de anticompetitividad</a:t>
            </a:r>
          </a:p>
          <a:p>
            <a:pPr lvl="2" eaLnBrk="1" hangingPunct="1"/>
            <a:r>
              <a:rPr lang="en-US" sz="1800"/>
              <a:t>El demandado puede probar que hay justificación</a:t>
            </a:r>
          </a:p>
          <a:p>
            <a:pPr lvl="2" eaLnBrk="1" hangingPunct="1"/>
            <a:r>
              <a:rPr lang="en-US" sz="1800"/>
              <a:t>Pero el demandante puede todavía demostrar que hay más daños que beneficios en juego</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Title 1"/>
          <p:cNvSpPr>
            <a:spLocks noGrp="1"/>
          </p:cNvSpPr>
          <p:nvPr>
            <p:ph type="title"/>
          </p:nvPr>
        </p:nvSpPr>
        <p:spPr>
          <a:xfrm>
            <a:off x="612775" y="228600"/>
            <a:ext cx="8153400" cy="990600"/>
          </a:xfrm>
        </p:spPr>
        <p:txBody>
          <a:bodyPr/>
          <a:lstStyle/>
          <a:p>
            <a:pPr eaLnBrk="1" hangingPunct="1"/>
            <a:r>
              <a:rPr lang="en-US"/>
              <a:t>Per se vs. rule of reason</a:t>
            </a:r>
          </a:p>
        </p:txBody>
      </p:sp>
      <p:sp>
        <p:nvSpPr>
          <p:cNvPr id="3" name="Content Placeholder 2"/>
          <p:cNvSpPr>
            <a:spLocks noGrp="1"/>
          </p:cNvSpPr>
          <p:nvPr>
            <p:ph sz="quarter" idx="1"/>
          </p:nvPr>
        </p:nvSpPr>
        <p:spPr>
          <a:xfrm>
            <a:off x="612775" y="1600200"/>
            <a:ext cx="8153400" cy="4495800"/>
          </a:xfrm>
        </p:spPr>
        <p:txBody>
          <a:bodyPr>
            <a:normAutofit lnSpcReduction="10000"/>
          </a:bodyPr>
          <a:lstStyle/>
          <a:p>
            <a:pPr eaLnBrk="1" hangingPunct="1">
              <a:defRPr/>
            </a:pPr>
            <a:r>
              <a:rPr lang="en-US"/>
              <a:t>Per se</a:t>
            </a:r>
          </a:p>
          <a:p>
            <a:pPr lvl="1" eaLnBrk="1" hangingPunct="1">
              <a:defRPr/>
            </a:pPr>
            <a:r>
              <a:rPr lang="en-US"/>
              <a:t>Conducta que se estima a priori irrazonable y anticompetitiva</a:t>
            </a:r>
          </a:p>
          <a:p>
            <a:pPr lvl="2" eaLnBrk="1" hangingPunct="1">
              <a:defRPr/>
            </a:pPr>
            <a:r>
              <a:rPr lang="en-US"/>
              <a:t>Hoy, básicamente carteles hard core </a:t>
            </a:r>
          </a:p>
          <a:p>
            <a:pPr lvl="1" eaLnBrk="1" hangingPunct="1">
              <a:defRPr/>
            </a:pPr>
            <a:r>
              <a:rPr lang="en-US"/>
              <a:t>“[Per se corresponds] to the category of agreements or practices which because of their prenicious effect on competition and lack of any redeeming virtue are conclusively presumed to be unreasonable and therefore illegal without elaborate inquiry as to the precise harm they have cause or the business excuse for their use”.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Title 1"/>
          <p:cNvSpPr>
            <a:spLocks noGrp="1"/>
          </p:cNvSpPr>
          <p:nvPr>
            <p:ph type="title"/>
          </p:nvPr>
        </p:nvSpPr>
        <p:spPr>
          <a:xfrm>
            <a:off x="612775" y="228600"/>
            <a:ext cx="8153400" cy="990600"/>
          </a:xfrm>
        </p:spPr>
        <p:txBody>
          <a:bodyPr/>
          <a:lstStyle/>
          <a:p>
            <a:pPr eaLnBrk="1" hangingPunct="1"/>
            <a:r>
              <a:rPr lang="en-US"/>
              <a:t>Per se vs. rule of reason</a:t>
            </a:r>
          </a:p>
        </p:txBody>
      </p:sp>
      <p:sp>
        <p:nvSpPr>
          <p:cNvPr id="3" name="Content Placeholder 2"/>
          <p:cNvSpPr>
            <a:spLocks noGrp="1"/>
          </p:cNvSpPr>
          <p:nvPr>
            <p:ph sz="quarter" idx="1"/>
          </p:nvPr>
        </p:nvSpPr>
        <p:spPr>
          <a:xfrm>
            <a:off x="612775" y="1600200"/>
            <a:ext cx="8153400" cy="4495800"/>
          </a:xfrm>
        </p:spPr>
        <p:txBody>
          <a:bodyPr>
            <a:normAutofit fontScale="92500" lnSpcReduction="20000"/>
          </a:bodyPr>
          <a:lstStyle/>
          <a:p>
            <a:pPr eaLnBrk="1" hangingPunct="1">
              <a:defRPr/>
            </a:pPr>
            <a:r>
              <a:rPr lang="en-US"/>
              <a:t>Per se (Supreme Court)</a:t>
            </a:r>
          </a:p>
          <a:p>
            <a:pPr lvl="1" eaLnBrk="1" hangingPunct="1">
              <a:defRPr/>
            </a:pPr>
            <a:r>
              <a:rPr lang="en-US"/>
              <a:t>“Courts can thereby avoid the ‘significant costs’ in ‘business certainty and litigation efficiency’ that a full-fledged rule-of-reason inquiry entails” (Pacific Stationery).</a:t>
            </a:r>
          </a:p>
          <a:p>
            <a:pPr lvl="1" eaLnBrk="1" hangingPunct="1">
              <a:defRPr/>
            </a:pPr>
            <a:r>
              <a:rPr lang="en-US"/>
              <a:t>“Congress has not left with us the determination of whether or not particular price-fixing schemes are wise or unwise, healthy or unhealthy” (Socony-Vacuum Oil).</a:t>
            </a:r>
          </a:p>
          <a:p>
            <a:pPr lvl="1" eaLnBrk="1" hangingPunct="1">
              <a:defRPr/>
            </a:pPr>
            <a:r>
              <a:rPr lang="en-US"/>
              <a:t>“No elaborate analysis is required to demonstrate the anticompetitive character of such an agreement… We have never required proof of market power in such a case” (NCAA)</a:t>
            </a:r>
          </a:p>
          <a:p>
            <a:pPr lvl="1" eaLnBrk="1" hangingPunct="1">
              <a:defRPr/>
            </a:pPr>
            <a:r>
              <a:rPr lang="en-US"/>
              <a:t>“Combinations are no less unlawfull because they have not yet resulted in restraint” (Associated Press).</a:t>
            </a:r>
          </a:p>
          <a:p>
            <a:pPr eaLnBrk="1" hangingPunct="1">
              <a:defRPr/>
            </a:pP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le 1"/>
          <p:cNvSpPr>
            <a:spLocks noGrp="1"/>
          </p:cNvSpPr>
          <p:nvPr>
            <p:ph type="title"/>
          </p:nvPr>
        </p:nvSpPr>
        <p:spPr>
          <a:xfrm>
            <a:off x="612775" y="228600"/>
            <a:ext cx="8153400" cy="990600"/>
          </a:xfrm>
        </p:spPr>
        <p:txBody>
          <a:bodyPr/>
          <a:lstStyle/>
          <a:p>
            <a:pPr eaLnBrk="1" hangingPunct="1"/>
            <a:r>
              <a:rPr lang="en-US"/>
              <a:t>Per se vs. rule of reason</a:t>
            </a:r>
          </a:p>
        </p:txBody>
      </p:sp>
      <p:sp>
        <p:nvSpPr>
          <p:cNvPr id="3" name="Content Placeholder 2"/>
          <p:cNvSpPr>
            <a:spLocks noGrp="1"/>
          </p:cNvSpPr>
          <p:nvPr>
            <p:ph sz="quarter" idx="1"/>
          </p:nvPr>
        </p:nvSpPr>
        <p:spPr>
          <a:xfrm>
            <a:off x="612775" y="1600200"/>
            <a:ext cx="8153400" cy="4495800"/>
          </a:xfrm>
        </p:spPr>
        <p:txBody>
          <a:bodyPr>
            <a:normAutofit fontScale="85000" lnSpcReduction="20000"/>
          </a:bodyPr>
          <a:lstStyle/>
          <a:p>
            <a:pPr eaLnBrk="1" hangingPunct="1">
              <a:defRPr/>
            </a:pPr>
            <a:r>
              <a:rPr lang="en-US"/>
              <a:t>Rule of reason</a:t>
            </a:r>
          </a:p>
          <a:p>
            <a:pPr lvl="1" eaLnBrk="1" hangingPunct="1">
              <a:defRPr/>
            </a:pPr>
            <a:r>
              <a:rPr lang="en-US"/>
              <a:t>“Full-blown analysis” para determinar si la conducta es competitiva o anti-competitiva “Contrary to its name, the Rule does not open the field of antitrust inquiry to any argument in favor of a challenged resteraint that may fall within the realm of reason. Instead, it focuses directly on the challenged restraint’s impact on competitive Conditions” (S. Ct.)</a:t>
            </a:r>
          </a:p>
          <a:p>
            <a:pPr lvl="1" eaLnBrk="1" hangingPunct="1">
              <a:defRPr/>
            </a:pPr>
            <a:r>
              <a:rPr lang="en-US"/>
              <a:t>Quick-look</a:t>
            </a:r>
          </a:p>
          <a:p>
            <a:pPr lvl="2" eaLnBrk="1" hangingPunct="1">
              <a:defRPr/>
            </a:pPr>
            <a:r>
              <a:rPr lang="en-US"/>
              <a:t>“In each of these cases, which have formed the basis for what has come to be called abbreviated or ‘quick look’ analysis under the rule of reason, an observer with even a rudimentary understanding of economics could conclude that the arrangements in question would have an anticompetitive effect on customers and markets”</a:t>
            </a:r>
          </a:p>
          <a:p>
            <a:pPr lvl="2" eaLnBrk="1" hangingPunct="1">
              <a:defRPr/>
            </a:pPr>
            <a:r>
              <a:rPr lang="en-US"/>
              <a:t>Federal Trade Commission, The Truncated or “Quick Look” Rule of Reason, http://www.ftc.gov/opp/jointvent/3Persepap.shtm</a:t>
            </a:r>
          </a:p>
          <a:p>
            <a:pPr eaLnBrk="1" hangingPunct="1">
              <a:defRPr/>
            </a:pP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Poder</a:t>
            </a:r>
            <a:r>
              <a:rPr lang="en-US" dirty="0" smtClean="0"/>
              <a:t> de Mercado (1)</a:t>
            </a:r>
            <a:endParaRPr lang="en-US" dirty="0"/>
          </a:p>
        </p:txBody>
      </p:sp>
      <p:sp>
        <p:nvSpPr>
          <p:cNvPr id="15364" name="Content Placeholder 2"/>
          <p:cNvSpPr>
            <a:spLocks noGrp="1"/>
          </p:cNvSpPr>
          <p:nvPr>
            <p:ph idx="1"/>
          </p:nvPr>
        </p:nvSpPr>
        <p:spPr/>
        <p:txBody>
          <a:bodyPr/>
          <a:lstStyle/>
          <a:p>
            <a:r>
              <a:rPr lang="en-US" smtClean="0">
                <a:ea typeface="ＭＳ Ｐゴシック" charset="-128"/>
                <a:cs typeface="ＭＳ Ｐゴシック" charset="-128"/>
              </a:rPr>
              <a:t>¿Qué es el poder de mercado?</a:t>
            </a:r>
          </a:p>
          <a:p>
            <a:pPr lvl="1"/>
            <a:r>
              <a:rPr lang="en-US" smtClean="0"/>
              <a:t>Motta 2004: Poder de mercado es la abilidad de una firma de subir los precios por sobre el costo marginal.</a:t>
            </a:r>
          </a:p>
          <a:p>
            <a:pPr lvl="1"/>
            <a:r>
              <a:rPr lang="en-US" smtClean="0"/>
              <a:t>Teóricamente, el índice </a:t>
            </a:r>
            <a:r>
              <a:rPr lang="en-US" i="1" smtClean="0"/>
              <a:t>Lerner </a:t>
            </a:r>
            <a:r>
              <a:rPr lang="en-US" smtClean="0"/>
              <a:t>da cuenta del poder de mercado:</a:t>
            </a:r>
          </a:p>
          <a:p>
            <a:pPr lvl="1"/>
            <a:endParaRPr lang="en-US" smtClean="0"/>
          </a:p>
        </p:txBody>
      </p:sp>
      <p:graphicFrame>
        <p:nvGraphicFramePr>
          <p:cNvPr id="15362" name="Object 2"/>
          <p:cNvGraphicFramePr>
            <a:graphicFrameLocks noChangeAspect="1"/>
          </p:cNvGraphicFramePr>
          <p:nvPr/>
        </p:nvGraphicFramePr>
        <p:xfrm>
          <a:off x="3771900" y="4419600"/>
          <a:ext cx="1790700" cy="779463"/>
        </p:xfrm>
        <a:graphic>
          <a:graphicData uri="http://schemas.openxmlformats.org/presentationml/2006/ole">
            <p:oleObj spid="_x0000_s70658" name="Equation" r:id="rId3" imgW="787400" imgH="342900" progId="Equation.3">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Poder</a:t>
            </a:r>
            <a:r>
              <a:rPr lang="en-US" dirty="0" smtClean="0"/>
              <a:t> de Mercado (2)</a:t>
            </a:r>
            <a:endParaRPr lang="en-US" dirty="0"/>
          </a:p>
        </p:txBody>
      </p:sp>
      <p:sp>
        <p:nvSpPr>
          <p:cNvPr id="3" name="Content Placeholder 2"/>
          <p:cNvSpPr>
            <a:spLocks noGrp="1"/>
          </p:cNvSpPr>
          <p:nvPr>
            <p:ph idx="1"/>
          </p:nvPr>
        </p:nvSpPr>
        <p:spPr/>
        <p:txBody>
          <a:bodyPr/>
          <a:lstStyle/>
          <a:p>
            <a:pPr marL="438150" lvl="1" indent="-319088">
              <a:spcBef>
                <a:spcPct val="0"/>
              </a:spcBef>
              <a:buClr>
                <a:schemeClr val="accent1"/>
              </a:buClr>
              <a:buSzPct val="80000"/>
              <a:buFont typeface="Wingdings 2" pitchFamily="-65" charset="2"/>
              <a:buChar char=""/>
              <a:defRPr/>
            </a:pPr>
            <a:r>
              <a:rPr lang="en-US" dirty="0" smtClean="0"/>
              <a:t>El </a:t>
            </a:r>
            <a:r>
              <a:rPr lang="en-US" dirty="0" err="1" smtClean="0"/>
              <a:t>problema</a:t>
            </a:r>
            <a:r>
              <a:rPr lang="en-US" dirty="0" smtClean="0"/>
              <a:t> </a:t>
            </a:r>
            <a:r>
              <a:rPr lang="en-US" dirty="0" err="1" smtClean="0"/>
              <a:t>es</a:t>
            </a:r>
            <a:r>
              <a:rPr lang="en-US" dirty="0" smtClean="0"/>
              <a:t> </a:t>
            </a:r>
            <a:r>
              <a:rPr lang="en-US" dirty="0" err="1" smtClean="0"/>
              <a:t>que</a:t>
            </a:r>
            <a:r>
              <a:rPr lang="en-US" dirty="0" smtClean="0"/>
              <a:t> no hay </a:t>
            </a:r>
            <a:r>
              <a:rPr lang="en-US" dirty="0" err="1" smtClean="0"/>
              <a:t>cómo</a:t>
            </a:r>
            <a:r>
              <a:rPr lang="en-US" dirty="0" smtClean="0"/>
              <a:t> saber el </a:t>
            </a:r>
            <a:r>
              <a:rPr lang="en-US" dirty="0" err="1" smtClean="0"/>
              <a:t>costo</a:t>
            </a:r>
            <a:r>
              <a:rPr lang="en-US" dirty="0" smtClean="0"/>
              <a:t> marginal</a:t>
            </a:r>
          </a:p>
          <a:p>
            <a:pPr>
              <a:buFont typeface="Wingdings 2" pitchFamily="-65" charset="2"/>
              <a:buChar char=""/>
              <a:defRPr/>
            </a:pPr>
            <a:r>
              <a:rPr lang="en-US" sz="2800" dirty="0" smtClean="0"/>
              <a:t>Lo normal </a:t>
            </a:r>
            <a:r>
              <a:rPr lang="en-US" sz="2800" dirty="0" err="1" smtClean="0"/>
              <a:t>es</a:t>
            </a:r>
            <a:r>
              <a:rPr lang="en-US" sz="2800" dirty="0" smtClean="0"/>
              <a:t> </a:t>
            </a:r>
            <a:r>
              <a:rPr lang="en-US" sz="2800" dirty="0" err="1" smtClean="0"/>
              <a:t>que</a:t>
            </a:r>
            <a:r>
              <a:rPr lang="en-US" sz="2800" dirty="0" smtClean="0"/>
              <a:t> no </a:t>
            </a:r>
            <a:r>
              <a:rPr lang="en-US" sz="2800" dirty="0" err="1" smtClean="0"/>
              <a:t>haya</a:t>
            </a:r>
            <a:r>
              <a:rPr lang="en-US" sz="2800" dirty="0" smtClean="0"/>
              <a:t> </a:t>
            </a:r>
            <a:r>
              <a:rPr lang="en-US" sz="2800" dirty="0" err="1" smtClean="0"/>
              <a:t>manera</a:t>
            </a:r>
            <a:r>
              <a:rPr lang="en-US" sz="2800" dirty="0" smtClean="0"/>
              <a:t> de </a:t>
            </a:r>
            <a:r>
              <a:rPr lang="en-US" sz="2800" dirty="0" err="1" smtClean="0"/>
              <a:t>conocer</a:t>
            </a:r>
            <a:r>
              <a:rPr lang="en-US" sz="2800" dirty="0" smtClean="0"/>
              <a:t> en forma </a:t>
            </a:r>
            <a:r>
              <a:rPr lang="en-US" sz="2800" dirty="0" err="1" smtClean="0"/>
              <a:t>directa</a:t>
            </a:r>
            <a:r>
              <a:rPr lang="en-US" sz="2800" dirty="0" smtClean="0"/>
              <a:t> el </a:t>
            </a:r>
            <a:r>
              <a:rPr lang="en-US" sz="2800" dirty="0" err="1" smtClean="0"/>
              <a:t>poder</a:t>
            </a:r>
            <a:r>
              <a:rPr lang="en-US" sz="2800" dirty="0" smtClean="0"/>
              <a:t> de </a:t>
            </a:r>
            <a:r>
              <a:rPr lang="en-US" sz="2800" dirty="0" err="1" smtClean="0"/>
              <a:t>mercado</a:t>
            </a:r>
            <a:endParaRPr lang="en-US" sz="2800" dirty="0" smtClean="0"/>
          </a:p>
          <a:p>
            <a:pPr>
              <a:buFont typeface="Wingdings 2" pitchFamily="-65" charset="2"/>
              <a:buChar char=""/>
              <a:defRPr/>
            </a:pPr>
            <a:r>
              <a:rPr lang="en-US" sz="2800" dirty="0" err="1" smtClean="0"/>
              <a:t>Por</a:t>
            </a:r>
            <a:r>
              <a:rPr lang="en-US" sz="2800" dirty="0" smtClean="0"/>
              <a:t> </a:t>
            </a:r>
            <a:r>
              <a:rPr lang="en-US" sz="2800" dirty="0" err="1" smtClean="0"/>
              <a:t>ello</a:t>
            </a:r>
            <a:r>
              <a:rPr lang="en-US" sz="2800" dirty="0" smtClean="0"/>
              <a:t>, hay </a:t>
            </a:r>
            <a:r>
              <a:rPr lang="en-US" sz="2800" dirty="0" err="1" smtClean="0"/>
              <a:t>que</a:t>
            </a:r>
            <a:r>
              <a:rPr lang="en-US" sz="2800" dirty="0" smtClean="0"/>
              <a:t> </a:t>
            </a:r>
            <a:r>
              <a:rPr lang="en-US" sz="2800" dirty="0" err="1" smtClean="0"/>
              <a:t>recurrir</a:t>
            </a:r>
            <a:r>
              <a:rPr lang="en-US" sz="2800" dirty="0" smtClean="0"/>
              <a:t> a un </a:t>
            </a:r>
            <a:r>
              <a:rPr lang="en-US" sz="2800" dirty="0" err="1" smtClean="0"/>
              <a:t>método</a:t>
            </a:r>
            <a:r>
              <a:rPr lang="en-US" sz="2800" dirty="0" smtClean="0"/>
              <a:t> </a:t>
            </a:r>
            <a:r>
              <a:rPr lang="en-US" sz="2800" dirty="0" err="1" smtClean="0"/>
              <a:t>indirecto</a:t>
            </a:r>
            <a:r>
              <a:rPr lang="en-US" sz="2800" dirty="0" smtClean="0"/>
              <a:t>, </a:t>
            </a:r>
            <a:r>
              <a:rPr lang="en-US" sz="2800" dirty="0" err="1" smtClean="0"/>
              <a:t>que</a:t>
            </a:r>
            <a:r>
              <a:rPr lang="en-US" sz="2800" dirty="0" smtClean="0"/>
              <a:t> </a:t>
            </a:r>
            <a:r>
              <a:rPr lang="en-US" sz="2800" dirty="0" err="1" smtClean="0"/>
              <a:t>exige</a:t>
            </a:r>
            <a:r>
              <a:rPr lang="en-US" sz="2800" dirty="0" smtClean="0"/>
              <a:t> </a:t>
            </a:r>
            <a:r>
              <a:rPr lang="en-US" sz="2800" dirty="0" err="1" smtClean="0"/>
              <a:t>determinar</a:t>
            </a:r>
            <a:r>
              <a:rPr lang="en-US" sz="2800" dirty="0" smtClean="0"/>
              <a:t>:</a:t>
            </a:r>
          </a:p>
          <a:p>
            <a:pPr lvl="1">
              <a:buFont typeface="Wingdings" pitchFamily="-65" charset="2"/>
              <a:buChar char=""/>
              <a:defRPr/>
            </a:pPr>
            <a:r>
              <a:rPr lang="en-US" dirty="0" smtClean="0"/>
              <a:t>(a) El </a:t>
            </a:r>
            <a:r>
              <a:rPr lang="en-US" dirty="0" err="1" smtClean="0"/>
              <a:t>mercado</a:t>
            </a:r>
            <a:r>
              <a:rPr lang="en-US" dirty="0" smtClean="0"/>
              <a:t> </a:t>
            </a:r>
            <a:r>
              <a:rPr lang="en-US" dirty="0" err="1" smtClean="0"/>
              <a:t>relevante</a:t>
            </a:r>
            <a:r>
              <a:rPr lang="en-US" dirty="0" smtClean="0"/>
              <a:t> (</a:t>
            </a:r>
            <a:r>
              <a:rPr lang="en-US" dirty="0" err="1" smtClean="0"/>
              <a:t>por</a:t>
            </a:r>
            <a:r>
              <a:rPr lang="en-US" dirty="0" smtClean="0"/>
              <a:t> </a:t>
            </a:r>
            <a:r>
              <a:rPr lang="en-US" dirty="0" err="1" smtClean="0"/>
              <a:t>producto</a:t>
            </a:r>
            <a:r>
              <a:rPr lang="en-US" dirty="0" smtClean="0"/>
              <a:t> </a:t>
            </a:r>
            <a:r>
              <a:rPr lang="en-US" dirty="0" err="1" smtClean="0"/>
              <a:t>y</a:t>
            </a:r>
            <a:r>
              <a:rPr lang="en-US" dirty="0" smtClean="0"/>
              <a:t> </a:t>
            </a:r>
            <a:r>
              <a:rPr lang="en-US" dirty="0" err="1" smtClean="0"/>
              <a:t>geográfico</a:t>
            </a:r>
            <a:r>
              <a:rPr lang="en-US" dirty="0" smtClean="0"/>
              <a:t>)</a:t>
            </a:r>
          </a:p>
          <a:p>
            <a:pPr lvl="1">
              <a:buFont typeface="Wingdings" pitchFamily="-65" charset="2"/>
              <a:buChar char=""/>
              <a:defRPr/>
            </a:pPr>
            <a:r>
              <a:rPr lang="en-US" dirty="0" smtClean="0"/>
              <a:t>(</a:t>
            </a:r>
            <a:r>
              <a:rPr lang="en-US" dirty="0" err="1" smtClean="0"/>
              <a:t>b</a:t>
            </a:r>
            <a:r>
              <a:rPr lang="en-US" dirty="0" smtClean="0"/>
              <a:t>) Las </a:t>
            </a:r>
            <a:r>
              <a:rPr lang="en-US" dirty="0" err="1" smtClean="0"/>
              <a:t>participaciones</a:t>
            </a:r>
            <a:r>
              <a:rPr lang="en-US" dirty="0" smtClean="0"/>
              <a:t> del </a:t>
            </a:r>
            <a:r>
              <a:rPr lang="en-US" dirty="0" err="1" smtClean="0"/>
              <a:t>mercado</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Poder</a:t>
            </a:r>
            <a:r>
              <a:rPr lang="en-US" dirty="0" smtClean="0"/>
              <a:t> de Mercado (3)</a:t>
            </a:r>
            <a:endParaRPr lang="en-US" dirty="0"/>
          </a:p>
        </p:txBody>
      </p:sp>
      <p:sp>
        <p:nvSpPr>
          <p:cNvPr id="17411" name="Content Placeholder 2"/>
          <p:cNvSpPr>
            <a:spLocks noGrp="1"/>
          </p:cNvSpPr>
          <p:nvPr>
            <p:ph idx="1"/>
          </p:nvPr>
        </p:nvSpPr>
        <p:spPr/>
        <p:txBody>
          <a:bodyPr/>
          <a:lstStyle/>
          <a:p>
            <a:r>
              <a:rPr lang="en-US" smtClean="0">
                <a:ea typeface="ＭＳ Ｐゴシック" charset="-128"/>
                <a:cs typeface="ＭＳ Ｐゴシック" charset="-128"/>
              </a:rPr>
              <a:t>El mercado relevante</a:t>
            </a:r>
          </a:p>
          <a:p>
            <a:pPr lvl="1"/>
            <a:r>
              <a:rPr lang="en-US" smtClean="0"/>
              <a:t>El mercado consiste en productos que “son razonablemente intercambiables por los consumidores para los mismos propósitos”. </a:t>
            </a:r>
          </a:p>
          <a:p>
            <a:pPr lvl="1"/>
            <a:r>
              <a:rPr lang="en-US" smtClean="0"/>
              <a:t>Una cantidad importante de casos de libre competencia se define en esta pregunta</a:t>
            </a:r>
          </a:p>
          <a:p>
            <a:pPr lvl="2"/>
            <a:r>
              <a:rPr lang="en-US" smtClean="0">
                <a:ea typeface="ＭＳ Ｐゴシック" charset="-128"/>
              </a:rPr>
              <a:t>El demandante/FNE reclama que debe utilizarse un mercado restringido</a:t>
            </a:r>
          </a:p>
          <a:p>
            <a:pPr lvl="2"/>
            <a:r>
              <a:rPr lang="en-US" smtClean="0">
                <a:ea typeface="ＭＳ Ｐゴシック" charset="-128"/>
              </a:rPr>
              <a:t>El demandado defiende la tesis de un mercado amplio</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Por</a:t>
            </a:r>
            <a:r>
              <a:rPr lang="en-US" dirty="0" smtClean="0"/>
              <a:t> </a:t>
            </a:r>
            <a:r>
              <a:rPr lang="en-US" dirty="0" err="1" smtClean="0"/>
              <a:t>supuesto</a:t>
            </a:r>
            <a:r>
              <a:rPr lang="en-US" dirty="0" smtClean="0"/>
              <a:t>: el </a:t>
            </a:r>
            <a:r>
              <a:rPr lang="en-US" dirty="0" err="1" smtClean="0"/>
              <a:t>mercado</a:t>
            </a:r>
            <a:r>
              <a:rPr lang="en-US" dirty="0" smtClean="0"/>
              <a:t> perfecto no </a:t>
            </a:r>
            <a:r>
              <a:rPr lang="en-US" dirty="0" err="1" smtClean="0"/>
              <a:t>existe</a:t>
            </a:r>
            <a:r>
              <a:rPr lang="en-US" dirty="0" smtClean="0"/>
              <a:t>!</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smtClean="0"/>
              <a:t>Todos</a:t>
            </a:r>
            <a:r>
              <a:rPr lang="en-US" dirty="0" smtClean="0"/>
              <a:t> los </a:t>
            </a:r>
            <a:r>
              <a:rPr lang="en-US" dirty="0" err="1" smtClean="0"/>
              <a:t>supuestos</a:t>
            </a:r>
            <a:r>
              <a:rPr lang="en-US" dirty="0" smtClean="0"/>
              <a:t> </a:t>
            </a:r>
            <a:r>
              <a:rPr lang="en-US" dirty="0" err="1" smtClean="0"/>
              <a:t>fallan</a:t>
            </a:r>
            <a:r>
              <a:rPr lang="en-US" dirty="0" smtClean="0"/>
              <a:t>…</a:t>
            </a:r>
          </a:p>
          <a:p>
            <a:pPr lvl="1"/>
            <a:r>
              <a:rPr lang="en-US" dirty="0" err="1" smtClean="0"/>
              <a:t>Productos</a:t>
            </a:r>
            <a:r>
              <a:rPr lang="en-US" dirty="0" smtClean="0"/>
              <a:t> no son </a:t>
            </a:r>
            <a:r>
              <a:rPr lang="en-US" dirty="0" err="1" smtClean="0"/>
              <a:t>homogéneos</a:t>
            </a:r>
            <a:r>
              <a:rPr lang="en-US" dirty="0" smtClean="0"/>
              <a:t> </a:t>
            </a:r>
            <a:r>
              <a:rPr lang="en-US" dirty="0" err="1" smtClean="0"/>
              <a:t>y</a:t>
            </a:r>
            <a:r>
              <a:rPr lang="en-US" dirty="0" smtClean="0"/>
              <a:t> </a:t>
            </a:r>
            <a:r>
              <a:rPr lang="en-US" dirty="0" err="1" smtClean="0"/>
              <a:t>existe</a:t>
            </a:r>
            <a:r>
              <a:rPr lang="en-US" dirty="0" smtClean="0"/>
              <a:t> un </a:t>
            </a:r>
            <a:r>
              <a:rPr lang="en-US" dirty="0" err="1" smtClean="0"/>
              <a:t>número</a:t>
            </a:r>
            <a:r>
              <a:rPr lang="en-US" dirty="0" smtClean="0"/>
              <a:t> </a:t>
            </a:r>
            <a:r>
              <a:rPr lang="en-US" dirty="0" err="1" smtClean="0"/>
              <a:t>limitado</a:t>
            </a:r>
            <a:r>
              <a:rPr lang="en-US" dirty="0" smtClean="0"/>
              <a:t> de </a:t>
            </a:r>
            <a:r>
              <a:rPr lang="en-US" dirty="0" err="1" smtClean="0"/>
              <a:t>productores</a:t>
            </a:r>
            <a:endParaRPr lang="en-US" dirty="0" smtClean="0"/>
          </a:p>
          <a:p>
            <a:pPr lvl="1"/>
            <a:r>
              <a:rPr lang="en-US" dirty="0" err="1" smtClean="0"/>
              <a:t>Barreras</a:t>
            </a:r>
            <a:r>
              <a:rPr lang="en-US" dirty="0" smtClean="0"/>
              <a:t> de </a:t>
            </a:r>
            <a:r>
              <a:rPr lang="en-US" dirty="0" err="1" smtClean="0"/>
              <a:t>entrada</a:t>
            </a:r>
            <a:r>
              <a:rPr lang="en-US" dirty="0" smtClean="0"/>
              <a:t> </a:t>
            </a:r>
          </a:p>
          <a:p>
            <a:pPr lvl="1"/>
            <a:r>
              <a:rPr lang="en-US" dirty="0" err="1" smtClean="0"/>
              <a:t>Costos</a:t>
            </a:r>
            <a:r>
              <a:rPr lang="en-US" dirty="0" smtClean="0"/>
              <a:t> de </a:t>
            </a:r>
            <a:r>
              <a:rPr lang="en-US" dirty="0" err="1" smtClean="0"/>
              <a:t>transacción</a:t>
            </a:r>
            <a:endParaRPr lang="en-US" dirty="0" smtClean="0"/>
          </a:p>
          <a:p>
            <a:pPr lvl="1"/>
            <a:r>
              <a:rPr lang="en-US" dirty="0" err="1" smtClean="0"/>
              <a:t>Externalidades</a:t>
            </a:r>
            <a:endParaRPr lang="en-US" dirty="0" smtClean="0"/>
          </a:p>
          <a:p>
            <a:pPr lvl="1"/>
            <a:r>
              <a:rPr lang="en-US" dirty="0" err="1" smtClean="0"/>
              <a:t>Asimetrías</a:t>
            </a:r>
            <a:r>
              <a:rPr lang="en-US" dirty="0" smtClean="0"/>
              <a:t> de </a:t>
            </a:r>
            <a:r>
              <a:rPr lang="en-US" dirty="0" err="1" smtClean="0"/>
              <a:t>información</a:t>
            </a:r>
            <a:endParaRPr lang="en-US" dirty="0" smtClean="0"/>
          </a:p>
          <a:p>
            <a:pPr lvl="1"/>
            <a:r>
              <a:rPr lang="en-US" dirty="0" smtClean="0"/>
              <a:t>Los </a:t>
            </a:r>
            <a:r>
              <a:rPr lang="en-US" dirty="0" err="1" smtClean="0"/>
              <a:t>consumidores</a:t>
            </a:r>
            <a:r>
              <a:rPr lang="en-US" dirty="0" smtClean="0"/>
              <a:t> no son “tan” </a:t>
            </a:r>
            <a:r>
              <a:rPr lang="en-US" dirty="0" err="1" smtClean="0"/>
              <a:t>racionales</a:t>
            </a:r>
            <a:endParaRPr lang="en-US" dirty="0" smtClean="0"/>
          </a:p>
          <a:p>
            <a:r>
              <a:rPr lang="en-US" dirty="0" smtClean="0"/>
              <a:t>El </a:t>
            </a:r>
            <a:r>
              <a:rPr lang="en-US" dirty="0" err="1" smtClean="0"/>
              <a:t>costo</a:t>
            </a:r>
            <a:r>
              <a:rPr lang="en-US" dirty="0" smtClean="0"/>
              <a:t> de </a:t>
            </a:r>
            <a:r>
              <a:rPr lang="en-US" dirty="0" err="1" smtClean="0"/>
              <a:t>salirse</a:t>
            </a:r>
            <a:r>
              <a:rPr lang="en-US" dirty="0" smtClean="0"/>
              <a:t> de la </a:t>
            </a:r>
            <a:r>
              <a:rPr lang="en-US" dirty="0" err="1" smtClean="0"/>
              <a:t>teoría</a:t>
            </a:r>
            <a:r>
              <a:rPr lang="en-US" dirty="0" smtClean="0"/>
              <a:t> del </a:t>
            </a:r>
            <a:r>
              <a:rPr lang="en-US" dirty="0" err="1" smtClean="0"/>
              <a:t>mercado</a:t>
            </a:r>
            <a:r>
              <a:rPr lang="en-US" dirty="0" smtClean="0"/>
              <a:t> perfecto </a:t>
            </a:r>
            <a:r>
              <a:rPr lang="en-US" dirty="0" err="1" smtClean="0"/>
              <a:t>es</a:t>
            </a:r>
            <a:r>
              <a:rPr lang="en-US" dirty="0" smtClean="0"/>
              <a:t> </a:t>
            </a:r>
            <a:r>
              <a:rPr lang="en-US" dirty="0" err="1" smtClean="0"/>
              <a:t>que</a:t>
            </a:r>
            <a:r>
              <a:rPr lang="en-US" dirty="0" smtClean="0"/>
              <a:t> </a:t>
            </a:r>
            <a:r>
              <a:rPr lang="en-US" dirty="0" err="1" smtClean="0"/>
              <a:t>entrar</a:t>
            </a:r>
            <a:r>
              <a:rPr lang="en-US" dirty="0" smtClean="0"/>
              <a:t> en el </a:t>
            </a:r>
            <a:r>
              <a:rPr lang="en-US" dirty="0" err="1" smtClean="0"/>
              <a:t>complejo</a:t>
            </a:r>
            <a:r>
              <a:rPr lang="en-US" dirty="0" smtClean="0"/>
              <a:t> </a:t>
            </a:r>
            <a:r>
              <a:rPr lang="en-US" dirty="0" err="1" smtClean="0"/>
              <a:t>mundo</a:t>
            </a:r>
            <a:r>
              <a:rPr lang="en-US" dirty="0" smtClean="0"/>
              <a:t> de la </a:t>
            </a:r>
            <a:r>
              <a:rPr lang="en-US" dirty="0" err="1" smtClean="0"/>
              <a:t>organización</a:t>
            </a:r>
            <a:r>
              <a:rPr lang="en-US" dirty="0" smtClean="0"/>
              <a:t> industrial</a:t>
            </a:r>
          </a:p>
          <a:p>
            <a:pPr lvl="1"/>
            <a:r>
              <a:rPr lang="en-US" dirty="0" err="1" smtClean="0"/>
              <a:t>Competencia</a:t>
            </a:r>
            <a:r>
              <a:rPr lang="en-US" dirty="0" smtClean="0"/>
              <a:t> </a:t>
            </a:r>
            <a:r>
              <a:rPr lang="en-US" dirty="0" err="1" smtClean="0"/>
              <a:t>oligopolística</a:t>
            </a:r>
            <a:endParaRPr lang="en-US" dirty="0" smtClean="0"/>
          </a:p>
          <a:p>
            <a:pPr lvl="1"/>
            <a:r>
              <a:rPr lang="en-US" dirty="0" err="1" smtClean="0"/>
              <a:t>Muchos</a:t>
            </a:r>
            <a:r>
              <a:rPr lang="en-US" dirty="0" smtClean="0"/>
              <a:t> </a:t>
            </a:r>
            <a:r>
              <a:rPr lang="en-US" dirty="0" err="1" smtClean="0"/>
              <a:t>agentes</a:t>
            </a:r>
            <a:r>
              <a:rPr lang="en-US" dirty="0" smtClean="0"/>
              <a:t> del </a:t>
            </a:r>
            <a:r>
              <a:rPr lang="en-US" dirty="0" err="1" smtClean="0"/>
              <a:t>mercado</a:t>
            </a:r>
            <a:r>
              <a:rPr lang="en-US" dirty="0" smtClean="0"/>
              <a:t> </a:t>
            </a:r>
            <a:r>
              <a:rPr lang="en-US" dirty="0" err="1" smtClean="0"/>
              <a:t>gozan</a:t>
            </a:r>
            <a:r>
              <a:rPr lang="en-US" dirty="0" smtClean="0"/>
              <a:t> </a:t>
            </a:r>
            <a:r>
              <a:rPr lang="en-US" dirty="0" err="1" smtClean="0"/>
              <a:t>mayores</a:t>
            </a:r>
            <a:r>
              <a:rPr lang="en-US" dirty="0" smtClean="0"/>
              <a:t> </a:t>
            </a:r>
            <a:r>
              <a:rPr lang="en-US" dirty="0" err="1" smtClean="0"/>
              <a:t>o</a:t>
            </a:r>
            <a:r>
              <a:rPr lang="en-US" dirty="0" smtClean="0"/>
              <a:t> </a:t>
            </a:r>
            <a:r>
              <a:rPr lang="en-US" dirty="0" err="1" smtClean="0"/>
              <a:t>menores</a:t>
            </a:r>
            <a:r>
              <a:rPr lang="en-US" dirty="0" smtClean="0"/>
              <a:t> </a:t>
            </a:r>
            <a:r>
              <a:rPr lang="en-US" dirty="0" err="1" smtClean="0"/>
              <a:t>grados</a:t>
            </a:r>
            <a:r>
              <a:rPr lang="en-US" dirty="0" smtClean="0"/>
              <a:t> de </a:t>
            </a:r>
            <a:r>
              <a:rPr lang="en-US" dirty="0" err="1" smtClean="0"/>
              <a:t>poder</a:t>
            </a:r>
            <a:r>
              <a:rPr lang="en-US" dirty="0" smtClean="0"/>
              <a:t> de </a:t>
            </a:r>
            <a:r>
              <a:rPr lang="en-US" dirty="0" err="1" smtClean="0"/>
              <a:t>mercado</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Poder</a:t>
            </a:r>
            <a:r>
              <a:rPr lang="en-US" dirty="0" smtClean="0"/>
              <a:t> de Mercado (4)</a:t>
            </a:r>
            <a:endParaRPr lang="en-US" dirty="0"/>
          </a:p>
        </p:txBody>
      </p:sp>
      <p:sp>
        <p:nvSpPr>
          <p:cNvPr id="18435" name="Content Placeholder 2"/>
          <p:cNvSpPr>
            <a:spLocks noGrp="1"/>
          </p:cNvSpPr>
          <p:nvPr>
            <p:ph idx="1"/>
          </p:nvPr>
        </p:nvSpPr>
        <p:spPr/>
        <p:txBody>
          <a:bodyPr/>
          <a:lstStyle/>
          <a:p>
            <a:r>
              <a:rPr lang="en-US" smtClean="0">
                <a:ea typeface="ＭＳ Ｐゴシック" charset="-128"/>
                <a:cs typeface="ＭＳ Ｐゴシック" charset="-128"/>
              </a:rPr>
              <a:t>El test SSNIP (</a:t>
            </a:r>
            <a:r>
              <a:rPr lang="en-US" i="1" smtClean="0">
                <a:ea typeface="ＭＳ Ｐゴシック" charset="-128"/>
                <a:cs typeface="ＭＳ Ｐゴシック" charset="-128"/>
              </a:rPr>
              <a:t>small but significant non-transitory increase in prices</a:t>
            </a:r>
            <a:r>
              <a:rPr lang="en-US" smtClean="0">
                <a:ea typeface="ＭＳ Ｐゴシック" charset="-128"/>
                <a:cs typeface="ＭＳ Ｐゴシック" charset="-128"/>
              </a:rPr>
              <a:t>)</a:t>
            </a:r>
          </a:p>
          <a:p>
            <a:pPr lvl="1"/>
            <a:r>
              <a:rPr lang="en-US" sz="2400" smtClean="0"/>
              <a:t>Mercado es una colección de bienes y servicios, dada una área geográfica, que conformaría un monopolio viable</a:t>
            </a:r>
          </a:p>
          <a:p>
            <a:pPr lvl="1"/>
            <a:r>
              <a:rPr lang="en-US" sz="2400" smtClean="0"/>
              <a:t>Este test formula la siguiente pregunta: ¿Es rentable para el hipotético monopolista subir el precio en forma no transitoria entre un 5 a un 10%?</a:t>
            </a:r>
          </a:p>
          <a:p>
            <a:pPr lvl="1"/>
            <a:r>
              <a:rPr lang="en-US" sz="2400" smtClean="0"/>
              <a:t>Si la respuesta es sí, entonces significa que el  precio del producto no recibe “presión” de parte de  otros productos, esto es, no hay sustitutos, por ende dicho producto constituye el mercado en cuestión.</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Poder</a:t>
            </a:r>
            <a:r>
              <a:rPr lang="en-US" dirty="0" smtClean="0"/>
              <a:t> de Mercado (5)</a:t>
            </a:r>
            <a:endParaRPr lang="en-US" dirty="0"/>
          </a:p>
        </p:txBody>
      </p:sp>
      <p:sp>
        <p:nvSpPr>
          <p:cNvPr id="19459" name="Content Placeholder 2"/>
          <p:cNvSpPr>
            <a:spLocks noGrp="1"/>
          </p:cNvSpPr>
          <p:nvPr>
            <p:ph idx="1"/>
          </p:nvPr>
        </p:nvSpPr>
        <p:spPr/>
        <p:txBody>
          <a:bodyPr/>
          <a:lstStyle/>
          <a:p>
            <a:pPr lvl="1"/>
            <a:r>
              <a:rPr lang="en-US" smtClean="0"/>
              <a:t>Si la respuesta es no, entonces hay que seguir al siguiente nivel de amplitud de mercado y repetir la misma pregunta.</a:t>
            </a:r>
          </a:p>
          <a:p>
            <a:pPr lvl="1"/>
            <a:r>
              <a:rPr lang="en-US" smtClean="0"/>
              <a:t>Ejemplos: Cines</a:t>
            </a: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Poder</a:t>
            </a:r>
            <a:r>
              <a:rPr lang="en-US" dirty="0" smtClean="0"/>
              <a:t> de Mercado (6)</a:t>
            </a:r>
            <a:endParaRPr lang="en-US" dirty="0"/>
          </a:p>
        </p:txBody>
      </p:sp>
      <p:sp>
        <p:nvSpPr>
          <p:cNvPr id="20483" name="Content Placeholder 2"/>
          <p:cNvSpPr>
            <a:spLocks noGrp="1"/>
          </p:cNvSpPr>
          <p:nvPr>
            <p:ph idx="1"/>
          </p:nvPr>
        </p:nvSpPr>
        <p:spPr/>
        <p:txBody>
          <a:bodyPr/>
          <a:lstStyle/>
          <a:p>
            <a:r>
              <a:rPr lang="en-US" smtClean="0">
                <a:ea typeface="ＭＳ Ｐゴシック" charset="-128"/>
                <a:cs typeface="ＭＳ Ｐゴシック" charset="-128"/>
              </a:rPr>
              <a:t>Mercado geográfico</a:t>
            </a:r>
          </a:p>
          <a:p>
            <a:pPr lvl="1"/>
            <a:r>
              <a:rPr lang="en-US" smtClean="0"/>
              <a:t>Mismo ejercicio (SSNIP): partir por el mercado definido en forma restrictiva e ir ampliandolo progresivamente</a:t>
            </a:r>
          </a:p>
          <a:p>
            <a:pPr lvl="1"/>
            <a:r>
              <a:rPr lang="en-US" smtClean="0"/>
              <a:t>En forma complementaria, poner atención a los costos de transporte </a:t>
            </a: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Poder</a:t>
            </a:r>
            <a:r>
              <a:rPr lang="en-US" dirty="0" smtClean="0"/>
              <a:t> de Mercado (7)</a:t>
            </a:r>
            <a:endParaRPr lang="en-US" dirty="0"/>
          </a:p>
        </p:txBody>
      </p:sp>
      <p:sp>
        <p:nvSpPr>
          <p:cNvPr id="21507" name="Content Placeholder 2"/>
          <p:cNvSpPr>
            <a:spLocks noGrp="1"/>
          </p:cNvSpPr>
          <p:nvPr>
            <p:ph idx="1"/>
          </p:nvPr>
        </p:nvSpPr>
        <p:spPr/>
        <p:txBody>
          <a:bodyPr/>
          <a:lstStyle/>
          <a:p>
            <a:r>
              <a:rPr lang="en-US" smtClean="0">
                <a:ea typeface="ＭＳ Ｐゴシック" charset="-128"/>
                <a:cs typeface="ＭＳ Ｐゴシック" charset="-128"/>
              </a:rPr>
              <a:t>La falacia del Celofán</a:t>
            </a:r>
            <a:endParaRPr lang="en-US" sz="2800" smtClean="0">
              <a:ea typeface="ＭＳ Ｐゴシック" charset="-128"/>
              <a:cs typeface="ＭＳ Ｐゴシック" charset="-128"/>
            </a:endParaRPr>
          </a:p>
          <a:p>
            <a:pPr lvl="1"/>
            <a:r>
              <a:rPr lang="en-US" sz="2400" smtClean="0"/>
              <a:t>¿Qué nivel de precios debe usarse? ¿Los actuales o los competitivos?</a:t>
            </a:r>
          </a:p>
          <a:p>
            <a:pPr lvl="1"/>
            <a:r>
              <a:rPr lang="en-US" sz="2400" smtClean="0"/>
              <a:t>El problema es que SSNIP fue inventado para analizar fusiones, de modo que considera el nivel de precios antes de la fusión</a:t>
            </a:r>
          </a:p>
          <a:p>
            <a:pPr lvl="1"/>
            <a:r>
              <a:rPr lang="en-US" sz="2400" smtClean="0"/>
              <a:t>En cambio en colusión el nivel de precios ya es supracompetitivo (estamos en el máximo que aguanta el mercado y que el monopolista ha estudiado cuidadosamente), por lo que usar dicho nivel puede llevar a un mercado muy amplio.</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Poder</a:t>
            </a:r>
            <a:r>
              <a:rPr lang="en-US" dirty="0" smtClean="0"/>
              <a:t> de Mercado (8)</a:t>
            </a:r>
            <a:endParaRPr lang="en-US" dirty="0"/>
          </a:p>
        </p:txBody>
      </p:sp>
      <p:sp>
        <p:nvSpPr>
          <p:cNvPr id="22531" name="Content Placeholder 2"/>
          <p:cNvSpPr>
            <a:spLocks noGrp="1"/>
          </p:cNvSpPr>
          <p:nvPr>
            <p:ph idx="1"/>
          </p:nvPr>
        </p:nvSpPr>
        <p:spPr/>
        <p:txBody>
          <a:bodyPr/>
          <a:lstStyle/>
          <a:p>
            <a:r>
              <a:rPr lang="en-US" smtClean="0">
                <a:ea typeface="ＭＳ Ｐゴシック" charset="-128"/>
                <a:cs typeface="ＭＳ Ｐゴシック" charset="-128"/>
              </a:rPr>
              <a:t>Participación de mercado</a:t>
            </a:r>
          </a:p>
          <a:p>
            <a:pPr lvl="1"/>
            <a:r>
              <a:rPr lang="en-US" smtClean="0"/>
              <a:t>La participación de mercado cumple un rol fundamental, pero no es el único factor</a:t>
            </a:r>
          </a:p>
          <a:p>
            <a:pPr lvl="2"/>
            <a:r>
              <a:rPr lang="en-US" smtClean="0">
                <a:ea typeface="ＭＳ Ｐゴシック" charset="-128"/>
              </a:rPr>
              <a:t>Se debe medir en unidades y/o en valores</a:t>
            </a:r>
          </a:p>
          <a:p>
            <a:pPr lvl="1"/>
            <a:r>
              <a:rPr lang="en-US" smtClean="0"/>
              <a:t>Otros factores</a:t>
            </a:r>
          </a:p>
          <a:p>
            <a:pPr lvl="2"/>
            <a:r>
              <a:rPr lang="en-US" smtClean="0">
                <a:ea typeface="ＭＳ Ｐゴシック" charset="-128"/>
              </a:rPr>
              <a:t>Entrada al mercado es fácil (ausencia de barreras de entrada)</a:t>
            </a:r>
          </a:p>
          <a:p>
            <a:pPr lvl="2"/>
            <a:r>
              <a:rPr lang="en-US" smtClean="0">
                <a:ea typeface="ＭＳ Ｐゴシック" charset="-128"/>
              </a:rPr>
              <a:t>Existencia de un comprador poderoso que anule la fuerza del monopolista</a:t>
            </a:r>
          </a:p>
          <a:p>
            <a:pPr lvl="2"/>
            <a:endParaRPr lang="en-US" smtClean="0">
              <a:ea typeface="ＭＳ Ｐゴシック" charset="-128"/>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Poder</a:t>
            </a:r>
            <a:r>
              <a:rPr lang="en-US" dirty="0" smtClean="0"/>
              <a:t> de Mercado (9)</a:t>
            </a:r>
            <a:endParaRPr lang="en-US" dirty="0"/>
          </a:p>
        </p:txBody>
      </p:sp>
      <p:sp>
        <p:nvSpPr>
          <p:cNvPr id="23555" name="Content Placeholder 2"/>
          <p:cNvSpPr>
            <a:spLocks noGrp="1"/>
          </p:cNvSpPr>
          <p:nvPr>
            <p:ph idx="1"/>
          </p:nvPr>
        </p:nvSpPr>
        <p:spPr/>
        <p:txBody>
          <a:bodyPr/>
          <a:lstStyle/>
          <a:p>
            <a:r>
              <a:rPr lang="en-US" smtClean="0">
                <a:ea typeface="ＭＳ Ｐゴシック" charset="-128"/>
                <a:cs typeface="ＭＳ Ｐゴシック" charset="-128"/>
              </a:rPr>
              <a:t>¿Qué constituye una participación de mercado que pueda poner en peligro la competencia?</a:t>
            </a:r>
          </a:p>
          <a:p>
            <a:pPr lvl="1"/>
            <a:r>
              <a:rPr lang="en-US" smtClean="0"/>
              <a:t>Más de 40-50%: firma dominante</a:t>
            </a:r>
          </a:p>
          <a:p>
            <a:pPr lvl="1"/>
            <a:r>
              <a:rPr lang="en-US" smtClean="0"/>
              <a:t>Menos de 25%: no debiera ser objeto de preocupación</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Organización</a:t>
            </a:r>
            <a:r>
              <a:rPr lang="en-US" dirty="0" smtClean="0"/>
              <a:t> Industrial</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err="1" smtClean="0"/>
              <a:t>Según</a:t>
            </a:r>
            <a:r>
              <a:rPr lang="en-US" dirty="0" smtClean="0"/>
              <a:t> Church and Wade, la OI se </a:t>
            </a:r>
            <a:r>
              <a:rPr lang="en-US" dirty="0" err="1" smtClean="0"/>
              <a:t>preocupa</a:t>
            </a:r>
            <a:r>
              <a:rPr lang="en-US" dirty="0" smtClean="0"/>
              <a:t> de los </a:t>
            </a:r>
            <a:r>
              <a:rPr lang="en-US" dirty="0" err="1" smtClean="0"/>
              <a:t>siguientes</a:t>
            </a:r>
            <a:r>
              <a:rPr lang="en-US" dirty="0" smtClean="0"/>
              <a:t> </a:t>
            </a:r>
            <a:r>
              <a:rPr lang="en-US" dirty="0" err="1" smtClean="0"/>
              <a:t>cuestiones</a:t>
            </a:r>
            <a:endParaRPr lang="en-US" dirty="0" smtClean="0"/>
          </a:p>
          <a:p>
            <a:pPr lvl="1"/>
            <a:r>
              <a:rPr lang="en-US" dirty="0" err="1" smtClean="0"/>
              <a:t>Por</a:t>
            </a:r>
            <a:r>
              <a:rPr lang="en-US" dirty="0" smtClean="0"/>
              <a:t> </a:t>
            </a:r>
            <a:r>
              <a:rPr lang="en-US" dirty="0" err="1" smtClean="0"/>
              <a:t>qué</a:t>
            </a:r>
            <a:r>
              <a:rPr lang="en-US" dirty="0" smtClean="0"/>
              <a:t> los </a:t>
            </a:r>
            <a:r>
              <a:rPr lang="en-US" dirty="0" err="1" smtClean="0"/>
              <a:t>mercados</a:t>
            </a:r>
            <a:r>
              <a:rPr lang="en-US" dirty="0" smtClean="0"/>
              <a:t> </a:t>
            </a:r>
            <a:r>
              <a:rPr lang="en-US" dirty="0" err="1" smtClean="0"/>
              <a:t>están</a:t>
            </a:r>
            <a:r>
              <a:rPr lang="en-US" dirty="0" smtClean="0"/>
              <a:t> </a:t>
            </a:r>
            <a:r>
              <a:rPr lang="en-US" dirty="0" err="1" smtClean="0"/>
              <a:t>estructurados</a:t>
            </a:r>
            <a:r>
              <a:rPr lang="en-US" dirty="0" smtClean="0"/>
              <a:t> en la forma </a:t>
            </a:r>
            <a:r>
              <a:rPr lang="en-US" dirty="0" err="1" smtClean="0"/>
              <a:t>que</a:t>
            </a:r>
            <a:r>
              <a:rPr lang="en-US" dirty="0" smtClean="0"/>
              <a:t> los </a:t>
            </a:r>
            <a:r>
              <a:rPr lang="en-US" dirty="0" err="1" smtClean="0"/>
              <a:t>vemos</a:t>
            </a:r>
            <a:endParaRPr lang="en-US" dirty="0" smtClean="0"/>
          </a:p>
          <a:p>
            <a:pPr lvl="1"/>
            <a:r>
              <a:rPr lang="en-US" dirty="0" err="1" smtClean="0"/>
              <a:t>Organización</a:t>
            </a:r>
            <a:r>
              <a:rPr lang="en-US" dirty="0" smtClean="0"/>
              <a:t> del </a:t>
            </a:r>
            <a:r>
              <a:rPr lang="en-US" dirty="0" err="1" smtClean="0"/>
              <a:t>mercado</a:t>
            </a:r>
            <a:r>
              <a:rPr lang="en-US" dirty="0" smtClean="0"/>
              <a:t> </a:t>
            </a:r>
            <a:r>
              <a:rPr lang="en-US" dirty="0" err="1" smtClean="0"/>
              <a:t>y</a:t>
            </a:r>
            <a:r>
              <a:rPr lang="en-US" dirty="0" smtClean="0"/>
              <a:t> </a:t>
            </a:r>
            <a:r>
              <a:rPr lang="en-US" dirty="0" err="1" smtClean="0"/>
              <a:t>su</a:t>
            </a:r>
            <a:r>
              <a:rPr lang="en-US" dirty="0" smtClean="0"/>
              <a:t> </a:t>
            </a:r>
            <a:r>
              <a:rPr lang="en-US" dirty="0" err="1" smtClean="0"/>
              <a:t>impacto</a:t>
            </a:r>
            <a:r>
              <a:rPr lang="en-US" dirty="0" smtClean="0"/>
              <a:t> en la </a:t>
            </a:r>
            <a:r>
              <a:rPr lang="en-US" dirty="0" err="1" smtClean="0"/>
              <a:t>conducta</a:t>
            </a:r>
            <a:r>
              <a:rPr lang="en-US" dirty="0" smtClean="0"/>
              <a:t> de </a:t>
            </a:r>
            <a:r>
              <a:rPr lang="en-US" dirty="0" err="1" smtClean="0"/>
              <a:t>las</a:t>
            </a:r>
            <a:r>
              <a:rPr lang="en-US" dirty="0" smtClean="0"/>
              <a:t> </a:t>
            </a:r>
            <a:r>
              <a:rPr lang="en-US" dirty="0" err="1" smtClean="0"/>
              <a:t>empresas</a:t>
            </a:r>
            <a:r>
              <a:rPr lang="en-US" dirty="0" smtClean="0"/>
              <a:t> </a:t>
            </a:r>
            <a:r>
              <a:rPr lang="en-US" dirty="0" err="1" smtClean="0"/>
              <a:t>que</a:t>
            </a:r>
            <a:r>
              <a:rPr lang="en-US" dirty="0" smtClean="0"/>
              <a:t> </a:t>
            </a:r>
            <a:r>
              <a:rPr lang="en-US" dirty="0" err="1" smtClean="0"/>
              <a:t>participan</a:t>
            </a:r>
            <a:r>
              <a:rPr lang="en-US" dirty="0" smtClean="0"/>
              <a:t> en </a:t>
            </a:r>
            <a:r>
              <a:rPr lang="en-US" dirty="0" err="1" smtClean="0"/>
              <a:t>él</a:t>
            </a:r>
            <a:endParaRPr lang="en-US" dirty="0" smtClean="0"/>
          </a:p>
          <a:p>
            <a:pPr lvl="1"/>
            <a:r>
              <a:rPr lang="en-US" dirty="0" err="1" smtClean="0"/>
              <a:t>Conducta</a:t>
            </a:r>
            <a:r>
              <a:rPr lang="en-US" dirty="0" smtClean="0"/>
              <a:t> de </a:t>
            </a:r>
            <a:r>
              <a:rPr lang="en-US" dirty="0" err="1" smtClean="0"/>
              <a:t>las</a:t>
            </a:r>
            <a:r>
              <a:rPr lang="en-US" dirty="0" smtClean="0"/>
              <a:t> </a:t>
            </a:r>
            <a:r>
              <a:rPr lang="en-US" dirty="0" err="1" smtClean="0"/>
              <a:t>empresas</a:t>
            </a:r>
            <a:r>
              <a:rPr lang="en-US" dirty="0" smtClean="0"/>
              <a:t> </a:t>
            </a:r>
            <a:r>
              <a:rPr lang="en-US" dirty="0" err="1" smtClean="0"/>
              <a:t>y</a:t>
            </a:r>
            <a:r>
              <a:rPr lang="en-US" dirty="0" smtClean="0"/>
              <a:t> </a:t>
            </a:r>
            <a:r>
              <a:rPr lang="en-US" dirty="0" err="1" smtClean="0"/>
              <a:t>su</a:t>
            </a:r>
            <a:r>
              <a:rPr lang="en-US" dirty="0" smtClean="0"/>
              <a:t> </a:t>
            </a:r>
            <a:r>
              <a:rPr lang="en-US" dirty="0" err="1" smtClean="0"/>
              <a:t>impacto</a:t>
            </a:r>
            <a:r>
              <a:rPr lang="en-US" dirty="0" smtClean="0"/>
              <a:t> en la </a:t>
            </a:r>
            <a:r>
              <a:rPr lang="en-US" dirty="0" err="1" smtClean="0"/>
              <a:t>organización</a:t>
            </a:r>
            <a:r>
              <a:rPr lang="en-US" dirty="0" smtClean="0"/>
              <a:t> del </a:t>
            </a:r>
            <a:r>
              <a:rPr lang="en-US" dirty="0" err="1" smtClean="0"/>
              <a:t>mercado</a:t>
            </a:r>
            <a:endParaRPr lang="en-US" dirty="0" smtClean="0"/>
          </a:p>
          <a:p>
            <a:pPr lvl="1"/>
            <a:r>
              <a:rPr lang="en-US" dirty="0" err="1" smtClean="0"/>
              <a:t>Estrategia</a:t>
            </a:r>
            <a:endParaRPr lang="en-US" dirty="0" smtClean="0"/>
          </a:p>
          <a:p>
            <a:r>
              <a:rPr lang="en-US" dirty="0" smtClean="0"/>
              <a:t>La OI se </a:t>
            </a:r>
            <a:r>
              <a:rPr lang="en-US" dirty="0" err="1" smtClean="0"/>
              <a:t>dedica</a:t>
            </a:r>
            <a:r>
              <a:rPr lang="en-US" dirty="0" smtClean="0"/>
              <a:t> al </a:t>
            </a:r>
            <a:r>
              <a:rPr lang="en-US" dirty="0" err="1" smtClean="0"/>
              <a:t>estudio</a:t>
            </a:r>
            <a:r>
              <a:rPr lang="en-US" dirty="0" smtClean="0"/>
              <a:t> de los </a:t>
            </a:r>
            <a:r>
              <a:rPr lang="en-US" dirty="0" err="1" smtClean="0"/>
              <a:t>mercados</a:t>
            </a:r>
            <a:r>
              <a:rPr lang="en-US" dirty="0" smtClean="0"/>
              <a:t> </a:t>
            </a:r>
            <a:r>
              <a:rPr lang="en-US" dirty="0" err="1" smtClean="0"/>
              <a:t>imperfectos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Escuelas</a:t>
            </a:r>
            <a:r>
              <a:rPr lang="en-US" dirty="0" smtClean="0"/>
              <a:t> en </a:t>
            </a:r>
            <a:r>
              <a:rPr lang="en-US" dirty="0" err="1" smtClean="0"/>
              <a:t>libre</a:t>
            </a:r>
            <a:r>
              <a:rPr lang="en-US" dirty="0" smtClean="0"/>
              <a:t> </a:t>
            </a:r>
            <a:r>
              <a:rPr lang="en-US" dirty="0" err="1" smtClean="0"/>
              <a:t>competencia</a:t>
            </a:r>
            <a:r>
              <a:rPr lang="en-US" dirty="0" smtClean="0"/>
              <a:t>	</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Harvard (</a:t>
            </a:r>
            <a:r>
              <a:rPr lang="en-US" dirty="0" err="1" smtClean="0"/>
              <a:t>décadas ‘30 a</a:t>
            </a:r>
            <a:r>
              <a:rPr lang="en-US" dirty="0" smtClean="0"/>
              <a:t> ’50) (Mason, Chamberlin y Bain)</a:t>
            </a:r>
          </a:p>
          <a:p>
            <a:pPr lvl="1"/>
            <a:r>
              <a:rPr lang="en-US" dirty="0" smtClean="0"/>
              <a:t>Paradigma SCP: </a:t>
            </a:r>
            <a:r>
              <a:rPr lang="en-US" dirty="0" err="1" smtClean="0"/>
              <a:t>Estructura</a:t>
            </a:r>
            <a:r>
              <a:rPr lang="en-US" dirty="0" smtClean="0"/>
              <a:t> </a:t>
            </a:r>
            <a:r>
              <a:rPr lang="en-US" dirty="0" err="1" smtClean="0"/>
              <a:t>determina</a:t>
            </a:r>
            <a:r>
              <a:rPr lang="en-US" dirty="0" smtClean="0"/>
              <a:t> </a:t>
            </a:r>
            <a:r>
              <a:rPr lang="en-US" dirty="0" err="1" smtClean="0"/>
              <a:t>performance</a:t>
            </a:r>
            <a:endParaRPr lang="en-US" dirty="0" smtClean="0"/>
          </a:p>
          <a:p>
            <a:pPr lvl="1"/>
            <a:r>
              <a:rPr lang="en-US" dirty="0" smtClean="0"/>
              <a:t>S </a:t>
            </a:r>
            <a:r>
              <a:rPr lang="en-US" dirty="0" err="1" smtClean="0">
                <a:latin typeface="Wingdings"/>
                <a:ea typeface="Wingdings"/>
                <a:cs typeface="Wingdings"/>
              </a:rPr>
              <a:t></a:t>
            </a:r>
            <a:r>
              <a:rPr lang="en-US" dirty="0" smtClean="0"/>
              <a:t> C </a:t>
            </a:r>
            <a:r>
              <a:rPr lang="en-US" dirty="0" err="1" smtClean="0">
                <a:latin typeface="Wingdings"/>
                <a:ea typeface="Wingdings"/>
                <a:cs typeface="Wingdings"/>
              </a:rPr>
              <a:t></a:t>
            </a:r>
            <a:r>
              <a:rPr lang="en-US" dirty="0" smtClean="0"/>
              <a:t> P : </a:t>
            </a:r>
            <a:r>
              <a:rPr lang="en-US" i="1" dirty="0" smtClean="0"/>
              <a:t>Structure </a:t>
            </a:r>
            <a:r>
              <a:rPr lang="en-US" dirty="0" smtClean="0"/>
              <a:t>determina </a:t>
            </a:r>
            <a:r>
              <a:rPr lang="en-US" i="1" dirty="0" smtClean="0"/>
              <a:t>Conduct</a:t>
            </a:r>
            <a:r>
              <a:rPr lang="en-US" dirty="0" smtClean="0"/>
              <a:t>, la que determina </a:t>
            </a:r>
            <a:r>
              <a:rPr lang="en-US" i="1" dirty="0" smtClean="0"/>
              <a:t>Performance</a:t>
            </a:r>
          </a:p>
          <a:p>
            <a:r>
              <a:rPr lang="en-US" dirty="0" smtClean="0"/>
              <a:t>Chicago</a:t>
            </a:r>
          </a:p>
          <a:p>
            <a:pPr lvl="1"/>
            <a:r>
              <a:rPr lang="en-US" dirty="0" err="1" smtClean="0"/>
              <a:t>Eciencia</a:t>
            </a:r>
            <a:r>
              <a:rPr lang="en-US" dirty="0" smtClean="0"/>
              <a:t>, </a:t>
            </a:r>
            <a:r>
              <a:rPr lang="en-US" dirty="0" err="1" smtClean="0"/>
              <a:t>eficiencia</a:t>
            </a:r>
            <a:r>
              <a:rPr lang="en-US" dirty="0" smtClean="0"/>
              <a:t>, </a:t>
            </a:r>
            <a:r>
              <a:rPr lang="en-US" dirty="0" err="1" smtClean="0"/>
              <a:t>eficiencia</a:t>
            </a:r>
            <a:endParaRPr lang="en-US" dirty="0" smtClean="0"/>
          </a:p>
          <a:p>
            <a:pPr lvl="1"/>
            <a:r>
              <a:rPr lang="en-US" dirty="0" smtClean="0"/>
              <a:t>Gran </a:t>
            </a:r>
            <a:r>
              <a:rPr lang="en-US" dirty="0" err="1" smtClean="0"/>
              <a:t>fe</a:t>
            </a:r>
            <a:r>
              <a:rPr lang="en-US" dirty="0" smtClean="0"/>
              <a:t> en el </a:t>
            </a:r>
            <a:r>
              <a:rPr lang="en-US" dirty="0" err="1" smtClean="0"/>
              <a:t>mercado</a:t>
            </a:r>
            <a:r>
              <a:rPr lang="en-US" dirty="0" smtClean="0"/>
              <a:t>: los </a:t>
            </a:r>
            <a:r>
              <a:rPr lang="en-US" dirty="0" err="1" smtClean="0"/>
              <a:t>mercados</a:t>
            </a:r>
            <a:r>
              <a:rPr lang="en-US" dirty="0" smtClean="0"/>
              <a:t> son </a:t>
            </a:r>
            <a:r>
              <a:rPr lang="en-US" dirty="0" err="1" smtClean="0"/>
              <a:t>competitivos</a:t>
            </a:r>
            <a:r>
              <a:rPr lang="en-US" dirty="0" smtClean="0"/>
              <a:t>, el </a:t>
            </a:r>
            <a:r>
              <a:rPr lang="en-US" dirty="0" err="1" smtClean="0"/>
              <a:t>monopolio</a:t>
            </a:r>
            <a:r>
              <a:rPr lang="en-US" dirty="0" smtClean="0"/>
              <a:t> </a:t>
            </a:r>
            <a:r>
              <a:rPr lang="en-US" dirty="0" err="1" smtClean="0"/>
              <a:t>tiende</a:t>
            </a:r>
            <a:r>
              <a:rPr lang="en-US" dirty="0" smtClean="0"/>
              <a:t> a </a:t>
            </a:r>
            <a:r>
              <a:rPr lang="en-US" dirty="0" err="1" smtClean="0"/>
              <a:t>corregirse</a:t>
            </a:r>
            <a:r>
              <a:rPr lang="en-US" dirty="0" smtClean="0"/>
              <a:t> solo, </a:t>
            </a:r>
            <a:r>
              <a:rPr lang="en-US" dirty="0" err="1" smtClean="0"/>
              <a:t>muy</a:t>
            </a:r>
            <a:r>
              <a:rPr lang="en-US" dirty="0" smtClean="0"/>
              <a:t> </a:t>
            </a:r>
            <a:r>
              <a:rPr lang="en-US" dirty="0" err="1" smtClean="0"/>
              <a:t>pocas</a:t>
            </a:r>
            <a:r>
              <a:rPr lang="en-US" dirty="0" smtClean="0"/>
              <a:t> </a:t>
            </a:r>
            <a:r>
              <a:rPr lang="en-US" dirty="0" err="1" smtClean="0"/>
              <a:t>barreras</a:t>
            </a:r>
            <a:r>
              <a:rPr lang="en-US" dirty="0" smtClean="0"/>
              <a:t> de </a:t>
            </a:r>
            <a:r>
              <a:rPr lang="en-US" dirty="0" err="1" smtClean="0"/>
              <a:t>entrada</a:t>
            </a:r>
            <a:r>
              <a:rPr lang="en-US" dirty="0" smtClean="0"/>
              <a:t>, </a:t>
            </a:r>
            <a:r>
              <a:rPr lang="en-US" dirty="0" err="1" smtClean="0"/>
              <a:t>agentes</a:t>
            </a:r>
            <a:r>
              <a:rPr lang="en-US" dirty="0" smtClean="0"/>
              <a:t> </a:t>
            </a:r>
            <a:r>
              <a:rPr lang="en-US" dirty="0" err="1" smtClean="0"/>
              <a:t>económicos</a:t>
            </a:r>
            <a:r>
              <a:rPr lang="en-US" dirty="0" smtClean="0"/>
              <a:t> son </a:t>
            </a:r>
            <a:r>
              <a:rPr lang="en-US" dirty="0" err="1" smtClean="0"/>
              <a:t>maximizadores</a:t>
            </a:r>
            <a:r>
              <a:rPr lang="en-US" dirty="0" smtClean="0"/>
              <a:t> de </a:t>
            </a:r>
            <a:r>
              <a:rPr lang="en-US" dirty="0" err="1" smtClean="0"/>
              <a:t>las</a:t>
            </a:r>
            <a:r>
              <a:rPr lang="en-US" dirty="0" smtClean="0"/>
              <a:t> </a:t>
            </a:r>
            <a:r>
              <a:rPr lang="en-US" dirty="0" err="1" smtClean="0"/>
              <a:t>utilidades</a:t>
            </a:r>
            <a:r>
              <a:rPr lang="en-US" dirty="0" smtClean="0"/>
              <a:t>, etc.</a:t>
            </a:r>
          </a:p>
          <a:p>
            <a:r>
              <a:rPr lang="en-US" dirty="0" smtClean="0"/>
              <a:t>Post-Chicago (nueva IO)</a:t>
            </a:r>
          </a:p>
          <a:p>
            <a:pPr lvl="1"/>
            <a:r>
              <a:rPr lang="en-US" dirty="0" err="1" smtClean="0"/>
              <a:t>Teoría</a:t>
            </a:r>
            <a:r>
              <a:rPr lang="en-US" dirty="0" smtClean="0"/>
              <a:t> de </a:t>
            </a:r>
            <a:r>
              <a:rPr lang="en-US" dirty="0" err="1" smtClean="0"/>
              <a:t>juegos</a:t>
            </a:r>
            <a:r>
              <a:rPr lang="en-US" dirty="0" smtClean="0"/>
              <a:t>, </a:t>
            </a:r>
            <a:r>
              <a:rPr lang="en-US" dirty="0" err="1" smtClean="0"/>
              <a:t>mercados</a:t>
            </a:r>
            <a:r>
              <a:rPr lang="en-US" dirty="0" smtClean="0"/>
              <a:t> </a:t>
            </a:r>
            <a:r>
              <a:rPr lang="en-US" dirty="0" err="1" smtClean="0"/>
              <a:t>contestables</a:t>
            </a:r>
            <a:r>
              <a:rPr lang="en-US" dirty="0" smtClean="0"/>
              <a:t>, etc. </a:t>
            </a:r>
          </a:p>
          <a:p>
            <a:r>
              <a:rPr lang="en-US" dirty="0" smtClean="0"/>
              <a:t>(</a:t>
            </a:r>
            <a:r>
              <a:rPr lang="en-US" dirty="0" err="1" smtClean="0"/>
              <a:t>Ordoliberalismo</a:t>
            </a:r>
            <a:r>
              <a:rPr lang="en-US" dirty="0" smtClean="0"/>
              <a:t> </a:t>
            </a:r>
            <a:r>
              <a:rPr lang="en-US" dirty="0" err="1" smtClean="0"/>
              <a:t>alemán</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S-C-P (1)</a:t>
            </a:r>
          </a:p>
        </p:txBody>
      </p:sp>
      <p:sp>
        <p:nvSpPr>
          <p:cNvPr id="3" name="Content Placeholder 2"/>
          <p:cNvSpPr>
            <a:spLocks noGrp="1"/>
          </p:cNvSpPr>
          <p:nvPr>
            <p:ph sz="quarter" idx="1"/>
          </p:nvPr>
        </p:nvSpPr>
        <p:spPr/>
        <p:txBody>
          <a:bodyPr>
            <a:normAutofit lnSpcReduction="10000"/>
          </a:bodyPr>
          <a:lstStyle/>
          <a:p>
            <a:r>
              <a:rPr lang="en-US"/>
              <a:t>Estructura</a:t>
            </a:r>
          </a:p>
          <a:p>
            <a:pPr lvl="1"/>
            <a:r>
              <a:rPr lang="en-US"/>
              <a:t>Concentración</a:t>
            </a:r>
          </a:p>
          <a:p>
            <a:pPr lvl="2"/>
            <a:r>
              <a:rPr lang="en-US"/>
              <a:t>Economías de escala (escala económica mínima)</a:t>
            </a:r>
          </a:p>
          <a:p>
            <a:pPr lvl="2"/>
            <a:r>
              <a:rPr lang="en-US"/>
              <a:t>¿Cómo se mide la concentración? </a:t>
            </a:r>
          </a:p>
          <a:p>
            <a:pPr lvl="2"/>
            <a:endParaRPr lang="en-US"/>
          </a:p>
          <a:p>
            <a:pPr lvl="2"/>
            <a:r>
              <a:rPr lang="en-US"/>
              <a:t>HHI: Entre 1 y 10000. Según la “Guía Interna para el Análisis de Operaciones de Concentración Horizontal”, un HHI de más de 1800 ya es preocupante</a:t>
            </a:r>
          </a:p>
          <a:p>
            <a:pPr lvl="3"/>
            <a:r>
              <a:rPr lang="en-US"/>
              <a:t>Es un mero indicador! Según sabemos hoy, SCP es complejo.</a:t>
            </a:r>
          </a:p>
          <a:p>
            <a:pPr lvl="1"/>
            <a:r>
              <a:rPr lang="en-US"/>
              <a:t>Condiciones de entrada</a:t>
            </a:r>
          </a:p>
          <a:p>
            <a:pPr lvl="2"/>
            <a:r>
              <a:rPr lang="en-US"/>
              <a:t>Próxima clase (desafiabilidad o contestabilidad)</a:t>
            </a:r>
          </a:p>
          <a:p>
            <a:pPr lvl="3"/>
            <a:endParaRPr lang="en-US"/>
          </a:p>
          <a:p>
            <a:pPr lvl="3"/>
            <a:endParaRPr lang="en-US"/>
          </a:p>
        </p:txBody>
      </p:sp>
      <p:graphicFrame>
        <p:nvGraphicFramePr>
          <p:cNvPr id="40962" name="Object 2"/>
          <p:cNvGraphicFramePr>
            <a:graphicFrameLocks noChangeAspect="1"/>
          </p:cNvGraphicFramePr>
          <p:nvPr/>
        </p:nvGraphicFramePr>
        <p:xfrm>
          <a:off x="1828800" y="3200400"/>
          <a:ext cx="5090832" cy="488950"/>
        </p:xfrm>
        <a:graphic>
          <a:graphicData uri="http://schemas.openxmlformats.org/presentationml/2006/ole">
            <p:oleObj spid="_x0000_s40962" name="Equation" r:id="rId3" imgW="2247900" imgH="215900" progId="Equation.3">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HHI, ejemplo</a:t>
            </a:r>
          </a:p>
        </p:txBody>
      </p:sp>
      <p:sp>
        <p:nvSpPr>
          <p:cNvPr id="3" name="Content Placeholder 2"/>
          <p:cNvSpPr>
            <a:spLocks noGrp="1"/>
          </p:cNvSpPr>
          <p:nvPr>
            <p:ph sz="quarter" idx="1"/>
          </p:nvPr>
        </p:nvSpPr>
        <p:spPr/>
        <p:txBody>
          <a:bodyPr/>
          <a:lstStyle/>
          <a:p>
            <a:r>
              <a:rPr lang="en-US"/>
              <a:t>Informe No. 2, TDLC</a:t>
            </a:r>
          </a:p>
        </p:txBody>
      </p:sp>
      <p:pic>
        <p:nvPicPr>
          <p:cNvPr id="4" name="Picture 3"/>
          <p:cNvPicPr>
            <a:picLocks noChangeAspect="1"/>
          </p:cNvPicPr>
          <p:nvPr/>
        </p:nvPicPr>
        <p:blipFill>
          <a:blip r:embed="rId2"/>
          <a:stretch>
            <a:fillRect/>
          </a:stretch>
        </p:blipFill>
        <p:spPr>
          <a:xfrm>
            <a:off x="1219200" y="2132631"/>
            <a:ext cx="6908800" cy="434436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013" name="Rectangle 117"/>
          <p:cNvSpPr>
            <a:spLocks noGrp="1" noChangeArrowheads="1"/>
          </p:cNvSpPr>
          <p:nvPr>
            <p:ph type="title"/>
          </p:nvPr>
        </p:nvSpPr>
        <p:spPr>
          <a:noFill/>
          <a:ln/>
        </p:spPr>
        <p:txBody>
          <a:bodyPr>
            <a:normAutofit fontScale="90000"/>
          </a:bodyPr>
          <a:lstStyle/>
          <a:p>
            <a:pPr algn="l"/>
            <a:r>
              <a:rPr lang="es-ES_tradnl"/>
              <a:t>Mercado Bancario en Chile</a:t>
            </a:r>
            <a:endParaRPr lang="en-US"/>
          </a:p>
        </p:txBody>
      </p:sp>
      <p:pic>
        <p:nvPicPr>
          <p:cNvPr id="81015" name="Picture 119"/>
          <p:cNvPicPr>
            <a:picLocks noGrp="1" noChangeAspect="1" noChangeArrowheads="1"/>
          </p:cNvPicPr>
          <p:nvPr>
            <p:ph idx="1"/>
          </p:nvPr>
        </p:nvPicPr>
        <p:blipFill>
          <a:blip r:embed="rId3"/>
          <a:srcRect/>
          <a:stretch>
            <a:fillRect/>
          </a:stretch>
        </p:blipFill>
        <p:spPr>
          <a:xfrm>
            <a:off x="566738" y="3159125"/>
            <a:ext cx="7785100" cy="1774825"/>
          </a:xfrm>
          <a:noFill/>
          <a:ln/>
        </p:spPr>
      </p:pic>
      <p:sp>
        <p:nvSpPr>
          <p:cNvPr id="81016" name="Rectangle 120"/>
          <p:cNvSpPr>
            <a:spLocks noChangeArrowheads="1"/>
          </p:cNvSpPr>
          <p:nvPr/>
        </p:nvSpPr>
        <p:spPr bwMode="auto">
          <a:xfrm>
            <a:off x="836613" y="2798763"/>
            <a:ext cx="6861175" cy="366712"/>
          </a:xfrm>
          <a:prstGeom prst="rect">
            <a:avLst/>
          </a:prstGeom>
          <a:noFill/>
          <a:ln w="9525">
            <a:noFill/>
            <a:miter lim="800000"/>
            <a:headEnd/>
            <a:tailEnd/>
          </a:ln>
          <a:effectLst/>
        </p:spPr>
        <p:txBody>
          <a:bodyPr wrap="none" anchor="ctr">
            <a:spAutoFit/>
          </a:bodyPr>
          <a:lstStyle/>
          <a:p>
            <a:pPr eaLnBrk="1" hangingPunct="1"/>
            <a:r>
              <a:rPr lang="es-ES" sz="1800" b="1" u="sng"/>
              <a:t>Indice de Concentración (IHH) por servicio en industria bancaria. Año 2008</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S-C-P (2)</a:t>
            </a:r>
          </a:p>
        </p:txBody>
      </p:sp>
      <p:sp>
        <p:nvSpPr>
          <p:cNvPr id="3" name="Content Placeholder 2"/>
          <p:cNvSpPr>
            <a:spLocks noGrp="1"/>
          </p:cNvSpPr>
          <p:nvPr>
            <p:ph sz="quarter" idx="1"/>
          </p:nvPr>
        </p:nvSpPr>
        <p:spPr/>
        <p:txBody>
          <a:bodyPr>
            <a:normAutofit fontScale="92500" lnSpcReduction="10000"/>
          </a:bodyPr>
          <a:lstStyle/>
          <a:p>
            <a:r>
              <a:rPr lang="en-US"/>
              <a:t>Conducta</a:t>
            </a:r>
          </a:p>
          <a:p>
            <a:pPr lvl="1"/>
            <a:r>
              <a:rPr lang="en-US"/>
              <a:t>Decisiones que deben adoptar las firmas relativas a precios, innovación, inversión, capacidad, propaganda, etc.</a:t>
            </a:r>
          </a:p>
          <a:p>
            <a:pPr lvl="1"/>
            <a:r>
              <a:rPr lang="en-US"/>
              <a:t>Cómo compiten las firmas: ¿precio? ¿calidad? ¿otras variables?</a:t>
            </a:r>
          </a:p>
          <a:p>
            <a:r>
              <a:rPr lang="en-US"/>
              <a:t>Performance</a:t>
            </a:r>
          </a:p>
          <a:p>
            <a:pPr lvl="1"/>
            <a:r>
              <a:rPr lang="en-US"/>
              <a:t>Dos elementos centrales: eficiencia estática y dinámica (progreso técnico)</a:t>
            </a:r>
          </a:p>
          <a:p>
            <a:pPr lvl="1"/>
            <a:r>
              <a:rPr lang="en-US"/>
              <a:t>Márgenes (P-CM)</a:t>
            </a:r>
          </a:p>
          <a:p>
            <a:pPr lvl="1"/>
            <a:r>
              <a:rPr lang="en-US"/>
              <a:t>Esfuerzos innovativos</a:t>
            </a:r>
          </a:p>
          <a:p>
            <a:pPr>
              <a:buNone/>
            </a:pP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1002</TotalTime>
  <Words>2486</Words>
  <Application>Microsoft Macintosh PowerPoint</Application>
  <PresentationFormat>On-screen Show (4:3)</PresentationFormat>
  <Paragraphs>230</Paragraphs>
  <Slides>35</Slides>
  <Notes>1</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35</vt:i4>
      </vt:variant>
    </vt:vector>
  </HeadingPairs>
  <TitlesOfParts>
    <vt:vector size="38" baseType="lpstr">
      <vt:lpstr>Median</vt:lpstr>
      <vt:lpstr>Equation</vt:lpstr>
      <vt:lpstr>Microsoft Equation</vt:lpstr>
      <vt:lpstr>derecho y politica de la competencia</vt:lpstr>
      <vt:lpstr>Organización Industrial:  Concentración y mercado</vt:lpstr>
      <vt:lpstr>Por supuesto: el mercado perfecto no existe!</vt:lpstr>
      <vt:lpstr>Organización Industrial</vt:lpstr>
      <vt:lpstr>Escuelas en libre competencia </vt:lpstr>
      <vt:lpstr>S-C-P (1)</vt:lpstr>
      <vt:lpstr>HHI, ejemplo</vt:lpstr>
      <vt:lpstr>Mercado Bancario en Chile</vt:lpstr>
      <vt:lpstr>S-C-P (2)</vt:lpstr>
      <vt:lpstr>S-C-P (3)</vt:lpstr>
      <vt:lpstr>Cómo se ve hoy el S-C-P </vt:lpstr>
      <vt:lpstr>La nueva Organización Industrial</vt:lpstr>
      <vt:lpstr>Dos focos importantes</vt:lpstr>
      <vt:lpstr>¿Qué es la firma?</vt:lpstr>
      <vt:lpstr>Mercado Relevante y Poder de Mercado</vt:lpstr>
      <vt:lpstr>Visualizando el problema (1)</vt:lpstr>
      <vt:lpstr>Visualizando el problema (2)</vt:lpstr>
      <vt:lpstr>Subaditividad en gráfico</vt:lpstr>
      <vt:lpstr>Visualizando el problema (3)</vt:lpstr>
      <vt:lpstr>Temas a tratar en lo relativo a la dimensión horizontal</vt:lpstr>
      <vt:lpstr>Un poco de procesal (1): Regla de la razón (regla por default) (Elhauge y Geradin)</vt:lpstr>
      <vt:lpstr>Un poco de procesal (2): Regla de la razón (regla por default) (Elhauge y Geradin)</vt:lpstr>
      <vt:lpstr>Per se vs. rule of reason</vt:lpstr>
      <vt:lpstr>Per se vs. rule of reason</vt:lpstr>
      <vt:lpstr>Per se vs. rule of reason</vt:lpstr>
      <vt:lpstr>Per se vs. rule of reason</vt:lpstr>
      <vt:lpstr>Poder de Mercado (1)</vt:lpstr>
      <vt:lpstr>Poder de Mercado (2)</vt:lpstr>
      <vt:lpstr>Poder de Mercado (3)</vt:lpstr>
      <vt:lpstr>Poder de Mercado (4)</vt:lpstr>
      <vt:lpstr>Poder de Mercado (5)</vt:lpstr>
      <vt:lpstr>Poder de Mercado (6)</vt:lpstr>
      <vt:lpstr>Poder de Mercado (7)</vt:lpstr>
      <vt:lpstr>Poder de Mercado (8)</vt:lpstr>
      <vt:lpstr>Poder de Mercado (9)</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Santiago Montt</dc:creator>
  <cp:lastModifiedBy>Santiago Montt</cp:lastModifiedBy>
  <cp:revision>56</cp:revision>
  <dcterms:created xsi:type="dcterms:W3CDTF">2010-08-23T13:27:23Z</dcterms:created>
  <dcterms:modified xsi:type="dcterms:W3CDTF">2010-08-23T14:23:04Z</dcterms:modified>
</cp:coreProperties>
</file>