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60" r:id="rId4"/>
    <p:sldId id="262" r:id="rId5"/>
    <p:sldId id="263" r:id="rId6"/>
    <p:sldId id="265" r:id="rId7"/>
    <p:sldId id="261" r:id="rId8"/>
    <p:sldId id="266" r:id="rId9"/>
    <p:sldId id="309" r:id="rId10"/>
    <p:sldId id="269" r:id="rId11"/>
    <p:sldId id="267" r:id="rId12"/>
    <p:sldId id="268" r:id="rId13"/>
    <p:sldId id="271" r:id="rId14"/>
    <p:sldId id="303" r:id="rId15"/>
    <p:sldId id="304"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272" r:id="rId29"/>
    <p:sldId id="273" r:id="rId30"/>
    <p:sldId id="274" r:id="rId31"/>
    <p:sldId id="275" r:id="rId32"/>
    <p:sldId id="276" r:id="rId33"/>
    <p:sldId id="280" r:id="rId34"/>
    <p:sldId id="281" r:id="rId35"/>
    <p:sldId id="282" r:id="rId36"/>
    <p:sldId id="283" r:id="rId37"/>
    <p:sldId id="284" r:id="rId38"/>
    <p:sldId id="287" r:id="rId39"/>
    <p:sldId id="285" r:id="rId40"/>
    <p:sldId id="286" r:id="rId41"/>
    <p:sldId id="288" r:id="rId42"/>
    <p:sldId id="289" r:id="rId43"/>
    <p:sldId id="277" r:id="rId44"/>
    <p:sldId id="278" r:id="rId45"/>
    <p:sldId id="279" r:id="rId46"/>
    <p:sldId id="256" r:id="rId47"/>
    <p:sldId id="270" r:id="rId48"/>
    <p:sldId id="305" r:id="rId49"/>
    <p:sldId id="306" r:id="rId50"/>
    <p:sldId id="307" r:id="rId51"/>
    <p:sldId id="308" r:id="rId52"/>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72" autoAdjust="0"/>
    <p:restoredTop sz="94660"/>
  </p:normalViewPr>
  <p:slideViewPr>
    <p:cSldViewPr>
      <p:cViewPr varScale="1">
        <p:scale>
          <a:sx n="64" d="100"/>
          <a:sy n="64" d="100"/>
        </p:scale>
        <p:origin x="-7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fld id="{15FA26BB-45E5-47F7-8423-E3999230FD92}" type="datetimeFigureOut">
              <a:rPr lang="es-CL"/>
              <a:pPr>
                <a:defRPr/>
              </a:pPr>
              <a:t>17-09-2010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F09B95F9-F17C-4AFB-A58C-9B15712DC088}" type="slidenum">
              <a:rPr lang="es-CL"/>
              <a:pPr>
                <a:defRPr/>
              </a:pPr>
              <a:t>‹#›</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69A69DDE-1583-414F-BA76-563F12DD2E6D}" type="datetimeFigureOut">
              <a:rPr lang="es-CL"/>
              <a:pPr>
                <a:defRPr/>
              </a:pPr>
              <a:t>17-09-2010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B16DF55C-2CA0-4F10-B8C3-4268AF6C1905}" type="slidenum">
              <a:rPr lang="es-CL"/>
              <a:pPr>
                <a:defRPr/>
              </a:pPr>
              <a:t>‹#›</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65BC033E-3EF4-4935-9620-A57ED789C03D}" type="datetimeFigureOut">
              <a:rPr lang="es-CL"/>
              <a:pPr>
                <a:defRPr/>
              </a:pPr>
              <a:t>17-09-2010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CDAD4D45-9998-409C-9AED-7FBF0228ABAD}" type="slidenum">
              <a:rPr lang="es-CL"/>
              <a:pPr>
                <a:defRPr/>
              </a:pPr>
              <a:t>‹#›</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68C42A6C-4E84-4E35-A383-F1D89B1B75C2}" type="datetimeFigureOut">
              <a:rPr lang="es-CL"/>
              <a:pPr>
                <a:defRPr/>
              </a:pPr>
              <a:t>17-09-2010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DA80F22F-97ED-493F-9B33-6AAF48B7BB6F}" type="slidenum">
              <a:rPr lang="es-CL"/>
              <a:pPr>
                <a:defRPr/>
              </a:pPr>
              <a:t>‹#›</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EE36F7E-F52C-410A-9DF5-FB52732E65E6}" type="datetimeFigureOut">
              <a:rPr lang="es-CL"/>
              <a:pPr>
                <a:defRPr/>
              </a:pPr>
              <a:t>17-09-2010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327978D2-2985-46B3-B354-A43649A37ED8}" type="slidenum">
              <a:rPr lang="es-CL"/>
              <a:pPr>
                <a:defRPr/>
              </a:pPr>
              <a:t>‹#›</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fld id="{2B48CC3D-570C-4080-A490-B0EA2F9DDEF5}" type="datetimeFigureOut">
              <a:rPr lang="es-CL"/>
              <a:pPr>
                <a:defRPr/>
              </a:pPr>
              <a:t>17-09-2010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92197FD4-C306-4F31-AE2A-DB527A142EEF}" type="slidenum">
              <a:rPr lang="es-CL"/>
              <a:pPr>
                <a:defRPr/>
              </a:pPr>
              <a:t>‹#›</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fld id="{3705186F-4E61-42CF-A5CF-198F6C88F6F4}" type="datetimeFigureOut">
              <a:rPr lang="es-CL"/>
              <a:pPr>
                <a:defRPr/>
              </a:pPr>
              <a:t>17-09-2010</a:t>
            </a:fld>
            <a:endParaRPr lang="es-CL"/>
          </a:p>
        </p:txBody>
      </p:sp>
      <p:sp>
        <p:nvSpPr>
          <p:cNvPr id="8" name="4 Marcador de pie de página"/>
          <p:cNvSpPr>
            <a:spLocks noGrp="1"/>
          </p:cNvSpPr>
          <p:nvPr>
            <p:ph type="ftr" sz="quarter" idx="11"/>
          </p:nvPr>
        </p:nvSpPr>
        <p:spPr/>
        <p:txBody>
          <a:bodyPr/>
          <a:lstStyle>
            <a:lvl1pPr>
              <a:defRPr/>
            </a:lvl1pPr>
          </a:lstStyle>
          <a:p>
            <a:pPr>
              <a:defRPr/>
            </a:pPr>
            <a:endParaRPr lang="es-CL"/>
          </a:p>
        </p:txBody>
      </p:sp>
      <p:sp>
        <p:nvSpPr>
          <p:cNvPr id="9" name="5 Marcador de número de diapositiva"/>
          <p:cNvSpPr>
            <a:spLocks noGrp="1"/>
          </p:cNvSpPr>
          <p:nvPr>
            <p:ph type="sldNum" sz="quarter" idx="12"/>
          </p:nvPr>
        </p:nvSpPr>
        <p:spPr/>
        <p:txBody>
          <a:bodyPr/>
          <a:lstStyle>
            <a:lvl1pPr>
              <a:defRPr/>
            </a:lvl1pPr>
          </a:lstStyle>
          <a:p>
            <a:pPr>
              <a:defRPr/>
            </a:pPr>
            <a:fld id="{9646B5C6-BF7D-4BEC-875B-BB0528BC52E2}" type="slidenum">
              <a:rPr lang="es-CL"/>
              <a:pPr>
                <a:defRPr/>
              </a:pPr>
              <a:t>‹#›</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fld id="{D3B858BC-2D97-4094-A43B-F039CA5D40F7}" type="datetimeFigureOut">
              <a:rPr lang="es-CL"/>
              <a:pPr>
                <a:defRPr/>
              </a:pPr>
              <a:t>17-09-2010</a:t>
            </a:fld>
            <a:endParaRPr lang="es-CL"/>
          </a:p>
        </p:txBody>
      </p:sp>
      <p:sp>
        <p:nvSpPr>
          <p:cNvPr id="4" name="4 Marcador de pie de página"/>
          <p:cNvSpPr>
            <a:spLocks noGrp="1"/>
          </p:cNvSpPr>
          <p:nvPr>
            <p:ph type="ftr" sz="quarter" idx="11"/>
          </p:nvPr>
        </p:nvSpPr>
        <p:spPr/>
        <p:txBody>
          <a:bodyPr/>
          <a:lstStyle>
            <a:lvl1pPr>
              <a:defRPr/>
            </a:lvl1pPr>
          </a:lstStyle>
          <a:p>
            <a:pPr>
              <a:defRPr/>
            </a:pPr>
            <a:endParaRPr lang="es-CL"/>
          </a:p>
        </p:txBody>
      </p:sp>
      <p:sp>
        <p:nvSpPr>
          <p:cNvPr id="5" name="5 Marcador de número de diapositiva"/>
          <p:cNvSpPr>
            <a:spLocks noGrp="1"/>
          </p:cNvSpPr>
          <p:nvPr>
            <p:ph type="sldNum" sz="quarter" idx="12"/>
          </p:nvPr>
        </p:nvSpPr>
        <p:spPr/>
        <p:txBody>
          <a:bodyPr/>
          <a:lstStyle>
            <a:lvl1pPr>
              <a:defRPr/>
            </a:lvl1pPr>
          </a:lstStyle>
          <a:p>
            <a:pPr>
              <a:defRPr/>
            </a:pPr>
            <a:fld id="{B7DA4196-104F-4F42-924F-0AF08731B08E}" type="slidenum">
              <a:rPr lang="es-CL"/>
              <a:pPr>
                <a:defRPr/>
              </a:pPr>
              <a:t>‹#›</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5D40C5B5-068C-4ED7-838A-458A3FD6D53C}" type="datetimeFigureOut">
              <a:rPr lang="es-CL"/>
              <a:pPr>
                <a:defRPr/>
              </a:pPr>
              <a:t>17-09-2010</a:t>
            </a:fld>
            <a:endParaRPr lang="es-CL"/>
          </a:p>
        </p:txBody>
      </p:sp>
      <p:sp>
        <p:nvSpPr>
          <p:cNvPr id="3" name="4 Marcador de pie de página"/>
          <p:cNvSpPr>
            <a:spLocks noGrp="1"/>
          </p:cNvSpPr>
          <p:nvPr>
            <p:ph type="ftr" sz="quarter" idx="11"/>
          </p:nvPr>
        </p:nvSpPr>
        <p:spPr/>
        <p:txBody>
          <a:bodyPr/>
          <a:lstStyle>
            <a:lvl1pPr>
              <a:defRPr/>
            </a:lvl1pPr>
          </a:lstStyle>
          <a:p>
            <a:pPr>
              <a:defRPr/>
            </a:pPr>
            <a:endParaRPr lang="es-CL"/>
          </a:p>
        </p:txBody>
      </p:sp>
      <p:sp>
        <p:nvSpPr>
          <p:cNvPr id="4" name="5 Marcador de número de diapositiva"/>
          <p:cNvSpPr>
            <a:spLocks noGrp="1"/>
          </p:cNvSpPr>
          <p:nvPr>
            <p:ph type="sldNum" sz="quarter" idx="12"/>
          </p:nvPr>
        </p:nvSpPr>
        <p:spPr/>
        <p:txBody>
          <a:bodyPr/>
          <a:lstStyle>
            <a:lvl1pPr>
              <a:defRPr/>
            </a:lvl1pPr>
          </a:lstStyle>
          <a:p>
            <a:pPr>
              <a:defRPr/>
            </a:pPr>
            <a:fld id="{FF808123-0750-4BEF-B5E1-3491E69DB7B7}" type="slidenum">
              <a:rPr lang="es-CL"/>
              <a:pPr>
                <a:defRPr/>
              </a:pPr>
              <a:t>‹#›</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6C35512-9929-4770-84EC-E92185D46E56}" type="datetimeFigureOut">
              <a:rPr lang="es-CL"/>
              <a:pPr>
                <a:defRPr/>
              </a:pPr>
              <a:t>17-09-2010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6DD8201B-7D6A-4EF0-8A74-92D5A8E134E8}" type="slidenum">
              <a:rPr lang="es-CL"/>
              <a:pPr>
                <a:defRPr/>
              </a:pPr>
              <a:t>‹#›</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8DCF00E-0420-4978-B89D-4E5FD5B9355D}" type="datetimeFigureOut">
              <a:rPr lang="es-CL"/>
              <a:pPr>
                <a:defRPr/>
              </a:pPr>
              <a:t>17-09-2010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2A88E018-67B7-4F33-9CC5-4124C5F06A02}" type="slidenum">
              <a:rPr lang="es-CL"/>
              <a:pPr>
                <a:defRPr/>
              </a:pPr>
              <a:t>‹#›</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D8E78AA-0463-4DC7-A3DD-D184B77574F9}" type="datetimeFigureOut">
              <a:rPr lang="es-CL"/>
              <a:pPr>
                <a:defRPr/>
              </a:pPr>
              <a:t>17-09-2010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E0C1A85-B6C1-4B68-BA52-D2028D389BDF}" type="slidenum">
              <a:rPr lang="es-CL"/>
              <a:pPr>
                <a:defRPr/>
              </a:pPr>
              <a:t>‹#›</a:t>
            </a:fld>
            <a:endParaRPr lang="es-CL"/>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1 Título"/>
          <p:cNvSpPr>
            <a:spLocks noGrp="1"/>
          </p:cNvSpPr>
          <p:nvPr>
            <p:ph type="title"/>
          </p:nvPr>
        </p:nvSpPr>
        <p:spPr>
          <a:xfrm>
            <a:off x="468313" y="260350"/>
            <a:ext cx="8229600" cy="1143000"/>
          </a:xfrm>
        </p:spPr>
        <p:txBody>
          <a:bodyPr/>
          <a:lstStyle/>
          <a:p>
            <a:pPr eaLnBrk="1" hangingPunct="1"/>
            <a:r>
              <a:rPr lang="es-CL" sz="4000" u="sng" smtClean="0"/>
              <a:t>Esquema general del Sistema Impositivo Nacional</a:t>
            </a:r>
          </a:p>
        </p:txBody>
      </p:sp>
      <p:sp>
        <p:nvSpPr>
          <p:cNvPr id="13314" name="2 Marcador de contenido"/>
          <p:cNvSpPr>
            <a:spLocks noGrp="1"/>
          </p:cNvSpPr>
          <p:nvPr>
            <p:ph idx="1"/>
          </p:nvPr>
        </p:nvSpPr>
        <p:spPr>
          <a:xfrm>
            <a:off x="0" y="1860550"/>
            <a:ext cx="9323388" cy="4997450"/>
          </a:xfrm>
        </p:spPr>
        <p:txBody>
          <a:bodyPr/>
          <a:lstStyle/>
          <a:p>
            <a:pPr eaLnBrk="1" hangingPunct="1"/>
            <a:endParaRPr lang="es-CL" smtClean="0"/>
          </a:p>
          <a:p>
            <a:pPr eaLnBrk="1" hangingPunct="1">
              <a:buFont typeface="Arial" charset="0"/>
              <a:buNone/>
            </a:pPr>
            <a:r>
              <a:rPr lang="es-CL" smtClean="0"/>
              <a:t>                                                                  1º categoría.  </a:t>
            </a:r>
          </a:p>
          <a:p>
            <a:pPr eaLnBrk="1" hangingPunct="1">
              <a:buFont typeface="Arial" charset="0"/>
              <a:buNone/>
            </a:pPr>
            <a:r>
              <a:rPr lang="es-CL" smtClean="0"/>
              <a:t>         Impuestos de categoría</a:t>
            </a:r>
          </a:p>
          <a:p>
            <a:pPr eaLnBrk="1" hangingPunct="1">
              <a:buFont typeface="Arial" charset="0"/>
              <a:buNone/>
            </a:pPr>
            <a:r>
              <a:rPr lang="es-CL" smtClean="0"/>
              <a:t>                                                                  2º categoría.</a:t>
            </a:r>
          </a:p>
          <a:p>
            <a:pPr eaLnBrk="1" hangingPunct="1">
              <a:buFont typeface="Arial" charset="0"/>
              <a:buNone/>
            </a:pPr>
            <a:r>
              <a:rPr lang="es-CL" smtClean="0"/>
              <a:t>LIR</a:t>
            </a:r>
          </a:p>
          <a:p>
            <a:pPr eaLnBrk="1" hangingPunct="1">
              <a:buFont typeface="Arial" charset="0"/>
              <a:buNone/>
            </a:pPr>
            <a:r>
              <a:rPr lang="es-CL" smtClean="0"/>
              <a:t>                                                      Global complementario</a:t>
            </a:r>
          </a:p>
          <a:p>
            <a:pPr eaLnBrk="1" hangingPunct="1">
              <a:buFont typeface="Arial" charset="0"/>
              <a:buNone/>
            </a:pPr>
            <a:r>
              <a:rPr lang="es-CL" smtClean="0"/>
              <a:t>         Impuestos universales</a:t>
            </a:r>
          </a:p>
          <a:p>
            <a:pPr eaLnBrk="1" hangingPunct="1">
              <a:buFont typeface="Arial" charset="0"/>
              <a:buNone/>
            </a:pPr>
            <a:r>
              <a:rPr lang="es-CL" smtClean="0"/>
              <a:t>                                                      Impuesto adicional.</a:t>
            </a:r>
          </a:p>
        </p:txBody>
      </p:sp>
      <p:cxnSp>
        <p:nvCxnSpPr>
          <p:cNvPr id="5" name="4 Conector recto de flecha"/>
          <p:cNvCxnSpPr/>
          <p:nvPr/>
        </p:nvCxnSpPr>
        <p:spPr>
          <a:xfrm rot="5400000" flipH="1" flipV="1">
            <a:off x="359569" y="3825082"/>
            <a:ext cx="935037" cy="431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rot="16200000" flipH="1">
            <a:off x="358775" y="4760913"/>
            <a:ext cx="865188" cy="3603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8 Conector recto de flecha"/>
          <p:cNvCxnSpPr/>
          <p:nvPr/>
        </p:nvCxnSpPr>
        <p:spPr>
          <a:xfrm flipV="1">
            <a:off x="4859338" y="2852738"/>
            <a:ext cx="1225550" cy="5048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11 Conector recto de flecha"/>
          <p:cNvCxnSpPr/>
          <p:nvPr/>
        </p:nvCxnSpPr>
        <p:spPr>
          <a:xfrm>
            <a:off x="4932363" y="3357563"/>
            <a:ext cx="1223962" cy="6477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14 Conector recto de flecha"/>
          <p:cNvCxnSpPr/>
          <p:nvPr/>
        </p:nvCxnSpPr>
        <p:spPr>
          <a:xfrm rot="5400000" flipH="1" flipV="1">
            <a:off x="4499769" y="5228432"/>
            <a:ext cx="647700" cy="3603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16 Conector recto de flecha"/>
          <p:cNvCxnSpPr/>
          <p:nvPr/>
        </p:nvCxnSpPr>
        <p:spPr>
          <a:xfrm rot="16200000" flipH="1">
            <a:off x="4572001" y="5803900"/>
            <a:ext cx="576262" cy="4333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¿Por qué debe ser progresivo el impuesto</a:t>
            </a:r>
            <a:r>
              <a:rPr lang="es-CL" sz="4000" smtClean="0"/>
              <a:t>?</a:t>
            </a:r>
          </a:p>
        </p:txBody>
      </p:sp>
      <p:sp>
        <p:nvSpPr>
          <p:cNvPr id="22530" name="2 Marcador de contenido"/>
          <p:cNvSpPr>
            <a:spLocks noGrp="1"/>
          </p:cNvSpPr>
          <p:nvPr>
            <p:ph idx="1"/>
          </p:nvPr>
        </p:nvSpPr>
        <p:spPr>
          <a:xfrm>
            <a:off x="457200" y="1600200"/>
            <a:ext cx="8229600" cy="4997450"/>
          </a:xfrm>
        </p:spPr>
        <p:txBody>
          <a:bodyPr/>
          <a:lstStyle/>
          <a:p>
            <a:pPr eaLnBrk="1" hangingPunct="1"/>
            <a:endParaRPr lang="es-CL" smtClean="0"/>
          </a:p>
          <a:p>
            <a:pPr algn="just" eaLnBrk="1" hangingPunct="1">
              <a:buFont typeface="Arial" charset="0"/>
              <a:buNone/>
            </a:pPr>
            <a:r>
              <a:rPr lang="es-CL" smtClean="0"/>
              <a:t>“ El impuesto por cabeza es más natural  en la servidumbre; el impuesto  sobre las mercancías  lo es en la libertad,  porque está menos directamente relacionado con las personas” Montesquieu.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0"/>
            <a:ext cx="8229600" cy="1143000"/>
          </a:xfrm>
        </p:spPr>
        <p:txBody>
          <a:bodyPr>
            <a:normAutofit/>
          </a:bodyPr>
          <a:lstStyle/>
          <a:p>
            <a:pPr eaLnBrk="1" hangingPunct="1"/>
            <a:r>
              <a:rPr lang="es-CL" sz="4000" u="sng" smtClean="0"/>
              <a:t>Hecho gravado</a:t>
            </a:r>
            <a:br>
              <a:rPr lang="es-CL" sz="4000" u="sng" smtClean="0"/>
            </a:br>
            <a:r>
              <a:rPr lang="es-CL" sz="4000" u="sng" smtClean="0"/>
              <a:t>“Libre de efecto de doble tributación</a:t>
            </a:r>
            <a:r>
              <a:rPr lang="es-CL" sz="4000" smtClean="0"/>
              <a:t>”</a:t>
            </a:r>
          </a:p>
        </p:txBody>
      </p:sp>
      <p:sp>
        <p:nvSpPr>
          <p:cNvPr id="23554" name="2 Marcador de contenido"/>
          <p:cNvSpPr>
            <a:spLocks noGrp="1"/>
          </p:cNvSpPr>
          <p:nvPr>
            <p:ph idx="1"/>
          </p:nvPr>
        </p:nvSpPr>
        <p:spPr>
          <a:xfrm>
            <a:off x="0" y="1125538"/>
            <a:ext cx="9144000" cy="5732462"/>
          </a:xfrm>
        </p:spPr>
        <p:txBody>
          <a:bodyPr/>
          <a:lstStyle/>
          <a:p>
            <a:pPr marL="514350" indent="-514350" eaLnBrk="1" hangingPunct="1">
              <a:lnSpc>
                <a:spcPct val="80000"/>
              </a:lnSpc>
              <a:buFont typeface="Arial" charset="0"/>
              <a:buNone/>
            </a:pPr>
            <a:r>
              <a:rPr lang="es-CL" sz="2500" smtClean="0"/>
              <a:t>                                         Sueldo</a:t>
            </a:r>
          </a:p>
          <a:p>
            <a:pPr marL="514350" indent="-514350" eaLnBrk="1" hangingPunct="1">
              <a:lnSpc>
                <a:spcPct val="80000"/>
              </a:lnSpc>
              <a:buFont typeface="Arial" charset="0"/>
              <a:buNone/>
            </a:pPr>
            <a:endParaRPr lang="es-CL" sz="2500" smtClean="0"/>
          </a:p>
          <a:p>
            <a:pPr marL="514350" indent="-514350" eaLnBrk="1" hangingPunct="1">
              <a:lnSpc>
                <a:spcPct val="80000"/>
              </a:lnSpc>
              <a:buFont typeface="Arial" charset="0"/>
              <a:buNone/>
            </a:pPr>
            <a:r>
              <a:rPr lang="es-CL" sz="2500" smtClean="0"/>
              <a:t>                                         Sobresueldo</a:t>
            </a:r>
          </a:p>
          <a:p>
            <a:pPr marL="514350" indent="-514350" eaLnBrk="1" hangingPunct="1">
              <a:lnSpc>
                <a:spcPct val="80000"/>
              </a:lnSpc>
              <a:buFont typeface="Arial" charset="0"/>
              <a:buNone/>
            </a:pPr>
            <a:endParaRPr lang="es-CL" sz="2500" smtClean="0"/>
          </a:p>
          <a:p>
            <a:pPr marL="514350" indent="-514350" eaLnBrk="1" hangingPunct="1">
              <a:lnSpc>
                <a:spcPct val="80000"/>
              </a:lnSpc>
              <a:buFont typeface="Arial" charset="0"/>
              <a:buNone/>
            </a:pPr>
            <a:r>
              <a:rPr lang="es-CL" sz="2500" smtClean="0"/>
              <a:t>                                        Comisión</a:t>
            </a:r>
          </a:p>
          <a:p>
            <a:pPr marL="514350" indent="-514350" eaLnBrk="1" hangingPunct="1">
              <a:lnSpc>
                <a:spcPct val="80000"/>
              </a:lnSpc>
              <a:buFont typeface="Arial" charset="0"/>
              <a:buNone/>
            </a:pPr>
            <a:endParaRPr lang="es-CL" sz="2500" smtClean="0"/>
          </a:p>
          <a:p>
            <a:pPr marL="514350" indent="-514350" eaLnBrk="1" hangingPunct="1">
              <a:lnSpc>
                <a:spcPct val="80000"/>
              </a:lnSpc>
              <a:buFont typeface="Arial" charset="0"/>
              <a:buNone/>
            </a:pPr>
            <a:r>
              <a:rPr lang="es-CL" sz="2500" smtClean="0"/>
              <a:t>                                         Participación</a:t>
            </a:r>
          </a:p>
          <a:p>
            <a:pPr marL="514350" indent="-514350" eaLnBrk="1" hangingPunct="1">
              <a:lnSpc>
                <a:spcPct val="80000"/>
              </a:lnSpc>
              <a:buFont typeface="Arial" charset="0"/>
              <a:buNone/>
            </a:pPr>
            <a:r>
              <a:rPr lang="es-CL" sz="2500" smtClean="0"/>
              <a:t>Remuneración</a:t>
            </a:r>
          </a:p>
          <a:p>
            <a:pPr marL="514350" indent="-514350" eaLnBrk="1" hangingPunct="1">
              <a:lnSpc>
                <a:spcPct val="80000"/>
              </a:lnSpc>
              <a:buFont typeface="Arial" charset="0"/>
              <a:buNone/>
            </a:pPr>
            <a:r>
              <a:rPr lang="es-CL" sz="2500" smtClean="0"/>
              <a:t>                                        Gratificación</a:t>
            </a:r>
          </a:p>
          <a:p>
            <a:pPr marL="514350" indent="-514350" eaLnBrk="1" hangingPunct="1">
              <a:lnSpc>
                <a:spcPct val="80000"/>
              </a:lnSpc>
              <a:buFont typeface="Arial" charset="0"/>
              <a:buNone/>
            </a:pPr>
            <a:endParaRPr lang="es-CL" sz="2500" smtClean="0"/>
          </a:p>
          <a:p>
            <a:pPr marL="514350" indent="-514350" eaLnBrk="1" hangingPunct="1">
              <a:lnSpc>
                <a:spcPct val="80000"/>
              </a:lnSpc>
              <a:buFont typeface="Arial" charset="0"/>
              <a:buNone/>
            </a:pPr>
            <a:r>
              <a:rPr lang="es-CL" sz="2500" smtClean="0"/>
              <a:t>                                        Premio</a:t>
            </a:r>
          </a:p>
          <a:p>
            <a:pPr marL="514350" indent="-514350" eaLnBrk="1" hangingPunct="1">
              <a:lnSpc>
                <a:spcPct val="80000"/>
              </a:lnSpc>
              <a:buFont typeface="Arial" charset="0"/>
              <a:buNone/>
            </a:pPr>
            <a:endParaRPr lang="es-CL" sz="2500" smtClean="0"/>
          </a:p>
          <a:p>
            <a:pPr marL="514350" indent="-514350" eaLnBrk="1" hangingPunct="1">
              <a:lnSpc>
                <a:spcPct val="80000"/>
              </a:lnSpc>
              <a:buFont typeface="Arial" charset="0"/>
              <a:buNone/>
            </a:pPr>
            <a:r>
              <a:rPr lang="es-CL" sz="2500" smtClean="0"/>
              <a:t>                                        </a:t>
            </a:r>
            <a:r>
              <a:rPr lang="es-CL" sz="2500" b="1" smtClean="0"/>
              <a:t>Cualquiera otras asimilaciones o </a:t>
            </a:r>
          </a:p>
          <a:p>
            <a:pPr marL="514350" indent="-514350" eaLnBrk="1" hangingPunct="1">
              <a:lnSpc>
                <a:spcPct val="80000"/>
              </a:lnSpc>
              <a:buFont typeface="Arial" charset="0"/>
              <a:buNone/>
            </a:pPr>
            <a:r>
              <a:rPr lang="es-CL" sz="2500" b="1" smtClean="0"/>
              <a:t>                                         asignaciones que aumenten la remuneración</a:t>
            </a:r>
          </a:p>
          <a:p>
            <a:pPr marL="514350" indent="-514350" eaLnBrk="1" hangingPunct="1">
              <a:lnSpc>
                <a:spcPct val="80000"/>
              </a:lnSpc>
              <a:buFont typeface="Arial" charset="0"/>
              <a:buNone/>
            </a:pPr>
            <a:r>
              <a:rPr lang="es-CL" sz="2500" b="1" smtClean="0"/>
              <a:t>                                         pagada por servicios personales.</a:t>
            </a:r>
          </a:p>
        </p:txBody>
      </p:sp>
      <p:cxnSp>
        <p:nvCxnSpPr>
          <p:cNvPr id="5" name="4 Conector recto de flecha"/>
          <p:cNvCxnSpPr/>
          <p:nvPr/>
        </p:nvCxnSpPr>
        <p:spPr>
          <a:xfrm rot="5400000" flipH="1" flipV="1">
            <a:off x="1151731" y="2169319"/>
            <a:ext cx="2592388" cy="10795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rot="5400000" flipH="1" flipV="1">
            <a:off x="1583531" y="2601119"/>
            <a:ext cx="1728788" cy="10795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8 Conector recto de flecha"/>
          <p:cNvCxnSpPr/>
          <p:nvPr/>
        </p:nvCxnSpPr>
        <p:spPr>
          <a:xfrm flipV="1">
            <a:off x="1908175" y="2997200"/>
            <a:ext cx="1079500" cy="10080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16 Conector recto de flecha"/>
          <p:cNvCxnSpPr/>
          <p:nvPr/>
        </p:nvCxnSpPr>
        <p:spPr>
          <a:xfrm flipV="1">
            <a:off x="1908175" y="3644900"/>
            <a:ext cx="1150938" cy="3603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20 Conector recto de flecha"/>
          <p:cNvCxnSpPr/>
          <p:nvPr/>
        </p:nvCxnSpPr>
        <p:spPr>
          <a:xfrm>
            <a:off x="1908175" y="4005263"/>
            <a:ext cx="1008063" cy="3603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23 Conector recto de flecha"/>
          <p:cNvCxnSpPr/>
          <p:nvPr/>
        </p:nvCxnSpPr>
        <p:spPr>
          <a:xfrm rot="16200000" flipH="1">
            <a:off x="1872457" y="4040981"/>
            <a:ext cx="1079500" cy="10080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26 Conector recto de flecha"/>
          <p:cNvCxnSpPr/>
          <p:nvPr/>
        </p:nvCxnSpPr>
        <p:spPr>
          <a:xfrm rot="16200000" flipH="1">
            <a:off x="1547813" y="4437063"/>
            <a:ext cx="1800225" cy="9366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620713"/>
            <a:ext cx="8229600" cy="1484312"/>
          </a:xfrm>
        </p:spPr>
        <p:txBody>
          <a:bodyPr>
            <a:normAutofit/>
          </a:bodyPr>
          <a:lstStyle/>
          <a:p>
            <a:pPr eaLnBrk="1" hangingPunct="1"/>
            <a:r>
              <a:rPr lang="es-CL" sz="4000" u="sng" smtClean="0"/>
              <a:t>Hecho gravado</a:t>
            </a:r>
            <a:br>
              <a:rPr lang="es-CL" sz="4000" u="sng" smtClean="0"/>
            </a:br>
            <a:r>
              <a:rPr lang="es-CL" sz="4000" u="sng" smtClean="0"/>
              <a:t>“No libre de efecto de doble tributación</a:t>
            </a:r>
            <a:r>
              <a:rPr lang="es-CL" sz="4000" smtClean="0"/>
              <a:t>”</a:t>
            </a:r>
          </a:p>
        </p:txBody>
      </p:sp>
      <p:sp>
        <p:nvSpPr>
          <p:cNvPr id="24578" name="2 Marcador de contenido"/>
          <p:cNvSpPr>
            <a:spLocks noGrp="1"/>
          </p:cNvSpPr>
          <p:nvPr>
            <p:ph idx="1"/>
          </p:nvPr>
        </p:nvSpPr>
        <p:spPr>
          <a:xfrm>
            <a:off x="457200" y="1935163"/>
            <a:ext cx="8229600" cy="4922837"/>
          </a:xfrm>
        </p:spPr>
        <p:txBody>
          <a:bodyPr/>
          <a:lstStyle/>
          <a:p>
            <a:pPr eaLnBrk="1" hangingPunct="1">
              <a:buFont typeface="Arial" charset="0"/>
              <a:buNone/>
            </a:pPr>
            <a:endParaRPr lang="es-CL" smtClean="0"/>
          </a:p>
          <a:p>
            <a:pPr eaLnBrk="1" hangingPunct="1">
              <a:buFont typeface="Arial" charset="0"/>
              <a:buNone/>
            </a:pPr>
            <a:r>
              <a:rPr lang="es-CL" smtClean="0"/>
              <a:t>                                       Pensiones</a:t>
            </a:r>
            <a:r>
              <a:rPr lang="es-CL" sz="2400" smtClean="0"/>
              <a:t> (descontando</a:t>
            </a:r>
          </a:p>
          <a:p>
            <a:pPr eaLnBrk="1" hangingPunct="1">
              <a:buFont typeface="Arial" charset="0"/>
              <a:buNone/>
            </a:pPr>
            <a:r>
              <a:rPr lang="es-CL" smtClean="0"/>
              <a:t>Rentas que                    </a:t>
            </a:r>
            <a:r>
              <a:rPr lang="es-CL" sz="2400" smtClean="0"/>
              <a:t>casos de ahorro voluntario</a:t>
            </a:r>
          </a:p>
          <a:p>
            <a:pPr eaLnBrk="1" hangingPunct="1">
              <a:buFont typeface="Arial" charset="0"/>
              <a:buNone/>
            </a:pPr>
            <a:r>
              <a:rPr lang="es-CL" smtClean="0"/>
              <a:t>ya soportaron               </a:t>
            </a:r>
            <a:r>
              <a:rPr lang="es-CL" sz="2400" smtClean="0"/>
              <a:t>que reducen la base imponible.</a:t>
            </a:r>
          </a:p>
          <a:p>
            <a:pPr eaLnBrk="1" hangingPunct="1">
              <a:buFont typeface="Arial" charset="0"/>
              <a:buNone/>
            </a:pPr>
            <a:r>
              <a:rPr lang="es-CL" smtClean="0"/>
              <a:t>gravamen                           </a:t>
            </a:r>
            <a:endParaRPr lang="es-CL" sz="2400" smtClean="0"/>
          </a:p>
          <a:p>
            <a:pPr eaLnBrk="1" hangingPunct="1">
              <a:buFont typeface="Arial" charset="0"/>
              <a:buNone/>
            </a:pPr>
            <a:r>
              <a:rPr lang="es-CL" smtClean="0"/>
              <a:t>                                      Montepío (</a:t>
            </a:r>
            <a:r>
              <a:rPr lang="es-CL" sz="2400" smtClean="0"/>
              <a:t>descontando casos</a:t>
            </a:r>
          </a:p>
          <a:p>
            <a:pPr eaLnBrk="1" hangingPunct="1">
              <a:buFont typeface="Arial" charset="0"/>
              <a:buNone/>
            </a:pPr>
            <a:r>
              <a:rPr lang="es-CL" sz="2400" smtClean="0"/>
              <a:t>                                                   en que la asignación se </a:t>
            </a:r>
          </a:p>
          <a:p>
            <a:pPr eaLnBrk="1" hangingPunct="1">
              <a:buFont typeface="Arial" charset="0"/>
              <a:buNone/>
            </a:pPr>
            <a:r>
              <a:rPr lang="es-CL" sz="2400" smtClean="0"/>
              <a:t>                                                   alimente  mayoritariamente de</a:t>
            </a:r>
          </a:p>
          <a:p>
            <a:pPr eaLnBrk="1" hangingPunct="1">
              <a:buFont typeface="Arial" charset="0"/>
              <a:buNone/>
            </a:pPr>
            <a:r>
              <a:rPr lang="es-CL" sz="2400" smtClean="0"/>
              <a:t>				           fondo público)</a:t>
            </a:r>
          </a:p>
        </p:txBody>
      </p:sp>
      <p:cxnSp>
        <p:nvCxnSpPr>
          <p:cNvPr id="5" name="4 Conector recto de flecha"/>
          <p:cNvCxnSpPr/>
          <p:nvPr/>
        </p:nvCxnSpPr>
        <p:spPr>
          <a:xfrm flipV="1">
            <a:off x="2916238" y="2924175"/>
            <a:ext cx="1511300" cy="9366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a:off x="2916238" y="3860800"/>
            <a:ext cx="1079500" cy="10080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Título"/>
          <p:cNvSpPr>
            <a:spLocks noGrp="1"/>
          </p:cNvSpPr>
          <p:nvPr>
            <p:ph type="title"/>
          </p:nvPr>
        </p:nvSpPr>
        <p:spPr>
          <a:xfrm>
            <a:off x="323850" y="0"/>
            <a:ext cx="8229600" cy="1143000"/>
          </a:xfrm>
        </p:spPr>
        <p:txBody>
          <a:bodyPr/>
          <a:lstStyle/>
          <a:p>
            <a:pPr eaLnBrk="1" hangingPunct="1"/>
            <a:r>
              <a:rPr lang="es-CL" u="sng" smtClean="0"/>
              <a:t>Base imponible</a:t>
            </a:r>
          </a:p>
        </p:txBody>
      </p:sp>
      <p:sp>
        <p:nvSpPr>
          <p:cNvPr id="25602" name="2 Marcador de contenido"/>
          <p:cNvSpPr>
            <a:spLocks noGrp="1"/>
          </p:cNvSpPr>
          <p:nvPr>
            <p:ph idx="1"/>
          </p:nvPr>
        </p:nvSpPr>
        <p:spPr>
          <a:xfrm>
            <a:off x="468313" y="1052513"/>
            <a:ext cx="8229600" cy="5545137"/>
          </a:xfrm>
        </p:spPr>
        <p:txBody>
          <a:bodyPr/>
          <a:lstStyle/>
          <a:p>
            <a:pPr eaLnBrk="1" hangingPunct="1">
              <a:lnSpc>
                <a:spcPct val="90000"/>
              </a:lnSpc>
              <a:buFont typeface="Arial" charset="0"/>
              <a:buNone/>
            </a:pPr>
            <a:endParaRPr lang="es-CL" sz="3000" smtClean="0"/>
          </a:p>
          <a:p>
            <a:pPr eaLnBrk="1" hangingPunct="1">
              <a:lnSpc>
                <a:spcPct val="90000"/>
              </a:lnSpc>
              <a:buFont typeface="Arial" charset="0"/>
              <a:buNone/>
            </a:pPr>
            <a:r>
              <a:rPr lang="es-CL" sz="3000" smtClean="0"/>
              <a:t>Determinada por la suma total de:</a:t>
            </a:r>
          </a:p>
          <a:p>
            <a:pPr eaLnBrk="1" hangingPunct="1">
              <a:lnSpc>
                <a:spcPct val="90000"/>
              </a:lnSpc>
              <a:buFont typeface="Calibri" pitchFamily="34" charset="0"/>
              <a:buAutoNum type="arabicPeriod"/>
            </a:pPr>
            <a:r>
              <a:rPr lang="es-CL" sz="3000" smtClean="0"/>
              <a:t>Remuneraciones.</a:t>
            </a:r>
          </a:p>
          <a:p>
            <a:pPr eaLnBrk="1" hangingPunct="1">
              <a:lnSpc>
                <a:spcPct val="90000"/>
              </a:lnSpc>
              <a:buFont typeface="Calibri" pitchFamily="34" charset="0"/>
              <a:buAutoNum type="arabicPeriod"/>
            </a:pPr>
            <a:r>
              <a:rPr lang="es-CL" sz="3000" smtClean="0"/>
              <a:t>Pensiones.</a:t>
            </a:r>
          </a:p>
          <a:p>
            <a:pPr eaLnBrk="1" hangingPunct="1">
              <a:lnSpc>
                <a:spcPct val="90000"/>
              </a:lnSpc>
              <a:buFont typeface="Calibri" pitchFamily="34" charset="0"/>
              <a:buAutoNum type="arabicPeriod"/>
            </a:pPr>
            <a:r>
              <a:rPr lang="es-CL" sz="3000" smtClean="0"/>
              <a:t>Montepíos.</a:t>
            </a:r>
          </a:p>
          <a:p>
            <a:pPr eaLnBrk="1" hangingPunct="1">
              <a:lnSpc>
                <a:spcPct val="90000"/>
              </a:lnSpc>
              <a:buFont typeface="Calibri" pitchFamily="34" charset="0"/>
              <a:buAutoNum type="arabicPeriod"/>
            </a:pPr>
            <a:endParaRPr lang="es-CL" sz="3000" smtClean="0"/>
          </a:p>
          <a:p>
            <a:pPr eaLnBrk="1" hangingPunct="1">
              <a:lnSpc>
                <a:spcPct val="90000"/>
              </a:lnSpc>
              <a:buFont typeface="Arial" charset="0"/>
              <a:buNone/>
            </a:pPr>
            <a:r>
              <a:rPr lang="es-CL" sz="3000" smtClean="0"/>
              <a:t>Realizando las deducciones legales de:</a:t>
            </a:r>
          </a:p>
          <a:p>
            <a:pPr eaLnBrk="1" hangingPunct="1">
              <a:lnSpc>
                <a:spcPct val="90000"/>
              </a:lnSpc>
              <a:buFont typeface="Calibri" pitchFamily="34" charset="0"/>
              <a:buAutoNum type="arabicPeriod"/>
            </a:pPr>
            <a:r>
              <a:rPr lang="es-CL" sz="3000" smtClean="0"/>
              <a:t>Cotizaciones legales obligatorias.</a:t>
            </a:r>
          </a:p>
          <a:p>
            <a:pPr eaLnBrk="1" hangingPunct="1">
              <a:lnSpc>
                <a:spcPct val="90000"/>
              </a:lnSpc>
              <a:buFont typeface="Calibri" pitchFamily="34" charset="0"/>
              <a:buAutoNum type="arabicPeriod"/>
            </a:pPr>
            <a:r>
              <a:rPr lang="es-CL" sz="3000" smtClean="0"/>
              <a:t>Gastos de representación.</a:t>
            </a:r>
          </a:p>
          <a:p>
            <a:pPr eaLnBrk="1" hangingPunct="1">
              <a:lnSpc>
                <a:spcPct val="90000"/>
              </a:lnSpc>
              <a:buFont typeface="Calibri" pitchFamily="34" charset="0"/>
              <a:buAutoNum type="arabicPeriod"/>
            </a:pPr>
            <a:r>
              <a:rPr lang="es-CL" sz="3000" smtClean="0"/>
              <a:t> Deducción a los dividendos ley 19.622.</a:t>
            </a:r>
          </a:p>
          <a:p>
            <a:pPr eaLnBrk="1" hangingPunct="1">
              <a:lnSpc>
                <a:spcPct val="90000"/>
              </a:lnSpc>
              <a:buFont typeface="Calibri" pitchFamily="34" charset="0"/>
              <a:buAutoNum type="arabicPeriod"/>
            </a:pPr>
            <a:r>
              <a:rPr lang="es-CL" sz="3000" smtClean="0"/>
              <a:t>Otros INR.</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endParaRPr lang="es-CL" sz="300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Remuneración según el Código del Trabajo</a:t>
            </a:r>
          </a:p>
        </p:txBody>
      </p:sp>
      <p:sp>
        <p:nvSpPr>
          <p:cNvPr id="26626" name="2 Marcador de contenido"/>
          <p:cNvSpPr>
            <a:spLocks noGrp="1"/>
          </p:cNvSpPr>
          <p:nvPr>
            <p:ph idx="1"/>
          </p:nvPr>
        </p:nvSpPr>
        <p:spPr/>
        <p:txBody>
          <a:bodyPr/>
          <a:lstStyle/>
          <a:p>
            <a:pPr eaLnBrk="1" hangingPunct="1">
              <a:buFont typeface="Arial" charset="0"/>
              <a:buNone/>
            </a:pPr>
            <a:r>
              <a:rPr lang="es-CL" smtClean="0"/>
              <a:t>Artículo 41;</a:t>
            </a:r>
          </a:p>
          <a:p>
            <a:pPr algn="just" eaLnBrk="1" hangingPunct="1">
              <a:buFont typeface="Arial" charset="0"/>
              <a:buNone/>
            </a:pPr>
            <a:r>
              <a:rPr lang="es-CL" smtClean="0"/>
              <a:t>Se entiende por remuneración las</a:t>
            </a:r>
          </a:p>
          <a:p>
            <a:pPr algn="just" eaLnBrk="1" hangingPunct="1">
              <a:buFont typeface="Arial" charset="0"/>
              <a:buNone/>
            </a:pPr>
            <a:r>
              <a:rPr lang="es-CL" smtClean="0"/>
              <a:t>contraprestaciones en dinero y las adicionales a,</a:t>
            </a:r>
          </a:p>
          <a:p>
            <a:pPr algn="just" eaLnBrk="1" hangingPunct="1">
              <a:buFont typeface="Arial" charset="0"/>
              <a:buNone/>
            </a:pPr>
            <a:r>
              <a:rPr lang="es-CL" smtClean="0"/>
              <a:t>en especie avaluables en dinero que debe </a:t>
            </a:r>
          </a:p>
          <a:p>
            <a:pPr algn="just" eaLnBrk="1" hangingPunct="1">
              <a:buFont typeface="Arial" charset="0"/>
              <a:buNone/>
            </a:pPr>
            <a:r>
              <a:rPr lang="es-CL" smtClean="0"/>
              <a:t>percibir el trabajador del empleador por causa</a:t>
            </a:r>
          </a:p>
          <a:p>
            <a:pPr algn="just" eaLnBrk="1" hangingPunct="1">
              <a:buFont typeface="Arial" charset="0"/>
              <a:buNone/>
            </a:pPr>
            <a:r>
              <a:rPr lang="es-CL" smtClean="0"/>
              <a:t>del contrato de trabajo.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Lo que no es remuneración según el</a:t>
            </a:r>
            <a:br>
              <a:rPr lang="es-CL" sz="4000" u="sng" smtClean="0"/>
            </a:br>
            <a:r>
              <a:rPr lang="es-CL" sz="4000" u="sng" smtClean="0"/>
              <a:t> Código del Trabajo</a:t>
            </a:r>
          </a:p>
        </p:txBody>
      </p:sp>
      <p:sp>
        <p:nvSpPr>
          <p:cNvPr id="27650" name="2 Marcador de contenido"/>
          <p:cNvSpPr>
            <a:spLocks noGrp="1"/>
          </p:cNvSpPr>
          <p:nvPr>
            <p:ph idx="1"/>
          </p:nvPr>
        </p:nvSpPr>
        <p:spPr/>
        <p:txBody>
          <a:bodyPr/>
          <a:lstStyle/>
          <a:p>
            <a:pPr algn="just" eaLnBrk="1" hangingPunct="1">
              <a:lnSpc>
                <a:spcPct val="80000"/>
              </a:lnSpc>
              <a:buFont typeface="Arial" charset="0"/>
              <a:buNone/>
            </a:pPr>
            <a:r>
              <a:rPr lang="es-CL" sz="2700" smtClean="0"/>
              <a:t>Artículo 42 inciso 2,</a:t>
            </a:r>
          </a:p>
          <a:p>
            <a:pPr algn="just" eaLnBrk="1" hangingPunct="1">
              <a:lnSpc>
                <a:spcPct val="80000"/>
              </a:lnSpc>
              <a:buFont typeface="Arial" charset="0"/>
              <a:buNone/>
            </a:pPr>
            <a:r>
              <a:rPr lang="es-CL" sz="2700" smtClean="0"/>
              <a:t>No constituyen remuneración las asignaciones</a:t>
            </a:r>
          </a:p>
          <a:p>
            <a:pPr algn="just" eaLnBrk="1" hangingPunct="1">
              <a:lnSpc>
                <a:spcPct val="80000"/>
              </a:lnSpc>
              <a:buFont typeface="Arial" charset="0"/>
              <a:buNone/>
            </a:pPr>
            <a:r>
              <a:rPr lang="es-CL" sz="2700" smtClean="0"/>
              <a:t>de movilización, de pérdida de caja, de desgaste</a:t>
            </a:r>
          </a:p>
          <a:p>
            <a:pPr algn="just" eaLnBrk="1" hangingPunct="1">
              <a:lnSpc>
                <a:spcPct val="80000"/>
              </a:lnSpc>
              <a:buFont typeface="Arial" charset="0"/>
              <a:buNone/>
            </a:pPr>
            <a:r>
              <a:rPr lang="es-CL" sz="2700" smtClean="0"/>
              <a:t>de herramientas y de colación, los viáticos, las</a:t>
            </a:r>
          </a:p>
          <a:p>
            <a:pPr algn="just" eaLnBrk="1" hangingPunct="1">
              <a:lnSpc>
                <a:spcPct val="80000"/>
              </a:lnSpc>
              <a:buFont typeface="Arial" charset="0"/>
              <a:buNone/>
            </a:pPr>
            <a:r>
              <a:rPr lang="es-CL" sz="2700" smtClean="0"/>
              <a:t>prestaciones familiares otorgadas en conformidad</a:t>
            </a:r>
          </a:p>
          <a:p>
            <a:pPr algn="just" eaLnBrk="1" hangingPunct="1">
              <a:lnSpc>
                <a:spcPct val="80000"/>
              </a:lnSpc>
              <a:buFont typeface="Arial" charset="0"/>
              <a:buNone/>
            </a:pPr>
            <a:r>
              <a:rPr lang="es-CL" sz="2700" smtClean="0"/>
              <a:t>a la ley, la indemnización por años de servicios</a:t>
            </a:r>
          </a:p>
          <a:p>
            <a:pPr algn="just" eaLnBrk="1" hangingPunct="1">
              <a:lnSpc>
                <a:spcPct val="80000"/>
              </a:lnSpc>
              <a:buFont typeface="Arial" charset="0"/>
              <a:buNone/>
            </a:pPr>
            <a:r>
              <a:rPr lang="es-CL" sz="2700" smtClean="0"/>
              <a:t>establecida en el artículo 163 y las demás que</a:t>
            </a:r>
          </a:p>
          <a:p>
            <a:pPr algn="just" eaLnBrk="1" hangingPunct="1">
              <a:lnSpc>
                <a:spcPct val="80000"/>
              </a:lnSpc>
              <a:buFont typeface="Arial" charset="0"/>
              <a:buNone/>
            </a:pPr>
            <a:r>
              <a:rPr lang="es-CL" sz="2700" smtClean="0"/>
              <a:t>proceda pagar al extinguirse la relación</a:t>
            </a:r>
          </a:p>
          <a:p>
            <a:pPr algn="just" eaLnBrk="1" hangingPunct="1">
              <a:lnSpc>
                <a:spcPct val="80000"/>
              </a:lnSpc>
              <a:buFont typeface="Arial" charset="0"/>
              <a:buNone/>
            </a:pPr>
            <a:r>
              <a:rPr lang="es-CL" sz="2700" smtClean="0"/>
              <a:t>contractual ni, en general, las devoluciones de</a:t>
            </a:r>
          </a:p>
          <a:p>
            <a:pPr algn="just" eaLnBrk="1" hangingPunct="1">
              <a:lnSpc>
                <a:spcPct val="80000"/>
              </a:lnSpc>
              <a:buFont typeface="Arial" charset="0"/>
              <a:buNone/>
            </a:pPr>
            <a:r>
              <a:rPr lang="es-CL" sz="2700" smtClean="0"/>
              <a:t>gastos en que se incurra por causa del trabajo.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noGrp="1"/>
          </p:cNvSpPr>
          <p:nvPr>
            <p:ph type="title"/>
          </p:nvPr>
        </p:nvSpPr>
        <p:spPr/>
        <p:txBody>
          <a:bodyPr/>
          <a:lstStyle/>
          <a:p>
            <a:pPr eaLnBrk="1" hangingPunct="1"/>
            <a:r>
              <a:rPr lang="es-CL" sz="4000" u="sng" smtClean="0"/>
              <a:t>Ingresos no renta de los trabajadores dependiente, artículo 17 LIR</a:t>
            </a:r>
          </a:p>
        </p:txBody>
      </p:sp>
      <p:sp>
        <p:nvSpPr>
          <p:cNvPr id="28674" name="2 Marcador de contenido"/>
          <p:cNvSpPr>
            <a:spLocks noGrp="1"/>
          </p:cNvSpPr>
          <p:nvPr>
            <p:ph idx="1"/>
          </p:nvPr>
        </p:nvSpPr>
        <p:spPr/>
        <p:txBody>
          <a:bodyPr/>
          <a:lstStyle/>
          <a:p>
            <a:pPr eaLnBrk="1" hangingPunct="1"/>
            <a:r>
              <a:rPr lang="es-CL" smtClean="0"/>
              <a:t>Numero 14,</a:t>
            </a:r>
          </a:p>
          <a:p>
            <a:pPr algn="just" eaLnBrk="1" hangingPunct="1">
              <a:buFont typeface="Arial" charset="0"/>
              <a:buNone/>
            </a:pPr>
            <a:r>
              <a:rPr lang="es-CL" smtClean="0"/>
              <a:t>“La alimentación, movilización o alojamiento proporcionado al empleado u obrero </a:t>
            </a:r>
            <a:r>
              <a:rPr lang="es-CL" b="1" smtClean="0"/>
              <a:t>sólo en el interés del empleador o patrón</a:t>
            </a:r>
            <a:r>
              <a:rPr lang="es-CL" smtClean="0"/>
              <a:t>, o la cantidad que se pague en dinero por esta misma causa, siempre que sea razonable a juicio del Director Regional.”</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Criterios de razonabilidad en el monto del numeral 14 (oficio 2497/2001</a:t>
            </a:r>
            <a:r>
              <a:rPr lang="es-CL" sz="4000" smtClean="0"/>
              <a:t>)</a:t>
            </a:r>
          </a:p>
        </p:txBody>
      </p:sp>
      <p:sp>
        <p:nvSpPr>
          <p:cNvPr id="3" name="2 Marcador de contenido"/>
          <p:cNvSpPr>
            <a:spLocks noGrp="1"/>
          </p:cNvSpPr>
          <p:nvPr>
            <p:ph idx="1"/>
          </p:nvPr>
        </p:nvSpPr>
        <p:spPr>
          <a:xfrm>
            <a:off x="457200" y="1600200"/>
            <a:ext cx="8229600" cy="4997450"/>
          </a:xfrm>
        </p:spPr>
        <p:txBody>
          <a:bodyPr rtlCol="0">
            <a:normAutofit fontScale="92500" lnSpcReduction="20000"/>
          </a:bodyPr>
          <a:lstStyle/>
          <a:p>
            <a:pPr algn="just" eaLnBrk="1" fontAlgn="auto" hangingPunct="1">
              <a:spcAft>
                <a:spcPts val="0"/>
              </a:spcAft>
              <a:buFont typeface="Arial" pitchFamily="34" charset="0"/>
              <a:buNone/>
              <a:defRPr/>
            </a:pPr>
            <a:r>
              <a:rPr lang="es-CL" dirty="0" smtClean="0"/>
              <a:t>a) Que el monto de la asignación sea uniforme para todos los trabajadores de la empresa;</a:t>
            </a:r>
          </a:p>
          <a:p>
            <a:pPr algn="just" eaLnBrk="1" fontAlgn="auto" hangingPunct="1">
              <a:spcAft>
                <a:spcPts val="0"/>
              </a:spcAft>
              <a:buFont typeface="Arial" pitchFamily="34" charset="0"/>
              <a:buNone/>
              <a:defRPr/>
            </a:pPr>
            <a:r>
              <a:rPr lang="es-CL" dirty="0" smtClean="0"/>
              <a:t>b) Que su monto diga relación con el valor de un almuerzo corriente en plaza (colación). Sin</a:t>
            </a:r>
          </a:p>
          <a:p>
            <a:pPr algn="just" eaLnBrk="1" fontAlgn="auto" hangingPunct="1">
              <a:spcAft>
                <a:spcPts val="0"/>
              </a:spcAft>
              <a:buFont typeface="Arial" pitchFamily="34" charset="0"/>
              <a:buNone/>
              <a:defRPr/>
            </a:pPr>
            <a:r>
              <a:rPr lang="es-CL" dirty="0" smtClean="0"/>
              <a:t>embargo, en casos excepcionales su cuantía podrá ser superior en razón del nivel jerárquico del</a:t>
            </a:r>
          </a:p>
          <a:p>
            <a:pPr algn="just" eaLnBrk="1" fontAlgn="auto" hangingPunct="1">
              <a:spcAft>
                <a:spcPts val="0"/>
              </a:spcAft>
              <a:buFont typeface="Arial" pitchFamily="34" charset="0"/>
              <a:buNone/>
              <a:defRPr/>
            </a:pPr>
            <a:r>
              <a:rPr lang="es-CL" dirty="0" smtClean="0"/>
              <a:t>trabajador, permitiéndose que el personal de un rango superior pueda gozar de una asignación de</a:t>
            </a:r>
          </a:p>
          <a:p>
            <a:pPr algn="just" eaLnBrk="1" fontAlgn="auto" hangingPunct="1">
              <a:spcAft>
                <a:spcPts val="0"/>
              </a:spcAft>
              <a:buFont typeface="Arial" pitchFamily="34" charset="0"/>
              <a:buNone/>
              <a:defRPr/>
            </a:pPr>
            <a:r>
              <a:rPr lang="es-CL" dirty="0" smtClean="0"/>
              <a:t>un monto mayor que el resto de los trabajadores de la empresa; y</a:t>
            </a:r>
          </a:p>
          <a:p>
            <a:pPr algn="just" eaLnBrk="1" fontAlgn="auto" hangingPunct="1">
              <a:spcAft>
                <a:spcPts val="0"/>
              </a:spcAft>
              <a:buFont typeface="Arial" pitchFamily="34" charset="0"/>
              <a:buNone/>
              <a:defRPr/>
            </a:pPr>
            <a:r>
              <a:rPr lang="es-CL" dirty="0" smtClean="0"/>
              <a:t>c) Que la referida asignación corresponda a días o períodos efectivamente trabajados.</a:t>
            </a:r>
            <a:endParaRPr lang="es-CL"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Criterio de oportunidad del numeral 14 (oficio 4976/1992</a:t>
            </a:r>
            <a:r>
              <a:rPr lang="es-CL" sz="4000" smtClean="0"/>
              <a:t>) </a:t>
            </a:r>
          </a:p>
        </p:txBody>
      </p:sp>
      <p:sp>
        <p:nvSpPr>
          <p:cNvPr id="30722" name="2 Marcador de contenido"/>
          <p:cNvSpPr>
            <a:spLocks noGrp="1"/>
          </p:cNvSpPr>
          <p:nvPr>
            <p:ph idx="1"/>
          </p:nvPr>
        </p:nvSpPr>
        <p:spPr>
          <a:xfrm>
            <a:off x="457200" y="1600200"/>
            <a:ext cx="8229600" cy="4852988"/>
          </a:xfrm>
        </p:spPr>
        <p:txBody>
          <a:bodyPr/>
          <a:lstStyle/>
          <a:p>
            <a:pPr algn="just" eaLnBrk="1" hangingPunct="1">
              <a:buFont typeface="Arial" charset="0"/>
              <a:buNone/>
            </a:pPr>
            <a:r>
              <a:rPr lang="es-CL" smtClean="0"/>
              <a:t/>
            </a:r>
            <a:br>
              <a:rPr lang="es-CL" smtClean="0"/>
            </a:br>
            <a:r>
              <a:rPr lang="es-CL" smtClean="0"/>
              <a:t>“De consiguiente, las sumas pagadas por la empresa en razón del arrendamiento del inmueble amoblado para casa habitación de un socio gerente, deben adicionarse a las remuneraciones normales de ese ejecutivo, conformando una sola base imponible para la aplicación de los tributos que afecten a esa persona natural.”</a:t>
            </a:r>
          </a:p>
          <a:p>
            <a:pPr eaLnBrk="1" hangingPunct="1"/>
            <a:endParaRPr lang="es-CL"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Ingresos no renta de los trabajadores dependiente, articulo 17 LIR</a:t>
            </a:r>
          </a:p>
        </p:txBody>
      </p:sp>
      <p:sp>
        <p:nvSpPr>
          <p:cNvPr id="31746" name="2 Marcador de contenido"/>
          <p:cNvSpPr>
            <a:spLocks noGrp="1"/>
          </p:cNvSpPr>
          <p:nvPr>
            <p:ph idx="1"/>
          </p:nvPr>
        </p:nvSpPr>
        <p:spPr>
          <a:xfrm>
            <a:off x="457200" y="1600200"/>
            <a:ext cx="8229600" cy="4997450"/>
          </a:xfrm>
        </p:spPr>
        <p:txBody>
          <a:bodyPr/>
          <a:lstStyle/>
          <a:p>
            <a:pPr eaLnBrk="1" hangingPunct="1"/>
            <a:r>
              <a:rPr lang="es-CL" smtClean="0"/>
              <a:t>Número 15,</a:t>
            </a:r>
          </a:p>
          <a:p>
            <a:pPr eaLnBrk="1" hangingPunct="1">
              <a:buFont typeface="Arial" charset="0"/>
              <a:buNone/>
            </a:pPr>
            <a:r>
              <a:rPr lang="es-CL" smtClean="0"/>
              <a:t>Las asignaciones de traslación y viáticos, a juicio del Director Regional.</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a:xfrm>
            <a:off x="395288" y="0"/>
            <a:ext cx="8229600" cy="1143000"/>
          </a:xfrm>
        </p:spPr>
        <p:txBody>
          <a:bodyPr/>
          <a:lstStyle/>
          <a:p>
            <a:pPr eaLnBrk="1" hangingPunct="1"/>
            <a:r>
              <a:rPr lang="es-CL" u="sng" smtClean="0"/>
              <a:t>Impuesto de primera categoría</a:t>
            </a:r>
          </a:p>
        </p:txBody>
      </p:sp>
      <p:sp>
        <p:nvSpPr>
          <p:cNvPr id="14338" name="2 Marcador de contenido"/>
          <p:cNvSpPr>
            <a:spLocks noGrp="1"/>
          </p:cNvSpPr>
          <p:nvPr>
            <p:ph idx="1"/>
          </p:nvPr>
        </p:nvSpPr>
        <p:spPr>
          <a:xfrm>
            <a:off x="0" y="908050"/>
            <a:ext cx="9144000" cy="5949950"/>
          </a:xfrm>
        </p:spPr>
        <p:txBody>
          <a:bodyPr/>
          <a:lstStyle/>
          <a:p>
            <a:pPr eaLnBrk="1" hangingPunct="1">
              <a:lnSpc>
                <a:spcPct val="80000"/>
              </a:lnSpc>
              <a:buFont typeface="Arial" charset="0"/>
              <a:buNone/>
            </a:pPr>
            <a:r>
              <a:rPr lang="es-CL" sz="3000" smtClean="0"/>
              <a:t>                                                                                  Rural</a:t>
            </a:r>
          </a:p>
          <a:p>
            <a:pPr eaLnBrk="1" hangingPunct="1">
              <a:lnSpc>
                <a:spcPct val="80000"/>
              </a:lnSpc>
              <a:buFont typeface="Arial" charset="0"/>
              <a:buNone/>
            </a:pPr>
            <a:r>
              <a:rPr lang="es-CL" sz="3000" smtClean="0"/>
              <a:t>                    Nº 1 Renta de los bienes raíces</a:t>
            </a:r>
          </a:p>
          <a:p>
            <a:pPr eaLnBrk="1" hangingPunct="1">
              <a:lnSpc>
                <a:spcPct val="80000"/>
              </a:lnSpc>
              <a:buFont typeface="Arial" charset="0"/>
              <a:buNone/>
            </a:pPr>
            <a:r>
              <a:rPr lang="es-CL" sz="3000" smtClean="0"/>
              <a:t>                                                                                   Urbano</a:t>
            </a:r>
          </a:p>
          <a:p>
            <a:pPr eaLnBrk="1" hangingPunct="1">
              <a:lnSpc>
                <a:spcPct val="80000"/>
              </a:lnSpc>
              <a:buFont typeface="Arial" charset="0"/>
              <a:buNone/>
            </a:pPr>
            <a:r>
              <a:rPr lang="es-CL" sz="3000" smtClean="0"/>
              <a:t>                    Nº 2 Renta de capital mobiliario. </a:t>
            </a:r>
          </a:p>
          <a:p>
            <a:pPr eaLnBrk="1" hangingPunct="1">
              <a:lnSpc>
                <a:spcPct val="80000"/>
              </a:lnSpc>
              <a:buFont typeface="Arial" charset="0"/>
              <a:buNone/>
            </a:pPr>
            <a:endParaRPr lang="es-CL" sz="3000" smtClean="0"/>
          </a:p>
          <a:p>
            <a:pPr eaLnBrk="1" hangingPunct="1">
              <a:lnSpc>
                <a:spcPct val="80000"/>
              </a:lnSpc>
              <a:buFont typeface="Arial" charset="0"/>
              <a:buNone/>
            </a:pPr>
            <a:r>
              <a:rPr lang="es-CL" sz="3000" smtClean="0"/>
              <a:t>                    Nº 3 Renta de la industria y comercio.</a:t>
            </a:r>
          </a:p>
          <a:p>
            <a:pPr eaLnBrk="1" hangingPunct="1">
              <a:lnSpc>
                <a:spcPct val="80000"/>
              </a:lnSpc>
              <a:buFont typeface="Arial" charset="0"/>
              <a:buNone/>
            </a:pPr>
            <a:r>
              <a:rPr lang="es-CL" sz="3000" smtClean="0"/>
              <a:t>ART 20</a:t>
            </a:r>
          </a:p>
          <a:p>
            <a:pPr eaLnBrk="1" hangingPunct="1">
              <a:lnSpc>
                <a:spcPct val="80000"/>
              </a:lnSpc>
              <a:buFont typeface="Arial" charset="0"/>
              <a:buNone/>
            </a:pPr>
            <a:r>
              <a:rPr lang="es-CL" sz="3000" smtClean="0"/>
              <a:t>                    Nº 4 Renta de la industria y comercio.</a:t>
            </a:r>
          </a:p>
          <a:p>
            <a:pPr eaLnBrk="1" hangingPunct="1">
              <a:lnSpc>
                <a:spcPct val="80000"/>
              </a:lnSpc>
              <a:buFont typeface="Arial" charset="0"/>
              <a:buNone/>
            </a:pPr>
            <a:endParaRPr lang="es-CL" sz="3000" smtClean="0"/>
          </a:p>
          <a:p>
            <a:pPr algn="ctr" eaLnBrk="1" hangingPunct="1">
              <a:lnSpc>
                <a:spcPct val="80000"/>
              </a:lnSpc>
              <a:buFont typeface="Arial" charset="0"/>
              <a:buNone/>
            </a:pPr>
            <a:r>
              <a:rPr lang="es-CL" sz="3000" smtClean="0"/>
              <a:t>                Nº 5 Todas las demás rentas no gravadas por                     otro impuesto diferente.</a:t>
            </a:r>
          </a:p>
          <a:p>
            <a:pPr eaLnBrk="1" hangingPunct="1">
              <a:lnSpc>
                <a:spcPct val="80000"/>
              </a:lnSpc>
              <a:buFont typeface="Arial" charset="0"/>
              <a:buNone/>
            </a:pPr>
            <a:endParaRPr lang="es-CL" sz="3000" smtClean="0"/>
          </a:p>
          <a:p>
            <a:pPr eaLnBrk="1" hangingPunct="1">
              <a:lnSpc>
                <a:spcPct val="80000"/>
              </a:lnSpc>
              <a:buFont typeface="Arial" charset="0"/>
              <a:buNone/>
            </a:pPr>
            <a:r>
              <a:rPr lang="es-CL" sz="3000" smtClean="0"/>
              <a:t>                    Nº 6 Rentas de los juegos de lotería.</a:t>
            </a:r>
          </a:p>
        </p:txBody>
      </p:sp>
      <p:cxnSp>
        <p:nvCxnSpPr>
          <p:cNvPr id="5" name="4 Conector recto de flecha"/>
          <p:cNvCxnSpPr/>
          <p:nvPr/>
        </p:nvCxnSpPr>
        <p:spPr>
          <a:xfrm flipV="1">
            <a:off x="6516688" y="1268413"/>
            <a:ext cx="719137" cy="3603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a:off x="6516688" y="1628775"/>
            <a:ext cx="647700" cy="431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8 Conector recto de flecha"/>
          <p:cNvCxnSpPr/>
          <p:nvPr/>
        </p:nvCxnSpPr>
        <p:spPr>
          <a:xfrm rot="5400000" flipH="1" flipV="1">
            <a:off x="431801" y="2528887"/>
            <a:ext cx="2087562" cy="5762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10 Conector recto de flecha"/>
          <p:cNvCxnSpPr/>
          <p:nvPr/>
        </p:nvCxnSpPr>
        <p:spPr>
          <a:xfrm rot="5400000" flipH="1" flipV="1">
            <a:off x="899319" y="2924969"/>
            <a:ext cx="1223962" cy="6477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16 Conector recto de flecha"/>
          <p:cNvCxnSpPr/>
          <p:nvPr/>
        </p:nvCxnSpPr>
        <p:spPr>
          <a:xfrm flipV="1">
            <a:off x="1187450" y="3500438"/>
            <a:ext cx="576263" cy="3603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19 Conector recto de flecha"/>
          <p:cNvCxnSpPr/>
          <p:nvPr/>
        </p:nvCxnSpPr>
        <p:spPr>
          <a:xfrm>
            <a:off x="1187450" y="3860800"/>
            <a:ext cx="576263" cy="431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21 Conector recto de flecha"/>
          <p:cNvCxnSpPr/>
          <p:nvPr/>
        </p:nvCxnSpPr>
        <p:spPr>
          <a:xfrm rot="16200000" flipH="1">
            <a:off x="863600" y="4184650"/>
            <a:ext cx="1223963" cy="5762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23 Conector recto de flecha"/>
          <p:cNvCxnSpPr/>
          <p:nvPr/>
        </p:nvCxnSpPr>
        <p:spPr>
          <a:xfrm rot="16200000" flipH="1">
            <a:off x="215900" y="4832350"/>
            <a:ext cx="2447925" cy="5048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288" y="0"/>
            <a:ext cx="8229600" cy="1143000"/>
          </a:xfrm>
        </p:spPr>
        <p:txBody>
          <a:bodyPr>
            <a:normAutofit/>
          </a:bodyPr>
          <a:lstStyle/>
          <a:p>
            <a:pPr eaLnBrk="1" hangingPunct="1"/>
            <a:r>
              <a:rPr lang="es-CL" sz="4000" u="sng" smtClean="0"/>
              <a:t>Criterio de oportunidad del numeral 15 (oficio 761/1997)</a:t>
            </a:r>
            <a:r>
              <a:rPr lang="es-CL" sz="4000" smtClean="0"/>
              <a:t> </a:t>
            </a:r>
          </a:p>
        </p:txBody>
      </p:sp>
      <p:sp>
        <p:nvSpPr>
          <p:cNvPr id="3" name="2 Marcador de contenido"/>
          <p:cNvSpPr>
            <a:spLocks noGrp="1"/>
          </p:cNvSpPr>
          <p:nvPr>
            <p:ph idx="1"/>
          </p:nvPr>
        </p:nvSpPr>
        <p:spPr>
          <a:xfrm>
            <a:off x="0" y="1125538"/>
            <a:ext cx="9144000" cy="5732462"/>
          </a:xfrm>
        </p:spPr>
        <p:txBody>
          <a:bodyPr rtlCol="0">
            <a:normAutofit fontScale="70000" lnSpcReduction="20000"/>
          </a:bodyPr>
          <a:lstStyle/>
          <a:p>
            <a:pPr eaLnBrk="1" fontAlgn="auto" hangingPunct="1">
              <a:spcAft>
                <a:spcPts val="0"/>
              </a:spcAft>
              <a:buFont typeface="Arial" pitchFamily="34" charset="0"/>
              <a:buNone/>
              <a:defRPr/>
            </a:pPr>
            <a:r>
              <a:rPr lang="es-CL" dirty="0" smtClean="0"/>
              <a:t/>
            </a:r>
            <a:br>
              <a:rPr lang="es-CL" dirty="0" smtClean="0"/>
            </a:br>
            <a:r>
              <a:rPr lang="es-CL" dirty="0" smtClean="0"/>
              <a:t>a) Que, se compruebe que efectivamente el trabajador se ausentó del lugar de su residencia, y que su ausencia fue para cumplir con las funciones que le encomendó su empleador en otra ciudad;</a:t>
            </a:r>
            <a:br>
              <a:rPr lang="es-CL" dirty="0" smtClean="0"/>
            </a:br>
            <a:r>
              <a:rPr lang="es-CL" dirty="0" smtClean="0"/>
              <a:t/>
            </a:r>
            <a:br>
              <a:rPr lang="es-CL" dirty="0" smtClean="0"/>
            </a:br>
            <a:r>
              <a:rPr lang="es-CL" dirty="0" smtClean="0"/>
              <a:t/>
            </a:r>
            <a:br>
              <a:rPr lang="es-CL" dirty="0" smtClean="0"/>
            </a:br>
            <a:r>
              <a:rPr lang="es-CL" dirty="0" smtClean="0"/>
              <a:t>b) Que, la cantidad pagada guarde relación con el rango del trabajador, pues debe suponerse que el viático pagado a un gerente de la empresa u otro ejecutivo, debe ser superior al que se pague a un trabajador de menor categoría;</a:t>
            </a:r>
            <a:br>
              <a:rPr lang="es-CL" dirty="0" smtClean="0"/>
            </a:br>
            <a:r>
              <a:rPr lang="es-CL" dirty="0" smtClean="0"/>
              <a:t/>
            </a:r>
            <a:br>
              <a:rPr lang="es-CL" dirty="0" smtClean="0"/>
            </a:br>
            <a:r>
              <a:rPr lang="es-CL" dirty="0" smtClean="0"/>
              <a:t/>
            </a:r>
            <a:br>
              <a:rPr lang="es-CL" dirty="0" smtClean="0"/>
            </a:br>
            <a:r>
              <a:rPr lang="es-CL" dirty="0" smtClean="0"/>
              <a:t>c) Que, el pago de estas asignaciones guarde relación con el lugar donde viajó el trabajador, pues es innegable que en algunas ciudades o lugares del país, los hoteles y otros gastos accesorios son más subidos que en otras ciudades o lugares del país, y</a:t>
            </a:r>
            <a:br>
              <a:rPr lang="es-CL" dirty="0" smtClean="0"/>
            </a:br>
            <a:r>
              <a:rPr lang="es-CL" dirty="0" smtClean="0"/>
              <a:t/>
            </a:r>
            <a:br>
              <a:rPr lang="es-CL" dirty="0" smtClean="0"/>
            </a:br>
            <a:r>
              <a:rPr lang="es-CL" dirty="0" smtClean="0"/>
              <a:t/>
            </a:r>
            <a:br>
              <a:rPr lang="es-CL" dirty="0" smtClean="0"/>
            </a:br>
            <a:r>
              <a:rPr lang="es-CL" dirty="0" smtClean="0"/>
              <a:t>d) Que, no se traten de asignaciones por un tiempo indeterminado con el sólo objeto de pagar una mayor remuneración al trabajador.</a:t>
            </a:r>
          </a:p>
          <a:p>
            <a:pPr eaLnBrk="1" fontAlgn="auto" hangingPunct="1">
              <a:spcAft>
                <a:spcPts val="0"/>
              </a:spcAft>
              <a:buFont typeface="Arial" pitchFamily="34" charset="0"/>
              <a:buNone/>
              <a:defRPr/>
            </a:pPr>
            <a:endParaRPr lang="es-CL"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Ingresos no renta de los trabajadores dependiente, articulo 17 LIR</a:t>
            </a:r>
          </a:p>
        </p:txBody>
      </p:sp>
      <p:sp>
        <p:nvSpPr>
          <p:cNvPr id="33794" name="2 Marcador de contenido"/>
          <p:cNvSpPr>
            <a:spLocks noGrp="1"/>
          </p:cNvSpPr>
          <p:nvPr>
            <p:ph idx="1"/>
          </p:nvPr>
        </p:nvSpPr>
        <p:spPr>
          <a:xfrm>
            <a:off x="457200" y="1600200"/>
            <a:ext cx="8229600" cy="4997450"/>
          </a:xfrm>
        </p:spPr>
        <p:txBody>
          <a:bodyPr/>
          <a:lstStyle/>
          <a:p>
            <a:pPr eaLnBrk="1" hangingPunct="1">
              <a:lnSpc>
                <a:spcPct val="80000"/>
              </a:lnSpc>
            </a:pPr>
            <a:r>
              <a:rPr lang="es-CL" sz="2500" smtClean="0"/>
              <a:t>Número 13 (específicamente los beneficios previsionales).</a:t>
            </a:r>
          </a:p>
          <a:p>
            <a:pPr algn="just" eaLnBrk="1" hangingPunct="1">
              <a:lnSpc>
                <a:spcPct val="80000"/>
              </a:lnSpc>
              <a:buFont typeface="Arial" charset="0"/>
              <a:buNone/>
            </a:pPr>
            <a:r>
              <a:rPr lang="es-CL" sz="2500" smtClean="0"/>
              <a:t>     La asignación familiar, los beneficios previsionales y la indemnización por desahucio y la de retiro hasta un máximo de un mes de remuneración por cada año de servicio o fracción superior a seis meses. Tratándose de dependientes del sector privado, se considerará remuneración mensual el promedio de lo ganado en los últimos 24 meses, excluyendo gratificaciones, participaciones, bonos y otras remuneraciones extraordinarias y reajustando previamente cada remuneración de acuerdo a la variación que haya experimentado el Índice de Precios al Consumidor entre el último día del mes anterior al del devengamiento de la remuneración y el último día del mes anterior al del término del contrato.</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Criterio de aplicación del numeral 13, oficio (38/1998</a:t>
            </a:r>
            <a:r>
              <a:rPr lang="es-CL" sz="4000" smtClean="0"/>
              <a:t>)</a:t>
            </a:r>
          </a:p>
        </p:txBody>
      </p:sp>
      <p:sp>
        <p:nvSpPr>
          <p:cNvPr id="34818" name="2 Marcador de contenido"/>
          <p:cNvSpPr>
            <a:spLocks noGrp="1"/>
          </p:cNvSpPr>
          <p:nvPr>
            <p:ph idx="1"/>
          </p:nvPr>
        </p:nvSpPr>
        <p:spPr>
          <a:xfrm>
            <a:off x="457200" y="1600200"/>
            <a:ext cx="8229600" cy="4997450"/>
          </a:xfrm>
        </p:spPr>
        <p:txBody>
          <a:bodyPr/>
          <a:lstStyle/>
          <a:p>
            <a:pPr algn="just" eaLnBrk="1" hangingPunct="1">
              <a:buFont typeface="Arial" charset="0"/>
              <a:buNone/>
            </a:pPr>
            <a:r>
              <a:rPr lang="es-CL" smtClean="0"/>
              <a:t>“Se entiende por beneficio previsional, todos aquellos que emanan de los sistemas orgánicos de las Cajas o Instituciones de Previsión y de las legislaciones especiales que han sido incorporadas a éstos.”</a:t>
            </a:r>
          </a:p>
          <a:p>
            <a:pPr eaLnBrk="1" hangingPunct="1">
              <a:buFont typeface="Arial" charset="0"/>
              <a:buNone/>
            </a:pPr>
            <a:endParaRPr lang="es-CL"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Criterio de aplicación del numeral 13, oficio (38/1998)</a:t>
            </a:r>
          </a:p>
        </p:txBody>
      </p:sp>
      <p:sp>
        <p:nvSpPr>
          <p:cNvPr id="35842" name="2 Marcador de contenido"/>
          <p:cNvSpPr>
            <a:spLocks noGrp="1"/>
          </p:cNvSpPr>
          <p:nvPr>
            <p:ph idx="1"/>
          </p:nvPr>
        </p:nvSpPr>
        <p:spPr/>
        <p:txBody>
          <a:bodyPr/>
          <a:lstStyle/>
          <a:p>
            <a:pPr algn="just" eaLnBrk="1" hangingPunct="1">
              <a:lnSpc>
                <a:spcPct val="90000"/>
              </a:lnSpc>
            </a:pPr>
            <a:r>
              <a:rPr lang="es-CL" sz="2700" smtClean="0"/>
              <a:t>En efecto, tales ayudas para que no sean consideradas como remuneración para los fines tributarios, deben reunir los siguientes requisitos copulativos: a) Deben estar destinadas a solucionar total o parcialmente problemas económicos de los trabajadores, originados en una contingencia o eventualidad, la que de no precaverse, afectaría a los recursos de los trabajadores, partiendo del supuesto que sus remuneraciones ordinarias no están previstas para enfrentar este tipo de contingencias, sino que para subsistir dentro de una situación normal, sin contratiempos;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Criterio de aplicación del numeral 13, oficio (38/1998)</a:t>
            </a:r>
          </a:p>
        </p:txBody>
      </p:sp>
      <p:sp>
        <p:nvSpPr>
          <p:cNvPr id="36866" name="2 Marcador de contenido"/>
          <p:cNvSpPr>
            <a:spLocks noGrp="1"/>
          </p:cNvSpPr>
          <p:nvPr>
            <p:ph idx="1"/>
          </p:nvPr>
        </p:nvSpPr>
        <p:spPr/>
        <p:txBody>
          <a:bodyPr/>
          <a:lstStyle/>
          <a:p>
            <a:pPr algn="just" eaLnBrk="1" hangingPunct="1">
              <a:lnSpc>
                <a:spcPct val="80000"/>
              </a:lnSpc>
            </a:pPr>
            <a:r>
              <a:rPr lang="es-CL" sz="2400" smtClean="0"/>
              <a:t>b) No deben implicar un aumento de la remuneración del trabajador por los servicios prestados, por cuanto, conforme se ha expresado, dichas ayudas reemplazan o aminoran total o parcialmente un desembolso que afecta al trabajador, originado en un hecho contingente o eventual, no teniendo el beneficio que se otorgue el carácter de una ayuda periódica o regular; c) El beneficio debe llevar implícito el concepto de universalidad, es decir, su pago debe efectuarse bajo normas uniformes en provecho de todos los trabajadores afiliados a la entidad respectiva; y d) En cuanto al monto de la ayuda, ésta no deberá exceder de la cuantía real del gasto, desembolso o detrimento patrimonial que haya sufrido el trabajador, pasando a tributar con los impuestos que correspondan el exceso que se produzca.</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Título"/>
          <p:cNvSpPr>
            <a:spLocks noGrp="1"/>
          </p:cNvSpPr>
          <p:nvPr>
            <p:ph type="title"/>
          </p:nvPr>
        </p:nvSpPr>
        <p:spPr/>
        <p:txBody>
          <a:bodyPr/>
          <a:lstStyle/>
          <a:p>
            <a:pPr eaLnBrk="1" hangingPunct="1"/>
            <a:r>
              <a:rPr lang="es-CL" sz="4000" u="sng" smtClean="0"/>
              <a:t>Ingresos no renta de los trabajadores dependiente, artículo 17 LIR</a:t>
            </a:r>
          </a:p>
        </p:txBody>
      </p:sp>
      <p:sp>
        <p:nvSpPr>
          <p:cNvPr id="37890" name="2 Marcador de contenido"/>
          <p:cNvSpPr>
            <a:spLocks noGrp="1"/>
          </p:cNvSpPr>
          <p:nvPr>
            <p:ph idx="1"/>
          </p:nvPr>
        </p:nvSpPr>
        <p:spPr/>
        <p:txBody>
          <a:bodyPr/>
          <a:lstStyle/>
          <a:p>
            <a:pPr eaLnBrk="1" hangingPunct="1"/>
            <a:r>
              <a:rPr lang="es-CL" smtClean="0"/>
              <a:t>Número 13 (Específicamente la indemnización por desvinculación voluntaria del empleador ).</a:t>
            </a:r>
          </a:p>
          <a:p>
            <a:pPr eaLnBrk="1" hangingPunct="1">
              <a:buFont typeface="Calibri" pitchFamily="34" charset="0"/>
              <a:buAutoNum type="arabicPeriod"/>
            </a:pPr>
            <a:r>
              <a:rPr lang="es-CL" smtClean="0"/>
              <a:t>Las que se paguen en virtud de la ley.</a:t>
            </a:r>
          </a:p>
          <a:p>
            <a:pPr eaLnBrk="1" hangingPunct="1">
              <a:buFont typeface="Calibri" pitchFamily="34" charset="0"/>
              <a:buAutoNum type="arabicPeriod"/>
            </a:pPr>
            <a:r>
              <a:rPr lang="es-CL" smtClean="0"/>
              <a:t>Las pactadas en contratos colectivos.</a:t>
            </a:r>
          </a:p>
          <a:p>
            <a:pPr eaLnBrk="1" hangingPunct="1">
              <a:buFont typeface="Calibri" pitchFamily="34" charset="0"/>
              <a:buAutoNum type="arabicPeriod"/>
            </a:pPr>
            <a:r>
              <a:rPr lang="es-CL" smtClean="0"/>
              <a:t>Las pactadas en convenios colectivos complementarios.</a:t>
            </a:r>
          </a:p>
          <a:p>
            <a:pPr eaLnBrk="1" hangingPunct="1">
              <a:buFont typeface="Calibri" pitchFamily="34" charset="0"/>
              <a:buAutoNum type="arabicPeriod"/>
            </a:pPr>
            <a:r>
              <a:rPr lang="es-CL" smtClean="0"/>
              <a:t>Pagadas voluntariamente según promedio legal (últimos 24 meses).</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Título"/>
          <p:cNvSpPr>
            <a:spLocks noGrp="1"/>
          </p:cNvSpPr>
          <p:nvPr>
            <p:ph type="title"/>
          </p:nvPr>
        </p:nvSpPr>
        <p:spPr/>
        <p:txBody>
          <a:bodyPr/>
          <a:lstStyle/>
          <a:p>
            <a:pPr eaLnBrk="1" hangingPunct="1"/>
            <a:r>
              <a:rPr lang="es-CL" u="sng" smtClean="0"/>
              <a:t>Rebajas previsionales</a:t>
            </a:r>
          </a:p>
        </p:txBody>
      </p:sp>
      <p:sp>
        <p:nvSpPr>
          <p:cNvPr id="38914" name="2 Marcador de contenido"/>
          <p:cNvSpPr>
            <a:spLocks noGrp="1"/>
          </p:cNvSpPr>
          <p:nvPr>
            <p:ph idx="1"/>
          </p:nvPr>
        </p:nvSpPr>
        <p:spPr>
          <a:xfrm>
            <a:off x="457200" y="1600200"/>
            <a:ext cx="8229600" cy="5257800"/>
          </a:xfrm>
        </p:spPr>
        <p:txBody>
          <a:bodyPr/>
          <a:lstStyle/>
          <a:p>
            <a:pPr eaLnBrk="1" hangingPunct="1">
              <a:lnSpc>
                <a:spcPct val="90000"/>
              </a:lnSpc>
            </a:pPr>
            <a:r>
              <a:rPr lang="es-CL" sz="3000" smtClean="0"/>
              <a:t>De la determinación de la base imponible  del trabajador, debemos deducir además: </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r>
              <a:rPr lang="es-CL" sz="3000" smtClean="0"/>
              <a:t>Cotización obligatoria. </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r>
              <a:rPr lang="es-CL" sz="3000" smtClean="0"/>
              <a:t>Cotización de salud.</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r>
              <a:rPr lang="es-CL" sz="3000" smtClean="0"/>
              <a:t>Cotizaciones voluntarias (APV).</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r>
              <a:rPr lang="es-CL" sz="3000" smtClean="0"/>
              <a:t>Seguro de cesantía.</a:t>
            </a:r>
          </a:p>
          <a:p>
            <a:pPr eaLnBrk="1" hangingPunct="1">
              <a:lnSpc>
                <a:spcPct val="90000"/>
              </a:lnSpc>
              <a:buFont typeface="Arial" charset="0"/>
              <a:buNone/>
            </a:pPr>
            <a:endParaRPr lang="es-CL" sz="3000" smtClean="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Título"/>
          <p:cNvSpPr>
            <a:spLocks noGrp="1"/>
          </p:cNvSpPr>
          <p:nvPr>
            <p:ph type="title"/>
          </p:nvPr>
        </p:nvSpPr>
        <p:spPr/>
        <p:txBody>
          <a:bodyPr/>
          <a:lstStyle/>
          <a:p>
            <a:pPr eaLnBrk="1" hangingPunct="1"/>
            <a:r>
              <a:rPr lang="es-CL" u="sng" smtClean="0"/>
              <a:t>Rebajas previsionales</a:t>
            </a:r>
          </a:p>
        </p:txBody>
      </p:sp>
      <p:sp>
        <p:nvSpPr>
          <p:cNvPr id="39938" name="2 Marcador de contenido"/>
          <p:cNvSpPr>
            <a:spLocks noGrp="1"/>
          </p:cNvSpPr>
          <p:nvPr>
            <p:ph idx="1"/>
          </p:nvPr>
        </p:nvSpPr>
        <p:spPr/>
        <p:txBody>
          <a:bodyPr/>
          <a:lstStyle/>
          <a:p>
            <a:pPr marL="514350" indent="-514350" eaLnBrk="1" hangingPunct="1">
              <a:buFont typeface="Calibri" pitchFamily="34" charset="0"/>
              <a:buAutoNum type="arabicPeriod" startAt="5"/>
            </a:pPr>
            <a:r>
              <a:rPr lang="es-CL" smtClean="0"/>
              <a:t>Cotización destinada al financiamiento de la AFP y al pago de la prima del seguro de invalidez y sobrevivencia.</a:t>
            </a:r>
          </a:p>
          <a:p>
            <a:pPr marL="514350" indent="-514350" eaLnBrk="1" hangingPunct="1">
              <a:buFont typeface="Calibri" pitchFamily="34" charset="0"/>
              <a:buAutoNum type="arabicPeriod" startAt="5"/>
            </a:pPr>
            <a:endParaRPr lang="es-CL" smtClean="0"/>
          </a:p>
          <a:p>
            <a:pPr marL="514350" indent="-514350" eaLnBrk="1" hangingPunct="1">
              <a:buFont typeface="Calibri" pitchFamily="34" charset="0"/>
              <a:buAutoNum type="arabicPeriod" startAt="5"/>
            </a:pPr>
            <a:r>
              <a:rPr lang="es-CL" smtClean="0"/>
              <a:t>Cotización obligatoria equivalente al 2% o 1% por trabajo pesado.</a:t>
            </a:r>
          </a:p>
          <a:p>
            <a:pPr marL="514350" indent="-514350" eaLnBrk="1" hangingPunct="1">
              <a:buFont typeface="Calibri" pitchFamily="34" charset="0"/>
              <a:buAutoNum type="arabicPeriod" startAt="5"/>
            </a:pPr>
            <a:endParaRPr lang="es-CL" smtClean="0"/>
          </a:p>
          <a:p>
            <a:pPr marL="514350" indent="-514350" eaLnBrk="1" hangingPunct="1">
              <a:buFont typeface="Calibri" pitchFamily="34" charset="0"/>
              <a:buAutoNum type="arabicPeriod" startAt="5"/>
            </a:pPr>
            <a:r>
              <a:rPr lang="es-CL" smtClean="0"/>
              <a:t>Situación especial del 57 bis de la LIR.</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Título"/>
          <p:cNvSpPr>
            <a:spLocks noGrp="1"/>
          </p:cNvSpPr>
          <p:nvPr>
            <p:ph type="title"/>
          </p:nvPr>
        </p:nvSpPr>
        <p:spPr/>
        <p:txBody>
          <a:bodyPr/>
          <a:lstStyle/>
          <a:p>
            <a:pPr eaLnBrk="1" hangingPunct="1"/>
            <a:r>
              <a:rPr lang="es-CL" u="sng" smtClean="0"/>
              <a:t>Elementos del hecho gravado</a:t>
            </a:r>
          </a:p>
        </p:txBody>
      </p:sp>
      <p:sp>
        <p:nvSpPr>
          <p:cNvPr id="40962" name="2 Marcador de contenido"/>
          <p:cNvSpPr>
            <a:spLocks noGrp="1"/>
          </p:cNvSpPr>
          <p:nvPr>
            <p:ph idx="1"/>
          </p:nvPr>
        </p:nvSpPr>
        <p:spPr>
          <a:xfrm>
            <a:off x="468313" y="1916113"/>
            <a:ext cx="8229600" cy="4525962"/>
          </a:xfrm>
        </p:spPr>
        <p:txBody>
          <a:bodyPr/>
          <a:lstStyle/>
          <a:p>
            <a:pPr marL="514350" indent="-514350" eaLnBrk="1" hangingPunct="1">
              <a:buFont typeface="Calibri" pitchFamily="34" charset="0"/>
              <a:buAutoNum type="arabicPeriod"/>
            </a:pPr>
            <a:r>
              <a:rPr lang="es-CL" smtClean="0"/>
              <a:t>Elemento objetivo.</a:t>
            </a:r>
          </a:p>
          <a:p>
            <a:pPr marL="514350" indent="-514350" eaLnBrk="1" hangingPunct="1">
              <a:buFont typeface="Calibri" pitchFamily="34" charset="0"/>
              <a:buAutoNum type="arabicPeriod"/>
            </a:pPr>
            <a:endParaRPr lang="es-CL" smtClean="0"/>
          </a:p>
          <a:p>
            <a:pPr marL="514350" indent="-514350" eaLnBrk="1" hangingPunct="1">
              <a:buFont typeface="Calibri" pitchFamily="34" charset="0"/>
              <a:buAutoNum type="arabicPeriod"/>
            </a:pPr>
            <a:r>
              <a:rPr lang="es-CL" smtClean="0"/>
              <a:t>Elemento subjetivo.</a:t>
            </a:r>
          </a:p>
          <a:p>
            <a:pPr marL="514350" indent="-514350" eaLnBrk="1" hangingPunct="1">
              <a:buFont typeface="Calibri" pitchFamily="34" charset="0"/>
              <a:buAutoNum type="arabicPeriod"/>
            </a:pPr>
            <a:endParaRPr lang="es-CL" smtClean="0"/>
          </a:p>
          <a:p>
            <a:pPr marL="514350" indent="-514350" eaLnBrk="1" hangingPunct="1">
              <a:buFont typeface="Calibri" pitchFamily="34" charset="0"/>
              <a:buAutoNum type="arabicPeriod"/>
            </a:pPr>
            <a:r>
              <a:rPr lang="es-CL" smtClean="0"/>
              <a:t>Elemento Temporal.</a:t>
            </a:r>
          </a:p>
          <a:p>
            <a:pPr marL="514350" indent="-514350" eaLnBrk="1" hangingPunct="1">
              <a:buFont typeface="Calibri" pitchFamily="34" charset="0"/>
              <a:buAutoNum type="arabicPeriod"/>
            </a:pPr>
            <a:endParaRPr lang="es-CL" smtClean="0"/>
          </a:p>
          <a:p>
            <a:pPr marL="514350" indent="-514350" eaLnBrk="1" hangingPunct="1">
              <a:buFont typeface="Calibri" pitchFamily="34" charset="0"/>
              <a:buAutoNum type="arabicPeriod"/>
            </a:pPr>
            <a:r>
              <a:rPr lang="es-CL" smtClean="0"/>
              <a:t>Elemento territorial.</a:t>
            </a:r>
          </a:p>
          <a:p>
            <a:pPr marL="514350" indent="-514350" eaLnBrk="1" hangingPunct="1">
              <a:buFont typeface="Calibri" pitchFamily="34" charset="0"/>
              <a:buAutoNum type="arabicPeriod"/>
            </a:pPr>
            <a:endParaRPr lang="es-CL"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Título"/>
          <p:cNvSpPr>
            <a:spLocks noGrp="1"/>
          </p:cNvSpPr>
          <p:nvPr>
            <p:ph type="title"/>
          </p:nvPr>
        </p:nvSpPr>
        <p:spPr>
          <a:xfrm>
            <a:off x="468313" y="0"/>
            <a:ext cx="8229600" cy="1143000"/>
          </a:xfrm>
        </p:spPr>
        <p:txBody>
          <a:bodyPr/>
          <a:lstStyle/>
          <a:p>
            <a:pPr eaLnBrk="1" hangingPunct="1"/>
            <a:r>
              <a:rPr lang="es-CL" u="sng" smtClean="0"/>
              <a:t>Elemento objetivo</a:t>
            </a:r>
          </a:p>
        </p:txBody>
      </p:sp>
      <p:sp>
        <p:nvSpPr>
          <p:cNvPr id="41986" name="2 Marcador de contenido"/>
          <p:cNvSpPr>
            <a:spLocks noGrp="1"/>
          </p:cNvSpPr>
          <p:nvPr>
            <p:ph idx="1"/>
          </p:nvPr>
        </p:nvSpPr>
        <p:spPr>
          <a:xfrm>
            <a:off x="468313" y="1341438"/>
            <a:ext cx="8229600" cy="5040312"/>
          </a:xfrm>
        </p:spPr>
        <p:txBody>
          <a:bodyPr/>
          <a:lstStyle/>
          <a:p>
            <a:pPr eaLnBrk="1" hangingPunct="1">
              <a:lnSpc>
                <a:spcPct val="90000"/>
              </a:lnSpc>
              <a:buFont typeface="Arial" charset="0"/>
              <a:buNone/>
            </a:pPr>
            <a:r>
              <a:rPr lang="es-CL" sz="3000" b="1" smtClean="0"/>
              <a:t>Ingreso o beneficios percibidos en razón de la actividad laboral</a:t>
            </a:r>
          </a:p>
          <a:p>
            <a:pPr eaLnBrk="1" hangingPunct="1">
              <a:lnSpc>
                <a:spcPct val="90000"/>
              </a:lnSpc>
              <a:buFont typeface="Arial" charset="0"/>
              <a:buNone/>
            </a:pPr>
            <a:endParaRPr lang="es-CL" sz="3000" smtClean="0"/>
          </a:p>
          <a:p>
            <a:pPr eaLnBrk="1" hangingPunct="1">
              <a:lnSpc>
                <a:spcPct val="90000"/>
              </a:lnSpc>
              <a:buFont typeface="Arial" charset="0"/>
              <a:buNone/>
            </a:pPr>
            <a:r>
              <a:rPr lang="es-CL" sz="3000" smtClean="0"/>
              <a:t>Descontado los casos en que:</a:t>
            </a:r>
          </a:p>
          <a:p>
            <a:pPr eaLnBrk="1" hangingPunct="1">
              <a:lnSpc>
                <a:spcPct val="90000"/>
              </a:lnSpc>
              <a:buFont typeface="Arial" charset="0"/>
              <a:buNone/>
            </a:pPr>
            <a:endParaRPr lang="es-CL" sz="3000" smtClean="0"/>
          </a:p>
          <a:p>
            <a:pPr eaLnBrk="1" hangingPunct="1">
              <a:lnSpc>
                <a:spcPct val="90000"/>
              </a:lnSpc>
              <a:buFont typeface="Calibri" pitchFamily="34" charset="0"/>
              <a:buAutoNum type="arabicPeriod"/>
            </a:pPr>
            <a:r>
              <a:rPr lang="es-CL" sz="3000" smtClean="0"/>
              <a:t>No son remuneración.</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r>
              <a:rPr lang="es-CL" sz="3000" smtClean="0"/>
              <a:t>Se les considera INR.</a:t>
            </a:r>
          </a:p>
          <a:p>
            <a:pPr eaLnBrk="1" hangingPunct="1">
              <a:lnSpc>
                <a:spcPct val="90000"/>
              </a:lnSpc>
              <a:buFont typeface="Calibri" pitchFamily="34" charset="0"/>
              <a:buAutoNum type="arabicPeriod"/>
            </a:pPr>
            <a:endParaRPr lang="es-CL" sz="3000" smtClean="0"/>
          </a:p>
          <a:p>
            <a:pPr eaLnBrk="1" hangingPunct="1">
              <a:lnSpc>
                <a:spcPct val="90000"/>
              </a:lnSpc>
              <a:buFont typeface="Calibri" pitchFamily="34" charset="0"/>
              <a:buAutoNum type="arabicPeriod"/>
            </a:pPr>
            <a:r>
              <a:rPr lang="es-CL" sz="3000" smtClean="0"/>
              <a:t>Mandato legal ordena no considerarlos.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a:xfrm>
            <a:off x="468313" y="0"/>
            <a:ext cx="8229600" cy="1143000"/>
          </a:xfrm>
        </p:spPr>
        <p:txBody>
          <a:bodyPr/>
          <a:lstStyle/>
          <a:p>
            <a:pPr eaLnBrk="1" hangingPunct="1"/>
            <a:r>
              <a:rPr lang="es-CL" u="sng" smtClean="0"/>
              <a:t>Impuesto de segunda categoría</a:t>
            </a:r>
          </a:p>
        </p:txBody>
      </p:sp>
      <p:sp>
        <p:nvSpPr>
          <p:cNvPr id="15362" name="2 Marcador de contenido"/>
          <p:cNvSpPr>
            <a:spLocks noGrp="1"/>
          </p:cNvSpPr>
          <p:nvPr>
            <p:ph idx="1"/>
          </p:nvPr>
        </p:nvSpPr>
        <p:spPr/>
        <p:txBody>
          <a:bodyPr/>
          <a:lstStyle/>
          <a:p>
            <a:pPr eaLnBrk="1" hangingPunct="1"/>
            <a:endParaRPr lang="es-CL" smtClean="0"/>
          </a:p>
          <a:p>
            <a:pPr eaLnBrk="1" hangingPunct="1">
              <a:buFont typeface="Arial" charset="0"/>
              <a:buNone/>
            </a:pPr>
            <a:r>
              <a:rPr lang="es-CL" smtClean="0"/>
              <a:t>                Nº 1 rentas del trabajo dependiente.</a:t>
            </a:r>
          </a:p>
          <a:p>
            <a:pPr eaLnBrk="1" hangingPunct="1"/>
            <a:endParaRPr lang="es-CL" smtClean="0"/>
          </a:p>
          <a:p>
            <a:pPr eaLnBrk="1" hangingPunct="1">
              <a:buFont typeface="Arial" charset="0"/>
              <a:buNone/>
            </a:pPr>
            <a:r>
              <a:rPr lang="es-CL" smtClean="0"/>
              <a:t>Art 42</a:t>
            </a:r>
          </a:p>
          <a:p>
            <a:pPr eaLnBrk="1" hangingPunct="1">
              <a:buFont typeface="Arial" charset="0"/>
              <a:buNone/>
            </a:pPr>
            <a:r>
              <a:rPr lang="es-CL" smtClean="0"/>
              <a:t> </a:t>
            </a:r>
          </a:p>
          <a:p>
            <a:pPr eaLnBrk="1" hangingPunct="1">
              <a:buFont typeface="Arial" charset="0"/>
              <a:buNone/>
            </a:pPr>
            <a:r>
              <a:rPr lang="es-CL" smtClean="0"/>
              <a:t>                Nº 2 rentas de profesiones liberales.</a:t>
            </a:r>
          </a:p>
        </p:txBody>
      </p:sp>
      <p:cxnSp>
        <p:nvCxnSpPr>
          <p:cNvPr id="5" name="4 Conector recto de flecha"/>
          <p:cNvCxnSpPr/>
          <p:nvPr/>
        </p:nvCxnSpPr>
        <p:spPr>
          <a:xfrm rot="5400000" flipH="1" flipV="1">
            <a:off x="1295400" y="2960688"/>
            <a:ext cx="1008063" cy="5032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rot="16200000" flipH="1">
            <a:off x="1366838" y="3897313"/>
            <a:ext cx="865187" cy="5032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Título"/>
          <p:cNvSpPr>
            <a:spLocks noGrp="1"/>
          </p:cNvSpPr>
          <p:nvPr>
            <p:ph type="title"/>
          </p:nvPr>
        </p:nvSpPr>
        <p:spPr>
          <a:xfrm>
            <a:off x="395288" y="260350"/>
            <a:ext cx="8229600" cy="1143000"/>
          </a:xfrm>
        </p:spPr>
        <p:txBody>
          <a:bodyPr/>
          <a:lstStyle/>
          <a:p>
            <a:pPr eaLnBrk="1" hangingPunct="1"/>
            <a:r>
              <a:rPr lang="es-CL" u="sng" smtClean="0"/>
              <a:t>Elemento subjetivo</a:t>
            </a:r>
          </a:p>
        </p:txBody>
      </p:sp>
      <p:sp>
        <p:nvSpPr>
          <p:cNvPr id="43010" name="2 Marcador de contenido"/>
          <p:cNvSpPr>
            <a:spLocks noGrp="1"/>
          </p:cNvSpPr>
          <p:nvPr>
            <p:ph idx="1"/>
          </p:nvPr>
        </p:nvSpPr>
        <p:spPr/>
        <p:txBody>
          <a:bodyPr/>
          <a:lstStyle/>
          <a:p>
            <a:pPr eaLnBrk="1" hangingPunct="1">
              <a:buFont typeface="Arial" charset="0"/>
              <a:buNone/>
            </a:pPr>
            <a:r>
              <a:rPr lang="es-CL" smtClean="0"/>
              <a:t>Relación subordinada de trabajo:</a:t>
            </a:r>
          </a:p>
          <a:p>
            <a:pPr eaLnBrk="1" hangingPunct="1">
              <a:buFont typeface="Calibri" pitchFamily="34" charset="0"/>
              <a:buAutoNum type="arabicPeriod"/>
            </a:pPr>
            <a:endParaRPr lang="es-CL" smtClean="0"/>
          </a:p>
          <a:p>
            <a:pPr eaLnBrk="1" hangingPunct="1">
              <a:buFont typeface="Calibri" pitchFamily="34" charset="0"/>
              <a:buAutoNum type="arabicPeriod"/>
            </a:pPr>
            <a:r>
              <a:rPr lang="es-CL" smtClean="0"/>
              <a:t>Para el trabajador es ingreso.</a:t>
            </a:r>
          </a:p>
          <a:p>
            <a:pPr eaLnBrk="1" hangingPunct="1">
              <a:buFont typeface="Calibri" pitchFamily="34" charset="0"/>
              <a:buAutoNum type="arabicPeriod"/>
            </a:pPr>
            <a:endParaRPr lang="es-CL" smtClean="0"/>
          </a:p>
          <a:p>
            <a:pPr algn="just" eaLnBrk="1" hangingPunct="1">
              <a:buFont typeface="Calibri" pitchFamily="34" charset="0"/>
              <a:buAutoNum type="arabicPeriod"/>
            </a:pPr>
            <a:r>
              <a:rPr lang="es-CL" smtClean="0"/>
              <a:t>Para el empleador es gasto necesario para producir la renta (importante, ya que se deduce cuando se incurre en el, no se activa)</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Título"/>
          <p:cNvSpPr>
            <a:spLocks noGrp="1"/>
          </p:cNvSpPr>
          <p:nvPr>
            <p:ph type="title"/>
          </p:nvPr>
        </p:nvSpPr>
        <p:spPr/>
        <p:txBody>
          <a:bodyPr/>
          <a:lstStyle/>
          <a:p>
            <a:pPr eaLnBrk="1" hangingPunct="1"/>
            <a:r>
              <a:rPr lang="es-CL" u="sng" smtClean="0"/>
              <a:t>Elemento temporal</a:t>
            </a:r>
          </a:p>
        </p:txBody>
      </p:sp>
      <p:sp>
        <p:nvSpPr>
          <p:cNvPr id="44034" name="2 Marcador de contenido"/>
          <p:cNvSpPr>
            <a:spLocks noGrp="1"/>
          </p:cNvSpPr>
          <p:nvPr>
            <p:ph idx="1"/>
          </p:nvPr>
        </p:nvSpPr>
        <p:spPr>
          <a:xfrm>
            <a:off x="457200" y="1600200"/>
            <a:ext cx="8229600" cy="5257800"/>
          </a:xfrm>
        </p:spPr>
        <p:txBody>
          <a:bodyPr/>
          <a:lstStyle/>
          <a:p>
            <a:pPr eaLnBrk="1" hangingPunct="1">
              <a:lnSpc>
                <a:spcPct val="90000"/>
              </a:lnSpc>
              <a:buFont typeface="Arial" charset="0"/>
              <a:buNone/>
            </a:pPr>
            <a:r>
              <a:rPr lang="es-CL" smtClean="0"/>
              <a:t>Cuestiones de interés:</a:t>
            </a:r>
          </a:p>
          <a:p>
            <a:pPr eaLnBrk="1" hangingPunct="1">
              <a:lnSpc>
                <a:spcPct val="90000"/>
              </a:lnSpc>
              <a:buFont typeface="Arial" charset="0"/>
              <a:buNone/>
            </a:pPr>
            <a:endParaRPr lang="es-CL" smtClean="0"/>
          </a:p>
          <a:p>
            <a:pPr eaLnBrk="1" hangingPunct="1">
              <a:lnSpc>
                <a:spcPct val="90000"/>
              </a:lnSpc>
              <a:buFont typeface="Calibri" pitchFamily="34" charset="0"/>
              <a:buAutoNum type="arabicPeriod"/>
            </a:pPr>
            <a:r>
              <a:rPr lang="es-CL" smtClean="0"/>
              <a:t>Carácter percibido del ingreso.</a:t>
            </a:r>
          </a:p>
          <a:p>
            <a:pPr eaLnBrk="1" hangingPunct="1">
              <a:lnSpc>
                <a:spcPct val="90000"/>
              </a:lnSpc>
              <a:buFont typeface="Calibri" pitchFamily="34" charset="0"/>
              <a:buAutoNum type="arabicPeriod"/>
            </a:pPr>
            <a:endParaRPr lang="es-CL" smtClean="0"/>
          </a:p>
          <a:p>
            <a:pPr eaLnBrk="1" hangingPunct="1">
              <a:lnSpc>
                <a:spcPct val="90000"/>
              </a:lnSpc>
              <a:buFont typeface="Calibri" pitchFamily="34" charset="0"/>
              <a:buAutoNum type="arabicPeriod"/>
            </a:pPr>
            <a:r>
              <a:rPr lang="es-CL" smtClean="0"/>
              <a:t>Pagos efectuados extemporáneamente.</a:t>
            </a:r>
          </a:p>
          <a:p>
            <a:pPr eaLnBrk="1" hangingPunct="1">
              <a:lnSpc>
                <a:spcPct val="90000"/>
              </a:lnSpc>
              <a:buFont typeface="Calibri" pitchFamily="34" charset="0"/>
              <a:buAutoNum type="arabicPeriod"/>
            </a:pPr>
            <a:endParaRPr lang="es-CL" smtClean="0"/>
          </a:p>
          <a:p>
            <a:pPr eaLnBrk="1" hangingPunct="1">
              <a:lnSpc>
                <a:spcPct val="90000"/>
              </a:lnSpc>
              <a:buFont typeface="Calibri" pitchFamily="34" charset="0"/>
              <a:buAutoNum type="arabicPeriod"/>
            </a:pPr>
            <a:r>
              <a:rPr lang="es-CL" smtClean="0"/>
              <a:t>Modalidades alterativas de pago.</a:t>
            </a:r>
          </a:p>
          <a:p>
            <a:pPr eaLnBrk="1" hangingPunct="1">
              <a:lnSpc>
                <a:spcPct val="90000"/>
              </a:lnSpc>
              <a:buFont typeface="Calibri" pitchFamily="34" charset="0"/>
              <a:buAutoNum type="arabicPeriod"/>
            </a:pPr>
            <a:endParaRPr lang="es-CL" smtClean="0"/>
          </a:p>
          <a:p>
            <a:pPr eaLnBrk="1" hangingPunct="1">
              <a:lnSpc>
                <a:spcPct val="90000"/>
              </a:lnSpc>
              <a:buFont typeface="Calibri" pitchFamily="34" charset="0"/>
              <a:buAutoNum type="arabicPeriod"/>
            </a:pPr>
            <a:r>
              <a:rPr lang="es-CL" smtClean="0"/>
              <a:t>Remuneraciones pagadas con retraso.</a:t>
            </a:r>
          </a:p>
          <a:p>
            <a:pPr eaLnBrk="1" hangingPunct="1">
              <a:lnSpc>
                <a:spcPct val="90000"/>
              </a:lnSpc>
              <a:buFont typeface="Calibri" pitchFamily="34" charset="0"/>
              <a:buAutoNum type="arabicPeriod"/>
            </a:pPr>
            <a:endParaRPr lang="es-CL" smtClean="0"/>
          </a:p>
          <a:p>
            <a:pPr eaLnBrk="1" hangingPunct="1">
              <a:lnSpc>
                <a:spcPct val="90000"/>
              </a:lnSpc>
              <a:buFont typeface="Calibri" pitchFamily="34" charset="0"/>
              <a:buAutoNum type="arabicPeriod"/>
            </a:pPr>
            <a:endParaRPr lang="es-CL"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1 Título"/>
          <p:cNvSpPr>
            <a:spLocks noGrp="1"/>
          </p:cNvSpPr>
          <p:nvPr>
            <p:ph type="title"/>
          </p:nvPr>
        </p:nvSpPr>
        <p:spPr/>
        <p:txBody>
          <a:bodyPr/>
          <a:lstStyle/>
          <a:p>
            <a:pPr eaLnBrk="1" hangingPunct="1"/>
            <a:r>
              <a:rPr lang="es-CL" u="sng" smtClean="0"/>
              <a:t>Elemento territorial</a:t>
            </a:r>
          </a:p>
        </p:txBody>
      </p:sp>
      <p:sp>
        <p:nvSpPr>
          <p:cNvPr id="45058" name="2 Marcador de contenido"/>
          <p:cNvSpPr>
            <a:spLocks noGrp="1"/>
          </p:cNvSpPr>
          <p:nvPr>
            <p:ph idx="1"/>
          </p:nvPr>
        </p:nvSpPr>
        <p:spPr>
          <a:xfrm>
            <a:off x="468313" y="1341438"/>
            <a:ext cx="8229600" cy="5111750"/>
          </a:xfrm>
        </p:spPr>
        <p:txBody>
          <a:bodyPr/>
          <a:lstStyle/>
          <a:p>
            <a:pPr eaLnBrk="1" hangingPunct="1"/>
            <a:endParaRPr lang="es-CL" smtClean="0"/>
          </a:p>
          <a:p>
            <a:pPr eaLnBrk="1" hangingPunct="1">
              <a:buFont typeface="Arial" charset="0"/>
              <a:buNone/>
            </a:pPr>
            <a:r>
              <a:rPr lang="es-CL" smtClean="0"/>
              <a:t>                             Residencia </a:t>
            </a:r>
          </a:p>
          <a:p>
            <a:pPr eaLnBrk="1" hangingPunct="1"/>
            <a:endParaRPr lang="es-CL" smtClean="0"/>
          </a:p>
          <a:p>
            <a:pPr eaLnBrk="1" hangingPunct="1">
              <a:buFont typeface="Arial" charset="0"/>
              <a:buNone/>
            </a:pPr>
            <a:r>
              <a:rPr lang="es-CL" smtClean="0"/>
              <a:t>Factor de            Domicilio</a:t>
            </a:r>
          </a:p>
          <a:p>
            <a:pPr eaLnBrk="1" hangingPunct="1">
              <a:buFont typeface="Arial" charset="0"/>
              <a:buNone/>
            </a:pPr>
            <a:r>
              <a:rPr lang="es-CL" smtClean="0"/>
              <a:t>conexión </a:t>
            </a:r>
          </a:p>
          <a:p>
            <a:pPr eaLnBrk="1" hangingPunct="1">
              <a:buFont typeface="Arial" charset="0"/>
              <a:buNone/>
            </a:pPr>
            <a:r>
              <a:rPr lang="es-CL" smtClean="0"/>
              <a:t>                             Fuente de la renta</a:t>
            </a:r>
          </a:p>
          <a:p>
            <a:pPr eaLnBrk="1" hangingPunct="1">
              <a:buFont typeface="Arial" charset="0"/>
              <a:buNone/>
            </a:pPr>
            <a:endParaRPr lang="es-CL" smtClean="0"/>
          </a:p>
          <a:p>
            <a:pPr eaLnBrk="1" hangingPunct="1">
              <a:buFont typeface="Arial" charset="0"/>
              <a:buNone/>
            </a:pPr>
            <a:r>
              <a:rPr lang="es-CL" smtClean="0"/>
              <a:t>                             Nacionalidad</a:t>
            </a:r>
          </a:p>
        </p:txBody>
      </p:sp>
      <p:cxnSp>
        <p:nvCxnSpPr>
          <p:cNvPr id="5" name="4 Conector recto de flecha"/>
          <p:cNvCxnSpPr/>
          <p:nvPr/>
        </p:nvCxnSpPr>
        <p:spPr>
          <a:xfrm rot="5400000" flipH="1" flipV="1">
            <a:off x="1619250" y="2708275"/>
            <a:ext cx="1944688" cy="10810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flipV="1">
            <a:off x="2051050" y="3573463"/>
            <a:ext cx="1225550" cy="6477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8 Conector recto de flecha"/>
          <p:cNvCxnSpPr/>
          <p:nvPr/>
        </p:nvCxnSpPr>
        <p:spPr>
          <a:xfrm>
            <a:off x="2051050" y="4221163"/>
            <a:ext cx="1152525" cy="2873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10 Conector recto de flecha"/>
          <p:cNvCxnSpPr/>
          <p:nvPr/>
        </p:nvCxnSpPr>
        <p:spPr>
          <a:xfrm rot="16200000" flipH="1">
            <a:off x="1907382" y="4364831"/>
            <a:ext cx="1439862" cy="11525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Título"/>
          <p:cNvSpPr>
            <a:spLocks noGrp="1"/>
          </p:cNvSpPr>
          <p:nvPr>
            <p:ph type="title"/>
          </p:nvPr>
        </p:nvSpPr>
        <p:spPr/>
        <p:txBody>
          <a:bodyPr/>
          <a:lstStyle/>
          <a:p>
            <a:pPr eaLnBrk="1" hangingPunct="1"/>
            <a:r>
              <a:rPr lang="es-CL" u="sng" smtClean="0"/>
              <a:t>Residencia</a:t>
            </a:r>
            <a:r>
              <a:rPr lang="es-CL" smtClean="0"/>
              <a:t> </a:t>
            </a:r>
          </a:p>
        </p:txBody>
      </p:sp>
      <p:sp>
        <p:nvSpPr>
          <p:cNvPr id="46082" name="2 Marcador de contenido"/>
          <p:cNvSpPr>
            <a:spLocks noGrp="1"/>
          </p:cNvSpPr>
          <p:nvPr>
            <p:ph idx="1"/>
          </p:nvPr>
        </p:nvSpPr>
        <p:spPr>
          <a:xfrm>
            <a:off x="457200" y="1600200"/>
            <a:ext cx="8229600" cy="4852988"/>
          </a:xfrm>
        </p:spPr>
        <p:txBody>
          <a:bodyPr/>
          <a:lstStyle/>
          <a:p>
            <a:pPr eaLnBrk="1" hangingPunct="1">
              <a:buFont typeface="Arial" charset="0"/>
              <a:buNone/>
            </a:pPr>
            <a:r>
              <a:rPr lang="es-CL" smtClean="0"/>
              <a:t>Artículo 8 número 8 del CT</a:t>
            </a:r>
          </a:p>
          <a:p>
            <a:pPr eaLnBrk="1" hangingPunct="1"/>
            <a:r>
              <a:rPr lang="es-CL" smtClean="0"/>
              <a:t>                                                         continuidad </a:t>
            </a:r>
          </a:p>
          <a:p>
            <a:pPr algn="just" eaLnBrk="1" hangingPunct="1">
              <a:buFont typeface="Arial" charset="0"/>
              <a:buNone/>
            </a:pPr>
            <a:r>
              <a:rPr lang="es-CL" smtClean="0"/>
              <a:t>“toda persona natural que </a:t>
            </a:r>
            <a:r>
              <a:rPr lang="es-CL" b="1" smtClean="0"/>
              <a:t>permanezca</a:t>
            </a:r>
            <a:r>
              <a:rPr lang="es-CL" smtClean="0"/>
              <a:t> en Chile, más de seis meses en un año calendario, o más de seis meses </a:t>
            </a:r>
            <a:r>
              <a:rPr lang="es-CL" b="1" smtClean="0"/>
              <a:t>en total</a:t>
            </a:r>
            <a:r>
              <a:rPr lang="es-CL" smtClean="0"/>
              <a:t>, dentro de dos años tributarios consecutivos.”</a:t>
            </a:r>
          </a:p>
          <a:p>
            <a:pPr eaLnBrk="1" hangingPunct="1">
              <a:buFont typeface="Arial" charset="0"/>
              <a:buNone/>
            </a:pPr>
            <a:endParaRPr lang="es-CL" smtClean="0"/>
          </a:p>
          <a:p>
            <a:pPr eaLnBrk="1" hangingPunct="1">
              <a:buFont typeface="Arial" charset="0"/>
              <a:buNone/>
            </a:pPr>
            <a:r>
              <a:rPr lang="es-CL" smtClean="0"/>
              <a:t>   ruptura de la exigencia de continuidad.</a:t>
            </a:r>
          </a:p>
        </p:txBody>
      </p:sp>
      <p:cxnSp>
        <p:nvCxnSpPr>
          <p:cNvPr id="5" name="4 Conector recto de flecha"/>
          <p:cNvCxnSpPr/>
          <p:nvPr/>
        </p:nvCxnSpPr>
        <p:spPr>
          <a:xfrm rot="5400000" flipH="1" flipV="1">
            <a:off x="5508625" y="2420938"/>
            <a:ext cx="503237" cy="5032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rot="10800000" flipV="1">
            <a:off x="1763713" y="4149725"/>
            <a:ext cx="3240087" cy="13668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1 Título"/>
          <p:cNvSpPr>
            <a:spLocks noGrp="1"/>
          </p:cNvSpPr>
          <p:nvPr>
            <p:ph type="title"/>
          </p:nvPr>
        </p:nvSpPr>
        <p:spPr>
          <a:xfrm>
            <a:off x="611188" y="260350"/>
            <a:ext cx="8229600" cy="1143000"/>
          </a:xfrm>
        </p:spPr>
        <p:txBody>
          <a:bodyPr/>
          <a:lstStyle/>
          <a:p>
            <a:pPr eaLnBrk="1" hangingPunct="1"/>
            <a:r>
              <a:rPr lang="es-CL" u="sng" smtClean="0"/>
              <a:t>Postura del SII en la materia</a:t>
            </a:r>
          </a:p>
        </p:txBody>
      </p:sp>
      <p:sp>
        <p:nvSpPr>
          <p:cNvPr id="47106" name="2 Marcador de contenido"/>
          <p:cNvSpPr>
            <a:spLocks noGrp="1"/>
          </p:cNvSpPr>
          <p:nvPr>
            <p:ph idx="1"/>
          </p:nvPr>
        </p:nvSpPr>
        <p:spPr/>
        <p:txBody>
          <a:bodyPr/>
          <a:lstStyle/>
          <a:p>
            <a:pPr eaLnBrk="1" hangingPunct="1">
              <a:lnSpc>
                <a:spcPct val="90000"/>
              </a:lnSpc>
            </a:pPr>
            <a:r>
              <a:rPr lang="es-CL" sz="3000" smtClean="0"/>
              <a:t>Oficio 863/2008</a:t>
            </a:r>
          </a:p>
          <a:p>
            <a:pPr eaLnBrk="1" hangingPunct="1">
              <a:lnSpc>
                <a:spcPct val="90000"/>
              </a:lnSpc>
            </a:pPr>
            <a:endParaRPr lang="es-CL" sz="3000" smtClean="0"/>
          </a:p>
          <a:p>
            <a:pPr algn="just" eaLnBrk="1" hangingPunct="1">
              <a:lnSpc>
                <a:spcPct val="90000"/>
              </a:lnSpc>
              <a:buFont typeface="Arial" charset="0"/>
              <a:buNone/>
            </a:pPr>
            <a:r>
              <a:rPr lang="es-CL" sz="3000" smtClean="0"/>
              <a:t>“3.- Por otro lado, es necesario señalar que el N° 8 del artículo 8° del Código Tributario, señala que se entenderá por residente, toda persona natural que permanezca en Chile, más de seis meses en un año calendario, o más de seis meses en total, dentro de dos años tributarios consecutivos, debiendo ser dicha </a:t>
            </a:r>
            <a:r>
              <a:rPr lang="es-CL" sz="3000" b="1" smtClean="0"/>
              <a:t>permanencia ininterrumpida</a:t>
            </a:r>
            <a:r>
              <a:rPr lang="es-CL" sz="3000" smtClean="0"/>
              <a:t>.”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1 Título"/>
          <p:cNvSpPr>
            <a:spLocks noGrp="1"/>
          </p:cNvSpPr>
          <p:nvPr>
            <p:ph type="title"/>
          </p:nvPr>
        </p:nvSpPr>
        <p:spPr>
          <a:xfrm>
            <a:off x="468313" y="0"/>
            <a:ext cx="8229600" cy="1143000"/>
          </a:xfrm>
        </p:spPr>
        <p:txBody>
          <a:bodyPr/>
          <a:lstStyle/>
          <a:p>
            <a:pPr eaLnBrk="1" hangingPunct="1"/>
            <a:r>
              <a:rPr lang="es-CL" u="sng" smtClean="0"/>
              <a:t>Postura del SII en la materia</a:t>
            </a:r>
          </a:p>
        </p:txBody>
      </p:sp>
      <p:sp>
        <p:nvSpPr>
          <p:cNvPr id="48130" name="2 Marcador de contenido"/>
          <p:cNvSpPr>
            <a:spLocks noGrp="1"/>
          </p:cNvSpPr>
          <p:nvPr>
            <p:ph idx="1"/>
          </p:nvPr>
        </p:nvSpPr>
        <p:spPr>
          <a:xfrm>
            <a:off x="468313" y="1052513"/>
            <a:ext cx="8229600" cy="5805487"/>
          </a:xfrm>
        </p:spPr>
        <p:txBody>
          <a:bodyPr/>
          <a:lstStyle/>
          <a:p>
            <a:pPr eaLnBrk="1" hangingPunct="1">
              <a:lnSpc>
                <a:spcPct val="80000"/>
              </a:lnSpc>
            </a:pPr>
            <a:r>
              <a:rPr lang="es-CL" sz="2700" smtClean="0"/>
              <a:t>Oficio 2626/2004</a:t>
            </a:r>
          </a:p>
          <a:p>
            <a:pPr eaLnBrk="1" hangingPunct="1">
              <a:lnSpc>
                <a:spcPct val="80000"/>
              </a:lnSpc>
            </a:pPr>
            <a:endParaRPr lang="es-CL" sz="2700" smtClean="0"/>
          </a:p>
          <a:p>
            <a:pPr algn="just" eaLnBrk="1" hangingPunct="1">
              <a:lnSpc>
                <a:spcPct val="80000"/>
              </a:lnSpc>
              <a:buFont typeface="Arial" charset="0"/>
              <a:buNone/>
            </a:pPr>
            <a:r>
              <a:rPr lang="es-CL" sz="2700" smtClean="0"/>
              <a:t>“Sin perjuicio de ello, y en mérito de los antecedentes acompañados por el recurrente en su presentación, esta Dirección Nacional puede expresar que el Sr. Fulano de Tal, en las fechas 01.01.98 al 05.10.2002, período al cual corresponde el Certificado de Viajes de 31.01.2003, emitido por la Policía de Investigaciones de Chile, no cumple con las condiciones para ser calificado como residente o para adquirir la residencia en Chile, toda vez que de acuerdo con la definición que al respecto establece el N° 8° del artículo 8° del Código Tributario, consta a través de lo señalado en el referido certificado, que el afectado </a:t>
            </a:r>
            <a:r>
              <a:rPr lang="es-CL" sz="2700" b="1" smtClean="0"/>
              <a:t>no ha permanecido ininterrumpidamente </a:t>
            </a:r>
            <a:r>
              <a:rPr lang="es-CL" sz="2700" smtClean="0"/>
              <a:t>en el país por un período de más de seis meses.”</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1 Título"/>
          <p:cNvSpPr>
            <a:spLocks noGrp="1"/>
          </p:cNvSpPr>
          <p:nvPr>
            <p:ph type="title"/>
          </p:nvPr>
        </p:nvSpPr>
        <p:spPr/>
        <p:txBody>
          <a:bodyPr/>
          <a:lstStyle/>
          <a:p>
            <a:pPr eaLnBrk="1" hangingPunct="1"/>
            <a:r>
              <a:rPr lang="es-CL" u="sng" smtClean="0"/>
              <a:t>Domicilio</a:t>
            </a:r>
          </a:p>
        </p:txBody>
      </p:sp>
      <p:sp>
        <p:nvSpPr>
          <p:cNvPr id="49154" name="2 Marcador de contenido"/>
          <p:cNvSpPr>
            <a:spLocks noGrp="1"/>
          </p:cNvSpPr>
          <p:nvPr>
            <p:ph idx="1"/>
          </p:nvPr>
        </p:nvSpPr>
        <p:spPr>
          <a:xfrm>
            <a:off x="457200" y="1600200"/>
            <a:ext cx="8229600" cy="4997450"/>
          </a:xfrm>
        </p:spPr>
        <p:txBody>
          <a:bodyPr/>
          <a:lstStyle/>
          <a:p>
            <a:pPr eaLnBrk="1" hangingPunct="1">
              <a:lnSpc>
                <a:spcPct val="90000"/>
              </a:lnSpc>
            </a:pPr>
            <a:r>
              <a:rPr lang="es-ES_tradnl" sz="2700" smtClean="0">
                <a:cs typeface="Arial" charset="0"/>
              </a:rPr>
              <a:t>Artículo 2 CT,</a:t>
            </a:r>
          </a:p>
          <a:p>
            <a:pPr eaLnBrk="1" hangingPunct="1">
              <a:lnSpc>
                <a:spcPct val="90000"/>
              </a:lnSpc>
              <a:buFont typeface="Arial" charset="0"/>
              <a:buNone/>
            </a:pPr>
            <a:endParaRPr lang="es-ES_tradnl" sz="2700" smtClean="0">
              <a:cs typeface="Arial" charset="0"/>
            </a:endParaRPr>
          </a:p>
          <a:p>
            <a:pPr algn="just" eaLnBrk="1" hangingPunct="1">
              <a:lnSpc>
                <a:spcPct val="90000"/>
              </a:lnSpc>
              <a:buFont typeface="Arial" charset="0"/>
              <a:buNone/>
            </a:pPr>
            <a:r>
              <a:rPr lang="es-ES_tradnl" sz="2700" smtClean="0">
                <a:cs typeface="Arial" charset="0"/>
              </a:rPr>
              <a:t>“En lo no previsto por este Código y demás leyes tributarias, se aplicarán las normas de derecho común contenidas en leyes generales o especiales.”</a:t>
            </a:r>
            <a:endParaRPr lang="es-CL" sz="2700" smtClean="0">
              <a:cs typeface="Arial" charset="0"/>
            </a:endParaRPr>
          </a:p>
          <a:p>
            <a:pPr eaLnBrk="1" hangingPunct="1">
              <a:lnSpc>
                <a:spcPct val="90000"/>
              </a:lnSpc>
              <a:buFont typeface="Arial" charset="0"/>
              <a:buNone/>
            </a:pPr>
            <a:endParaRPr lang="es-CL" sz="2700" smtClean="0"/>
          </a:p>
          <a:p>
            <a:pPr eaLnBrk="1" hangingPunct="1">
              <a:lnSpc>
                <a:spcPct val="90000"/>
              </a:lnSpc>
            </a:pPr>
            <a:r>
              <a:rPr lang="es-CL" sz="2700" smtClean="0"/>
              <a:t>Artículo 59 CC,</a:t>
            </a:r>
          </a:p>
          <a:p>
            <a:pPr eaLnBrk="1" hangingPunct="1">
              <a:lnSpc>
                <a:spcPct val="90000"/>
              </a:lnSpc>
            </a:pPr>
            <a:endParaRPr lang="es-CL" sz="2700" smtClean="0"/>
          </a:p>
          <a:p>
            <a:pPr algn="just" eaLnBrk="1" hangingPunct="1">
              <a:lnSpc>
                <a:spcPct val="90000"/>
              </a:lnSpc>
              <a:buFont typeface="Arial" charset="0"/>
              <a:buNone/>
            </a:pPr>
            <a:r>
              <a:rPr lang="es-CL" sz="2700" smtClean="0"/>
              <a:t>“El domicilio consiste en la residencia , acompañada, real o presuntamente, del animo de permanecer en ella.”</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1 Título"/>
          <p:cNvSpPr>
            <a:spLocks noGrp="1"/>
          </p:cNvSpPr>
          <p:nvPr>
            <p:ph type="title"/>
          </p:nvPr>
        </p:nvSpPr>
        <p:spPr/>
        <p:txBody>
          <a:bodyPr/>
          <a:lstStyle/>
          <a:p>
            <a:pPr eaLnBrk="1" hangingPunct="1"/>
            <a:r>
              <a:rPr lang="es-CL" u="sng" smtClean="0"/>
              <a:t>Domicilio</a:t>
            </a:r>
          </a:p>
        </p:txBody>
      </p:sp>
      <p:sp>
        <p:nvSpPr>
          <p:cNvPr id="50178" name="2 Marcador de contenido"/>
          <p:cNvSpPr>
            <a:spLocks noGrp="1"/>
          </p:cNvSpPr>
          <p:nvPr>
            <p:ph idx="1"/>
          </p:nvPr>
        </p:nvSpPr>
        <p:spPr>
          <a:xfrm>
            <a:off x="457200" y="1600200"/>
            <a:ext cx="8229600" cy="5257800"/>
          </a:xfrm>
        </p:spPr>
        <p:txBody>
          <a:bodyPr/>
          <a:lstStyle/>
          <a:p>
            <a:pPr algn="just" eaLnBrk="1" hangingPunct="1">
              <a:lnSpc>
                <a:spcPct val="90000"/>
              </a:lnSpc>
              <a:buFont typeface="Arial" charset="0"/>
              <a:buNone/>
            </a:pPr>
            <a:r>
              <a:rPr lang="es-CL" smtClean="0"/>
              <a:t>“Nuestro código, con la experiencia de cincuenta años de aplicación del Código Civil Francés, no reglamento el animo expreso, por ser innecesario, y sólo se preocupó de reglamentar los casos en que el animo es presunto” Alessandri.</a:t>
            </a:r>
          </a:p>
          <a:p>
            <a:pPr eaLnBrk="1" hangingPunct="1">
              <a:lnSpc>
                <a:spcPct val="90000"/>
              </a:lnSpc>
              <a:buFont typeface="Arial" charset="0"/>
              <a:buNone/>
            </a:pPr>
            <a:r>
              <a:rPr lang="es-CL" smtClean="0"/>
              <a:t>                                                         62</a:t>
            </a:r>
          </a:p>
          <a:p>
            <a:pPr eaLnBrk="1" hangingPunct="1">
              <a:lnSpc>
                <a:spcPct val="90000"/>
              </a:lnSpc>
              <a:buFont typeface="Arial" charset="0"/>
              <a:buNone/>
            </a:pPr>
            <a:r>
              <a:rPr lang="es-CL" smtClean="0"/>
              <a:t>Artículos                                         63</a:t>
            </a:r>
          </a:p>
          <a:p>
            <a:pPr eaLnBrk="1" hangingPunct="1">
              <a:lnSpc>
                <a:spcPct val="90000"/>
              </a:lnSpc>
              <a:buFont typeface="Arial" charset="0"/>
              <a:buNone/>
            </a:pPr>
            <a:r>
              <a:rPr lang="es-CL" smtClean="0"/>
              <a:t>                                                         64</a:t>
            </a:r>
          </a:p>
          <a:p>
            <a:pPr eaLnBrk="1" hangingPunct="1">
              <a:lnSpc>
                <a:spcPct val="90000"/>
              </a:lnSpc>
              <a:buFont typeface="Arial" charset="0"/>
              <a:buNone/>
            </a:pPr>
            <a:r>
              <a:rPr lang="es-CL" smtClean="0"/>
              <a:t>                                                         65</a:t>
            </a:r>
          </a:p>
        </p:txBody>
      </p:sp>
      <p:cxnSp>
        <p:nvCxnSpPr>
          <p:cNvPr id="5" name="4 Conector recto de flecha"/>
          <p:cNvCxnSpPr/>
          <p:nvPr/>
        </p:nvCxnSpPr>
        <p:spPr>
          <a:xfrm flipV="1">
            <a:off x="2124075" y="4508500"/>
            <a:ext cx="3600450" cy="7207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flipV="1">
            <a:off x="2124075" y="5084763"/>
            <a:ext cx="3671888" cy="1444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8 Conector recto de flecha"/>
          <p:cNvCxnSpPr/>
          <p:nvPr/>
        </p:nvCxnSpPr>
        <p:spPr>
          <a:xfrm>
            <a:off x="2124075" y="5229225"/>
            <a:ext cx="3600450" cy="431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10 Conector recto de flecha"/>
          <p:cNvCxnSpPr/>
          <p:nvPr/>
        </p:nvCxnSpPr>
        <p:spPr>
          <a:xfrm>
            <a:off x="2124075" y="5229225"/>
            <a:ext cx="3600450" cy="10080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1 Título"/>
          <p:cNvSpPr>
            <a:spLocks noGrp="1"/>
          </p:cNvSpPr>
          <p:nvPr>
            <p:ph type="title"/>
          </p:nvPr>
        </p:nvSpPr>
        <p:spPr>
          <a:xfrm>
            <a:off x="468313" y="260350"/>
            <a:ext cx="8229600" cy="1143000"/>
          </a:xfrm>
        </p:spPr>
        <p:txBody>
          <a:bodyPr/>
          <a:lstStyle/>
          <a:p>
            <a:pPr eaLnBrk="1" hangingPunct="1"/>
            <a:r>
              <a:rPr lang="es-CL" u="sng" smtClean="0"/>
              <a:t>Fuente de la renta</a:t>
            </a:r>
          </a:p>
        </p:txBody>
      </p:sp>
      <p:sp>
        <p:nvSpPr>
          <p:cNvPr id="51202" name="2 Marcador de contenido"/>
          <p:cNvSpPr>
            <a:spLocks noGrp="1"/>
          </p:cNvSpPr>
          <p:nvPr>
            <p:ph idx="1"/>
          </p:nvPr>
        </p:nvSpPr>
        <p:spPr/>
        <p:txBody>
          <a:bodyPr/>
          <a:lstStyle/>
          <a:p>
            <a:pPr eaLnBrk="1" hangingPunct="1"/>
            <a:r>
              <a:rPr lang="es-CL" smtClean="0"/>
              <a:t>Artículo 10  LIR,</a:t>
            </a:r>
          </a:p>
          <a:p>
            <a:pPr algn="just" eaLnBrk="1" hangingPunct="1">
              <a:buFont typeface="Arial" charset="0"/>
              <a:buNone/>
            </a:pPr>
            <a:r>
              <a:rPr lang="es-CL" smtClean="0"/>
              <a:t>Se considerarán rentas de fuente chilena, las que provengan de bienes situados en el país o de actividades desarrolladas en él, cualquiera que sea el domicilio o residencia del contribuyente.</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1 Título"/>
          <p:cNvSpPr>
            <a:spLocks noGrp="1"/>
          </p:cNvSpPr>
          <p:nvPr>
            <p:ph type="title"/>
          </p:nvPr>
        </p:nvSpPr>
        <p:spPr/>
        <p:txBody>
          <a:bodyPr/>
          <a:lstStyle/>
          <a:p>
            <a:pPr eaLnBrk="1" hangingPunct="1"/>
            <a:r>
              <a:rPr lang="es-CL" u="sng" smtClean="0"/>
              <a:t>Fuente de la renta</a:t>
            </a:r>
          </a:p>
        </p:txBody>
      </p:sp>
      <p:sp>
        <p:nvSpPr>
          <p:cNvPr id="52226" name="2 Marcador de contenido"/>
          <p:cNvSpPr>
            <a:spLocks noGrp="1"/>
          </p:cNvSpPr>
          <p:nvPr>
            <p:ph idx="1"/>
          </p:nvPr>
        </p:nvSpPr>
        <p:spPr/>
        <p:txBody>
          <a:bodyPr/>
          <a:lstStyle/>
          <a:p>
            <a:pPr algn="just" eaLnBrk="1" hangingPunct="1"/>
            <a:r>
              <a:rPr lang="es-CL" smtClean="0"/>
              <a:t>Quien no sea domiciliado o residente según las reglas anteriores deberá tributar sólo por las rentas de fuente chilena, o en su caso, los pagos que reciban de domiciliados o residentes en Chile.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pPr eaLnBrk="1" hangingPunct="1"/>
            <a:r>
              <a:rPr lang="es-CL" sz="4000" u="sng" smtClean="0"/>
              <a:t>Impuesto global complementario</a:t>
            </a:r>
            <a:br>
              <a:rPr lang="es-CL" sz="4000" u="sng" smtClean="0"/>
            </a:br>
            <a:r>
              <a:rPr lang="es-CL" sz="4000" u="sng" smtClean="0"/>
              <a:t>Artículo 52</a:t>
            </a:r>
          </a:p>
        </p:txBody>
      </p:sp>
      <p:sp>
        <p:nvSpPr>
          <p:cNvPr id="16386" name="2 Marcador de contenido"/>
          <p:cNvSpPr>
            <a:spLocks noGrp="1"/>
          </p:cNvSpPr>
          <p:nvPr>
            <p:ph idx="1"/>
          </p:nvPr>
        </p:nvSpPr>
        <p:spPr/>
        <p:txBody>
          <a:bodyPr/>
          <a:lstStyle/>
          <a:p>
            <a:pPr marL="514350" indent="-514350" eaLnBrk="1" hangingPunct="1">
              <a:lnSpc>
                <a:spcPct val="90000"/>
              </a:lnSpc>
              <a:buFont typeface="Calibri" pitchFamily="34" charset="0"/>
              <a:buAutoNum type="arabicPeriod"/>
            </a:pPr>
            <a:r>
              <a:rPr lang="es-CL" sz="3000" smtClean="0"/>
              <a:t>De declaración anual.</a:t>
            </a:r>
          </a:p>
          <a:p>
            <a:pPr marL="514350" indent="-514350" eaLnBrk="1" hangingPunct="1">
              <a:lnSpc>
                <a:spcPct val="90000"/>
              </a:lnSpc>
              <a:buFont typeface="Calibri" pitchFamily="34" charset="0"/>
              <a:buAutoNum type="arabicPeriod"/>
            </a:pPr>
            <a:endParaRPr lang="es-CL" sz="3000" smtClean="0"/>
          </a:p>
          <a:p>
            <a:pPr marL="514350" indent="-514350" eaLnBrk="1" hangingPunct="1">
              <a:lnSpc>
                <a:spcPct val="90000"/>
              </a:lnSpc>
              <a:buFont typeface="Calibri" pitchFamily="34" charset="0"/>
              <a:buAutoNum type="arabicPeriod"/>
            </a:pPr>
            <a:r>
              <a:rPr lang="es-CL" sz="3000" smtClean="0"/>
              <a:t> Impuesto de carácter Progresivo.</a:t>
            </a:r>
          </a:p>
          <a:p>
            <a:pPr marL="514350" indent="-514350" eaLnBrk="1" hangingPunct="1">
              <a:lnSpc>
                <a:spcPct val="90000"/>
              </a:lnSpc>
              <a:buFont typeface="Calibri" pitchFamily="34" charset="0"/>
              <a:buAutoNum type="arabicPeriod"/>
            </a:pPr>
            <a:endParaRPr lang="es-CL" sz="3000" smtClean="0"/>
          </a:p>
          <a:p>
            <a:pPr marL="514350" indent="-514350" eaLnBrk="1" hangingPunct="1">
              <a:lnSpc>
                <a:spcPct val="90000"/>
              </a:lnSpc>
              <a:buFont typeface="Calibri" pitchFamily="34" charset="0"/>
              <a:buAutoNum type="arabicPeriod"/>
            </a:pPr>
            <a:r>
              <a:rPr lang="es-CL" sz="3000" smtClean="0"/>
              <a:t>Cuando existen rentas de distinto tipo, consolidando la tributación.</a:t>
            </a:r>
          </a:p>
          <a:p>
            <a:pPr marL="514350" indent="-514350" eaLnBrk="1" hangingPunct="1">
              <a:lnSpc>
                <a:spcPct val="90000"/>
              </a:lnSpc>
              <a:buFont typeface="Calibri" pitchFamily="34" charset="0"/>
              <a:buAutoNum type="arabicPeriod"/>
            </a:pPr>
            <a:endParaRPr lang="es-CL" sz="3000" smtClean="0"/>
          </a:p>
          <a:p>
            <a:pPr marL="514350" indent="-514350" eaLnBrk="1" hangingPunct="1">
              <a:lnSpc>
                <a:spcPct val="90000"/>
              </a:lnSpc>
              <a:buFont typeface="Calibri" pitchFamily="34" charset="0"/>
              <a:buAutoNum type="arabicPeriod"/>
            </a:pPr>
            <a:r>
              <a:rPr lang="es-CL" sz="3000" smtClean="0"/>
              <a:t>De las personas naturales que tengan domicilio o residencia en Chile.</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1 Título"/>
          <p:cNvSpPr>
            <a:spLocks noGrp="1"/>
          </p:cNvSpPr>
          <p:nvPr>
            <p:ph type="title"/>
          </p:nvPr>
        </p:nvSpPr>
        <p:spPr>
          <a:xfrm>
            <a:off x="468313" y="260350"/>
            <a:ext cx="8229600" cy="1143000"/>
          </a:xfrm>
        </p:spPr>
        <p:txBody>
          <a:bodyPr/>
          <a:lstStyle/>
          <a:p>
            <a:pPr eaLnBrk="1" hangingPunct="1"/>
            <a:r>
              <a:rPr lang="es-CL" u="sng" smtClean="0"/>
              <a:t>Nacionalidad</a:t>
            </a:r>
          </a:p>
        </p:txBody>
      </p:sp>
      <p:sp>
        <p:nvSpPr>
          <p:cNvPr id="53250" name="2 Marcador de contenido"/>
          <p:cNvSpPr>
            <a:spLocks noGrp="1"/>
          </p:cNvSpPr>
          <p:nvPr>
            <p:ph idx="1"/>
          </p:nvPr>
        </p:nvSpPr>
        <p:spPr/>
        <p:txBody>
          <a:bodyPr/>
          <a:lstStyle/>
          <a:p>
            <a:pPr eaLnBrk="1" hangingPunct="1"/>
            <a:endParaRPr lang="es-ES"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1 Título"/>
          <p:cNvSpPr>
            <a:spLocks noGrp="1"/>
          </p:cNvSpPr>
          <p:nvPr>
            <p:ph type="title"/>
          </p:nvPr>
        </p:nvSpPr>
        <p:spPr/>
        <p:txBody>
          <a:bodyPr/>
          <a:lstStyle/>
          <a:p>
            <a:pPr eaLnBrk="1" hangingPunct="1"/>
            <a:r>
              <a:rPr lang="es-CL" u="sng" smtClean="0"/>
              <a:t>¿Por qué rentas tributar</a:t>
            </a:r>
            <a:r>
              <a:rPr lang="es-CL" smtClean="0"/>
              <a:t>?</a:t>
            </a:r>
          </a:p>
        </p:txBody>
      </p:sp>
      <p:sp>
        <p:nvSpPr>
          <p:cNvPr id="54274" name="2 Marcador de contenido"/>
          <p:cNvSpPr>
            <a:spLocks noGrp="1"/>
          </p:cNvSpPr>
          <p:nvPr>
            <p:ph idx="1"/>
          </p:nvPr>
        </p:nvSpPr>
        <p:spPr>
          <a:xfrm>
            <a:off x="457200" y="1600200"/>
            <a:ext cx="8229600" cy="5257800"/>
          </a:xfrm>
        </p:spPr>
        <p:txBody>
          <a:bodyPr/>
          <a:lstStyle/>
          <a:p>
            <a:pPr eaLnBrk="1" hangingPunct="1"/>
            <a:r>
              <a:rPr lang="es-CL" smtClean="0"/>
              <a:t>Domiciliado o residente:</a:t>
            </a:r>
          </a:p>
          <a:p>
            <a:pPr eaLnBrk="1" hangingPunct="1">
              <a:buFont typeface="Arial" charset="0"/>
              <a:buNone/>
            </a:pPr>
            <a:r>
              <a:rPr lang="es-CL" smtClean="0"/>
              <a:t>Rentas de fuente mundial.</a:t>
            </a:r>
          </a:p>
          <a:p>
            <a:pPr eaLnBrk="1" hangingPunct="1">
              <a:buFont typeface="Arial" charset="0"/>
              <a:buNone/>
            </a:pPr>
            <a:endParaRPr lang="es-CL" smtClean="0"/>
          </a:p>
          <a:p>
            <a:pPr eaLnBrk="1" hangingPunct="1"/>
            <a:r>
              <a:rPr lang="es-CL" smtClean="0"/>
              <a:t>No domiciliado o residente:</a:t>
            </a:r>
          </a:p>
          <a:p>
            <a:pPr eaLnBrk="1" hangingPunct="1">
              <a:buFont typeface="Arial" charset="0"/>
              <a:buNone/>
            </a:pPr>
            <a:r>
              <a:rPr lang="es-CL" smtClean="0"/>
              <a:t>Rentas de fuente chilena.</a:t>
            </a:r>
          </a:p>
          <a:p>
            <a:pPr eaLnBrk="1" hangingPunct="1">
              <a:buFont typeface="Arial" charset="0"/>
              <a:buNone/>
            </a:pPr>
            <a:endParaRPr lang="es-CL" smtClean="0"/>
          </a:p>
          <a:p>
            <a:pPr eaLnBrk="1" hangingPunct="1"/>
            <a:r>
              <a:rPr lang="es-CL" smtClean="0"/>
              <a:t>Excepciones:</a:t>
            </a:r>
          </a:p>
          <a:p>
            <a:pPr eaLnBrk="1" hangingPunct="1">
              <a:buFont typeface="Arial" charset="0"/>
              <a:buNone/>
            </a:pPr>
            <a:r>
              <a:rPr lang="es-CL" smtClean="0"/>
              <a:t>Artículo 3 del CT.</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1 Título"/>
          <p:cNvSpPr>
            <a:spLocks noGrp="1"/>
          </p:cNvSpPr>
          <p:nvPr>
            <p:ph type="title"/>
          </p:nvPr>
        </p:nvSpPr>
        <p:spPr/>
        <p:txBody>
          <a:bodyPr/>
          <a:lstStyle/>
          <a:p>
            <a:pPr eaLnBrk="1" hangingPunct="1"/>
            <a:r>
              <a:rPr lang="es-CL" u="sng" smtClean="0"/>
              <a:t>¿Qué impuestos aplicar</a:t>
            </a:r>
            <a:r>
              <a:rPr lang="es-CL" smtClean="0"/>
              <a:t>?</a:t>
            </a:r>
          </a:p>
        </p:txBody>
      </p:sp>
      <p:sp>
        <p:nvSpPr>
          <p:cNvPr id="55298" name="2 Marcador de contenido"/>
          <p:cNvSpPr>
            <a:spLocks noGrp="1"/>
          </p:cNvSpPr>
          <p:nvPr>
            <p:ph idx="1"/>
          </p:nvPr>
        </p:nvSpPr>
        <p:spPr/>
        <p:txBody>
          <a:bodyPr/>
          <a:lstStyle/>
          <a:p>
            <a:pPr eaLnBrk="1" hangingPunct="1"/>
            <a:r>
              <a:rPr lang="es-CL" smtClean="0"/>
              <a:t>Residentes o Domiciliados:</a:t>
            </a:r>
          </a:p>
          <a:p>
            <a:pPr algn="just" eaLnBrk="1" hangingPunct="1">
              <a:buFont typeface="Arial" charset="0"/>
              <a:buNone/>
            </a:pPr>
            <a:r>
              <a:rPr lang="es-CL" smtClean="0"/>
              <a:t>    Impuesto de segunda categoría, en su carácter de único o no según el tipo de rentas que perciba</a:t>
            </a:r>
          </a:p>
          <a:p>
            <a:pPr eaLnBrk="1" hangingPunct="1">
              <a:buFont typeface="Arial" charset="0"/>
              <a:buNone/>
            </a:pPr>
            <a:endParaRPr lang="es-CL" smtClean="0"/>
          </a:p>
          <a:p>
            <a:pPr eaLnBrk="1" hangingPunct="1"/>
            <a:r>
              <a:rPr lang="es-CL" smtClean="0"/>
              <a:t>No residentes ni domiciliados:</a:t>
            </a:r>
          </a:p>
          <a:p>
            <a:pPr eaLnBrk="1" hangingPunct="1">
              <a:buFont typeface="Arial" charset="0"/>
              <a:buNone/>
            </a:pPr>
            <a:r>
              <a:rPr lang="es-CL" smtClean="0"/>
              <a:t>    Según el tipo de actividad que realicen (ver tablas)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1 Título"/>
          <p:cNvSpPr>
            <a:spLocks noGrp="1"/>
          </p:cNvSpPr>
          <p:nvPr>
            <p:ph type="title"/>
          </p:nvPr>
        </p:nvSpPr>
        <p:spPr/>
        <p:txBody>
          <a:bodyPr/>
          <a:lstStyle/>
          <a:p>
            <a:pPr eaLnBrk="1" hangingPunct="1"/>
            <a:endParaRPr lang="es-ES" smtClean="0"/>
          </a:p>
        </p:txBody>
      </p:sp>
      <p:sp>
        <p:nvSpPr>
          <p:cNvPr id="56322" name="2 Marcador de contenido"/>
          <p:cNvSpPr>
            <a:spLocks noGrp="1"/>
          </p:cNvSpPr>
          <p:nvPr>
            <p:ph idx="1"/>
          </p:nvPr>
        </p:nvSpPr>
        <p:spPr/>
        <p:txBody>
          <a:bodyPr/>
          <a:lstStyle/>
          <a:p>
            <a:pPr eaLnBrk="1" hangingPunct="1"/>
            <a:endParaRPr lang="es-ES" smtClean="0"/>
          </a:p>
        </p:txBody>
      </p:sp>
      <p:pic>
        <p:nvPicPr>
          <p:cNvPr id="56323" name="Picture 2" descr="C:\Users\Sebatiàn Moscoso\Documents\cuadro resumen tributacion extranjeros no domiciliados en Chile.png"/>
          <p:cNvPicPr>
            <a:picLocks noChangeAspect="1" noChangeArrowheads="1"/>
          </p:cNvPicPr>
          <p:nvPr/>
        </p:nvPicPr>
        <p:blipFill>
          <a:blip r:embed="rId2"/>
          <a:srcRect/>
          <a:stretch>
            <a:fillRect/>
          </a:stretch>
        </p:blipFill>
        <p:spPr bwMode="auto">
          <a:xfrm>
            <a:off x="0" y="0"/>
            <a:ext cx="9144000" cy="69040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1 Título"/>
          <p:cNvSpPr>
            <a:spLocks noGrp="1"/>
          </p:cNvSpPr>
          <p:nvPr>
            <p:ph type="title"/>
          </p:nvPr>
        </p:nvSpPr>
        <p:spPr/>
        <p:txBody>
          <a:bodyPr/>
          <a:lstStyle/>
          <a:p>
            <a:pPr eaLnBrk="1" hangingPunct="1"/>
            <a:endParaRPr lang="es-ES" smtClean="0"/>
          </a:p>
        </p:txBody>
      </p:sp>
      <p:sp>
        <p:nvSpPr>
          <p:cNvPr id="57346" name="2 Marcador de contenido"/>
          <p:cNvSpPr>
            <a:spLocks noGrp="1"/>
          </p:cNvSpPr>
          <p:nvPr>
            <p:ph idx="1"/>
          </p:nvPr>
        </p:nvSpPr>
        <p:spPr/>
        <p:txBody>
          <a:bodyPr/>
          <a:lstStyle/>
          <a:p>
            <a:pPr eaLnBrk="1" hangingPunct="1"/>
            <a:endParaRPr lang="es-ES" smtClean="0"/>
          </a:p>
        </p:txBody>
      </p:sp>
      <p:pic>
        <p:nvPicPr>
          <p:cNvPr id="57347" name="Picture 2" descr="C:\Users\Sebatiàn Moscoso\Documents\cuadro resumen tributacion extranjeros no domiciliados en Chile 2.png"/>
          <p:cNvPicPr>
            <a:picLocks noChangeAspect="1" noChangeArrowheads="1"/>
          </p:cNvPicPr>
          <p:nvPr/>
        </p:nvPicPr>
        <p:blipFill>
          <a:blip r:embed="rId2"/>
          <a:srcRect/>
          <a:stretch>
            <a:fillRect/>
          </a:stretch>
        </p:blipFill>
        <p:spPr bwMode="auto">
          <a:xfrm>
            <a:off x="0" y="0"/>
            <a:ext cx="9144000" cy="6804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1 Título"/>
          <p:cNvSpPr>
            <a:spLocks noGrp="1"/>
          </p:cNvSpPr>
          <p:nvPr>
            <p:ph type="title"/>
          </p:nvPr>
        </p:nvSpPr>
        <p:spPr/>
        <p:txBody>
          <a:bodyPr/>
          <a:lstStyle/>
          <a:p>
            <a:pPr eaLnBrk="1" hangingPunct="1"/>
            <a:endParaRPr lang="es-ES" smtClean="0"/>
          </a:p>
        </p:txBody>
      </p:sp>
      <p:sp>
        <p:nvSpPr>
          <p:cNvPr id="58370" name="2 Marcador de contenido"/>
          <p:cNvSpPr>
            <a:spLocks noGrp="1"/>
          </p:cNvSpPr>
          <p:nvPr>
            <p:ph idx="1"/>
          </p:nvPr>
        </p:nvSpPr>
        <p:spPr/>
        <p:txBody>
          <a:bodyPr/>
          <a:lstStyle/>
          <a:p>
            <a:pPr eaLnBrk="1" hangingPunct="1"/>
            <a:endParaRPr lang="es-ES" smtClean="0"/>
          </a:p>
        </p:txBody>
      </p:sp>
      <p:pic>
        <p:nvPicPr>
          <p:cNvPr id="58371" name="Picture 2" descr="C:\Users\Sebatiàn Moscoso\Documents\cuadro resumen tributacion extranjeros no domiciliados en Chile 3.png"/>
          <p:cNvPicPr>
            <a:picLocks noChangeAspect="1" noChangeArrowheads="1"/>
          </p:cNvPicPr>
          <p:nvPr/>
        </p:nvPicPr>
        <p:blipFill>
          <a:blip r:embed="rId2"/>
          <a:srcRect/>
          <a:stretch>
            <a:fillRect/>
          </a:stretch>
        </p:blipFill>
        <p:spPr bwMode="auto">
          <a:xfrm>
            <a:off x="0" y="0"/>
            <a:ext cx="9144000" cy="6864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1 Título"/>
          <p:cNvSpPr>
            <a:spLocks noGrp="1"/>
          </p:cNvSpPr>
          <p:nvPr>
            <p:ph type="ctrTitle"/>
          </p:nvPr>
        </p:nvSpPr>
        <p:spPr>
          <a:xfrm>
            <a:off x="611188" y="260350"/>
            <a:ext cx="7772400" cy="1470025"/>
          </a:xfrm>
        </p:spPr>
        <p:txBody>
          <a:bodyPr/>
          <a:lstStyle/>
          <a:p>
            <a:pPr eaLnBrk="1" hangingPunct="1"/>
            <a:r>
              <a:rPr lang="es-CL" u="sng" smtClean="0"/>
              <a:t>Tabla impuesto único de segunda categoría</a:t>
            </a:r>
          </a:p>
        </p:txBody>
      </p:sp>
      <p:sp>
        <p:nvSpPr>
          <p:cNvPr id="3" name="2 Subtítulo"/>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es-CL" dirty="0"/>
          </a:p>
        </p:txBody>
      </p:sp>
      <p:graphicFrame>
        <p:nvGraphicFramePr>
          <p:cNvPr id="4" name="3 Tabla"/>
          <p:cNvGraphicFramePr>
            <a:graphicFrameLocks noGrp="1"/>
          </p:cNvGraphicFramePr>
          <p:nvPr/>
        </p:nvGraphicFramePr>
        <p:xfrm>
          <a:off x="323850" y="1916113"/>
          <a:ext cx="8640763" cy="4679950"/>
        </p:xfrm>
        <a:graphic>
          <a:graphicData uri="http://schemas.openxmlformats.org/drawingml/2006/table">
            <a:tbl>
              <a:tblPr/>
              <a:tblGrid>
                <a:gridCol w="1713790"/>
                <a:gridCol w="1713790"/>
                <a:gridCol w="1713790"/>
                <a:gridCol w="1713790"/>
                <a:gridCol w="1785800"/>
              </a:tblGrid>
              <a:tr h="468052">
                <a:tc gridSpan="5">
                  <a:txBody>
                    <a:bodyPr/>
                    <a:lstStyle/>
                    <a:p>
                      <a:pPr algn="l" fontAlgn="b"/>
                      <a:r>
                        <a:rPr lang="es-CL" sz="1800" b="0" i="0" u="none" strike="noStrike" dirty="0">
                          <a:solidFill>
                            <a:srgbClr val="3F4851"/>
                          </a:solidFill>
                          <a:latin typeface="MS Sans Serif"/>
                        </a:rPr>
                        <a:t>Solamente para trabajadores cuya renta imponible sea superior a: 505.629,00</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CL"/>
                    </a:p>
                  </a:txBody>
                  <a:tcPr/>
                </a:tc>
                <a:tc hMerge="1">
                  <a:txBody>
                    <a:bodyPr/>
                    <a:lstStyle/>
                    <a:p>
                      <a:endParaRPr lang="es-CL"/>
                    </a:p>
                  </a:txBody>
                  <a:tcPr/>
                </a:tc>
                <a:tc hMerge="1">
                  <a:txBody>
                    <a:bodyPr/>
                    <a:lstStyle/>
                    <a:p>
                      <a:endParaRPr lang="es-CL"/>
                    </a:p>
                  </a:txBody>
                  <a:tcPr/>
                </a:tc>
                <a:tc hMerge="1">
                  <a:txBody>
                    <a:bodyPr/>
                    <a:lstStyle/>
                    <a:p>
                      <a:endParaRPr lang="es-CL"/>
                    </a:p>
                  </a:txBody>
                  <a:tcPr/>
                </a:tc>
              </a:tr>
              <a:tr h="468052">
                <a:tc>
                  <a:txBody>
                    <a:bodyPr/>
                    <a:lstStyle/>
                    <a:p>
                      <a:pPr algn="ctr" fontAlgn="b"/>
                      <a:r>
                        <a:rPr lang="es-CL" sz="2000" b="0" i="0" u="none" strike="noStrike" dirty="0">
                          <a:solidFill>
                            <a:srgbClr val="3F4851"/>
                          </a:solidFill>
                          <a:latin typeface="MS Sans Serif"/>
                        </a:rPr>
                        <a:t>Tramo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3F4851"/>
                          </a:solidFill>
                          <a:latin typeface="MS Sans Serif"/>
                        </a:rPr>
                        <a:t>Desde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3F4851"/>
                          </a:solidFill>
                          <a:latin typeface="MS Sans Serif"/>
                        </a:rPr>
                        <a:t>Hasta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3F4851"/>
                          </a:solidFill>
                          <a:latin typeface="MS Sans Serif"/>
                        </a:rPr>
                        <a:t>Tasa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3F4851"/>
                          </a:solidFill>
                          <a:latin typeface="MS Sans Serif"/>
                        </a:rPr>
                        <a:t>Rebaja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8052">
                <a:tc>
                  <a:txBody>
                    <a:bodyPr/>
                    <a:lstStyle/>
                    <a:p>
                      <a:pPr algn="ctr" fontAlgn="b"/>
                      <a:r>
                        <a:rPr lang="es-CL" sz="2000" b="0" i="0" u="none" strike="noStrike">
                          <a:solidFill>
                            <a:srgbClr val="3F4851"/>
                          </a:solidFill>
                          <a:latin typeface="MS Sans Serif"/>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dirty="0">
                          <a:solidFill>
                            <a:srgbClr val="3F4851"/>
                          </a:solidFill>
                          <a:latin typeface="MS Sans Serif"/>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505.629,00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a:solidFill>
                            <a:srgbClr val="3F4851"/>
                          </a:solidFill>
                          <a:latin typeface="MS Sans Serif"/>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dirty="0">
                          <a:solidFill>
                            <a:srgbClr val="3F4851"/>
                          </a:solidFill>
                          <a:latin typeface="MS Sans Serif"/>
                        </a:rPr>
                        <a:t>505.629,01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1.123.620,00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25.281,45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dirty="0">
                          <a:solidFill>
                            <a:srgbClr val="3F4851"/>
                          </a:solidFill>
                          <a:latin typeface="MS Sans Serif"/>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a:solidFill>
                            <a:srgbClr val="3F4851"/>
                          </a:solidFill>
                          <a:latin typeface="MS Sans Serif"/>
                        </a:rPr>
                        <a:t>1.123.620,01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1.872.700,00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81.462,45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a:solidFill>
                            <a:srgbClr val="3F4851"/>
                          </a:solidFill>
                          <a:latin typeface="MS Sans Serif"/>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a:solidFill>
                            <a:srgbClr val="3F4851"/>
                          </a:solidFill>
                          <a:latin typeface="MS Sans Serif"/>
                        </a:rPr>
                        <a:t>1.872.700,01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2.621.780,00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15,00%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175.097,45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a:solidFill>
                            <a:srgbClr val="3F4851"/>
                          </a:solidFill>
                          <a:latin typeface="MS Sans Serif"/>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a:solidFill>
                            <a:srgbClr val="3F4851"/>
                          </a:solidFill>
                          <a:latin typeface="MS Sans Serif"/>
                        </a:rPr>
                        <a:t>2.621.780,01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3.370.860,00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437.275,45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a:solidFill>
                            <a:srgbClr val="3F4851"/>
                          </a:solidFill>
                          <a:latin typeface="MS Sans Serif"/>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a:solidFill>
                            <a:srgbClr val="3F4851"/>
                          </a:solidFill>
                          <a:latin typeface="MS Sans Serif"/>
                        </a:rPr>
                        <a:t>3.370.860,01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4.494.480,00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32,00%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673.235,65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a:solidFill>
                            <a:srgbClr val="3F4851"/>
                          </a:solidFill>
                          <a:latin typeface="MS Sans Serif"/>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a:solidFill>
                            <a:srgbClr val="3F4851"/>
                          </a:solidFill>
                          <a:latin typeface="MS Sans Serif"/>
                        </a:rPr>
                        <a:t>4.494.480,01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5.618.100,00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37,00%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897.959,65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68052">
                <a:tc>
                  <a:txBody>
                    <a:bodyPr/>
                    <a:lstStyle/>
                    <a:p>
                      <a:pPr algn="ctr" fontAlgn="b"/>
                      <a:r>
                        <a:rPr lang="es-CL" sz="2000" b="0" i="0" u="none" strike="noStrike">
                          <a:solidFill>
                            <a:srgbClr val="3F4851"/>
                          </a:solidFill>
                          <a:latin typeface="MS Sans Serif"/>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2000" b="0" i="0" u="none" strike="noStrike">
                          <a:solidFill>
                            <a:srgbClr val="3F4851"/>
                          </a:solidFill>
                          <a:latin typeface="MS Sans Serif"/>
                        </a:rPr>
                        <a:t>5.618.100,01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a:solidFill>
                            <a:srgbClr val="3F4851"/>
                          </a:solidFill>
                          <a:latin typeface="MS Sans Serif"/>
                        </a:rPr>
                        <a:t>y más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40,00%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s-CL" sz="2000" b="0" i="0" u="none" strike="noStrike" dirty="0">
                          <a:solidFill>
                            <a:srgbClr val="3F4851"/>
                          </a:solidFill>
                          <a:latin typeface="MS Sans Serif"/>
                        </a:rPr>
                        <a:t>1.066.502,65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¿Por qué tramos exentos y bajas tasas en los primeros tramos</a:t>
            </a:r>
            <a:r>
              <a:rPr lang="es-CL" sz="4000" smtClean="0"/>
              <a:t>?</a:t>
            </a:r>
          </a:p>
        </p:txBody>
      </p:sp>
      <p:sp>
        <p:nvSpPr>
          <p:cNvPr id="60418" name="2 Marcador de contenido"/>
          <p:cNvSpPr>
            <a:spLocks noGrp="1"/>
          </p:cNvSpPr>
          <p:nvPr>
            <p:ph idx="1"/>
          </p:nvPr>
        </p:nvSpPr>
        <p:spPr>
          <a:xfrm>
            <a:off x="395288" y="1773238"/>
            <a:ext cx="8229600" cy="4852987"/>
          </a:xfrm>
        </p:spPr>
        <p:txBody>
          <a:bodyPr/>
          <a:lstStyle/>
          <a:p>
            <a:pPr eaLnBrk="1" hangingPunct="1"/>
            <a:endParaRPr lang="es-CL" smtClean="0"/>
          </a:p>
          <a:p>
            <a:pPr algn="just" eaLnBrk="1" hangingPunct="1">
              <a:buFont typeface="Arial" charset="0"/>
              <a:buNone/>
            </a:pPr>
            <a:r>
              <a:rPr lang="es-CL" smtClean="0"/>
              <a:t>“Los ingresos públicos no deben medirse por lo que el pueblo pueda dar, sino por lo que </a:t>
            </a:r>
            <a:r>
              <a:rPr lang="es-CL" b="1" smtClean="0"/>
              <a:t>debe dar; </a:t>
            </a:r>
            <a:r>
              <a:rPr lang="es-CL" smtClean="0"/>
              <a:t>y si se los mide en función de lo que puede dar, es menester que al menos sea también en función de lo que </a:t>
            </a:r>
            <a:r>
              <a:rPr lang="es-CL" b="1" smtClean="0"/>
              <a:t>siempre pueda dar</a:t>
            </a:r>
            <a:r>
              <a:rPr lang="es-CL" smtClean="0"/>
              <a:t>” Montesquieu.</a:t>
            </a:r>
            <a:endParaRPr lang="es-CL" b="1" smtClean="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1 Título"/>
          <p:cNvSpPr>
            <a:spLocks noGrp="1"/>
          </p:cNvSpPr>
          <p:nvPr>
            <p:ph type="title"/>
          </p:nvPr>
        </p:nvSpPr>
        <p:spPr/>
        <p:txBody>
          <a:bodyPr/>
          <a:lstStyle/>
          <a:p>
            <a:pPr eaLnBrk="1" hangingPunct="1"/>
            <a:r>
              <a:rPr lang="es-CL" u="sng" smtClean="0"/>
              <a:t>¿Cuál es la razón de la rebaja</a:t>
            </a:r>
            <a:r>
              <a:rPr lang="es-CL" smtClean="0"/>
              <a:t>?</a:t>
            </a:r>
          </a:p>
        </p:txBody>
      </p:sp>
      <p:sp>
        <p:nvSpPr>
          <p:cNvPr id="61442" name="2 Marcador de contenido"/>
          <p:cNvSpPr>
            <a:spLocks noGrp="1"/>
          </p:cNvSpPr>
          <p:nvPr>
            <p:ph idx="1"/>
          </p:nvPr>
        </p:nvSpPr>
        <p:spPr/>
        <p:txBody>
          <a:bodyPr/>
          <a:lstStyle/>
          <a:p>
            <a:pPr algn="just" eaLnBrk="1" hangingPunct="1"/>
            <a:r>
              <a:rPr lang="es-CL" smtClean="0"/>
              <a:t>Evitar el desincentivo que  implicaría la paradoja de, ganar más pero por subir de tramo, percibir menos.</a:t>
            </a:r>
          </a:p>
          <a:p>
            <a:pPr algn="just" eaLnBrk="1" hangingPunct="1"/>
            <a:endParaRPr lang="es-CL" smtClean="0"/>
          </a:p>
          <a:p>
            <a:pPr eaLnBrk="1" hangingPunct="1"/>
            <a:endParaRPr lang="es-CL"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1 Título"/>
          <p:cNvSpPr>
            <a:spLocks noGrp="1"/>
          </p:cNvSpPr>
          <p:nvPr>
            <p:ph type="title"/>
          </p:nvPr>
        </p:nvSpPr>
        <p:spPr/>
        <p:txBody>
          <a:bodyPr/>
          <a:lstStyle/>
          <a:p>
            <a:pPr eaLnBrk="1" hangingPunct="1"/>
            <a:r>
              <a:rPr lang="es-CL" u="sng" smtClean="0"/>
              <a:t>Obligación principal del empleador</a:t>
            </a:r>
          </a:p>
        </p:txBody>
      </p:sp>
      <p:sp>
        <p:nvSpPr>
          <p:cNvPr id="62466" name="2 Marcador de contenido"/>
          <p:cNvSpPr>
            <a:spLocks noGrp="1"/>
          </p:cNvSpPr>
          <p:nvPr>
            <p:ph idx="1"/>
          </p:nvPr>
        </p:nvSpPr>
        <p:spPr>
          <a:xfrm>
            <a:off x="457200" y="1600200"/>
            <a:ext cx="8229600" cy="4924425"/>
          </a:xfrm>
        </p:spPr>
        <p:txBody>
          <a:bodyPr/>
          <a:lstStyle/>
          <a:p>
            <a:pPr algn="just" eaLnBrk="1" hangingPunct="1"/>
            <a:r>
              <a:rPr lang="es-CL" smtClean="0"/>
              <a:t>Según determina el artículo 74 número 1, el empleador está en la obligación de retener y enterar en arcas fiscales el impuesto que grava la renta del trabajador.</a:t>
            </a:r>
          </a:p>
          <a:p>
            <a:pPr eaLnBrk="1" hangingPunct="1"/>
            <a:endParaRPr lang="es-CL" smtClean="0"/>
          </a:p>
          <a:p>
            <a:pPr eaLnBrk="1" hangingPunct="1"/>
            <a:r>
              <a:rPr lang="es-CL" smtClean="0"/>
              <a:t>Por tanto, el trabajador, en principio no estará obligado a realizar declaraciones:</a:t>
            </a:r>
          </a:p>
          <a:p>
            <a:pPr eaLnBrk="1" hangingPunct="1">
              <a:buFont typeface="Calibri" pitchFamily="34" charset="0"/>
              <a:buAutoNum type="arabicPeriod"/>
            </a:pPr>
            <a:r>
              <a:rPr lang="es-CL" smtClean="0"/>
              <a:t>Anual</a:t>
            </a:r>
          </a:p>
          <a:p>
            <a:pPr eaLnBrk="1" hangingPunct="1">
              <a:buFont typeface="Calibri" pitchFamily="34" charset="0"/>
              <a:buAutoNum type="arabicPeriod"/>
            </a:pPr>
            <a:r>
              <a:rPr lang="es-CL" smtClean="0"/>
              <a:t>Mensual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a:xfrm>
            <a:off x="468313" y="0"/>
            <a:ext cx="8229600" cy="1143000"/>
          </a:xfrm>
        </p:spPr>
        <p:txBody>
          <a:bodyPr/>
          <a:lstStyle/>
          <a:p>
            <a:pPr eaLnBrk="1" hangingPunct="1"/>
            <a:r>
              <a:rPr lang="es-CL" u="sng" smtClean="0"/>
              <a:t>Impuesto adicional</a:t>
            </a:r>
          </a:p>
        </p:txBody>
      </p:sp>
      <p:sp>
        <p:nvSpPr>
          <p:cNvPr id="17410" name="2 Marcador de contenido"/>
          <p:cNvSpPr>
            <a:spLocks noGrp="1"/>
          </p:cNvSpPr>
          <p:nvPr>
            <p:ph idx="1"/>
          </p:nvPr>
        </p:nvSpPr>
        <p:spPr>
          <a:xfrm>
            <a:off x="0" y="1196975"/>
            <a:ext cx="9144000" cy="5661025"/>
          </a:xfrm>
        </p:spPr>
        <p:txBody>
          <a:bodyPr/>
          <a:lstStyle/>
          <a:p>
            <a:pPr eaLnBrk="1" hangingPunct="1"/>
            <a:endParaRPr lang="es-CL" smtClean="0"/>
          </a:p>
          <a:p>
            <a:pPr algn="ctr" eaLnBrk="1" hangingPunct="1">
              <a:buFont typeface="Arial" charset="0"/>
              <a:buNone/>
            </a:pPr>
            <a:r>
              <a:rPr lang="es-CL" smtClean="0"/>
              <a:t>            58, rentas de personas naturales y agencias domiciliadas o residentes en Chile.</a:t>
            </a:r>
          </a:p>
          <a:p>
            <a:pPr eaLnBrk="1" hangingPunct="1">
              <a:buFont typeface="Arial" charset="0"/>
              <a:buNone/>
            </a:pPr>
            <a:r>
              <a:rPr lang="es-CL" smtClean="0"/>
              <a:t>ART.        </a:t>
            </a:r>
          </a:p>
          <a:p>
            <a:pPr algn="ctr" eaLnBrk="1" hangingPunct="1">
              <a:buFont typeface="Arial" charset="0"/>
              <a:buNone/>
            </a:pPr>
            <a:r>
              <a:rPr lang="es-CL" smtClean="0"/>
              <a:t>            59, ciertos pagos a personas sin domicilio o residencia en Chile.</a:t>
            </a:r>
          </a:p>
          <a:p>
            <a:pPr algn="ctr" eaLnBrk="1" hangingPunct="1">
              <a:buFont typeface="Arial" charset="0"/>
              <a:buNone/>
            </a:pPr>
            <a:endParaRPr lang="es-CL" smtClean="0"/>
          </a:p>
          <a:p>
            <a:pPr algn="ctr" eaLnBrk="1" hangingPunct="1">
              <a:buFont typeface="Arial" charset="0"/>
              <a:buNone/>
            </a:pPr>
            <a:r>
              <a:rPr lang="es-CL" smtClean="0"/>
              <a:t>60, </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1 Título"/>
          <p:cNvSpPr>
            <a:spLocks noGrp="1"/>
          </p:cNvSpPr>
          <p:nvPr>
            <p:ph type="title"/>
          </p:nvPr>
        </p:nvSpPr>
        <p:spPr/>
        <p:txBody>
          <a:bodyPr/>
          <a:lstStyle/>
          <a:p>
            <a:pPr eaLnBrk="1" hangingPunct="1"/>
            <a:r>
              <a:rPr lang="es-CL" u="sng" smtClean="0"/>
              <a:t>Excepción</a:t>
            </a:r>
          </a:p>
        </p:txBody>
      </p:sp>
      <p:sp>
        <p:nvSpPr>
          <p:cNvPr id="63490" name="2 Marcador de contenido"/>
          <p:cNvSpPr>
            <a:spLocks noGrp="1"/>
          </p:cNvSpPr>
          <p:nvPr>
            <p:ph idx="1"/>
          </p:nvPr>
        </p:nvSpPr>
        <p:spPr>
          <a:xfrm>
            <a:off x="457200" y="1600200"/>
            <a:ext cx="8229600" cy="5257800"/>
          </a:xfrm>
        </p:spPr>
        <p:txBody>
          <a:bodyPr/>
          <a:lstStyle/>
          <a:p>
            <a:pPr marL="514350" indent="-514350" algn="just" eaLnBrk="1" hangingPunct="1">
              <a:buFont typeface="Calibri" pitchFamily="34" charset="0"/>
              <a:buAutoNum type="arabicPeriod"/>
            </a:pPr>
            <a:r>
              <a:rPr lang="es-CL" sz="3000" smtClean="0"/>
              <a:t>Que el trabajador obtenga rentas de global complementario (se consolidan los tributos y se aplica crédito por lo ya pagado).</a:t>
            </a:r>
          </a:p>
          <a:p>
            <a:pPr marL="514350" indent="-514350" algn="just" eaLnBrk="1" hangingPunct="1">
              <a:buFont typeface="Calibri" pitchFamily="34" charset="0"/>
              <a:buAutoNum type="arabicPeriod"/>
            </a:pPr>
            <a:endParaRPr lang="es-CL" sz="3000" smtClean="0"/>
          </a:p>
          <a:p>
            <a:pPr marL="514350" indent="-514350" eaLnBrk="1" hangingPunct="1">
              <a:buFont typeface="Calibri" pitchFamily="34" charset="0"/>
              <a:buAutoNum type="arabicPeriod"/>
            </a:pPr>
            <a:r>
              <a:rPr lang="es-CL" sz="3000" smtClean="0"/>
              <a:t>Que disfrute de los beneficios de la ley 19.622 sobre dividendos hipotecarios.</a:t>
            </a:r>
          </a:p>
          <a:p>
            <a:pPr marL="514350" indent="-514350" eaLnBrk="1" hangingPunct="1">
              <a:buFont typeface="Calibri" pitchFamily="34" charset="0"/>
              <a:buAutoNum type="arabicPeriod"/>
            </a:pPr>
            <a:endParaRPr lang="es-CL" sz="3000" smtClean="0"/>
          </a:p>
          <a:p>
            <a:pPr marL="514350" indent="-514350" algn="just" eaLnBrk="1" hangingPunct="1">
              <a:buFont typeface="Calibri" pitchFamily="34" charset="0"/>
              <a:buAutoNum type="arabicPeriod"/>
            </a:pPr>
            <a:r>
              <a:rPr lang="es-CL" sz="3000" smtClean="0"/>
              <a:t>Que durante el año hubiese obtenido simultáneamente en un mismo periodo, rentas de dos o más empleadores (reliquidación)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1 Título"/>
          <p:cNvSpPr>
            <a:spLocks noGrp="1"/>
          </p:cNvSpPr>
          <p:nvPr>
            <p:ph type="title"/>
          </p:nvPr>
        </p:nvSpPr>
        <p:spPr/>
        <p:txBody>
          <a:bodyPr/>
          <a:lstStyle/>
          <a:p>
            <a:pPr eaLnBrk="1" hangingPunct="1"/>
            <a:r>
              <a:rPr lang="es-CL" sz="4000" u="sng" smtClean="0"/>
              <a:t>¿Y qué es la remuneración para el empleador?</a:t>
            </a:r>
          </a:p>
        </p:txBody>
      </p:sp>
      <p:sp>
        <p:nvSpPr>
          <p:cNvPr id="64514" name="2 Marcador de contenido"/>
          <p:cNvSpPr>
            <a:spLocks noGrp="1"/>
          </p:cNvSpPr>
          <p:nvPr>
            <p:ph idx="1"/>
          </p:nvPr>
        </p:nvSpPr>
        <p:spPr>
          <a:xfrm>
            <a:off x="457200" y="1600200"/>
            <a:ext cx="8229600" cy="4997450"/>
          </a:xfrm>
        </p:spPr>
        <p:txBody>
          <a:bodyPr/>
          <a:lstStyle/>
          <a:p>
            <a:pPr eaLnBrk="1" hangingPunct="1"/>
            <a:r>
              <a:rPr lang="es-CL" smtClean="0"/>
              <a:t>Es un gasto necesario para producir la renta, siempre que:</a:t>
            </a:r>
          </a:p>
          <a:p>
            <a:pPr eaLnBrk="1" hangingPunct="1">
              <a:buFont typeface="Calibri" pitchFamily="34" charset="0"/>
              <a:buAutoNum type="arabicPeriod"/>
            </a:pPr>
            <a:r>
              <a:rPr lang="es-CL" smtClean="0"/>
              <a:t>Sea considerado por el SII necesario para producir la renta.</a:t>
            </a:r>
          </a:p>
          <a:p>
            <a:pPr eaLnBrk="1" hangingPunct="1">
              <a:buFont typeface="Calibri" pitchFamily="34" charset="0"/>
              <a:buAutoNum type="arabicPeriod"/>
            </a:pPr>
            <a:r>
              <a:rPr lang="es-CL" smtClean="0"/>
              <a:t>Se encuentren pagados o adeudados.</a:t>
            </a:r>
          </a:p>
          <a:p>
            <a:pPr eaLnBrk="1" hangingPunct="1">
              <a:buFont typeface="Calibri" pitchFamily="34" charset="0"/>
              <a:buAutoNum type="arabicPeriod"/>
            </a:pPr>
            <a:r>
              <a:rPr lang="es-CL" smtClean="0"/>
              <a:t>Se relacionen con el giro del contribuyente.</a:t>
            </a:r>
          </a:p>
          <a:p>
            <a:pPr eaLnBrk="1" hangingPunct="1">
              <a:buFont typeface="Calibri" pitchFamily="34" charset="0"/>
              <a:buAutoNum type="arabicPeriod"/>
            </a:pPr>
            <a:r>
              <a:rPr lang="es-CL" smtClean="0"/>
              <a:t>Corresponda al ejercicio correspondiente.</a:t>
            </a:r>
          </a:p>
          <a:p>
            <a:pPr eaLnBrk="1" hangingPunct="1">
              <a:buFont typeface="Calibri" pitchFamily="34" charset="0"/>
              <a:buAutoNum type="arabicPeriod"/>
            </a:pPr>
            <a:r>
              <a:rPr lang="es-CL" smtClean="0"/>
              <a:t>Se acrediten fehacientemente.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288" y="333375"/>
            <a:ext cx="8424862" cy="6191250"/>
          </a:xfrm>
        </p:spPr>
        <p:txBody>
          <a:bodyPr rtlCol="0">
            <a:normAutofit lnSpcReduction="10000"/>
          </a:bodyPr>
          <a:lstStyle/>
          <a:p>
            <a:pPr algn="just" eaLnBrk="1" fontAlgn="auto" hangingPunct="1">
              <a:spcAft>
                <a:spcPts val="0"/>
              </a:spcAft>
              <a:buFont typeface="Arial" pitchFamily="34" charset="0"/>
              <a:buNone/>
              <a:defRPr/>
            </a:pPr>
            <a:r>
              <a:rPr lang="es-CL" b="1" dirty="0"/>
              <a:t>Artículo 42.-</a:t>
            </a:r>
            <a:r>
              <a:rPr lang="es-CL" dirty="0"/>
              <a:t> Se aplicará, calculará y cobrará un impuesto en conformidad a lo dispuesto en el artículo 43, sobre las siguientes rentas</a:t>
            </a:r>
            <a:r>
              <a:rPr lang="es-CL" dirty="0" smtClean="0"/>
              <a:t>:</a:t>
            </a:r>
            <a:endParaRPr lang="es-CL" dirty="0"/>
          </a:p>
          <a:p>
            <a:pPr algn="just" eaLnBrk="1" fontAlgn="auto" hangingPunct="1">
              <a:spcAft>
                <a:spcPts val="0"/>
              </a:spcAft>
              <a:buFont typeface="Arial" pitchFamily="34" charset="0"/>
              <a:buNone/>
              <a:defRPr/>
            </a:pPr>
            <a:r>
              <a:rPr lang="es-CL" dirty="0"/>
              <a:t> </a:t>
            </a:r>
          </a:p>
          <a:p>
            <a:pPr algn="just" eaLnBrk="1" fontAlgn="auto" hangingPunct="1">
              <a:spcAft>
                <a:spcPts val="0"/>
              </a:spcAft>
              <a:buFont typeface="Arial" pitchFamily="34" charset="0"/>
              <a:buNone/>
              <a:defRPr/>
            </a:pPr>
            <a:r>
              <a:rPr lang="es-CL" dirty="0"/>
              <a:t>	1º.- Sueldos, sobresueldos, salarios, premios, dietas, gratificaciones,</a:t>
            </a:r>
            <a:r>
              <a:rPr lang="es-CL" b="1" dirty="0"/>
              <a:t> </a:t>
            </a:r>
            <a:r>
              <a:rPr lang="es-CL" dirty="0" smtClean="0"/>
              <a:t>participaciones </a:t>
            </a:r>
            <a:r>
              <a:rPr lang="es-CL" dirty="0"/>
              <a:t>y cualesquiera otras asimilaciones y asignaciones que aumenten la remuneración pagada por servicios personales, montepíos y pensiones, exceptuadas las imposiciones obligatorias que se destinen a la formación de fondos de previsión y retiro, </a:t>
            </a:r>
            <a:r>
              <a:rPr lang="es-CL" dirty="0" smtClean="0"/>
              <a:t>y </a:t>
            </a:r>
            <a:r>
              <a:rPr lang="es-CL" dirty="0"/>
              <a:t>las cantidades percibidas por concepto de gastos de representación</a:t>
            </a:r>
            <a:r>
              <a:rPr lang="es-CL" dirty="0" smtClean="0"/>
              <a:t>.</a:t>
            </a:r>
            <a:endParaRPr lang="es-CL" dirty="0"/>
          </a:p>
          <a:p>
            <a:pPr eaLnBrk="1" fontAlgn="auto" hangingPunct="1">
              <a:spcAft>
                <a:spcPts val="0"/>
              </a:spcAft>
              <a:buFont typeface="Arial" pitchFamily="34" charset="0"/>
              <a:buChar char="•"/>
              <a:defRPr/>
            </a:pPr>
            <a:endParaRPr lang="es-CL"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Características del impuesto de segunda categoría del trabajo dependiente</a:t>
            </a:r>
          </a:p>
        </p:txBody>
      </p:sp>
      <p:sp>
        <p:nvSpPr>
          <p:cNvPr id="19458" name="2 Marcador de contenido"/>
          <p:cNvSpPr>
            <a:spLocks noGrp="1"/>
          </p:cNvSpPr>
          <p:nvPr>
            <p:ph idx="1"/>
          </p:nvPr>
        </p:nvSpPr>
        <p:spPr>
          <a:xfrm>
            <a:off x="395288" y="2060575"/>
            <a:ext cx="8229600" cy="4797425"/>
          </a:xfrm>
        </p:spPr>
        <p:txBody>
          <a:bodyPr/>
          <a:lstStyle/>
          <a:p>
            <a:pPr marL="514350" indent="-514350" eaLnBrk="1" hangingPunct="1">
              <a:lnSpc>
                <a:spcPct val="80000"/>
              </a:lnSpc>
              <a:buFont typeface="Calibri" pitchFamily="34" charset="0"/>
              <a:buAutoNum type="arabicPeriod"/>
            </a:pPr>
            <a:r>
              <a:rPr lang="es-CL" sz="2700" smtClean="0"/>
              <a:t>Impuesto de carácter progresivo.</a:t>
            </a:r>
          </a:p>
          <a:p>
            <a:pPr marL="514350" indent="-514350" eaLnBrk="1" hangingPunct="1">
              <a:lnSpc>
                <a:spcPct val="80000"/>
              </a:lnSpc>
              <a:buFont typeface="Calibri" pitchFamily="34" charset="0"/>
              <a:buAutoNum type="arabicPeriod"/>
            </a:pPr>
            <a:endParaRPr lang="es-CL" sz="2700" smtClean="0"/>
          </a:p>
          <a:p>
            <a:pPr marL="514350" indent="-514350" eaLnBrk="1" hangingPunct="1">
              <a:lnSpc>
                <a:spcPct val="80000"/>
              </a:lnSpc>
              <a:buFont typeface="Calibri" pitchFamily="34" charset="0"/>
              <a:buAutoNum type="arabicPeriod"/>
            </a:pPr>
            <a:r>
              <a:rPr lang="es-CL" sz="2700" smtClean="0"/>
              <a:t>Impuesto de carácter progresivo por tramos.</a:t>
            </a:r>
          </a:p>
          <a:p>
            <a:pPr marL="514350" indent="-514350" eaLnBrk="1" hangingPunct="1">
              <a:lnSpc>
                <a:spcPct val="80000"/>
              </a:lnSpc>
              <a:buFont typeface="Calibri" pitchFamily="34" charset="0"/>
              <a:buAutoNum type="arabicPeriod"/>
            </a:pPr>
            <a:endParaRPr lang="es-CL" sz="2700" smtClean="0"/>
          </a:p>
          <a:p>
            <a:pPr marL="514350" indent="-514350" eaLnBrk="1" hangingPunct="1">
              <a:lnSpc>
                <a:spcPct val="80000"/>
              </a:lnSpc>
              <a:buFont typeface="Calibri" pitchFamily="34" charset="0"/>
              <a:buAutoNum type="arabicPeriod"/>
            </a:pPr>
            <a:r>
              <a:rPr lang="es-CL" sz="2700" smtClean="0"/>
              <a:t>Sujeto que soporta el gravamen debe ser dependiente y subordinado o independiente (según sujeción a la hipótesis legal).</a:t>
            </a:r>
          </a:p>
          <a:p>
            <a:pPr marL="514350" indent="-514350" eaLnBrk="1" hangingPunct="1">
              <a:lnSpc>
                <a:spcPct val="80000"/>
              </a:lnSpc>
              <a:buFont typeface="Calibri" pitchFamily="34" charset="0"/>
              <a:buAutoNum type="arabicPeriod"/>
            </a:pPr>
            <a:endParaRPr lang="es-CL" sz="2700" smtClean="0"/>
          </a:p>
          <a:p>
            <a:pPr marL="514350" indent="-514350" eaLnBrk="1" hangingPunct="1">
              <a:lnSpc>
                <a:spcPct val="80000"/>
              </a:lnSpc>
              <a:buFont typeface="Calibri" pitchFamily="34" charset="0"/>
              <a:buAutoNum type="arabicPeriod"/>
            </a:pPr>
            <a:r>
              <a:rPr lang="es-CL" sz="2700" smtClean="0"/>
              <a:t>Es  un impuesto de retención.</a:t>
            </a:r>
          </a:p>
          <a:p>
            <a:pPr marL="514350" indent="-514350" eaLnBrk="1" hangingPunct="1">
              <a:lnSpc>
                <a:spcPct val="80000"/>
              </a:lnSpc>
              <a:buFont typeface="Calibri" pitchFamily="34" charset="0"/>
              <a:buAutoNum type="arabicPeriod"/>
            </a:pPr>
            <a:endParaRPr lang="es-CL" sz="2700" smtClean="0"/>
          </a:p>
          <a:p>
            <a:pPr marL="514350" indent="-514350" eaLnBrk="1" hangingPunct="1">
              <a:lnSpc>
                <a:spcPct val="80000"/>
              </a:lnSpc>
              <a:buFont typeface="Calibri" pitchFamily="34" charset="0"/>
              <a:buAutoNum type="arabicPeriod"/>
            </a:pPr>
            <a:r>
              <a:rPr lang="es-CL" sz="2700" smtClean="0"/>
              <a:t>Se paga sobre base percibida.</a:t>
            </a:r>
          </a:p>
          <a:p>
            <a:pPr marL="514350" indent="-514350" eaLnBrk="1" hangingPunct="1">
              <a:lnSpc>
                <a:spcPct val="80000"/>
              </a:lnSpc>
              <a:buFont typeface="Calibri" pitchFamily="34" charset="0"/>
              <a:buAutoNum type="arabicPeriod"/>
            </a:pPr>
            <a:endParaRPr lang="es-CL" sz="2700" smtClean="0"/>
          </a:p>
          <a:p>
            <a:pPr marL="514350" indent="-514350" eaLnBrk="1" hangingPunct="1">
              <a:lnSpc>
                <a:spcPct val="80000"/>
              </a:lnSpc>
              <a:buFont typeface="Calibri" pitchFamily="34" charset="0"/>
              <a:buAutoNum type="arabicPeriod"/>
            </a:pPr>
            <a:endParaRPr lang="es-CL" sz="270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2 Marcador de contenido"/>
          <p:cNvSpPr>
            <a:spLocks noGrp="1"/>
          </p:cNvSpPr>
          <p:nvPr>
            <p:ph idx="1"/>
          </p:nvPr>
        </p:nvSpPr>
        <p:spPr>
          <a:xfrm>
            <a:off x="468313" y="620713"/>
            <a:ext cx="8229600" cy="4968875"/>
          </a:xfrm>
        </p:spPr>
        <p:txBody>
          <a:bodyPr/>
          <a:lstStyle/>
          <a:p>
            <a:pPr marL="514350" indent="-514350" eaLnBrk="1" hangingPunct="1">
              <a:buFont typeface="Calibri" pitchFamily="34" charset="0"/>
              <a:buAutoNum type="arabicPeriod" startAt="6"/>
            </a:pPr>
            <a:r>
              <a:rPr lang="es-CL" smtClean="0"/>
              <a:t>Generalmente grava a las personas naturales.</a:t>
            </a:r>
          </a:p>
          <a:p>
            <a:pPr marL="514350" indent="-514350" eaLnBrk="1" hangingPunct="1">
              <a:buFont typeface="Calibri" pitchFamily="34" charset="0"/>
              <a:buAutoNum type="arabicPeriod" startAt="6"/>
            </a:pPr>
            <a:endParaRPr lang="es-CL" smtClean="0"/>
          </a:p>
          <a:p>
            <a:pPr marL="514350" indent="-514350" eaLnBrk="1" hangingPunct="1">
              <a:buFont typeface="Calibri" pitchFamily="34" charset="0"/>
              <a:buAutoNum type="arabicPeriod" startAt="6"/>
            </a:pPr>
            <a:r>
              <a:rPr lang="es-CL" smtClean="0"/>
              <a:t>Puede tener el carácter de impuesto único.</a:t>
            </a:r>
          </a:p>
          <a:p>
            <a:pPr marL="514350" indent="-514350" eaLnBrk="1" hangingPunct="1">
              <a:buFont typeface="Calibri" pitchFamily="34" charset="0"/>
              <a:buAutoNum type="arabicPeriod" startAt="6"/>
            </a:pPr>
            <a:endParaRPr lang="es-CL" smtClean="0"/>
          </a:p>
          <a:p>
            <a:pPr marL="514350" indent="-514350" eaLnBrk="1" hangingPunct="1">
              <a:buFont typeface="Calibri" pitchFamily="34" charset="0"/>
              <a:buAutoNum type="arabicPeriod" startAt="6"/>
            </a:pPr>
            <a:r>
              <a:rPr lang="es-CL" smtClean="0"/>
              <a:t>Se entera mensualmente.</a:t>
            </a:r>
          </a:p>
          <a:p>
            <a:pPr marL="514350" indent="-514350" eaLnBrk="1" hangingPunct="1">
              <a:buFont typeface="Calibri" pitchFamily="34" charset="0"/>
              <a:buAutoNum type="arabicPeriod" startAt="6"/>
            </a:pPr>
            <a:endParaRPr lang="es-CL" smtClean="0"/>
          </a:p>
          <a:p>
            <a:pPr marL="514350" indent="-514350" eaLnBrk="1" hangingPunct="1">
              <a:buFont typeface="Calibri" pitchFamily="34" charset="0"/>
              <a:buAutoNum type="arabicPeriod" startAt="6"/>
            </a:pPr>
            <a:r>
              <a:rPr lang="es-CL" smtClean="0"/>
              <a:t>Es directo.</a:t>
            </a:r>
          </a:p>
          <a:p>
            <a:pPr marL="514350" indent="-514350" eaLnBrk="1" hangingPunct="1">
              <a:buFont typeface="Calibri" pitchFamily="34" charset="0"/>
              <a:buAutoNum type="arabicPeriod" startAt="6"/>
            </a:pPr>
            <a:endParaRPr lang="es-CL" smtClean="0"/>
          </a:p>
          <a:p>
            <a:pPr marL="514350" indent="-514350" eaLnBrk="1" hangingPunct="1">
              <a:buFont typeface="Calibri" pitchFamily="34" charset="0"/>
              <a:buAutoNum type="arabicPeriod" startAt="6"/>
            </a:pPr>
            <a:endParaRPr lang="es-CL"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hangingPunct="1"/>
            <a:r>
              <a:rPr lang="es-CL" sz="4000" u="sng" smtClean="0"/>
              <a:t>¿Qué pasa si el sueldo se paga íntegramente con retraso?</a:t>
            </a:r>
          </a:p>
        </p:txBody>
      </p:sp>
      <p:sp>
        <p:nvSpPr>
          <p:cNvPr id="3" name="2 Marcador de contenido"/>
          <p:cNvSpPr>
            <a:spLocks noGrp="1"/>
          </p:cNvSpPr>
          <p:nvPr>
            <p:ph idx="1"/>
          </p:nvPr>
        </p:nvSpPr>
        <p:spPr/>
        <p:txBody>
          <a:bodyPr>
            <a:normAutofit/>
          </a:bodyPr>
          <a:lstStyle/>
          <a:p>
            <a:pPr eaLnBrk="1" hangingPunct="1"/>
            <a:r>
              <a:rPr lang="es-CL" sz="3000" smtClean="0"/>
              <a:t>Oficio 4842/1993</a:t>
            </a:r>
          </a:p>
          <a:p>
            <a:pPr algn="just" eaLnBrk="1" hangingPunct="1"/>
            <a:endParaRPr lang="es-CL" sz="3000" smtClean="0"/>
          </a:p>
          <a:p>
            <a:pPr algn="just" eaLnBrk="1" hangingPunct="1">
              <a:buFont typeface="Arial" charset="0"/>
              <a:buNone/>
            </a:pPr>
            <a:r>
              <a:rPr lang="es-CL" sz="3000" smtClean="0"/>
              <a:t>    El inciso primero del artículo 46 del citado texto legal establece que tratándose de remuneraciones del Nº 1 del artículo 42, pagadas íntegramente con retraso, ellas se ubicarán en el o los períodos en que se devengaron y el impuesto se liquidará de acuerdo con las normas vigentes en esos períodos.</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1209</TotalTime>
  <Words>2333</Words>
  <Application>Microsoft Office PowerPoint</Application>
  <PresentationFormat>On-screen Show (4:3)</PresentationFormat>
  <Paragraphs>341</Paragraphs>
  <Slides>51</Slides>
  <Notes>0</Notes>
  <HiddenSlides>0</HiddenSlides>
  <MMClips>0</MMClips>
  <ScaleCrop>false</ScaleCrop>
  <HeadingPairs>
    <vt:vector size="6" baseType="variant">
      <vt:variant>
        <vt:lpstr>Fuentes usadas</vt:lpstr>
      </vt:variant>
      <vt:variant>
        <vt:i4>3</vt:i4>
      </vt:variant>
      <vt:variant>
        <vt:lpstr>Plantilla de diseño</vt:lpstr>
      </vt:variant>
      <vt:variant>
        <vt:i4>1</vt:i4>
      </vt:variant>
      <vt:variant>
        <vt:lpstr>Títulos de diapositiva</vt:lpstr>
      </vt:variant>
      <vt:variant>
        <vt:i4>51</vt:i4>
      </vt:variant>
    </vt:vector>
  </HeadingPairs>
  <TitlesOfParts>
    <vt:vector size="55" baseType="lpstr">
      <vt:lpstr>Arial</vt:lpstr>
      <vt:lpstr>Calibri</vt:lpstr>
      <vt:lpstr>MS Sans Serif</vt:lpstr>
      <vt:lpstr>Tema de Office</vt:lpstr>
      <vt:lpstr>Esquema general del Sistema Impositivo Nacional</vt:lpstr>
      <vt:lpstr>Impuesto de primera categoría</vt:lpstr>
      <vt:lpstr>Impuesto de segunda categoría</vt:lpstr>
      <vt:lpstr>Impuesto global complementario Artículo 52</vt:lpstr>
      <vt:lpstr>Impuesto adicional</vt:lpstr>
      <vt:lpstr>Diapositiva 6</vt:lpstr>
      <vt:lpstr>Características del impuesto de segunda categoría del trabajo dependiente</vt:lpstr>
      <vt:lpstr>Diapositiva 8</vt:lpstr>
      <vt:lpstr>¿Qué pasa si el sueldo se paga íntegramente con retraso?</vt:lpstr>
      <vt:lpstr>¿Por qué debe ser progresivo el impuesto?</vt:lpstr>
      <vt:lpstr>Hecho gravado “Libre de efecto de doble tributación”</vt:lpstr>
      <vt:lpstr>Hecho gravado “No libre de efecto de doble tributación”</vt:lpstr>
      <vt:lpstr>Base imponible</vt:lpstr>
      <vt:lpstr>Remuneración según el Código del Trabajo</vt:lpstr>
      <vt:lpstr>Lo que no es remuneración según el  Código del Trabajo</vt:lpstr>
      <vt:lpstr>Ingresos no renta de los trabajadores dependiente, artículo 17 LIR</vt:lpstr>
      <vt:lpstr>Criterios de razonabilidad en el monto del numeral 14 (oficio 2497/2001)</vt:lpstr>
      <vt:lpstr>Criterio de oportunidad del numeral 14 (oficio 4976/1992) </vt:lpstr>
      <vt:lpstr>Ingresos no renta de los trabajadores dependiente, articulo 17 LIR</vt:lpstr>
      <vt:lpstr>Criterio de oportunidad del numeral 15 (oficio 761/1997) </vt:lpstr>
      <vt:lpstr>Ingresos no renta de los trabajadores dependiente, articulo 17 LIR</vt:lpstr>
      <vt:lpstr>Criterio de aplicación del numeral 13, oficio (38/1998)</vt:lpstr>
      <vt:lpstr>Criterio de aplicación del numeral 13, oficio (38/1998)</vt:lpstr>
      <vt:lpstr>Criterio de aplicación del numeral 13, oficio (38/1998)</vt:lpstr>
      <vt:lpstr>Ingresos no renta de los trabajadores dependiente, artículo 17 LIR</vt:lpstr>
      <vt:lpstr>Rebajas previsionales</vt:lpstr>
      <vt:lpstr>Rebajas previsionales</vt:lpstr>
      <vt:lpstr>Elementos del hecho gravado</vt:lpstr>
      <vt:lpstr>Elemento objetivo</vt:lpstr>
      <vt:lpstr>Elemento subjetivo</vt:lpstr>
      <vt:lpstr>Elemento temporal</vt:lpstr>
      <vt:lpstr>Elemento territorial</vt:lpstr>
      <vt:lpstr>Residencia </vt:lpstr>
      <vt:lpstr>Postura del SII en la materia</vt:lpstr>
      <vt:lpstr>Postura del SII en la materia</vt:lpstr>
      <vt:lpstr>Domicilio</vt:lpstr>
      <vt:lpstr>Domicilio</vt:lpstr>
      <vt:lpstr>Fuente de la renta</vt:lpstr>
      <vt:lpstr>Fuente de la renta</vt:lpstr>
      <vt:lpstr>Nacionalidad</vt:lpstr>
      <vt:lpstr>¿Por qué rentas tributar?</vt:lpstr>
      <vt:lpstr>¿Qué impuestos aplicar?</vt:lpstr>
      <vt:lpstr>Diapositiva 43</vt:lpstr>
      <vt:lpstr>Diapositiva 44</vt:lpstr>
      <vt:lpstr>Diapositiva 45</vt:lpstr>
      <vt:lpstr>Tabla impuesto único de segunda categoría</vt:lpstr>
      <vt:lpstr>¿Por qué tramos exentos y bajas tasas en los primeros tramos?</vt:lpstr>
      <vt:lpstr>¿Cuál es la razón de la rebaja?</vt:lpstr>
      <vt:lpstr>Obligación principal del empleador</vt:lpstr>
      <vt:lpstr>Excepción</vt:lpstr>
      <vt:lpstr>¿Y qué es la remuneración para el empleador?</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Esquema general del sistema impositivo nacional</dc:title>
  <dc:creator>Sebatiàn Moscoso</dc:creator>
  <cp:lastModifiedBy>auter</cp:lastModifiedBy>
  <cp:revision>19</cp:revision>
  <dcterms:created xsi:type="dcterms:W3CDTF">2010-09-14T20:40:47Z</dcterms:created>
  <dcterms:modified xsi:type="dcterms:W3CDTF">2010-09-17T23:17:33Z</dcterms:modified>
</cp:coreProperties>
</file>