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8" r:id="rId4"/>
    <p:sldId id="258" r:id="rId5"/>
    <p:sldId id="259" r:id="rId6"/>
    <p:sldId id="270" r:id="rId7"/>
    <p:sldId id="269" r:id="rId8"/>
    <p:sldId id="260" r:id="rId9"/>
    <p:sldId id="261" r:id="rId10"/>
    <p:sldId id="264" r:id="rId11"/>
    <p:sldId id="265" r:id="rId12"/>
    <p:sldId id="266" r:id="rId13"/>
    <p:sldId id="262" r:id="rId14"/>
    <p:sldId id="267" r:id="rId15"/>
    <p:sldId id="263" r:id="rId16"/>
  </p:sldIdLst>
  <p:sldSz cx="9144000" cy="6858000" type="screen4x3"/>
  <p:notesSz cx="6858000" cy="9144000"/>
  <p:defaultTextStyle>
    <a:defPPr>
      <a:defRPr lang="es-CL"/>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4" d="100"/>
          <a:sy n="74" d="100"/>
        </p:scale>
        <p:origin x="-1038"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CL"/>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CL"/>
          </a:p>
        </p:txBody>
      </p:sp>
      <p:sp>
        <p:nvSpPr>
          <p:cNvPr id="4" name="3 Marcador de fecha"/>
          <p:cNvSpPr>
            <a:spLocks noGrp="1"/>
          </p:cNvSpPr>
          <p:nvPr>
            <p:ph type="dt" sz="half" idx="10"/>
          </p:nvPr>
        </p:nvSpPr>
        <p:spPr/>
        <p:txBody>
          <a:bodyPr/>
          <a:lstStyle>
            <a:lvl1pPr>
              <a:defRPr/>
            </a:lvl1pPr>
          </a:lstStyle>
          <a:p>
            <a:pPr>
              <a:defRPr/>
            </a:pPr>
            <a:fld id="{4C33EFC7-63A6-4003-9584-4465D66B92A0}" type="datetimeFigureOut">
              <a:rPr lang="es-CL"/>
              <a:pPr>
                <a:defRPr/>
              </a:pPr>
              <a:t>16-08-2010</a:t>
            </a:fld>
            <a:endParaRPr lang="es-CL"/>
          </a:p>
        </p:txBody>
      </p:sp>
      <p:sp>
        <p:nvSpPr>
          <p:cNvPr id="5" name="4 Marcador de pie de página"/>
          <p:cNvSpPr>
            <a:spLocks noGrp="1"/>
          </p:cNvSpPr>
          <p:nvPr>
            <p:ph type="ftr" sz="quarter" idx="11"/>
          </p:nvPr>
        </p:nvSpPr>
        <p:spPr/>
        <p:txBody>
          <a:bodyPr/>
          <a:lstStyle>
            <a:lvl1pPr>
              <a:defRPr/>
            </a:lvl1pPr>
          </a:lstStyle>
          <a:p>
            <a:pPr>
              <a:defRPr/>
            </a:pPr>
            <a:endParaRPr lang="es-CL"/>
          </a:p>
        </p:txBody>
      </p:sp>
      <p:sp>
        <p:nvSpPr>
          <p:cNvPr id="6" name="5 Marcador de número de diapositiva"/>
          <p:cNvSpPr>
            <a:spLocks noGrp="1"/>
          </p:cNvSpPr>
          <p:nvPr>
            <p:ph type="sldNum" sz="quarter" idx="12"/>
          </p:nvPr>
        </p:nvSpPr>
        <p:spPr/>
        <p:txBody>
          <a:bodyPr/>
          <a:lstStyle>
            <a:lvl1pPr>
              <a:defRPr/>
            </a:lvl1pPr>
          </a:lstStyle>
          <a:p>
            <a:pPr>
              <a:defRPr/>
            </a:pPr>
            <a:fld id="{5181EF08-F2AF-4707-957A-872FE71AFF1D}" type="slidenum">
              <a:rPr lang="es-CL"/>
              <a:pPr>
                <a:defRPr/>
              </a:pPr>
              <a:t>‹Nº›</a:t>
            </a:fld>
            <a:endParaRPr lang="es-C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L"/>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4" name="3 Marcador de fecha"/>
          <p:cNvSpPr>
            <a:spLocks noGrp="1"/>
          </p:cNvSpPr>
          <p:nvPr>
            <p:ph type="dt" sz="half" idx="10"/>
          </p:nvPr>
        </p:nvSpPr>
        <p:spPr/>
        <p:txBody>
          <a:bodyPr/>
          <a:lstStyle>
            <a:lvl1pPr>
              <a:defRPr/>
            </a:lvl1pPr>
          </a:lstStyle>
          <a:p>
            <a:pPr>
              <a:defRPr/>
            </a:pPr>
            <a:fld id="{9BD548FF-7D1F-4510-8CFC-6A2AE8D4F73D}" type="datetimeFigureOut">
              <a:rPr lang="es-CL"/>
              <a:pPr>
                <a:defRPr/>
              </a:pPr>
              <a:t>16-08-2010</a:t>
            </a:fld>
            <a:endParaRPr lang="es-CL"/>
          </a:p>
        </p:txBody>
      </p:sp>
      <p:sp>
        <p:nvSpPr>
          <p:cNvPr id="5" name="4 Marcador de pie de página"/>
          <p:cNvSpPr>
            <a:spLocks noGrp="1"/>
          </p:cNvSpPr>
          <p:nvPr>
            <p:ph type="ftr" sz="quarter" idx="11"/>
          </p:nvPr>
        </p:nvSpPr>
        <p:spPr/>
        <p:txBody>
          <a:bodyPr/>
          <a:lstStyle>
            <a:lvl1pPr>
              <a:defRPr/>
            </a:lvl1pPr>
          </a:lstStyle>
          <a:p>
            <a:pPr>
              <a:defRPr/>
            </a:pPr>
            <a:endParaRPr lang="es-CL"/>
          </a:p>
        </p:txBody>
      </p:sp>
      <p:sp>
        <p:nvSpPr>
          <p:cNvPr id="6" name="5 Marcador de número de diapositiva"/>
          <p:cNvSpPr>
            <a:spLocks noGrp="1"/>
          </p:cNvSpPr>
          <p:nvPr>
            <p:ph type="sldNum" sz="quarter" idx="12"/>
          </p:nvPr>
        </p:nvSpPr>
        <p:spPr/>
        <p:txBody>
          <a:bodyPr/>
          <a:lstStyle>
            <a:lvl1pPr>
              <a:defRPr/>
            </a:lvl1pPr>
          </a:lstStyle>
          <a:p>
            <a:pPr>
              <a:defRPr/>
            </a:pPr>
            <a:fld id="{D73B1F0E-8398-4B34-B988-6C80A2CE5816}" type="slidenum">
              <a:rPr lang="es-CL"/>
              <a:pPr>
                <a:defRPr/>
              </a:pPr>
              <a:t>‹Nº›</a:t>
            </a:fld>
            <a:endParaRPr lang="es-C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CL"/>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4" name="3 Marcador de fecha"/>
          <p:cNvSpPr>
            <a:spLocks noGrp="1"/>
          </p:cNvSpPr>
          <p:nvPr>
            <p:ph type="dt" sz="half" idx="10"/>
          </p:nvPr>
        </p:nvSpPr>
        <p:spPr/>
        <p:txBody>
          <a:bodyPr/>
          <a:lstStyle>
            <a:lvl1pPr>
              <a:defRPr/>
            </a:lvl1pPr>
          </a:lstStyle>
          <a:p>
            <a:pPr>
              <a:defRPr/>
            </a:pPr>
            <a:fld id="{3E8C3F1D-DBFB-47DF-84D6-67818907857B}" type="datetimeFigureOut">
              <a:rPr lang="es-CL"/>
              <a:pPr>
                <a:defRPr/>
              </a:pPr>
              <a:t>16-08-2010</a:t>
            </a:fld>
            <a:endParaRPr lang="es-CL"/>
          </a:p>
        </p:txBody>
      </p:sp>
      <p:sp>
        <p:nvSpPr>
          <p:cNvPr id="5" name="4 Marcador de pie de página"/>
          <p:cNvSpPr>
            <a:spLocks noGrp="1"/>
          </p:cNvSpPr>
          <p:nvPr>
            <p:ph type="ftr" sz="quarter" idx="11"/>
          </p:nvPr>
        </p:nvSpPr>
        <p:spPr/>
        <p:txBody>
          <a:bodyPr/>
          <a:lstStyle>
            <a:lvl1pPr>
              <a:defRPr/>
            </a:lvl1pPr>
          </a:lstStyle>
          <a:p>
            <a:pPr>
              <a:defRPr/>
            </a:pPr>
            <a:endParaRPr lang="es-CL"/>
          </a:p>
        </p:txBody>
      </p:sp>
      <p:sp>
        <p:nvSpPr>
          <p:cNvPr id="6" name="5 Marcador de número de diapositiva"/>
          <p:cNvSpPr>
            <a:spLocks noGrp="1"/>
          </p:cNvSpPr>
          <p:nvPr>
            <p:ph type="sldNum" sz="quarter" idx="12"/>
          </p:nvPr>
        </p:nvSpPr>
        <p:spPr/>
        <p:txBody>
          <a:bodyPr/>
          <a:lstStyle>
            <a:lvl1pPr>
              <a:defRPr/>
            </a:lvl1pPr>
          </a:lstStyle>
          <a:p>
            <a:pPr>
              <a:defRPr/>
            </a:pPr>
            <a:fld id="{47EA76D4-2AEC-4DB5-B576-ADE53603C75A}" type="slidenum">
              <a:rPr lang="es-CL"/>
              <a:pPr>
                <a:defRPr/>
              </a:pPr>
              <a:t>‹Nº›</a:t>
            </a:fld>
            <a:endParaRPr lang="es-C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L"/>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4" name="3 Marcador de fecha"/>
          <p:cNvSpPr>
            <a:spLocks noGrp="1"/>
          </p:cNvSpPr>
          <p:nvPr>
            <p:ph type="dt" sz="half" idx="10"/>
          </p:nvPr>
        </p:nvSpPr>
        <p:spPr/>
        <p:txBody>
          <a:bodyPr/>
          <a:lstStyle>
            <a:lvl1pPr>
              <a:defRPr/>
            </a:lvl1pPr>
          </a:lstStyle>
          <a:p>
            <a:pPr>
              <a:defRPr/>
            </a:pPr>
            <a:fld id="{4BB3F58E-E61F-44A5-AD5B-FBC8FDAD0E8F}" type="datetimeFigureOut">
              <a:rPr lang="es-CL"/>
              <a:pPr>
                <a:defRPr/>
              </a:pPr>
              <a:t>16-08-2010</a:t>
            </a:fld>
            <a:endParaRPr lang="es-CL"/>
          </a:p>
        </p:txBody>
      </p:sp>
      <p:sp>
        <p:nvSpPr>
          <p:cNvPr id="5" name="4 Marcador de pie de página"/>
          <p:cNvSpPr>
            <a:spLocks noGrp="1"/>
          </p:cNvSpPr>
          <p:nvPr>
            <p:ph type="ftr" sz="quarter" idx="11"/>
          </p:nvPr>
        </p:nvSpPr>
        <p:spPr/>
        <p:txBody>
          <a:bodyPr/>
          <a:lstStyle>
            <a:lvl1pPr>
              <a:defRPr/>
            </a:lvl1pPr>
          </a:lstStyle>
          <a:p>
            <a:pPr>
              <a:defRPr/>
            </a:pPr>
            <a:endParaRPr lang="es-CL"/>
          </a:p>
        </p:txBody>
      </p:sp>
      <p:sp>
        <p:nvSpPr>
          <p:cNvPr id="6" name="5 Marcador de número de diapositiva"/>
          <p:cNvSpPr>
            <a:spLocks noGrp="1"/>
          </p:cNvSpPr>
          <p:nvPr>
            <p:ph type="sldNum" sz="quarter" idx="12"/>
          </p:nvPr>
        </p:nvSpPr>
        <p:spPr/>
        <p:txBody>
          <a:bodyPr/>
          <a:lstStyle>
            <a:lvl1pPr>
              <a:defRPr/>
            </a:lvl1pPr>
          </a:lstStyle>
          <a:p>
            <a:pPr>
              <a:defRPr/>
            </a:pPr>
            <a:fld id="{10BC87DC-4AE0-47AE-A5BA-A8EF757F69CF}" type="slidenum">
              <a:rPr lang="es-CL"/>
              <a:pPr>
                <a:defRPr/>
              </a:pPr>
              <a:t>‹Nº›</a:t>
            </a:fld>
            <a:endParaRPr lang="es-C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CL"/>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lvl1pPr>
              <a:defRPr/>
            </a:lvl1pPr>
          </a:lstStyle>
          <a:p>
            <a:pPr>
              <a:defRPr/>
            </a:pPr>
            <a:fld id="{6D0F3613-9E65-44D2-9497-0171A81747B1}" type="datetimeFigureOut">
              <a:rPr lang="es-CL"/>
              <a:pPr>
                <a:defRPr/>
              </a:pPr>
              <a:t>16-08-2010</a:t>
            </a:fld>
            <a:endParaRPr lang="es-CL"/>
          </a:p>
        </p:txBody>
      </p:sp>
      <p:sp>
        <p:nvSpPr>
          <p:cNvPr id="5" name="4 Marcador de pie de página"/>
          <p:cNvSpPr>
            <a:spLocks noGrp="1"/>
          </p:cNvSpPr>
          <p:nvPr>
            <p:ph type="ftr" sz="quarter" idx="11"/>
          </p:nvPr>
        </p:nvSpPr>
        <p:spPr/>
        <p:txBody>
          <a:bodyPr/>
          <a:lstStyle>
            <a:lvl1pPr>
              <a:defRPr/>
            </a:lvl1pPr>
          </a:lstStyle>
          <a:p>
            <a:pPr>
              <a:defRPr/>
            </a:pPr>
            <a:endParaRPr lang="es-CL"/>
          </a:p>
        </p:txBody>
      </p:sp>
      <p:sp>
        <p:nvSpPr>
          <p:cNvPr id="6" name="5 Marcador de número de diapositiva"/>
          <p:cNvSpPr>
            <a:spLocks noGrp="1"/>
          </p:cNvSpPr>
          <p:nvPr>
            <p:ph type="sldNum" sz="quarter" idx="12"/>
          </p:nvPr>
        </p:nvSpPr>
        <p:spPr/>
        <p:txBody>
          <a:bodyPr/>
          <a:lstStyle>
            <a:lvl1pPr>
              <a:defRPr/>
            </a:lvl1pPr>
          </a:lstStyle>
          <a:p>
            <a:pPr>
              <a:defRPr/>
            </a:pPr>
            <a:fld id="{3938F3A2-B224-4DEF-9D8E-F96A73A8C1C8}" type="slidenum">
              <a:rPr lang="es-CL"/>
              <a:pPr>
                <a:defRPr/>
              </a:pPr>
              <a:t>‹Nº›</a:t>
            </a:fld>
            <a:endParaRPr lang="es-C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L"/>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5" name="3 Marcador de fecha"/>
          <p:cNvSpPr>
            <a:spLocks noGrp="1"/>
          </p:cNvSpPr>
          <p:nvPr>
            <p:ph type="dt" sz="half" idx="10"/>
          </p:nvPr>
        </p:nvSpPr>
        <p:spPr/>
        <p:txBody>
          <a:bodyPr/>
          <a:lstStyle>
            <a:lvl1pPr>
              <a:defRPr/>
            </a:lvl1pPr>
          </a:lstStyle>
          <a:p>
            <a:pPr>
              <a:defRPr/>
            </a:pPr>
            <a:fld id="{7C86C09B-036E-4006-9387-8DB7AB8E69E6}" type="datetimeFigureOut">
              <a:rPr lang="es-CL"/>
              <a:pPr>
                <a:defRPr/>
              </a:pPr>
              <a:t>16-08-2010</a:t>
            </a:fld>
            <a:endParaRPr lang="es-CL"/>
          </a:p>
        </p:txBody>
      </p:sp>
      <p:sp>
        <p:nvSpPr>
          <p:cNvPr id="6" name="4 Marcador de pie de página"/>
          <p:cNvSpPr>
            <a:spLocks noGrp="1"/>
          </p:cNvSpPr>
          <p:nvPr>
            <p:ph type="ftr" sz="quarter" idx="11"/>
          </p:nvPr>
        </p:nvSpPr>
        <p:spPr/>
        <p:txBody>
          <a:bodyPr/>
          <a:lstStyle>
            <a:lvl1pPr>
              <a:defRPr/>
            </a:lvl1pPr>
          </a:lstStyle>
          <a:p>
            <a:pPr>
              <a:defRPr/>
            </a:pPr>
            <a:endParaRPr lang="es-CL"/>
          </a:p>
        </p:txBody>
      </p:sp>
      <p:sp>
        <p:nvSpPr>
          <p:cNvPr id="7" name="5 Marcador de número de diapositiva"/>
          <p:cNvSpPr>
            <a:spLocks noGrp="1"/>
          </p:cNvSpPr>
          <p:nvPr>
            <p:ph type="sldNum" sz="quarter" idx="12"/>
          </p:nvPr>
        </p:nvSpPr>
        <p:spPr/>
        <p:txBody>
          <a:bodyPr/>
          <a:lstStyle>
            <a:lvl1pPr>
              <a:defRPr/>
            </a:lvl1pPr>
          </a:lstStyle>
          <a:p>
            <a:pPr>
              <a:defRPr/>
            </a:pPr>
            <a:fld id="{18D3D513-D764-4BCD-B863-383E2864B5F8}" type="slidenum">
              <a:rPr lang="es-CL"/>
              <a:pPr>
                <a:defRPr/>
              </a:pPr>
              <a:t>‹Nº›</a:t>
            </a:fld>
            <a:endParaRPr lang="es-C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CL"/>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7" name="3 Marcador de fecha"/>
          <p:cNvSpPr>
            <a:spLocks noGrp="1"/>
          </p:cNvSpPr>
          <p:nvPr>
            <p:ph type="dt" sz="half" idx="10"/>
          </p:nvPr>
        </p:nvSpPr>
        <p:spPr/>
        <p:txBody>
          <a:bodyPr/>
          <a:lstStyle>
            <a:lvl1pPr>
              <a:defRPr/>
            </a:lvl1pPr>
          </a:lstStyle>
          <a:p>
            <a:pPr>
              <a:defRPr/>
            </a:pPr>
            <a:fld id="{364BC246-109A-4262-862F-92F9984DBBEB}" type="datetimeFigureOut">
              <a:rPr lang="es-CL"/>
              <a:pPr>
                <a:defRPr/>
              </a:pPr>
              <a:t>16-08-2010</a:t>
            </a:fld>
            <a:endParaRPr lang="es-CL"/>
          </a:p>
        </p:txBody>
      </p:sp>
      <p:sp>
        <p:nvSpPr>
          <p:cNvPr id="8" name="4 Marcador de pie de página"/>
          <p:cNvSpPr>
            <a:spLocks noGrp="1"/>
          </p:cNvSpPr>
          <p:nvPr>
            <p:ph type="ftr" sz="quarter" idx="11"/>
          </p:nvPr>
        </p:nvSpPr>
        <p:spPr/>
        <p:txBody>
          <a:bodyPr/>
          <a:lstStyle>
            <a:lvl1pPr>
              <a:defRPr/>
            </a:lvl1pPr>
          </a:lstStyle>
          <a:p>
            <a:pPr>
              <a:defRPr/>
            </a:pPr>
            <a:endParaRPr lang="es-CL"/>
          </a:p>
        </p:txBody>
      </p:sp>
      <p:sp>
        <p:nvSpPr>
          <p:cNvPr id="9" name="5 Marcador de número de diapositiva"/>
          <p:cNvSpPr>
            <a:spLocks noGrp="1"/>
          </p:cNvSpPr>
          <p:nvPr>
            <p:ph type="sldNum" sz="quarter" idx="12"/>
          </p:nvPr>
        </p:nvSpPr>
        <p:spPr/>
        <p:txBody>
          <a:bodyPr/>
          <a:lstStyle>
            <a:lvl1pPr>
              <a:defRPr/>
            </a:lvl1pPr>
          </a:lstStyle>
          <a:p>
            <a:pPr>
              <a:defRPr/>
            </a:pPr>
            <a:fld id="{9E83B299-3E11-40C5-AE54-4ECDE78BFC62}" type="slidenum">
              <a:rPr lang="es-CL"/>
              <a:pPr>
                <a:defRPr/>
              </a:pPr>
              <a:t>‹Nº›</a:t>
            </a:fld>
            <a:endParaRPr lang="es-C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L"/>
          </a:p>
        </p:txBody>
      </p:sp>
      <p:sp>
        <p:nvSpPr>
          <p:cNvPr id="3" name="3 Marcador de fecha"/>
          <p:cNvSpPr>
            <a:spLocks noGrp="1"/>
          </p:cNvSpPr>
          <p:nvPr>
            <p:ph type="dt" sz="half" idx="10"/>
          </p:nvPr>
        </p:nvSpPr>
        <p:spPr/>
        <p:txBody>
          <a:bodyPr/>
          <a:lstStyle>
            <a:lvl1pPr>
              <a:defRPr/>
            </a:lvl1pPr>
          </a:lstStyle>
          <a:p>
            <a:pPr>
              <a:defRPr/>
            </a:pPr>
            <a:fld id="{2E925921-5FD5-4B8E-87D2-8F2B2B168F59}" type="datetimeFigureOut">
              <a:rPr lang="es-CL"/>
              <a:pPr>
                <a:defRPr/>
              </a:pPr>
              <a:t>16-08-2010</a:t>
            </a:fld>
            <a:endParaRPr lang="es-CL"/>
          </a:p>
        </p:txBody>
      </p:sp>
      <p:sp>
        <p:nvSpPr>
          <p:cNvPr id="4" name="4 Marcador de pie de página"/>
          <p:cNvSpPr>
            <a:spLocks noGrp="1"/>
          </p:cNvSpPr>
          <p:nvPr>
            <p:ph type="ftr" sz="quarter" idx="11"/>
          </p:nvPr>
        </p:nvSpPr>
        <p:spPr/>
        <p:txBody>
          <a:bodyPr/>
          <a:lstStyle>
            <a:lvl1pPr>
              <a:defRPr/>
            </a:lvl1pPr>
          </a:lstStyle>
          <a:p>
            <a:pPr>
              <a:defRPr/>
            </a:pPr>
            <a:endParaRPr lang="es-CL"/>
          </a:p>
        </p:txBody>
      </p:sp>
      <p:sp>
        <p:nvSpPr>
          <p:cNvPr id="5" name="5 Marcador de número de diapositiva"/>
          <p:cNvSpPr>
            <a:spLocks noGrp="1"/>
          </p:cNvSpPr>
          <p:nvPr>
            <p:ph type="sldNum" sz="quarter" idx="12"/>
          </p:nvPr>
        </p:nvSpPr>
        <p:spPr/>
        <p:txBody>
          <a:bodyPr/>
          <a:lstStyle>
            <a:lvl1pPr>
              <a:defRPr/>
            </a:lvl1pPr>
          </a:lstStyle>
          <a:p>
            <a:pPr>
              <a:defRPr/>
            </a:pPr>
            <a:fld id="{6B5EAABA-00AE-4138-AA1E-520019B9A37A}" type="slidenum">
              <a:rPr lang="es-CL"/>
              <a:pPr>
                <a:defRPr/>
              </a:pPr>
              <a:t>‹Nº›</a:t>
            </a:fld>
            <a:endParaRPr lang="es-C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3 Marcador de fecha"/>
          <p:cNvSpPr>
            <a:spLocks noGrp="1"/>
          </p:cNvSpPr>
          <p:nvPr>
            <p:ph type="dt" sz="half" idx="10"/>
          </p:nvPr>
        </p:nvSpPr>
        <p:spPr/>
        <p:txBody>
          <a:bodyPr/>
          <a:lstStyle>
            <a:lvl1pPr>
              <a:defRPr/>
            </a:lvl1pPr>
          </a:lstStyle>
          <a:p>
            <a:pPr>
              <a:defRPr/>
            </a:pPr>
            <a:fld id="{F6DBF09D-06AD-458F-95D1-AEEA8B812C41}" type="datetimeFigureOut">
              <a:rPr lang="es-CL"/>
              <a:pPr>
                <a:defRPr/>
              </a:pPr>
              <a:t>16-08-2010</a:t>
            </a:fld>
            <a:endParaRPr lang="es-CL"/>
          </a:p>
        </p:txBody>
      </p:sp>
      <p:sp>
        <p:nvSpPr>
          <p:cNvPr id="3" name="4 Marcador de pie de página"/>
          <p:cNvSpPr>
            <a:spLocks noGrp="1"/>
          </p:cNvSpPr>
          <p:nvPr>
            <p:ph type="ftr" sz="quarter" idx="11"/>
          </p:nvPr>
        </p:nvSpPr>
        <p:spPr/>
        <p:txBody>
          <a:bodyPr/>
          <a:lstStyle>
            <a:lvl1pPr>
              <a:defRPr/>
            </a:lvl1pPr>
          </a:lstStyle>
          <a:p>
            <a:pPr>
              <a:defRPr/>
            </a:pPr>
            <a:endParaRPr lang="es-CL"/>
          </a:p>
        </p:txBody>
      </p:sp>
      <p:sp>
        <p:nvSpPr>
          <p:cNvPr id="4" name="5 Marcador de número de diapositiva"/>
          <p:cNvSpPr>
            <a:spLocks noGrp="1"/>
          </p:cNvSpPr>
          <p:nvPr>
            <p:ph type="sldNum" sz="quarter" idx="12"/>
          </p:nvPr>
        </p:nvSpPr>
        <p:spPr/>
        <p:txBody>
          <a:bodyPr/>
          <a:lstStyle>
            <a:lvl1pPr>
              <a:defRPr/>
            </a:lvl1pPr>
          </a:lstStyle>
          <a:p>
            <a:pPr>
              <a:defRPr/>
            </a:pPr>
            <a:fld id="{00C6776E-9A4A-4FA2-A95B-C5249D53924B}" type="slidenum">
              <a:rPr lang="es-CL"/>
              <a:pPr>
                <a:defRPr/>
              </a:pPr>
              <a:t>‹Nº›</a:t>
            </a:fld>
            <a:endParaRPr lang="es-C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CL"/>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3 Marcador de fecha"/>
          <p:cNvSpPr>
            <a:spLocks noGrp="1"/>
          </p:cNvSpPr>
          <p:nvPr>
            <p:ph type="dt" sz="half" idx="10"/>
          </p:nvPr>
        </p:nvSpPr>
        <p:spPr/>
        <p:txBody>
          <a:bodyPr/>
          <a:lstStyle>
            <a:lvl1pPr>
              <a:defRPr/>
            </a:lvl1pPr>
          </a:lstStyle>
          <a:p>
            <a:pPr>
              <a:defRPr/>
            </a:pPr>
            <a:fld id="{EDB4A3AD-CE3A-4C74-A88A-BCA55E4E9206}" type="datetimeFigureOut">
              <a:rPr lang="es-CL"/>
              <a:pPr>
                <a:defRPr/>
              </a:pPr>
              <a:t>16-08-2010</a:t>
            </a:fld>
            <a:endParaRPr lang="es-CL"/>
          </a:p>
        </p:txBody>
      </p:sp>
      <p:sp>
        <p:nvSpPr>
          <p:cNvPr id="6" name="4 Marcador de pie de página"/>
          <p:cNvSpPr>
            <a:spLocks noGrp="1"/>
          </p:cNvSpPr>
          <p:nvPr>
            <p:ph type="ftr" sz="quarter" idx="11"/>
          </p:nvPr>
        </p:nvSpPr>
        <p:spPr/>
        <p:txBody>
          <a:bodyPr/>
          <a:lstStyle>
            <a:lvl1pPr>
              <a:defRPr/>
            </a:lvl1pPr>
          </a:lstStyle>
          <a:p>
            <a:pPr>
              <a:defRPr/>
            </a:pPr>
            <a:endParaRPr lang="es-CL"/>
          </a:p>
        </p:txBody>
      </p:sp>
      <p:sp>
        <p:nvSpPr>
          <p:cNvPr id="7" name="5 Marcador de número de diapositiva"/>
          <p:cNvSpPr>
            <a:spLocks noGrp="1"/>
          </p:cNvSpPr>
          <p:nvPr>
            <p:ph type="sldNum" sz="quarter" idx="12"/>
          </p:nvPr>
        </p:nvSpPr>
        <p:spPr/>
        <p:txBody>
          <a:bodyPr/>
          <a:lstStyle>
            <a:lvl1pPr>
              <a:defRPr/>
            </a:lvl1pPr>
          </a:lstStyle>
          <a:p>
            <a:pPr>
              <a:defRPr/>
            </a:pPr>
            <a:fld id="{598B0902-03BB-40DE-B13D-B97CE328A582}" type="slidenum">
              <a:rPr lang="es-CL"/>
              <a:pPr>
                <a:defRPr/>
              </a:pPr>
              <a:t>‹Nº›</a:t>
            </a:fld>
            <a:endParaRPr lang="es-CL"/>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CL"/>
          </a:p>
        </p:txBody>
      </p:sp>
      <p:sp>
        <p:nvSpPr>
          <p:cNvPr id="3" name="2 Marcador de posición de imagen"/>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s-CL" noProof="0"/>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3 Marcador de fecha"/>
          <p:cNvSpPr>
            <a:spLocks noGrp="1"/>
          </p:cNvSpPr>
          <p:nvPr>
            <p:ph type="dt" sz="half" idx="10"/>
          </p:nvPr>
        </p:nvSpPr>
        <p:spPr/>
        <p:txBody>
          <a:bodyPr/>
          <a:lstStyle>
            <a:lvl1pPr>
              <a:defRPr/>
            </a:lvl1pPr>
          </a:lstStyle>
          <a:p>
            <a:pPr>
              <a:defRPr/>
            </a:pPr>
            <a:fld id="{3A4D6E3C-DE9A-4F9F-916F-7FC9218BFA5E}" type="datetimeFigureOut">
              <a:rPr lang="es-CL"/>
              <a:pPr>
                <a:defRPr/>
              </a:pPr>
              <a:t>16-08-2010</a:t>
            </a:fld>
            <a:endParaRPr lang="es-CL"/>
          </a:p>
        </p:txBody>
      </p:sp>
      <p:sp>
        <p:nvSpPr>
          <p:cNvPr id="6" name="4 Marcador de pie de página"/>
          <p:cNvSpPr>
            <a:spLocks noGrp="1"/>
          </p:cNvSpPr>
          <p:nvPr>
            <p:ph type="ftr" sz="quarter" idx="11"/>
          </p:nvPr>
        </p:nvSpPr>
        <p:spPr/>
        <p:txBody>
          <a:bodyPr/>
          <a:lstStyle>
            <a:lvl1pPr>
              <a:defRPr/>
            </a:lvl1pPr>
          </a:lstStyle>
          <a:p>
            <a:pPr>
              <a:defRPr/>
            </a:pPr>
            <a:endParaRPr lang="es-CL"/>
          </a:p>
        </p:txBody>
      </p:sp>
      <p:sp>
        <p:nvSpPr>
          <p:cNvPr id="7" name="5 Marcador de número de diapositiva"/>
          <p:cNvSpPr>
            <a:spLocks noGrp="1"/>
          </p:cNvSpPr>
          <p:nvPr>
            <p:ph type="sldNum" sz="quarter" idx="12"/>
          </p:nvPr>
        </p:nvSpPr>
        <p:spPr/>
        <p:txBody>
          <a:bodyPr/>
          <a:lstStyle>
            <a:lvl1pPr>
              <a:defRPr/>
            </a:lvl1pPr>
          </a:lstStyle>
          <a:p>
            <a:pPr>
              <a:defRPr/>
            </a:pPr>
            <a:fld id="{EA23F521-851D-409F-A06C-32B21E50BB88}" type="slidenum">
              <a:rPr lang="es-CL"/>
              <a:pPr>
                <a:defRPr/>
              </a:pPr>
              <a:t>‹Nº›</a:t>
            </a:fld>
            <a:endParaRPr lang="es-C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1 Marcador de título"/>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s-ES" smtClean="0"/>
              <a:t>Haga clic para modificar el estilo de título del patrón</a:t>
            </a:r>
            <a:endParaRPr lang="es-CL" smtClean="0"/>
          </a:p>
        </p:txBody>
      </p:sp>
      <p:sp>
        <p:nvSpPr>
          <p:cNvPr id="1027" name="2 Marcador de texto"/>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smtClean="0"/>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8B9A5E20-5312-4051-B3C3-9A5ED6C8450D}" type="datetimeFigureOut">
              <a:rPr lang="es-CL"/>
              <a:pPr>
                <a:defRPr/>
              </a:pPr>
              <a:t>16-08-2010</a:t>
            </a:fld>
            <a:endParaRPr lang="es-CL"/>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s-CL"/>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09FF337A-584C-45E6-9EF1-F71BA3969343}" type="slidenum">
              <a:rPr lang="es-CL"/>
              <a:pPr>
                <a:defRPr/>
              </a:pPr>
              <a:t>‹Nº›</a:t>
            </a:fld>
            <a:endParaRPr lang="es-CL"/>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C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p:txBody>
          <a:bodyPr>
            <a:normAutofit fontScale="90000"/>
          </a:bodyPr>
          <a:lstStyle/>
          <a:p>
            <a:r>
              <a:rPr lang="es-CL" sz="4000" b="1" dirty="0" smtClean="0">
                <a:latin typeface="Century Gothic" pitchFamily="34" charset="0"/>
              </a:rPr>
              <a:t>Aspectos laborales de la transmisión y reestructuración de la empresa. </a:t>
            </a:r>
          </a:p>
        </p:txBody>
      </p:sp>
      <p:sp>
        <p:nvSpPr>
          <p:cNvPr id="3" name="2 Subtítulo"/>
          <p:cNvSpPr>
            <a:spLocks noGrp="1"/>
          </p:cNvSpPr>
          <p:nvPr>
            <p:ph type="subTitle" idx="1"/>
          </p:nvPr>
        </p:nvSpPr>
        <p:spPr/>
        <p:txBody>
          <a:bodyPr>
            <a:normAutofit/>
          </a:bodyPr>
          <a:lstStyle/>
          <a:p>
            <a:r>
              <a:rPr lang="es-CL" dirty="0" smtClean="0">
                <a:solidFill>
                  <a:srgbClr val="898989"/>
                </a:solidFill>
                <a:latin typeface="Century Gothic" pitchFamily="34" charset="0"/>
              </a:rPr>
              <a:t>Profesor Claudio </a:t>
            </a:r>
            <a:r>
              <a:rPr lang="es-CL" dirty="0" err="1" smtClean="0">
                <a:solidFill>
                  <a:srgbClr val="898989"/>
                </a:solidFill>
                <a:latin typeface="Century Gothic" pitchFamily="34" charset="0"/>
              </a:rPr>
              <a:t>Palavecino</a:t>
            </a:r>
            <a:endParaRPr lang="es-CL" dirty="0" smtClean="0">
              <a:solidFill>
                <a:srgbClr val="898989"/>
              </a:solidFill>
              <a:latin typeface="Century Gothic" pitchFamily="34"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1 Título"/>
          <p:cNvSpPr>
            <a:spLocks noGrp="1"/>
          </p:cNvSpPr>
          <p:nvPr>
            <p:ph type="title"/>
          </p:nvPr>
        </p:nvSpPr>
        <p:spPr/>
        <p:txBody>
          <a:bodyPr/>
          <a:lstStyle/>
          <a:p>
            <a:r>
              <a:rPr lang="es-CL" b="1" dirty="0" smtClean="0">
                <a:latin typeface="Century Gothic" pitchFamily="34" charset="0"/>
              </a:rPr>
              <a:t>Art. 4°, inc. 2°, </a:t>
            </a:r>
            <a:r>
              <a:rPr lang="es-CL" b="1" dirty="0" err="1" smtClean="0">
                <a:latin typeface="Century Gothic" pitchFamily="34" charset="0"/>
              </a:rPr>
              <a:t>CdT</a:t>
            </a:r>
            <a:endParaRPr lang="es-CL" dirty="0" smtClean="0"/>
          </a:p>
        </p:txBody>
      </p:sp>
      <p:sp>
        <p:nvSpPr>
          <p:cNvPr id="19458" name="2 Marcador de contenido"/>
          <p:cNvSpPr>
            <a:spLocks noGrp="1"/>
          </p:cNvSpPr>
          <p:nvPr>
            <p:ph idx="1"/>
          </p:nvPr>
        </p:nvSpPr>
        <p:spPr/>
        <p:txBody>
          <a:bodyPr/>
          <a:lstStyle/>
          <a:p>
            <a:pPr algn="just"/>
            <a:r>
              <a:rPr lang="es-CL" dirty="0" smtClean="0">
                <a:latin typeface="Century Gothic" pitchFamily="34" charset="0"/>
              </a:rPr>
              <a:t>Como el presupuesto fáctico de la norma es la continuidad del objeto </a:t>
            </a:r>
            <a:r>
              <a:rPr lang="es-CL" dirty="0" err="1" smtClean="0">
                <a:latin typeface="Century Gothic" pitchFamily="34" charset="0"/>
              </a:rPr>
              <a:t>negocial</a:t>
            </a:r>
            <a:r>
              <a:rPr lang="es-CL" dirty="0" smtClean="0">
                <a:latin typeface="Century Gothic" pitchFamily="34" charset="0"/>
              </a:rPr>
              <a:t> (la empresa como mero </a:t>
            </a:r>
            <a:r>
              <a:rPr lang="es-CL" i="1" dirty="0" err="1" smtClean="0">
                <a:latin typeface="Century Gothic" pitchFamily="34" charset="0"/>
              </a:rPr>
              <a:t>factum</a:t>
            </a:r>
            <a:r>
              <a:rPr lang="es-CL" dirty="0" smtClean="0">
                <a:latin typeface="Century Gothic" pitchFamily="34" charset="0"/>
              </a:rPr>
              <a:t>) debe existir un acto directo de transmisión entre transmitente-adquirente.</a:t>
            </a:r>
          </a:p>
          <a:p>
            <a:endParaRPr lang="es-CL" dirty="0" smtClean="0">
              <a:latin typeface="Century Gothic"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1 Título"/>
          <p:cNvSpPr>
            <a:spLocks noGrp="1"/>
          </p:cNvSpPr>
          <p:nvPr>
            <p:ph type="title"/>
          </p:nvPr>
        </p:nvSpPr>
        <p:spPr/>
        <p:txBody>
          <a:bodyPr/>
          <a:lstStyle/>
          <a:p>
            <a:r>
              <a:rPr lang="es-CL" b="1" dirty="0" smtClean="0">
                <a:latin typeface="Century Gothic" pitchFamily="34" charset="0"/>
              </a:rPr>
              <a:t>Art. 4°, inc. 2°, </a:t>
            </a:r>
            <a:r>
              <a:rPr lang="es-CL" b="1" dirty="0" err="1" smtClean="0">
                <a:latin typeface="Century Gothic" pitchFamily="34" charset="0"/>
              </a:rPr>
              <a:t>CdT</a:t>
            </a:r>
            <a:endParaRPr lang="es-CL" dirty="0" smtClean="0">
              <a:latin typeface="Century Gothic" pitchFamily="34" charset="0"/>
            </a:endParaRPr>
          </a:p>
        </p:txBody>
      </p:sp>
      <p:sp>
        <p:nvSpPr>
          <p:cNvPr id="3" name="2 Marcador de contenido"/>
          <p:cNvSpPr>
            <a:spLocks noGrp="1"/>
          </p:cNvSpPr>
          <p:nvPr>
            <p:ph idx="1"/>
          </p:nvPr>
        </p:nvSpPr>
        <p:spPr/>
        <p:txBody>
          <a:bodyPr rtlCol="0">
            <a:normAutofit fontScale="92500" lnSpcReduction="10000"/>
          </a:bodyPr>
          <a:lstStyle/>
          <a:p>
            <a:pPr fontAlgn="auto">
              <a:spcAft>
                <a:spcPts val="0"/>
              </a:spcAft>
              <a:buFont typeface="Arial" pitchFamily="34" charset="0"/>
              <a:buNone/>
              <a:defRPr/>
            </a:pPr>
            <a:r>
              <a:rPr lang="es-CL" dirty="0" smtClean="0">
                <a:latin typeface="Century Gothic" pitchFamily="34" charset="0"/>
              </a:rPr>
              <a:t>¿Qué se transmite?</a:t>
            </a:r>
          </a:p>
          <a:p>
            <a:pPr algn="just" fontAlgn="auto">
              <a:spcAft>
                <a:spcPts val="0"/>
              </a:spcAft>
              <a:buFont typeface="Arial" pitchFamily="34" charset="0"/>
              <a:buChar char="•"/>
              <a:defRPr/>
            </a:pPr>
            <a:r>
              <a:rPr lang="es-CL" dirty="0" smtClean="0">
                <a:latin typeface="Century Gothic" pitchFamily="34" charset="0"/>
              </a:rPr>
              <a:t>La empresa como mera facticidad: conjunción finalizada de factores productivos.</a:t>
            </a:r>
          </a:p>
          <a:p>
            <a:pPr algn="just" fontAlgn="auto">
              <a:spcAft>
                <a:spcPts val="0"/>
              </a:spcAft>
              <a:buFont typeface="Arial" pitchFamily="34" charset="0"/>
              <a:buChar char="•"/>
              <a:defRPr/>
            </a:pPr>
            <a:r>
              <a:rPr lang="es-CL" dirty="0" smtClean="0">
                <a:latin typeface="Century Gothic" pitchFamily="34" charset="0"/>
              </a:rPr>
              <a:t>Parte de la empresa: alguna unidad técnica productiva autónoma.</a:t>
            </a:r>
          </a:p>
          <a:p>
            <a:pPr algn="just" fontAlgn="auto">
              <a:spcAft>
                <a:spcPts val="0"/>
              </a:spcAft>
              <a:buFont typeface="Arial" pitchFamily="34" charset="0"/>
              <a:buChar char="•"/>
              <a:defRPr/>
            </a:pPr>
            <a:r>
              <a:rPr lang="es-CL" dirty="0" smtClean="0">
                <a:latin typeface="Century Gothic" pitchFamily="34" charset="0"/>
              </a:rPr>
              <a:t>Analogía del poema (Pablo </a:t>
            </a:r>
            <a:r>
              <a:rPr lang="es-CL" dirty="0" err="1" smtClean="0">
                <a:latin typeface="Century Gothic" pitchFamily="34" charset="0"/>
              </a:rPr>
              <a:t>Candal</a:t>
            </a:r>
            <a:r>
              <a:rPr lang="es-CL" dirty="0" smtClean="0">
                <a:latin typeface="Century Gothic" pitchFamily="34" charset="0"/>
              </a:rPr>
              <a:t>).</a:t>
            </a:r>
          </a:p>
          <a:p>
            <a:pPr fontAlgn="auto">
              <a:spcAft>
                <a:spcPts val="0"/>
              </a:spcAft>
              <a:buFont typeface="Arial" pitchFamily="34" charset="0"/>
              <a:buChar char="•"/>
              <a:defRPr/>
            </a:pPr>
            <a:endParaRPr lang="es-CL" dirty="0" smtClean="0">
              <a:latin typeface="Century Gothic" pitchFamily="34" charset="0"/>
            </a:endParaRPr>
          </a:p>
          <a:p>
            <a:pPr fontAlgn="auto">
              <a:spcAft>
                <a:spcPts val="0"/>
              </a:spcAft>
              <a:buFont typeface="Arial" pitchFamily="34" charset="0"/>
              <a:buNone/>
              <a:defRPr/>
            </a:pPr>
            <a:r>
              <a:rPr lang="es-CL" dirty="0" smtClean="0">
                <a:latin typeface="Century Gothic" pitchFamily="34" charset="0"/>
              </a:rPr>
              <a:t> </a:t>
            </a:r>
            <a:endParaRPr lang="es-CL" dirty="0">
              <a:latin typeface="Century Gothic" pitchFamily="34"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1 Título"/>
          <p:cNvSpPr>
            <a:spLocks noGrp="1"/>
          </p:cNvSpPr>
          <p:nvPr>
            <p:ph type="title"/>
          </p:nvPr>
        </p:nvSpPr>
        <p:spPr/>
        <p:txBody>
          <a:bodyPr/>
          <a:lstStyle/>
          <a:p>
            <a:r>
              <a:rPr lang="es-CL" b="1" dirty="0" smtClean="0">
                <a:latin typeface="Century Gothic" pitchFamily="34" charset="0"/>
              </a:rPr>
              <a:t>Art. 4°, inc. 2°, </a:t>
            </a:r>
            <a:r>
              <a:rPr lang="es-CL" b="1" dirty="0" err="1" smtClean="0">
                <a:latin typeface="Century Gothic" pitchFamily="34" charset="0"/>
              </a:rPr>
              <a:t>CdT</a:t>
            </a:r>
            <a:endParaRPr lang="es-CL" dirty="0" smtClean="0">
              <a:latin typeface="Century Gothic" pitchFamily="34" charset="0"/>
            </a:endParaRPr>
          </a:p>
        </p:txBody>
      </p:sp>
      <p:sp>
        <p:nvSpPr>
          <p:cNvPr id="3" name="2 Marcador de contenido"/>
          <p:cNvSpPr>
            <a:spLocks noGrp="1"/>
          </p:cNvSpPr>
          <p:nvPr>
            <p:ph idx="1"/>
          </p:nvPr>
        </p:nvSpPr>
        <p:spPr/>
        <p:txBody>
          <a:bodyPr rtlCol="0">
            <a:normAutofit fontScale="85000" lnSpcReduction="10000"/>
          </a:bodyPr>
          <a:lstStyle/>
          <a:p>
            <a:pPr fontAlgn="auto">
              <a:spcAft>
                <a:spcPts val="0"/>
              </a:spcAft>
              <a:buFont typeface="Arial" pitchFamily="34" charset="0"/>
              <a:buNone/>
              <a:defRPr/>
            </a:pPr>
            <a:r>
              <a:rPr lang="es-CL" dirty="0" smtClean="0">
                <a:latin typeface="Century Gothic" pitchFamily="34" charset="0"/>
              </a:rPr>
              <a:t>Efectos jurídicos del cambio de titularidad.</a:t>
            </a:r>
          </a:p>
          <a:p>
            <a:pPr algn="just" fontAlgn="auto">
              <a:spcAft>
                <a:spcPts val="0"/>
              </a:spcAft>
              <a:buFont typeface="Arial" pitchFamily="34" charset="0"/>
              <a:buChar char="•"/>
              <a:defRPr/>
            </a:pPr>
            <a:r>
              <a:rPr lang="es-CL" dirty="0" smtClean="0">
                <a:latin typeface="Century Gothic" pitchFamily="34" charset="0"/>
              </a:rPr>
              <a:t>Continuidad de los contratos individuales y de los instrumentos colectivos.</a:t>
            </a:r>
          </a:p>
          <a:p>
            <a:pPr algn="just" fontAlgn="auto">
              <a:spcAft>
                <a:spcPts val="0"/>
              </a:spcAft>
              <a:buFont typeface="Arial" pitchFamily="34" charset="0"/>
              <a:buChar char="•"/>
              <a:defRPr/>
            </a:pPr>
            <a:r>
              <a:rPr lang="es-CL" dirty="0" smtClean="0">
                <a:latin typeface="Century Gothic" pitchFamily="34" charset="0"/>
              </a:rPr>
              <a:t>Mantenimiento de los derechos y obligaciones emergentes de tales contratos e instrumentos.</a:t>
            </a:r>
          </a:p>
          <a:p>
            <a:pPr algn="just" fontAlgn="auto">
              <a:spcAft>
                <a:spcPts val="0"/>
              </a:spcAft>
              <a:buFont typeface="Arial" pitchFamily="34" charset="0"/>
              <a:buChar char="•"/>
              <a:defRPr/>
            </a:pPr>
            <a:r>
              <a:rPr lang="es-CL" dirty="0" smtClean="0">
                <a:latin typeface="Century Gothic" pitchFamily="34" charset="0"/>
              </a:rPr>
              <a:t>Mantenimiento de la antigüedad  adquirida y los derechos que de ella deriven.</a:t>
            </a:r>
          </a:p>
          <a:p>
            <a:pPr algn="just" fontAlgn="auto">
              <a:spcAft>
                <a:spcPts val="0"/>
              </a:spcAft>
              <a:buFont typeface="Arial" pitchFamily="34" charset="0"/>
              <a:buChar char="•"/>
              <a:defRPr/>
            </a:pPr>
            <a:r>
              <a:rPr lang="es-CL" dirty="0" smtClean="0">
                <a:latin typeface="Century Gothic" pitchFamily="34" charset="0"/>
              </a:rPr>
              <a:t>¿Qué sucede con las obligaciones ya </a:t>
            </a:r>
            <a:r>
              <a:rPr lang="es-CL" dirty="0" smtClean="0">
                <a:latin typeface="Century Gothic" pitchFamily="34" charset="0"/>
              </a:rPr>
              <a:t>devengadas antes del traspaso </a:t>
            </a:r>
            <a:r>
              <a:rPr lang="es-CL" dirty="0" smtClean="0">
                <a:latin typeface="Century Gothic" pitchFamily="34" charset="0"/>
              </a:rPr>
              <a:t>y no saldadas por el anterior empleador?</a:t>
            </a:r>
          </a:p>
          <a:p>
            <a:pPr fontAlgn="auto">
              <a:spcAft>
                <a:spcPts val="0"/>
              </a:spcAft>
              <a:buFont typeface="Arial" pitchFamily="34" charset="0"/>
              <a:buChar char="•"/>
              <a:defRPr/>
            </a:pPr>
            <a:endParaRPr lang="es-CL" dirty="0">
              <a:latin typeface="Century Gothic" pitchFamily="34" charset="0"/>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1 Título"/>
          <p:cNvSpPr>
            <a:spLocks noGrp="1"/>
          </p:cNvSpPr>
          <p:nvPr>
            <p:ph type="title"/>
          </p:nvPr>
        </p:nvSpPr>
        <p:spPr/>
        <p:txBody>
          <a:bodyPr/>
          <a:lstStyle/>
          <a:p>
            <a:r>
              <a:rPr lang="es-CL" sz="4000" b="1" dirty="0" smtClean="0">
                <a:latin typeface="Century Gothic" pitchFamily="34" charset="0"/>
              </a:rPr>
              <a:t>DT (antigua doctrina) </a:t>
            </a:r>
            <a:r>
              <a:rPr lang="es-ES" sz="4000" b="1" dirty="0" smtClean="0">
                <a:latin typeface="Century Gothic" pitchFamily="34" charset="0"/>
              </a:rPr>
              <a:t>Ord. N º 2244, de 02-05-1984 </a:t>
            </a:r>
            <a:endParaRPr lang="es-CL" sz="4000" b="1" dirty="0" smtClean="0">
              <a:latin typeface="Century Gothic" pitchFamily="34" charset="0"/>
            </a:endParaRPr>
          </a:p>
        </p:txBody>
      </p:sp>
      <p:sp>
        <p:nvSpPr>
          <p:cNvPr id="3" name="2 Marcador de contenido"/>
          <p:cNvSpPr>
            <a:spLocks noGrp="1"/>
          </p:cNvSpPr>
          <p:nvPr>
            <p:ph idx="1"/>
          </p:nvPr>
        </p:nvSpPr>
        <p:spPr/>
        <p:txBody>
          <a:bodyPr rtlCol="0">
            <a:normAutofit fontScale="85000" lnSpcReduction="20000"/>
          </a:bodyPr>
          <a:lstStyle/>
          <a:p>
            <a:pPr algn="just" fontAlgn="auto">
              <a:spcAft>
                <a:spcPts val="0"/>
              </a:spcAft>
              <a:buFont typeface="Arial" pitchFamily="34" charset="0"/>
              <a:buChar char="•"/>
              <a:defRPr/>
            </a:pPr>
            <a:r>
              <a:rPr lang="es-CL" dirty="0">
                <a:latin typeface="Century Gothic" pitchFamily="34" charset="0"/>
              </a:rPr>
              <a:t>“no resulta jurídicamente posible que a través de una norma que sólo tuvo por objeto mantener la continuidad de la relación laboral y la subsistencia de lo convenido en los contratos individuales y colectivos, en los casos que ella indica, se imponga al nuevo empleador una obligación que no tuvo en vista el legislador al implantarla, como sería la de asumir la responsabilidad y, en consecuencia, hacerse cargo del pago de las prestaciones y beneficios que quedó debiendo el antiguo empleador…”</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Grp="1"/>
          </p:cNvSpPr>
          <p:nvPr>
            <p:ph type="title"/>
          </p:nvPr>
        </p:nvSpPr>
        <p:spPr/>
        <p:txBody>
          <a:bodyPr/>
          <a:lstStyle/>
          <a:p>
            <a:r>
              <a:rPr lang="es-ES" sz="4000" b="1" dirty="0" smtClean="0">
                <a:latin typeface="Century Gothic" pitchFamily="34" charset="0"/>
              </a:rPr>
              <a:t>DT,</a:t>
            </a:r>
            <a:r>
              <a:rPr lang="es-ES" sz="4000" dirty="0" smtClean="0">
                <a:latin typeface="Century Gothic" pitchFamily="34" charset="0"/>
              </a:rPr>
              <a:t> </a:t>
            </a:r>
            <a:r>
              <a:rPr lang="es-ES" sz="4000" b="1" dirty="0" smtClean="0">
                <a:latin typeface="Century Gothic" pitchFamily="34" charset="0"/>
              </a:rPr>
              <a:t>ORD</a:t>
            </a:r>
            <a:r>
              <a:rPr lang="es-ES" sz="4000" b="1" dirty="0" smtClean="0">
                <a:latin typeface="Century Gothic" pitchFamily="34" charset="0"/>
              </a:rPr>
              <a:t>.: Nº </a:t>
            </a:r>
            <a:r>
              <a:rPr lang="es-ES" sz="4000" b="1" dirty="0" smtClean="0">
                <a:latin typeface="Century Gothic" pitchFamily="34" charset="0"/>
              </a:rPr>
              <a:t>0849/28</a:t>
            </a:r>
            <a:br>
              <a:rPr lang="es-ES" sz="4000" b="1" dirty="0" smtClean="0">
                <a:latin typeface="Century Gothic" pitchFamily="34" charset="0"/>
              </a:rPr>
            </a:br>
            <a:r>
              <a:rPr lang="es-ES" sz="4000" b="1" dirty="0" smtClean="0">
                <a:latin typeface="Century Gothic" pitchFamily="34" charset="0"/>
              </a:rPr>
              <a:t>28.02.2005</a:t>
            </a:r>
          </a:p>
        </p:txBody>
      </p:sp>
      <p:sp>
        <p:nvSpPr>
          <p:cNvPr id="24579" name="Rectangle 3"/>
          <p:cNvSpPr>
            <a:spLocks noGrp="1"/>
          </p:cNvSpPr>
          <p:nvPr>
            <p:ph type="body" idx="1"/>
          </p:nvPr>
        </p:nvSpPr>
        <p:spPr/>
        <p:txBody>
          <a:bodyPr/>
          <a:lstStyle/>
          <a:p>
            <a:pPr algn="just">
              <a:lnSpc>
                <a:spcPct val="80000"/>
              </a:lnSpc>
            </a:pPr>
            <a:r>
              <a:rPr lang="es-ES" sz="1800" dirty="0" smtClean="0">
                <a:latin typeface="Century Gothic" pitchFamily="34" charset="0"/>
              </a:rPr>
              <a:t>El Art. 4º inc. 2º CT fue concebido como una forma de protección de los derechos y obligaciones de los trabajadores que emanan de sus respectivos contratos individuales o colectivos, a fin de que no se vean alterados por acontecimientos que les son ajenos, tales como la circunstancia de venderse o arrendarse la respectiva empresa.</a:t>
            </a:r>
          </a:p>
          <a:p>
            <a:pPr algn="just">
              <a:lnSpc>
                <a:spcPct val="80000"/>
              </a:lnSpc>
            </a:pPr>
            <a:r>
              <a:rPr lang="es-ES" sz="1800" dirty="0" smtClean="0">
                <a:latin typeface="Century Gothic" pitchFamily="34" charset="0"/>
              </a:rPr>
              <a:t>… el trabajador se encuentra adscrito a una organización que es responsable del cumplimiento de las </a:t>
            </a:r>
            <a:r>
              <a:rPr lang="es-ES" sz="1800" dirty="0" smtClean="0">
                <a:latin typeface="Century Gothic" pitchFamily="34" charset="0"/>
              </a:rPr>
              <a:t>obligaciones  emanadas </a:t>
            </a:r>
            <a:r>
              <a:rPr lang="es-ES" sz="1800" dirty="0" smtClean="0">
                <a:latin typeface="Century Gothic" pitchFamily="34" charset="0"/>
              </a:rPr>
              <a:t>del contrato de trabajo.</a:t>
            </a:r>
          </a:p>
          <a:p>
            <a:pPr algn="just">
              <a:lnSpc>
                <a:spcPct val="80000"/>
              </a:lnSpc>
            </a:pPr>
            <a:r>
              <a:rPr lang="es-ES" sz="1800" dirty="0" smtClean="0">
                <a:latin typeface="Century Gothic" pitchFamily="34" charset="0"/>
              </a:rPr>
              <a:t>De esta manera,  resulta jurídicamente posible sostener que dado  que esta norma, según ya se expresó,  tiene por objeto mantener la continuidad de la relación laboral y la subsistencia de lo convenido en los contratos individuales y colectivos en los casos que ella indica, el nuevo empleador tiene la obligación de asumir la responsabilidad que es propia de la empresa de la que es actual titular y, en consecuencia, debe hacerse cargo del pago de las prestaciones y beneficios que quedó debiendo el anterior.</a:t>
            </a:r>
          </a:p>
          <a:p>
            <a:pPr algn="just">
              <a:lnSpc>
                <a:spcPct val="80000"/>
              </a:lnSpc>
            </a:pPr>
            <a:r>
              <a:rPr lang="es-ES" sz="1800" dirty="0" smtClean="0">
                <a:latin typeface="Century Gothic" pitchFamily="34" charset="0"/>
              </a:rPr>
              <a:t>Se reconsidera, por consiguiente, el Ordinario N º 2244, de 02-05-1984 y cualquier otro pronunciamiento que contenga una doctrina contraria a la enunciada anteriormente.</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1 Título"/>
          <p:cNvSpPr>
            <a:spLocks noGrp="1"/>
          </p:cNvSpPr>
          <p:nvPr>
            <p:ph type="title"/>
          </p:nvPr>
        </p:nvSpPr>
        <p:spPr/>
        <p:txBody>
          <a:bodyPr/>
          <a:lstStyle/>
          <a:p>
            <a:r>
              <a:rPr lang="es-CL" b="1" dirty="0" smtClean="0">
                <a:latin typeface="Century Gothic" pitchFamily="34" charset="0"/>
              </a:rPr>
              <a:t>Art. 507 </a:t>
            </a:r>
            <a:r>
              <a:rPr lang="es-CL" b="1" dirty="0" err="1" smtClean="0">
                <a:latin typeface="Century Gothic" pitchFamily="34" charset="0"/>
              </a:rPr>
              <a:t>CdT</a:t>
            </a:r>
            <a:endParaRPr lang="es-CL" b="1" dirty="0" smtClean="0">
              <a:latin typeface="Century Gothic" pitchFamily="34" charset="0"/>
            </a:endParaRPr>
          </a:p>
        </p:txBody>
      </p:sp>
      <p:sp>
        <p:nvSpPr>
          <p:cNvPr id="3" name="2 Marcador de contenido"/>
          <p:cNvSpPr>
            <a:spLocks noGrp="1"/>
          </p:cNvSpPr>
          <p:nvPr>
            <p:ph idx="1"/>
          </p:nvPr>
        </p:nvSpPr>
        <p:spPr>
          <a:xfrm>
            <a:off x="457200" y="1600200"/>
            <a:ext cx="8229600" cy="5257800"/>
          </a:xfrm>
        </p:spPr>
        <p:txBody>
          <a:bodyPr rtlCol="0">
            <a:normAutofit fontScale="55000" lnSpcReduction="20000"/>
          </a:bodyPr>
          <a:lstStyle/>
          <a:p>
            <a:pPr marL="444500" indent="-444500" algn="just" fontAlgn="auto">
              <a:lnSpc>
                <a:spcPct val="90000"/>
              </a:lnSpc>
              <a:spcAft>
                <a:spcPts val="400"/>
              </a:spcAft>
              <a:buClr>
                <a:srgbClr val="00A28A"/>
              </a:buClr>
              <a:buNone/>
              <a:defRPr/>
            </a:pPr>
            <a:r>
              <a:rPr lang="es-CL" sz="3600" dirty="0" smtClean="0">
                <a:latin typeface="Century Gothic" pitchFamily="34" charset="0"/>
              </a:rPr>
              <a:t>El empleador “</a:t>
            </a:r>
            <a:r>
              <a:rPr lang="es-CL" sz="3600" i="1" dirty="0" smtClean="0">
                <a:latin typeface="Century Gothic" pitchFamily="34" charset="0"/>
              </a:rPr>
              <a:t>que </a:t>
            </a:r>
            <a:r>
              <a:rPr lang="es-CL" sz="3600" b="1" i="1" u="sng" dirty="0" smtClean="0">
                <a:latin typeface="Century Gothic" pitchFamily="34" charset="0"/>
              </a:rPr>
              <a:t>simule la contratación de trabajadores a través de terceros</a:t>
            </a:r>
            <a:r>
              <a:rPr lang="es-CL" sz="3600" i="1" dirty="0" smtClean="0">
                <a:latin typeface="Century Gothic" pitchFamily="34" charset="0"/>
              </a:rPr>
              <a:t>”</a:t>
            </a:r>
            <a:r>
              <a:rPr lang="es-CL" sz="3600" dirty="0" smtClean="0">
                <a:latin typeface="Century Gothic" pitchFamily="34" charset="0"/>
              </a:rPr>
              <a:t> o </a:t>
            </a:r>
            <a:r>
              <a:rPr lang="es-CL" sz="3600" b="1" i="1" u="sng" dirty="0" smtClean="0">
                <a:latin typeface="Century Gothic" pitchFamily="34" charset="0"/>
              </a:rPr>
              <a:t>“utilice cualquier subterfugio</a:t>
            </a:r>
            <a:r>
              <a:rPr lang="es-CL" sz="3600" b="1" u="sng" dirty="0" smtClean="0">
                <a:latin typeface="Century Gothic" pitchFamily="34" charset="0"/>
              </a:rPr>
              <a:t> </a:t>
            </a:r>
            <a:r>
              <a:rPr lang="es-CL" sz="3600" dirty="0" smtClean="0">
                <a:latin typeface="Century Gothic" pitchFamily="34" charset="0"/>
              </a:rPr>
              <a:t>[…] </a:t>
            </a:r>
            <a:r>
              <a:rPr lang="es-CL" sz="3600" i="1" dirty="0" smtClean="0">
                <a:latin typeface="Century Gothic" pitchFamily="34" charset="0"/>
              </a:rPr>
              <a:t>que tenga como resultado eludir el cumplimiento de obligaciones laborales y previsionales…” </a:t>
            </a:r>
            <a:r>
              <a:rPr lang="es-CL" sz="3600" dirty="0" smtClean="0">
                <a:latin typeface="Century Gothic" pitchFamily="34" charset="0"/>
              </a:rPr>
              <a:t>es sancionado por el</a:t>
            </a:r>
            <a:r>
              <a:rPr lang="es-CL" sz="3600" i="1" dirty="0" smtClean="0">
                <a:latin typeface="Century Gothic" pitchFamily="34" charset="0"/>
              </a:rPr>
              <a:t> </a:t>
            </a:r>
            <a:r>
              <a:rPr lang="es-CL" sz="3600" b="1" dirty="0" smtClean="0">
                <a:latin typeface="Century Gothic" pitchFamily="34" charset="0"/>
              </a:rPr>
              <a:t>Art. </a:t>
            </a:r>
            <a:r>
              <a:rPr lang="es-CL" sz="3600" b="1" dirty="0" smtClean="0">
                <a:latin typeface="Century Gothic" pitchFamily="34" charset="0"/>
              </a:rPr>
              <a:t>507 </a:t>
            </a:r>
            <a:r>
              <a:rPr lang="es-CL" sz="3600" b="1" dirty="0" smtClean="0">
                <a:latin typeface="Century Gothic" pitchFamily="34" charset="0"/>
              </a:rPr>
              <a:t>CT</a:t>
            </a:r>
            <a:r>
              <a:rPr lang="es-CL" sz="3600" dirty="0" smtClean="0">
                <a:latin typeface="Century Gothic" pitchFamily="34" charset="0"/>
              </a:rPr>
              <a:t> </a:t>
            </a:r>
          </a:p>
          <a:p>
            <a:pPr marL="444500" indent="-444500" algn="just" fontAlgn="auto">
              <a:lnSpc>
                <a:spcPct val="90000"/>
              </a:lnSpc>
              <a:spcAft>
                <a:spcPts val="400"/>
              </a:spcAft>
              <a:buClr>
                <a:srgbClr val="00A28A"/>
              </a:buClr>
              <a:buNone/>
              <a:defRPr/>
            </a:pPr>
            <a:r>
              <a:rPr lang="es-CL" sz="3600" dirty="0" smtClean="0">
                <a:latin typeface="Century Gothic" pitchFamily="34" charset="0"/>
              </a:rPr>
              <a:t>Subterfugio: </a:t>
            </a:r>
            <a:r>
              <a:rPr lang="es-CL" sz="3600" i="1" dirty="0" smtClean="0">
                <a:latin typeface="Century Gothic" pitchFamily="34" charset="0"/>
              </a:rPr>
              <a:t>“cualquier alteración realizada a través del establecimiento de razones sociales distintas, la creación de identidades legales, la división de la empresa, u otras que signifiquen para los trabajadores disminución o pérdida de derechos laborales individuales o colectivos, en especial, entre los primeros las gratificaciones o las indemnizaciones por años de servicios y entre los segundos el derecho a sindicalización o a negociar colectivamente”.</a:t>
            </a:r>
          </a:p>
          <a:p>
            <a:pPr marL="444500" indent="-444500" algn="just" fontAlgn="auto">
              <a:lnSpc>
                <a:spcPct val="90000"/>
              </a:lnSpc>
              <a:spcAft>
                <a:spcPts val="400"/>
              </a:spcAft>
              <a:buClr>
                <a:srgbClr val="00A28A"/>
              </a:buClr>
              <a:buNone/>
              <a:defRPr/>
            </a:pPr>
            <a:r>
              <a:rPr lang="es-CL" sz="3600" b="1" u="sng" dirty="0" smtClean="0">
                <a:latin typeface="Century Gothic" pitchFamily="34" charset="0"/>
              </a:rPr>
              <a:t>Levantamiento del velo</a:t>
            </a:r>
            <a:r>
              <a:rPr lang="es-CL" sz="3600" dirty="0" smtClean="0">
                <a:latin typeface="Century Gothic" pitchFamily="34" charset="0"/>
              </a:rPr>
              <a:t>: El “empleador” es, para todos los efectos, la empresa principal.</a:t>
            </a:r>
          </a:p>
          <a:p>
            <a:pPr marL="444500" indent="-444500" algn="just" fontAlgn="auto">
              <a:lnSpc>
                <a:spcPct val="90000"/>
              </a:lnSpc>
              <a:spcAft>
                <a:spcPts val="400"/>
              </a:spcAft>
              <a:buClr>
                <a:srgbClr val="00A28A"/>
              </a:buClr>
              <a:buNone/>
              <a:defRPr/>
            </a:pPr>
            <a:r>
              <a:rPr lang="es-CL" sz="3600" dirty="0" smtClean="0">
                <a:latin typeface="Century Gothic" pitchFamily="34" charset="0"/>
              </a:rPr>
              <a:t>Multa 5 a 100 UTM a la mera simulación. Multa de 10 a 150 UTM por cada trabajador, si hay resultado elusivo = disminución o pérdida de derechos laborales).</a:t>
            </a:r>
          </a:p>
          <a:p>
            <a:pPr marL="444500" indent="-444500" algn="just" fontAlgn="auto">
              <a:lnSpc>
                <a:spcPct val="90000"/>
              </a:lnSpc>
              <a:spcAft>
                <a:spcPts val="400"/>
              </a:spcAft>
              <a:buClr>
                <a:srgbClr val="00A28A"/>
              </a:buClr>
              <a:buNone/>
              <a:defRPr/>
            </a:pPr>
            <a:r>
              <a:rPr lang="es-CL" sz="3600" dirty="0" smtClean="0">
                <a:latin typeface="Century Gothic" pitchFamily="34" charset="0"/>
              </a:rPr>
              <a:t>Prescripción se amplía a 5 años.</a:t>
            </a:r>
          </a:p>
          <a:p>
            <a:pPr fontAlgn="auto">
              <a:spcAft>
                <a:spcPts val="0"/>
              </a:spcAft>
              <a:buFont typeface="Arial" pitchFamily="34" charset="0"/>
              <a:buChar char="•"/>
              <a:defRPr/>
            </a:pPr>
            <a:endParaRPr lang="es-CL"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1 Título"/>
          <p:cNvSpPr>
            <a:spLocks noGrp="1"/>
          </p:cNvSpPr>
          <p:nvPr>
            <p:ph type="title"/>
          </p:nvPr>
        </p:nvSpPr>
        <p:spPr/>
        <p:txBody>
          <a:bodyPr/>
          <a:lstStyle/>
          <a:p>
            <a:r>
              <a:rPr lang="es-CL" b="1" dirty="0" smtClean="0">
                <a:latin typeface="Century Gothic" pitchFamily="34" charset="0"/>
              </a:rPr>
              <a:t>Reestructuración </a:t>
            </a:r>
          </a:p>
        </p:txBody>
      </p:sp>
      <p:sp>
        <p:nvSpPr>
          <p:cNvPr id="3" name="2 Marcador de contenido"/>
          <p:cNvSpPr>
            <a:spLocks noGrp="1"/>
          </p:cNvSpPr>
          <p:nvPr>
            <p:ph idx="1"/>
          </p:nvPr>
        </p:nvSpPr>
        <p:spPr/>
        <p:txBody>
          <a:bodyPr>
            <a:normAutofit/>
          </a:bodyPr>
          <a:lstStyle/>
          <a:p>
            <a:pPr algn="just">
              <a:lnSpc>
                <a:spcPct val="80000"/>
              </a:lnSpc>
            </a:pPr>
            <a:r>
              <a:rPr lang="es-CL" sz="2500" dirty="0" smtClean="0">
                <a:latin typeface="Century Gothic" pitchFamily="34" charset="0"/>
              </a:rPr>
              <a:t>Modificaciones de la estructura jurídica de la empresa (transformación de sociedades; </a:t>
            </a:r>
            <a:r>
              <a:rPr lang="es-CL" sz="2500" dirty="0" smtClean="0">
                <a:latin typeface="Century Gothic" pitchFamily="34" charset="0"/>
              </a:rPr>
              <a:t>división, absorción, fusión, transferencia de </a:t>
            </a:r>
            <a:r>
              <a:rPr lang="es-CL" sz="2500" dirty="0" smtClean="0">
                <a:latin typeface="Century Gothic" pitchFamily="34" charset="0"/>
              </a:rPr>
              <a:t>empresa</a:t>
            </a:r>
            <a:r>
              <a:rPr lang="es-CL" sz="2500" dirty="0" smtClean="0">
                <a:latin typeface="Century Gothic" pitchFamily="34" charset="0"/>
              </a:rPr>
              <a:t>).</a:t>
            </a:r>
            <a:endParaRPr lang="es-CL" sz="2500" dirty="0" smtClean="0">
              <a:latin typeface="Century Gothic" pitchFamily="34" charset="0"/>
            </a:endParaRPr>
          </a:p>
          <a:p>
            <a:pPr algn="just">
              <a:lnSpc>
                <a:spcPct val="80000"/>
              </a:lnSpc>
            </a:pPr>
            <a:r>
              <a:rPr lang="es-CL" sz="2500" dirty="0" smtClean="0">
                <a:latin typeface="Century Gothic" pitchFamily="34" charset="0"/>
              </a:rPr>
              <a:t>Modificaciones en los sistemas de organización del proceso productivo (descentralización o tercerización).</a:t>
            </a:r>
          </a:p>
          <a:p>
            <a:pPr algn="just">
              <a:lnSpc>
                <a:spcPct val="80000"/>
              </a:lnSpc>
            </a:pPr>
            <a:r>
              <a:rPr lang="es-CL" sz="2500" dirty="0" smtClean="0">
                <a:latin typeface="Century Gothic" pitchFamily="34" charset="0"/>
              </a:rPr>
              <a:t>Modificaciones en las estructuras o mecanismos de colaboración o integración entre empresas  (grupos).</a:t>
            </a:r>
          </a:p>
          <a:p>
            <a:pPr algn="just">
              <a:lnSpc>
                <a:spcPct val="80000"/>
              </a:lnSpc>
            </a:pPr>
            <a:r>
              <a:rPr lang="es-CL" sz="2500" dirty="0" smtClean="0">
                <a:latin typeface="Century Gothic" pitchFamily="34" charset="0"/>
              </a:rPr>
              <a:t>Modificaciones de la gestión de la fuerza de trabajo (suministro; reasignación de funciones; desvinculación; transferencia de trabajadores)</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CL" b="1" dirty="0" smtClean="0">
                <a:latin typeface="Century Gothic" pitchFamily="34" charset="0"/>
              </a:rPr>
              <a:t>Reestructuración</a:t>
            </a:r>
            <a:endParaRPr lang="es-CL" dirty="0"/>
          </a:p>
        </p:txBody>
      </p:sp>
      <p:sp>
        <p:nvSpPr>
          <p:cNvPr id="3" name="2 Marcador de contenido"/>
          <p:cNvSpPr>
            <a:spLocks noGrp="1"/>
          </p:cNvSpPr>
          <p:nvPr>
            <p:ph idx="1"/>
          </p:nvPr>
        </p:nvSpPr>
        <p:spPr/>
        <p:txBody>
          <a:bodyPr/>
          <a:lstStyle/>
          <a:p>
            <a:pPr marL="514350" indent="-514350" algn="ctr">
              <a:lnSpc>
                <a:spcPct val="300000"/>
              </a:lnSpc>
              <a:buNone/>
            </a:pPr>
            <a:r>
              <a:rPr lang="es-CL" dirty="0" smtClean="0">
                <a:latin typeface="Century Gothic" pitchFamily="34" charset="0"/>
              </a:rPr>
              <a:t> </a:t>
            </a:r>
            <a:r>
              <a:rPr lang="es-CL" sz="4000" dirty="0" smtClean="0">
                <a:latin typeface="Century Gothic" pitchFamily="34" charset="0"/>
              </a:rPr>
              <a:t>Fisiología = Art. 4°, inc. 2°, </a:t>
            </a:r>
            <a:r>
              <a:rPr lang="es-CL" sz="4000" dirty="0" err="1" smtClean="0">
                <a:latin typeface="Century Gothic" pitchFamily="34" charset="0"/>
              </a:rPr>
              <a:t>CdT</a:t>
            </a:r>
            <a:endParaRPr lang="es-CL" sz="4000" dirty="0" smtClean="0">
              <a:latin typeface="Century Gothic" pitchFamily="34" charset="0"/>
            </a:endParaRPr>
          </a:p>
          <a:p>
            <a:pPr marL="514350" indent="-514350" algn="ctr">
              <a:lnSpc>
                <a:spcPct val="300000"/>
              </a:lnSpc>
              <a:buNone/>
            </a:pPr>
            <a:r>
              <a:rPr lang="es-CL" sz="4000" dirty="0" smtClean="0">
                <a:latin typeface="Century Gothic" pitchFamily="34" charset="0"/>
              </a:rPr>
              <a:t>Patología = Art. 507 </a:t>
            </a:r>
            <a:r>
              <a:rPr lang="es-CL" sz="4000" dirty="0" err="1" smtClean="0">
                <a:latin typeface="Century Gothic" pitchFamily="34" charset="0"/>
              </a:rPr>
              <a:t>CdT</a:t>
            </a:r>
            <a:endParaRPr lang="es-CL" sz="4000" dirty="0">
              <a:latin typeface="Century Gothic" pitchFamily="34"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1 Título"/>
          <p:cNvSpPr>
            <a:spLocks noGrp="1"/>
          </p:cNvSpPr>
          <p:nvPr>
            <p:ph type="title"/>
          </p:nvPr>
        </p:nvSpPr>
        <p:spPr/>
        <p:txBody>
          <a:bodyPr/>
          <a:lstStyle/>
          <a:p>
            <a:r>
              <a:rPr lang="es-CL" b="1" dirty="0" smtClean="0">
                <a:latin typeface="Century Gothic" pitchFamily="34" charset="0"/>
              </a:rPr>
              <a:t>Art. 4</a:t>
            </a:r>
            <a:r>
              <a:rPr lang="es-CL" b="1" dirty="0" smtClean="0">
                <a:latin typeface="Century Gothic" pitchFamily="34" charset="0"/>
              </a:rPr>
              <a:t>°, inc. 2°, </a:t>
            </a:r>
            <a:r>
              <a:rPr lang="es-CL" b="1" dirty="0" err="1" smtClean="0">
                <a:latin typeface="Century Gothic" pitchFamily="34" charset="0"/>
              </a:rPr>
              <a:t>CdT</a:t>
            </a:r>
            <a:endParaRPr lang="es-CL" b="1" dirty="0" smtClean="0">
              <a:latin typeface="Century Gothic" pitchFamily="34" charset="0"/>
            </a:endParaRPr>
          </a:p>
        </p:txBody>
      </p:sp>
      <p:sp>
        <p:nvSpPr>
          <p:cNvPr id="3" name="2 Marcador de contenido"/>
          <p:cNvSpPr>
            <a:spLocks noGrp="1"/>
          </p:cNvSpPr>
          <p:nvPr>
            <p:ph idx="1"/>
          </p:nvPr>
        </p:nvSpPr>
        <p:spPr/>
        <p:txBody>
          <a:bodyPr rtlCol="0">
            <a:normAutofit fontScale="92500" lnSpcReduction="20000"/>
          </a:bodyPr>
          <a:lstStyle/>
          <a:p>
            <a:pPr algn="just" fontAlgn="auto">
              <a:spcAft>
                <a:spcPts val="0"/>
              </a:spcAft>
              <a:buFont typeface="Arial" pitchFamily="34" charset="0"/>
              <a:buChar char="•"/>
              <a:defRPr/>
            </a:pPr>
            <a:r>
              <a:rPr lang="es-CL" dirty="0" smtClean="0">
                <a:latin typeface="Century Gothic" pitchFamily="34" charset="0"/>
              </a:rPr>
              <a:t>“Las modificaciones </a:t>
            </a:r>
            <a:r>
              <a:rPr lang="es-CL" i="1" u="sng" dirty="0" smtClean="0">
                <a:latin typeface="Century Gothic" pitchFamily="34" charset="0"/>
              </a:rPr>
              <a:t>totales o parciales</a:t>
            </a:r>
            <a:r>
              <a:rPr lang="es-CL" dirty="0" smtClean="0">
                <a:latin typeface="Century Gothic" pitchFamily="34" charset="0"/>
              </a:rPr>
              <a:t>… </a:t>
            </a:r>
          </a:p>
          <a:p>
            <a:pPr algn="just" fontAlgn="auto">
              <a:spcAft>
                <a:spcPts val="0"/>
              </a:spcAft>
              <a:buFont typeface="Arial" pitchFamily="34" charset="0"/>
              <a:buChar char="•"/>
              <a:defRPr/>
            </a:pPr>
            <a:r>
              <a:rPr lang="es-CL" dirty="0" smtClean="0">
                <a:latin typeface="Century Gothic" pitchFamily="34" charset="0"/>
              </a:rPr>
              <a:t>…relativas al </a:t>
            </a:r>
            <a:r>
              <a:rPr lang="es-CL" i="1" u="sng" dirty="0" smtClean="0">
                <a:latin typeface="Century Gothic" pitchFamily="34" charset="0"/>
              </a:rPr>
              <a:t>dominio, posesión o mera tenencia</a:t>
            </a:r>
            <a:r>
              <a:rPr lang="es-CL" dirty="0" smtClean="0">
                <a:latin typeface="Century Gothic" pitchFamily="34" charset="0"/>
              </a:rPr>
              <a:t> de la empresa… </a:t>
            </a:r>
          </a:p>
          <a:p>
            <a:pPr algn="just" fontAlgn="auto">
              <a:spcAft>
                <a:spcPts val="0"/>
              </a:spcAft>
              <a:buFont typeface="Arial" pitchFamily="34" charset="0"/>
              <a:buChar char="•"/>
              <a:defRPr/>
            </a:pPr>
            <a:r>
              <a:rPr lang="es-CL" dirty="0" smtClean="0">
                <a:latin typeface="Century Gothic" pitchFamily="34" charset="0"/>
              </a:rPr>
              <a:t>…</a:t>
            </a:r>
            <a:r>
              <a:rPr lang="es-CL" i="1" u="sng" dirty="0" smtClean="0">
                <a:latin typeface="Century Gothic" pitchFamily="34" charset="0"/>
              </a:rPr>
              <a:t>no alterarán los derechos y obligaciones </a:t>
            </a:r>
            <a:r>
              <a:rPr lang="es-CL" dirty="0" smtClean="0">
                <a:latin typeface="Century Gothic" pitchFamily="34" charset="0"/>
              </a:rPr>
              <a:t>de los trabajadores emanados de sus contratos individuales o de los instrumentos colectivos de trabajo, </a:t>
            </a:r>
          </a:p>
          <a:p>
            <a:pPr algn="just" fontAlgn="auto">
              <a:spcAft>
                <a:spcPts val="0"/>
              </a:spcAft>
              <a:buFont typeface="Arial" pitchFamily="34" charset="0"/>
              <a:buChar char="•"/>
              <a:defRPr/>
            </a:pPr>
            <a:r>
              <a:rPr lang="es-CL" dirty="0" smtClean="0">
                <a:latin typeface="Century Gothic" pitchFamily="34" charset="0"/>
              </a:rPr>
              <a:t>…que </a:t>
            </a:r>
            <a:r>
              <a:rPr lang="es-CL" i="1" u="sng" dirty="0" smtClean="0">
                <a:latin typeface="Century Gothic" pitchFamily="34" charset="0"/>
              </a:rPr>
              <a:t>mantendrán su vigencia y </a:t>
            </a:r>
            <a:r>
              <a:rPr lang="es-CL" i="1" u="sng" dirty="0" smtClean="0">
                <a:latin typeface="Century Gothic" pitchFamily="34" charset="0"/>
              </a:rPr>
              <a:t>continuidad</a:t>
            </a:r>
            <a:r>
              <a:rPr lang="es-CL" i="1" dirty="0" smtClean="0">
                <a:latin typeface="Century Gothic" pitchFamily="34" charset="0"/>
              </a:rPr>
              <a:t> </a:t>
            </a:r>
            <a:r>
              <a:rPr lang="es-CL" dirty="0" smtClean="0">
                <a:latin typeface="Century Gothic" pitchFamily="34" charset="0"/>
              </a:rPr>
              <a:t>con </a:t>
            </a:r>
            <a:r>
              <a:rPr lang="es-CL" dirty="0" smtClean="0">
                <a:latin typeface="Century Gothic" pitchFamily="34" charset="0"/>
              </a:rPr>
              <a:t>el o los nuevos empleadores.”</a:t>
            </a:r>
            <a:endParaRPr lang="es-CL" dirty="0">
              <a:latin typeface="Century Gothic"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1 Título"/>
          <p:cNvSpPr>
            <a:spLocks noGrp="1"/>
          </p:cNvSpPr>
          <p:nvPr>
            <p:ph type="title"/>
          </p:nvPr>
        </p:nvSpPr>
        <p:spPr/>
        <p:txBody>
          <a:bodyPr/>
          <a:lstStyle/>
          <a:p>
            <a:r>
              <a:rPr lang="es-CL" b="1" dirty="0" smtClean="0">
                <a:latin typeface="Century Gothic" pitchFamily="34" charset="0"/>
              </a:rPr>
              <a:t>Art. 4</a:t>
            </a:r>
            <a:r>
              <a:rPr lang="es-CL" b="1" dirty="0" smtClean="0">
                <a:latin typeface="Century Gothic" pitchFamily="34" charset="0"/>
              </a:rPr>
              <a:t>°, inc. 2°, </a:t>
            </a:r>
            <a:r>
              <a:rPr lang="es-CL" b="1" dirty="0" err="1" smtClean="0">
                <a:latin typeface="Century Gothic" pitchFamily="34" charset="0"/>
              </a:rPr>
              <a:t>CdT</a:t>
            </a:r>
            <a:endParaRPr lang="es-CL" b="1" dirty="0" smtClean="0"/>
          </a:p>
        </p:txBody>
      </p:sp>
      <p:sp>
        <p:nvSpPr>
          <p:cNvPr id="3" name="2 Marcador de contenido"/>
          <p:cNvSpPr>
            <a:spLocks noGrp="1"/>
          </p:cNvSpPr>
          <p:nvPr>
            <p:ph idx="1"/>
          </p:nvPr>
        </p:nvSpPr>
        <p:spPr>
          <a:xfrm>
            <a:off x="457200" y="1600200"/>
            <a:ext cx="8229600" cy="4972050"/>
          </a:xfrm>
        </p:spPr>
        <p:txBody>
          <a:bodyPr rtlCol="0">
            <a:normAutofit fontScale="85000" lnSpcReduction="20000"/>
          </a:bodyPr>
          <a:lstStyle/>
          <a:p>
            <a:pPr algn="just" fontAlgn="auto">
              <a:spcAft>
                <a:spcPts val="0"/>
              </a:spcAft>
              <a:buFont typeface="Arial" pitchFamily="34" charset="0"/>
              <a:buChar char="•"/>
              <a:defRPr/>
            </a:pPr>
            <a:r>
              <a:rPr lang="es-CL" dirty="0">
                <a:latin typeface="Century Gothic" pitchFamily="34" charset="0"/>
              </a:rPr>
              <a:t>M</a:t>
            </a:r>
            <a:r>
              <a:rPr lang="es-CL" dirty="0" smtClean="0">
                <a:latin typeface="Century Gothic" pitchFamily="34" charset="0"/>
              </a:rPr>
              <a:t>odificaciones </a:t>
            </a:r>
            <a:r>
              <a:rPr lang="es-CL" i="1" u="sng" dirty="0" smtClean="0">
                <a:latin typeface="Century Gothic" pitchFamily="34" charset="0"/>
              </a:rPr>
              <a:t>totales o parciales </a:t>
            </a:r>
            <a:r>
              <a:rPr lang="es-CL" dirty="0" smtClean="0">
                <a:latin typeface="Century Gothic" pitchFamily="34" charset="0"/>
              </a:rPr>
              <a:t>relativas al </a:t>
            </a:r>
            <a:r>
              <a:rPr lang="es-CL" i="1" u="sng" dirty="0" smtClean="0">
                <a:latin typeface="Century Gothic" pitchFamily="34" charset="0"/>
              </a:rPr>
              <a:t>dominio, posesión o mera tenencia</a:t>
            </a:r>
            <a:r>
              <a:rPr lang="es-CL" dirty="0" smtClean="0">
                <a:latin typeface="Century Gothic" pitchFamily="34" charset="0"/>
              </a:rPr>
              <a:t> de la empresa… </a:t>
            </a:r>
          </a:p>
          <a:p>
            <a:pPr algn="just" fontAlgn="auto">
              <a:spcAft>
                <a:spcPts val="0"/>
              </a:spcAft>
              <a:buFont typeface="Arial" pitchFamily="34" charset="0"/>
              <a:buChar char="•"/>
              <a:defRPr/>
            </a:pPr>
            <a:r>
              <a:rPr lang="es-CL" dirty="0" smtClean="0">
                <a:latin typeface="Century Gothic" pitchFamily="34" charset="0"/>
              </a:rPr>
              <a:t> Procesos societarios de división, absorción, fusión = aparición de nuevas, o desaparición de antiguas, personas jurídicas. </a:t>
            </a:r>
            <a:endParaRPr lang="es-CL" dirty="0" smtClean="0">
              <a:latin typeface="Century Gothic" pitchFamily="34" charset="0"/>
            </a:endParaRPr>
          </a:p>
          <a:p>
            <a:pPr algn="just" fontAlgn="auto">
              <a:spcAft>
                <a:spcPts val="0"/>
              </a:spcAft>
              <a:buFont typeface="Arial" pitchFamily="34" charset="0"/>
              <a:buChar char="•"/>
              <a:defRPr/>
            </a:pPr>
            <a:r>
              <a:rPr lang="es-CL" dirty="0" smtClean="0">
                <a:latin typeface="Century Gothic" pitchFamily="34" charset="0"/>
              </a:rPr>
              <a:t>El </a:t>
            </a:r>
            <a:r>
              <a:rPr lang="es-CL" dirty="0" smtClean="0">
                <a:latin typeface="Century Gothic" pitchFamily="34" charset="0"/>
              </a:rPr>
              <a:t>tercero al cual se transfiere total o parcialmente el dominio, posesión o mera tenencia de la empresa, se convierte por esa mera circunstancia en nuevo empleador de los trabajadores sin que sea menester alguna expresión de voluntad de parte de aquél ni de parte de éstos = </a:t>
            </a:r>
            <a:r>
              <a:rPr lang="es-CL" u="sng" dirty="0" smtClean="0">
                <a:latin typeface="Century Gothic" pitchFamily="34" charset="0"/>
              </a:rPr>
              <a:t>cesión forzosa del contrato de trabajo.</a:t>
            </a:r>
          </a:p>
          <a:p>
            <a:pPr fontAlgn="auto">
              <a:spcAft>
                <a:spcPts val="0"/>
              </a:spcAft>
              <a:buFont typeface="Arial" pitchFamily="34" charset="0"/>
              <a:buChar char="•"/>
              <a:defRPr/>
            </a:pPr>
            <a:endParaRPr lang="es-CL"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CL" b="1" dirty="0" smtClean="0">
                <a:latin typeface="Century Gothic" pitchFamily="34" charset="0"/>
              </a:rPr>
              <a:t>Cesión de contrato</a:t>
            </a:r>
            <a:endParaRPr lang="es-CL" b="1" dirty="0">
              <a:latin typeface="Century Gothic" pitchFamily="34" charset="0"/>
            </a:endParaRPr>
          </a:p>
        </p:txBody>
      </p:sp>
      <p:sp>
        <p:nvSpPr>
          <p:cNvPr id="3" name="2 Marcador de contenido"/>
          <p:cNvSpPr>
            <a:spLocks noGrp="1"/>
          </p:cNvSpPr>
          <p:nvPr>
            <p:ph idx="1"/>
          </p:nvPr>
        </p:nvSpPr>
        <p:spPr/>
        <p:txBody>
          <a:bodyPr/>
          <a:lstStyle/>
          <a:p>
            <a:pPr algn="just"/>
            <a:r>
              <a:rPr lang="es-CL" sz="2800" dirty="0" smtClean="0">
                <a:latin typeface="Century Gothic" pitchFamily="34" charset="0"/>
              </a:rPr>
              <a:t>Una </a:t>
            </a:r>
            <a:r>
              <a:rPr lang="es-CL" sz="2800" dirty="0" smtClean="0">
                <a:latin typeface="Century Gothic" pitchFamily="34" charset="0"/>
              </a:rPr>
              <a:t>de las partes de una relación jurídica traspasa íntegramente a un tercero, en forma voluntaria o forzada, su posición en dicha relación, transformándose este último en parte, con idénticos derechos y obligaciones del cedente.</a:t>
            </a:r>
            <a:endParaRPr lang="es-CL" sz="2800" dirty="0" smtClean="0">
              <a:latin typeface="Century Gothic" pitchFamily="34" charset="0"/>
            </a:endParaRPr>
          </a:p>
          <a:p>
            <a:pPr algn="just"/>
            <a:r>
              <a:rPr lang="es-CL" sz="2800" dirty="0" smtClean="0">
                <a:latin typeface="Century Gothic" pitchFamily="34" charset="0"/>
              </a:rPr>
              <a:t>“El </a:t>
            </a:r>
            <a:r>
              <a:rPr lang="es-CL" sz="2800" dirty="0" smtClean="0">
                <a:latin typeface="Century Gothic" pitchFamily="34" charset="0"/>
              </a:rPr>
              <a:t>traspaso por uno de los contratantes a un tercero de su íntegra posición jurídica en un contrato determinado</a:t>
            </a:r>
            <a:r>
              <a:rPr lang="es-CL" sz="2800" dirty="0" smtClean="0">
                <a:latin typeface="Century Gothic" pitchFamily="34" charset="0"/>
              </a:rPr>
              <a:t>”. </a:t>
            </a:r>
            <a:r>
              <a:rPr lang="es-CL" sz="2000" dirty="0" smtClean="0">
                <a:latin typeface="Century Gothic" pitchFamily="34" charset="0"/>
              </a:rPr>
              <a:t>(Jorge López Santa María: </a:t>
            </a:r>
            <a:r>
              <a:rPr lang="es-CL" sz="2000" i="1" dirty="0" smtClean="0">
                <a:latin typeface="Century Gothic" pitchFamily="34" charset="0"/>
              </a:rPr>
              <a:t>Los Contratos, </a:t>
            </a:r>
            <a:r>
              <a:rPr lang="es-CL" sz="2000" dirty="0" smtClean="0">
                <a:latin typeface="Century Gothic" pitchFamily="34" charset="0"/>
              </a:rPr>
              <a:t>1ª edición, Editorial Jurídica de Chile, 1986, p. </a:t>
            </a:r>
            <a:r>
              <a:rPr lang="es-CL" sz="2000" dirty="0" smtClean="0">
                <a:latin typeface="Century Gothic" pitchFamily="34" charset="0"/>
              </a:rPr>
              <a:t>151).</a:t>
            </a:r>
            <a:r>
              <a:rPr lang="es-CL" sz="2000" i="1" dirty="0" smtClean="0">
                <a:latin typeface="Century Gothic" pitchFamily="34" charset="0"/>
              </a:rPr>
              <a:t> </a:t>
            </a:r>
            <a:endParaRPr lang="es-CL" sz="2000" dirty="0" smtClean="0">
              <a:latin typeface="Century Gothic" pitchFamily="34" charset="0"/>
            </a:endParaRPr>
          </a:p>
          <a:p>
            <a:pPr algn="just">
              <a:buNone/>
            </a:pPr>
            <a:r>
              <a:rPr lang="es-CL" sz="2000" dirty="0" smtClean="0">
                <a:latin typeface="Century Gothic" pitchFamily="34" charset="0"/>
              </a:rPr>
              <a:t> </a:t>
            </a:r>
          </a:p>
          <a:p>
            <a:pPr algn="just"/>
            <a:endParaRPr lang="es-CL" sz="2000" dirty="0">
              <a:latin typeface="Century Gothic" pitchFamily="3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CL" b="1" dirty="0" smtClean="0">
                <a:latin typeface="Century Gothic" pitchFamily="34" charset="0"/>
              </a:rPr>
              <a:t>Art. 4°, inc. 2°, </a:t>
            </a:r>
            <a:r>
              <a:rPr lang="es-CL" b="1" dirty="0" err="1" smtClean="0">
                <a:latin typeface="Century Gothic" pitchFamily="34" charset="0"/>
              </a:rPr>
              <a:t>CdT</a:t>
            </a:r>
            <a:endParaRPr lang="es-CL" dirty="0"/>
          </a:p>
        </p:txBody>
      </p:sp>
      <p:sp>
        <p:nvSpPr>
          <p:cNvPr id="3" name="2 Marcador de contenido"/>
          <p:cNvSpPr>
            <a:spLocks noGrp="1"/>
          </p:cNvSpPr>
          <p:nvPr>
            <p:ph idx="1"/>
          </p:nvPr>
        </p:nvSpPr>
        <p:spPr/>
        <p:txBody>
          <a:bodyPr/>
          <a:lstStyle/>
          <a:p>
            <a:pPr algn="just"/>
            <a:r>
              <a:rPr lang="es-CL" sz="2800" dirty="0" smtClean="0">
                <a:latin typeface="Century Gothic" pitchFamily="34" charset="0"/>
              </a:rPr>
              <a:t>Adquisición  o toma de control de la sociedad con subsistencia de la antigua personalidad jurídica. </a:t>
            </a:r>
            <a:endParaRPr lang="es-CL" sz="2800" dirty="0" smtClean="0">
              <a:latin typeface="Century Gothic" pitchFamily="34" charset="0"/>
            </a:endParaRPr>
          </a:p>
          <a:p>
            <a:pPr algn="just"/>
            <a:r>
              <a:rPr lang="es-CL" sz="2800" dirty="0" smtClean="0">
                <a:latin typeface="Century Gothic" pitchFamily="34" charset="0"/>
              </a:rPr>
              <a:t>No </a:t>
            </a:r>
            <a:r>
              <a:rPr lang="es-CL" sz="2800" dirty="0" smtClean="0">
                <a:latin typeface="Century Gothic" pitchFamily="34" charset="0"/>
              </a:rPr>
              <a:t>habrá propiamente cesión de contrato porque, no obstante el cambio de dominio, posesión o mera tenencia de los elementos materiales de la empresa, el </a:t>
            </a:r>
            <a:r>
              <a:rPr lang="es-CL" sz="2800" dirty="0" err="1" smtClean="0">
                <a:latin typeface="Century Gothic" pitchFamily="34" charset="0"/>
              </a:rPr>
              <a:t>titutar</a:t>
            </a:r>
            <a:r>
              <a:rPr lang="es-CL" sz="2800" dirty="0" smtClean="0">
                <a:latin typeface="Century Gothic" pitchFamily="34" charset="0"/>
              </a:rPr>
              <a:t>-empleador </a:t>
            </a:r>
            <a:r>
              <a:rPr lang="es-CL" sz="2800" dirty="0" smtClean="0">
                <a:latin typeface="Century Gothic" pitchFamily="34" charset="0"/>
              </a:rPr>
              <a:t>seguirá siendo el mismo, a saber, la persona jurídica con la cual originalmente contrataron los trabajadores.</a:t>
            </a:r>
          </a:p>
          <a:p>
            <a:endParaRPr lang="es-CL"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1 Título"/>
          <p:cNvSpPr>
            <a:spLocks noGrp="1"/>
          </p:cNvSpPr>
          <p:nvPr>
            <p:ph type="title"/>
          </p:nvPr>
        </p:nvSpPr>
        <p:spPr/>
        <p:txBody>
          <a:bodyPr/>
          <a:lstStyle/>
          <a:p>
            <a:r>
              <a:rPr lang="es-CL" b="1" dirty="0" smtClean="0">
                <a:latin typeface="Century Gothic" pitchFamily="34" charset="0"/>
              </a:rPr>
              <a:t>Art. 4°, inc. 2°, </a:t>
            </a:r>
            <a:r>
              <a:rPr lang="es-CL" b="1" dirty="0" err="1" smtClean="0">
                <a:latin typeface="Century Gothic" pitchFamily="34" charset="0"/>
              </a:rPr>
              <a:t>CdT</a:t>
            </a:r>
            <a:endParaRPr lang="es-CL" dirty="0" smtClean="0"/>
          </a:p>
        </p:txBody>
      </p:sp>
      <p:sp>
        <p:nvSpPr>
          <p:cNvPr id="3" name="2 Marcador de contenido"/>
          <p:cNvSpPr>
            <a:spLocks noGrp="1"/>
          </p:cNvSpPr>
          <p:nvPr>
            <p:ph idx="1"/>
          </p:nvPr>
        </p:nvSpPr>
        <p:spPr>
          <a:xfrm>
            <a:off x="457200" y="1600200"/>
            <a:ext cx="8229600" cy="5257800"/>
          </a:xfrm>
        </p:spPr>
        <p:txBody>
          <a:bodyPr rtlCol="0">
            <a:normAutofit fontScale="77500" lnSpcReduction="20000"/>
          </a:bodyPr>
          <a:lstStyle/>
          <a:p>
            <a:pPr algn="just" fontAlgn="auto">
              <a:spcAft>
                <a:spcPts val="0"/>
              </a:spcAft>
              <a:buFont typeface="Arial" pitchFamily="34" charset="0"/>
              <a:buChar char="•"/>
              <a:defRPr/>
            </a:pPr>
            <a:r>
              <a:rPr lang="es-CL" dirty="0">
                <a:latin typeface="Century Gothic" pitchFamily="34" charset="0"/>
              </a:rPr>
              <a:t>L</a:t>
            </a:r>
            <a:r>
              <a:rPr lang="es-CL" dirty="0" smtClean="0">
                <a:latin typeface="Century Gothic" pitchFamily="34" charset="0"/>
              </a:rPr>
              <a:t>a </a:t>
            </a:r>
            <a:r>
              <a:rPr lang="es-CL" dirty="0">
                <a:latin typeface="Century Gothic" pitchFamily="34" charset="0"/>
              </a:rPr>
              <a:t>regla de la </a:t>
            </a:r>
            <a:r>
              <a:rPr lang="es-CL" dirty="0" smtClean="0">
                <a:latin typeface="Century Gothic" pitchFamily="34" charset="0"/>
              </a:rPr>
              <a:t>vigencia y de </a:t>
            </a:r>
            <a:r>
              <a:rPr lang="es-CL" dirty="0">
                <a:latin typeface="Century Gothic" pitchFamily="34" charset="0"/>
              </a:rPr>
              <a:t>los contratos de trabajo del inciso </a:t>
            </a:r>
            <a:r>
              <a:rPr lang="es-CL" dirty="0" smtClean="0">
                <a:latin typeface="Century Gothic" pitchFamily="34" charset="0"/>
              </a:rPr>
              <a:t>segundo del </a:t>
            </a:r>
            <a:r>
              <a:rPr lang="es-CL" dirty="0">
                <a:latin typeface="Century Gothic" pitchFamily="34" charset="0"/>
              </a:rPr>
              <a:t>artículo 4° del Código del Trabajo se ha diseñado desde una visión patrimonial de la empresa como realidad corpórea diferenciada, que toma como modelo la fábrica </a:t>
            </a:r>
            <a:r>
              <a:rPr lang="es-CL" dirty="0" smtClean="0">
                <a:latin typeface="Century Gothic" pitchFamily="34" charset="0"/>
              </a:rPr>
              <a:t>industrial…</a:t>
            </a:r>
          </a:p>
          <a:p>
            <a:pPr algn="just" fontAlgn="auto">
              <a:spcAft>
                <a:spcPts val="0"/>
              </a:spcAft>
              <a:buFont typeface="Arial" pitchFamily="34" charset="0"/>
              <a:buChar char="•"/>
              <a:defRPr/>
            </a:pPr>
            <a:r>
              <a:rPr lang="es-CL" dirty="0" smtClean="0">
                <a:latin typeface="Century Gothic" pitchFamily="34" charset="0"/>
              </a:rPr>
              <a:t>….y </a:t>
            </a:r>
            <a:r>
              <a:rPr lang="es-CL" dirty="0">
                <a:latin typeface="Century Gothic" pitchFamily="34" charset="0"/>
              </a:rPr>
              <a:t>de la transmisión como una relación </a:t>
            </a:r>
            <a:r>
              <a:rPr lang="es-CL" dirty="0" err="1">
                <a:latin typeface="Century Gothic" pitchFamily="34" charset="0"/>
              </a:rPr>
              <a:t>negocial</a:t>
            </a:r>
            <a:r>
              <a:rPr lang="es-CL" dirty="0">
                <a:latin typeface="Century Gothic" pitchFamily="34" charset="0"/>
              </a:rPr>
              <a:t> bilateral directa entre cedente y cesionario, que justifica la cesión en bloque del conjunto de contratos de trabajo que ha de ser aceptada o asumida por el nuevo empleador, como condición legal del negocio, y a la que queda sujeta el </a:t>
            </a:r>
            <a:r>
              <a:rPr lang="es-CL" dirty="0" smtClean="0">
                <a:latin typeface="Century Gothic" pitchFamily="34" charset="0"/>
              </a:rPr>
              <a:t>trabajador.</a:t>
            </a:r>
          </a:p>
          <a:p>
            <a:pPr fontAlgn="auto">
              <a:spcAft>
                <a:spcPts val="0"/>
              </a:spcAft>
              <a:buNone/>
              <a:defRPr/>
            </a:pPr>
            <a:r>
              <a:rPr lang="es-CL" sz="2600" dirty="0" smtClean="0">
                <a:latin typeface="Century Gothic" pitchFamily="34" charset="0"/>
              </a:rPr>
              <a:t>(Miguel Rodríguez-Piñero: “Descentralización productiva y sucesión de empresas”)</a:t>
            </a:r>
            <a:endParaRPr lang="es-CL" dirty="0">
              <a:latin typeface="Century Gothic" pitchFamily="34" charset="0"/>
            </a:endParaRPr>
          </a:p>
          <a:p>
            <a:pPr fontAlgn="auto">
              <a:spcAft>
                <a:spcPts val="0"/>
              </a:spcAft>
              <a:buFont typeface="Arial" pitchFamily="34" charset="0"/>
              <a:buChar char="•"/>
              <a:defRPr/>
            </a:pPr>
            <a:endParaRPr lang="es-CL" dirty="0">
              <a:latin typeface="Century Gothic"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1 Título"/>
          <p:cNvSpPr>
            <a:spLocks noGrp="1"/>
          </p:cNvSpPr>
          <p:nvPr>
            <p:ph type="title"/>
          </p:nvPr>
        </p:nvSpPr>
        <p:spPr/>
        <p:txBody>
          <a:bodyPr/>
          <a:lstStyle/>
          <a:p>
            <a:r>
              <a:rPr lang="es-CL" b="1" dirty="0" smtClean="0">
                <a:latin typeface="Century Gothic" pitchFamily="34" charset="0"/>
              </a:rPr>
              <a:t>Art. 4°, inc. 2°, </a:t>
            </a:r>
            <a:r>
              <a:rPr lang="es-CL" b="1" dirty="0" err="1" smtClean="0">
                <a:latin typeface="Century Gothic" pitchFamily="34" charset="0"/>
              </a:rPr>
              <a:t>CdT</a:t>
            </a:r>
            <a:endParaRPr lang="es-CL" dirty="0" smtClean="0"/>
          </a:p>
        </p:txBody>
      </p:sp>
      <p:sp>
        <p:nvSpPr>
          <p:cNvPr id="3" name="2 Marcador de contenido"/>
          <p:cNvSpPr>
            <a:spLocks noGrp="1"/>
          </p:cNvSpPr>
          <p:nvPr>
            <p:ph idx="1"/>
          </p:nvPr>
        </p:nvSpPr>
        <p:spPr/>
        <p:txBody>
          <a:bodyPr rtlCol="0">
            <a:normAutofit fontScale="92500"/>
          </a:bodyPr>
          <a:lstStyle/>
          <a:p>
            <a:pPr algn="just" fontAlgn="auto">
              <a:spcAft>
                <a:spcPts val="0"/>
              </a:spcAft>
              <a:buFont typeface="Arial" pitchFamily="34" charset="0"/>
              <a:buChar char="•"/>
              <a:defRPr/>
            </a:pPr>
            <a:r>
              <a:rPr lang="es-CL" dirty="0" smtClean="0">
                <a:latin typeface="Century Gothic"/>
                <a:ea typeface="Calibri"/>
                <a:cs typeface="Times New Roman"/>
              </a:rPr>
              <a:t>El presupuesto es la existencia de una sucesión intersubjetiva y derivada de la titularidad de la empresa…</a:t>
            </a:r>
          </a:p>
          <a:p>
            <a:pPr algn="just" fontAlgn="auto">
              <a:spcAft>
                <a:spcPts val="0"/>
              </a:spcAft>
              <a:buFont typeface="Arial" pitchFamily="34" charset="0"/>
              <a:buChar char="•"/>
              <a:defRPr/>
            </a:pPr>
            <a:r>
              <a:rPr lang="es-CL" dirty="0" smtClean="0">
                <a:latin typeface="Century Gothic"/>
                <a:ea typeface="Calibri"/>
                <a:cs typeface="Times New Roman"/>
              </a:rPr>
              <a:t>…el derecho del nuevo titular de la empresa trae su causa y se adquiere del anterior titular, lo que justificaría la sustitución de la persona del empleador en los contratos de trabajo</a:t>
            </a:r>
            <a:r>
              <a:rPr lang="es-CL" dirty="0" smtClean="0">
                <a:latin typeface="Century Gothic"/>
                <a:ea typeface="Calibri"/>
                <a:cs typeface="Times New Roman"/>
              </a:rPr>
              <a:t>.</a:t>
            </a:r>
          </a:p>
          <a:p>
            <a:pPr fontAlgn="auto">
              <a:spcAft>
                <a:spcPts val="0"/>
              </a:spcAft>
              <a:buNone/>
              <a:defRPr/>
            </a:pPr>
            <a:r>
              <a:rPr lang="es-CL" sz="2200" dirty="0" smtClean="0">
                <a:latin typeface="Century Gothic" pitchFamily="34" charset="0"/>
              </a:rPr>
              <a:t>(Miguel Rodríguez-Piñero: “Descentralización productiva y sucesión de empresas”)</a:t>
            </a:r>
            <a:endParaRPr lang="es-CL" sz="2200" dirty="0">
              <a:latin typeface="Century Gothic" pitchFamily="34" charset="0"/>
            </a:endParaRPr>
          </a:p>
        </p:txBody>
      </p:sp>
    </p:spTree>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392</TotalTime>
  <Words>1273</Words>
  <Application>Microsoft Office PowerPoint</Application>
  <PresentationFormat>Presentación en pantalla (4:3)</PresentationFormat>
  <Paragraphs>62</Paragraphs>
  <Slides>15</Slides>
  <Notes>0</Notes>
  <HiddenSlides>0</HiddenSlides>
  <MMClips>0</MMClips>
  <ScaleCrop>false</ScaleCrop>
  <HeadingPairs>
    <vt:vector size="4" baseType="variant">
      <vt:variant>
        <vt:lpstr>Tema</vt:lpstr>
      </vt:variant>
      <vt:variant>
        <vt:i4>1</vt:i4>
      </vt:variant>
      <vt:variant>
        <vt:lpstr>Títulos de diapositiva</vt:lpstr>
      </vt:variant>
      <vt:variant>
        <vt:i4>15</vt:i4>
      </vt:variant>
    </vt:vector>
  </HeadingPairs>
  <TitlesOfParts>
    <vt:vector size="16" baseType="lpstr">
      <vt:lpstr>Tema de Office</vt:lpstr>
      <vt:lpstr>Aspectos laborales de la transmisión y reestructuración de la empresa. </vt:lpstr>
      <vt:lpstr>Reestructuración </vt:lpstr>
      <vt:lpstr>Reestructuración</vt:lpstr>
      <vt:lpstr>Art. 4°, inc. 2°, CdT</vt:lpstr>
      <vt:lpstr>Art. 4°, inc. 2°, CdT</vt:lpstr>
      <vt:lpstr>Cesión de contrato</vt:lpstr>
      <vt:lpstr>Art. 4°, inc. 2°, CdT</vt:lpstr>
      <vt:lpstr>Art. 4°, inc. 2°, CdT</vt:lpstr>
      <vt:lpstr>Art. 4°, inc. 2°, CdT</vt:lpstr>
      <vt:lpstr>Art. 4°, inc. 2°, CdT</vt:lpstr>
      <vt:lpstr>Art. 4°, inc. 2°, CdT</vt:lpstr>
      <vt:lpstr>Art. 4°, inc. 2°, CdT</vt:lpstr>
      <vt:lpstr>DT (antigua doctrina) Ord. N º 2244, de 02-05-1984 </vt:lpstr>
      <vt:lpstr>DT, ORD.: Nº 0849/28 28.02.2005</vt:lpstr>
      <vt:lpstr>Art. 507 CdT</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Aspectos laborales de la transmisión y reestructuración de la empresa.</dc:title>
  <dc:creator>sony</dc:creator>
  <cp:lastModifiedBy>sony</cp:lastModifiedBy>
  <cp:revision>17</cp:revision>
  <dcterms:created xsi:type="dcterms:W3CDTF">2009-09-29T12:41:21Z</dcterms:created>
  <dcterms:modified xsi:type="dcterms:W3CDTF">2010-08-16T05:09:23Z</dcterms:modified>
</cp:coreProperties>
</file>

<file path=docProps/thumbnail.jpeg>
</file>