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88" r:id="rId2"/>
    <p:sldId id="305" r:id="rId3"/>
    <p:sldId id="341" r:id="rId4"/>
    <p:sldId id="356" r:id="rId5"/>
    <p:sldId id="359" r:id="rId6"/>
    <p:sldId id="358" r:id="rId7"/>
    <p:sldId id="360" r:id="rId8"/>
    <p:sldId id="357" r:id="rId9"/>
    <p:sldId id="361" r:id="rId10"/>
    <p:sldId id="362" r:id="rId11"/>
    <p:sldId id="364" r:id="rId12"/>
    <p:sldId id="363" r:id="rId13"/>
    <p:sldId id="365" r:id="rId14"/>
    <p:sldId id="366" r:id="rId15"/>
    <p:sldId id="367" r:id="rId16"/>
    <p:sldId id="368" r:id="rId17"/>
    <p:sldId id="369" r:id="rId18"/>
    <p:sldId id="370" r:id="rId19"/>
    <p:sldId id="371" r:id="rId20"/>
    <p:sldId id="372" r:id="rId21"/>
    <p:sldId id="373" r:id="rId22"/>
    <p:sldId id="375" r:id="rId23"/>
    <p:sldId id="374" r:id="rId24"/>
    <p:sldId id="376" r:id="rId25"/>
  </p:sldIdLst>
  <p:sldSz cx="9144000" cy="6858000" type="screen4x3"/>
  <p:notesSz cx="6853238" cy="9067800"/>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sz="2000" kern="1200">
        <a:solidFill>
          <a:srgbClr val="FFFF00"/>
        </a:solidFill>
        <a:latin typeface="Arial" charset="0"/>
        <a:ea typeface="+mn-ea"/>
        <a:cs typeface="+mn-cs"/>
      </a:defRPr>
    </a:lvl1pPr>
    <a:lvl2pPr marL="457200" algn="ctr" rtl="0" eaLnBrk="0" fontAlgn="base" hangingPunct="0">
      <a:spcBef>
        <a:spcPct val="0"/>
      </a:spcBef>
      <a:spcAft>
        <a:spcPct val="0"/>
      </a:spcAft>
      <a:defRPr sz="2000" kern="1200">
        <a:solidFill>
          <a:srgbClr val="FFFF00"/>
        </a:solidFill>
        <a:latin typeface="Arial" charset="0"/>
        <a:ea typeface="+mn-ea"/>
        <a:cs typeface="+mn-cs"/>
      </a:defRPr>
    </a:lvl2pPr>
    <a:lvl3pPr marL="914400" algn="ctr" rtl="0" eaLnBrk="0" fontAlgn="base" hangingPunct="0">
      <a:spcBef>
        <a:spcPct val="0"/>
      </a:spcBef>
      <a:spcAft>
        <a:spcPct val="0"/>
      </a:spcAft>
      <a:defRPr sz="2000" kern="1200">
        <a:solidFill>
          <a:srgbClr val="FFFF00"/>
        </a:solidFill>
        <a:latin typeface="Arial" charset="0"/>
        <a:ea typeface="+mn-ea"/>
        <a:cs typeface="+mn-cs"/>
      </a:defRPr>
    </a:lvl3pPr>
    <a:lvl4pPr marL="1371600" algn="ctr" rtl="0" eaLnBrk="0" fontAlgn="base" hangingPunct="0">
      <a:spcBef>
        <a:spcPct val="0"/>
      </a:spcBef>
      <a:spcAft>
        <a:spcPct val="0"/>
      </a:spcAft>
      <a:defRPr sz="2000" kern="1200">
        <a:solidFill>
          <a:srgbClr val="FFFF00"/>
        </a:solidFill>
        <a:latin typeface="Arial" charset="0"/>
        <a:ea typeface="+mn-ea"/>
        <a:cs typeface="+mn-cs"/>
      </a:defRPr>
    </a:lvl4pPr>
    <a:lvl5pPr marL="1828800" algn="ctr" rtl="0" eaLnBrk="0" fontAlgn="base" hangingPunct="0">
      <a:spcBef>
        <a:spcPct val="0"/>
      </a:spcBef>
      <a:spcAft>
        <a:spcPct val="0"/>
      </a:spcAft>
      <a:defRPr sz="2000" kern="1200">
        <a:solidFill>
          <a:srgbClr val="FFFF00"/>
        </a:solidFill>
        <a:latin typeface="Arial" charset="0"/>
        <a:ea typeface="+mn-ea"/>
        <a:cs typeface="+mn-cs"/>
      </a:defRPr>
    </a:lvl5pPr>
    <a:lvl6pPr marL="2286000" algn="l" defTabSz="914400" rtl="0" eaLnBrk="1" latinLnBrk="0" hangingPunct="1">
      <a:defRPr sz="2000" kern="1200">
        <a:solidFill>
          <a:srgbClr val="FFFF00"/>
        </a:solidFill>
        <a:latin typeface="Arial" charset="0"/>
        <a:ea typeface="+mn-ea"/>
        <a:cs typeface="+mn-cs"/>
      </a:defRPr>
    </a:lvl6pPr>
    <a:lvl7pPr marL="2743200" algn="l" defTabSz="914400" rtl="0" eaLnBrk="1" latinLnBrk="0" hangingPunct="1">
      <a:defRPr sz="2000" kern="1200">
        <a:solidFill>
          <a:srgbClr val="FFFF00"/>
        </a:solidFill>
        <a:latin typeface="Arial" charset="0"/>
        <a:ea typeface="+mn-ea"/>
        <a:cs typeface="+mn-cs"/>
      </a:defRPr>
    </a:lvl7pPr>
    <a:lvl8pPr marL="3200400" algn="l" defTabSz="914400" rtl="0" eaLnBrk="1" latinLnBrk="0" hangingPunct="1">
      <a:defRPr sz="2000" kern="1200">
        <a:solidFill>
          <a:srgbClr val="FFFF00"/>
        </a:solidFill>
        <a:latin typeface="Arial" charset="0"/>
        <a:ea typeface="+mn-ea"/>
        <a:cs typeface="+mn-cs"/>
      </a:defRPr>
    </a:lvl8pPr>
    <a:lvl9pPr marL="3657600" algn="l" defTabSz="914400" rtl="0" eaLnBrk="1" latinLnBrk="0" hangingPunct="1">
      <a:defRPr sz="2000" kern="1200">
        <a:solidFill>
          <a:srgbClr val="FFFF00"/>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B7A5"/>
    <a:srgbClr val="000000"/>
    <a:srgbClr val="FE9B03"/>
    <a:srgbClr val="011982"/>
    <a:srgbClr val="011345"/>
    <a:srgbClr val="000618"/>
    <a:srgbClr val="01195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p:scale>
          <a:sx n="100" d="100"/>
          <a:sy n="100" d="100"/>
        </p:scale>
        <p:origin x="-802" y="8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0" d="100"/>
          <a:sy n="40" d="100"/>
        </p:scale>
        <p:origin x="-1542" y="-84"/>
      </p:cViewPr>
      <p:guideLst>
        <p:guide orient="horz" pos="2856"/>
        <p:guide pos="215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13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1123950" y="4308475"/>
            <a:ext cx="4605338" cy="407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22" tIns="44222" rIns="90022" bIns="4422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Rot="1" noChangeAspect="1" noChangeArrowheads="1" noTextEdit="1"/>
          </p:cNvSpPr>
          <p:nvPr>
            <p:ph type="sldImg" idx="2"/>
          </p:nvPr>
        </p:nvSpPr>
        <p:spPr bwMode="auto">
          <a:xfrm>
            <a:off x="1162050" y="681038"/>
            <a:ext cx="4529138" cy="3397250"/>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2" name="Line 4"/>
          <p:cNvSpPr>
            <a:spLocks noChangeShapeType="1"/>
          </p:cNvSpPr>
          <p:nvPr/>
        </p:nvSpPr>
        <p:spPr bwMode="auto">
          <a:xfrm>
            <a:off x="1157288" y="8747125"/>
            <a:ext cx="4565650" cy="0"/>
          </a:xfrm>
          <a:prstGeom prst="line">
            <a:avLst/>
          </a:prstGeom>
          <a:noFill/>
          <a:ln w="12700">
            <a:solidFill>
              <a:srgbClr val="67676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2053" name="Rectangle 5"/>
          <p:cNvSpPr>
            <a:spLocks noChangeArrowheads="1"/>
          </p:cNvSpPr>
          <p:nvPr/>
        </p:nvSpPr>
        <p:spPr bwMode="auto">
          <a:xfrm>
            <a:off x="1055688" y="8740775"/>
            <a:ext cx="48974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22" tIns="44222" rIns="90022" bIns="44222">
            <a:spAutoFit/>
          </a:bodyPr>
          <a:lstStyle/>
          <a:p>
            <a:pPr algn="l" defTabSz="909638">
              <a:tabLst>
                <a:tab pos="4548188" algn="r"/>
              </a:tabLst>
            </a:pPr>
            <a:r>
              <a:rPr lang="en-US" sz="700" b="1">
                <a:solidFill>
                  <a:srgbClr val="676767"/>
                </a:solidFill>
              </a:rPr>
              <a:t>INITIAL LEARNING PROGRAM - “Our Firm”	SLIDE </a:t>
            </a:r>
            <a:fld id="{A0F37BFF-6E59-4F23-8254-FEC77DA0246C}" type="slidenum">
              <a:rPr lang="en-US" sz="700" b="1">
                <a:solidFill>
                  <a:srgbClr val="676767"/>
                </a:solidFill>
              </a:rPr>
              <a:pPr algn="l" defTabSz="909638">
                <a:tabLst>
                  <a:tab pos="4548188" algn="r"/>
                </a:tabLst>
              </a:pPr>
              <a:t>‹Nº›</a:t>
            </a:fld>
            <a:r>
              <a:rPr lang="en-US" sz="700" b="1">
                <a:solidFill>
                  <a:srgbClr val="676767"/>
                </a:solidFill>
              </a:rPr>
              <a:t> </a:t>
            </a:r>
            <a:r>
              <a:rPr lang="en-US" sz="700" b="1">
                <a:solidFill>
                  <a:schemeClr val="tx1"/>
                </a:solidFill>
              </a:rPr>
              <a:t>	</a:t>
            </a:r>
          </a:p>
        </p:txBody>
      </p:sp>
    </p:spTree>
    <p:extLst>
      <p:ext uri="{BB962C8B-B14F-4D97-AF65-F5344CB8AC3E}">
        <p14:creationId xmlns:p14="http://schemas.microsoft.com/office/powerpoint/2010/main" val="3972845384"/>
      </p:ext>
    </p:extLst>
  </p:cSld>
  <p:clrMap bg1="lt1" tx1="dk1" bg2="lt2" tx2="dk2" accent1="accent1" accent2="accent2" accent3="accent3" accent4="accent4" accent5="accent5" accent6="accent6" hlink="hlink" folHlink="folHlink"/>
  <p:notesStyle>
    <a:lvl1pPr marL="114300" indent="-114300" algn="l" rtl="0" eaLnBrk="0" fontAlgn="base" hangingPunct="0">
      <a:spcBef>
        <a:spcPct val="30000"/>
      </a:spcBef>
      <a:spcAft>
        <a:spcPct val="0"/>
      </a:spcAft>
      <a:buSzPct val="100000"/>
      <a:buChar char="•"/>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293762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293762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293762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293762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293762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Tree>
    <p:extLst>
      <p:ext uri="{BB962C8B-B14F-4D97-AF65-F5344CB8AC3E}">
        <p14:creationId xmlns:p14="http://schemas.microsoft.com/office/powerpoint/2010/main" val="1961729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extLst>
      <p:ext uri="{BB962C8B-B14F-4D97-AF65-F5344CB8AC3E}">
        <p14:creationId xmlns:p14="http://schemas.microsoft.com/office/powerpoint/2010/main" val="414248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91313" y="609600"/>
            <a:ext cx="1951037" cy="57912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838200" y="609600"/>
            <a:ext cx="5700713"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extLst>
      <p:ext uri="{BB962C8B-B14F-4D97-AF65-F5344CB8AC3E}">
        <p14:creationId xmlns:p14="http://schemas.microsoft.com/office/powerpoint/2010/main" val="3683747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tx2"/>
                </a:solidFill>
              </a:defRPr>
            </a:lvl1pPr>
          </a:lstStyle>
          <a:p>
            <a:r>
              <a:rPr lang="es-ES" dirty="0" smtClean="0"/>
              <a:t>Haga clic para modificar el estilo de título del patrón</a:t>
            </a:r>
            <a:endParaRPr lang="es-CL"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extLst>
      <p:ext uri="{BB962C8B-B14F-4D97-AF65-F5344CB8AC3E}">
        <p14:creationId xmlns:p14="http://schemas.microsoft.com/office/powerpoint/2010/main" val="29479562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extLst>
      <p:ext uri="{BB962C8B-B14F-4D97-AF65-F5344CB8AC3E}">
        <p14:creationId xmlns:p14="http://schemas.microsoft.com/office/powerpoint/2010/main" val="3791136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838200" y="2133600"/>
            <a:ext cx="3825875"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816475" y="2133600"/>
            <a:ext cx="3825875"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extLst>
      <p:ext uri="{BB962C8B-B14F-4D97-AF65-F5344CB8AC3E}">
        <p14:creationId xmlns:p14="http://schemas.microsoft.com/office/powerpoint/2010/main" val="729886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extLst>
      <p:ext uri="{BB962C8B-B14F-4D97-AF65-F5344CB8AC3E}">
        <p14:creationId xmlns:p14="http://schemas.microsoft.com/office/powerpoint/2010/main" val="3404302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Tree>
    <p:extLst>
      <p:ext uri="{BB962C8B-B14F-4D97-AF65-F5344CB8AC3E}">
        <p14:creationId xmlns:p14="http://schemas.microsoft.com/office/powerpoint/2010/main" val="2352119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3194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857795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2301214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11345"/>
        </a:solidFill>
        <a:effectLst/>
      </p:bgPr>
    </p:bg>
    <p:spTree>
      <p:nvGrpSpPr>
        <p:cNvPr id="1" name=""/>
        <p:cNvGrpSpPr/>
        <p:nvPr/>
      </p:nvGrpSpPr>
      <p:grpSpPr>
        <a:xfrm>
          <a:off x="0" y="0"/>
          <a:ext cx="0" cy="0"/>
          <a:chOff x="0" y="0"/>
          <a:chExt cx="0" cy="0"/>
        </a:xfrm>
      </p:grpSpPr>
      <p:sp>
        <p:nvSpPr>
          <p:cNvPr id="1028" name="Rectangle 4"/>
          <p:cNvSpPr>
            <a:spLocks noChangeArrowheads="1"/>
          </p:cNvSpPr>
          <p:nvPr/>
        </p:nvSpPr>
        <p:spPr bwMode="auto">
          <a:xfrm>
            <a:off x="8742363" y="6518275"/>
            <a:ext cx="439737" cy="27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a:fld id="{CDD2CA2B-D782-4C9F-8363-E03036F97F23}" type="slidenum">
              <a:rPr lang="en-US" sz="1200">
                <a:solidFill>
                  <a:schemeClr val="bg1"/>
                </a:solidFill>
                <a:latin typeface="Times New Roman" pitchFamily="18" charset="0"/>
              </a:rPr>
              <a:pPr algn="l"/>
              <a:t>‹Nº›</a:t>
            </a:fld>
            <a:endParaRPr lang="en-US" sz="1200">
              <a:solidFill>
                <a:schemeClr val="bg1"/>
              </a:solidFill>
              <a:latin typeface="Times New Roman" pitchFamily="18" charset="0"/>
            </a:endParaRPr>
          </a:p>
        </p:txBody>
      </p:sp>
      <p:sp>
        <p:nvSpPr>
          <p:cNvPr id="1029" name="Rectangle 5"/>
          <p:cNvSpPr>
            <a:spLocks noGrp="1" noChangeArrowheads="1"/>
          </p:cNvSpPr>
          <p:nvPr>
            <p:ph type="title"/>
          </p:nvPr>
        </p:nvSpPr>
        <p:spPr bwMode="auto">
          <a:xfrm>
            <a:off x="914400" y="609600"/>
            <a:ext cx="7389813"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30" name="Rectangle 6"/>
          <p:cNvSpPr>
            <a:spLocks noGrp="1" noChangeArrowheads="1"/>
          </p:cNvSpPr>
          <p:nvPr>
            <p:ph type="body" idx="1"/>
          </p:nvPr>
        </p:nvSpPr>
        <p:spPr bwMode="auto">
          <a:xfrm>
            <a:off x="838200" y="2133600"/>
            <a:ext cx="780415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THE SUBTITLE</a:t>
            </a:r>
          </a:p>
          <a:p>
            <a:pPr lvl="1"/>
            <a:r>
              <a:rPr lang="en-US" smtClean="0"/>
              <a:t>Click to edit Master text styles</a:t>
            </a:r>
          </a:p>
          <a:p>
            <a:pPr lvl="2"/>
            <a:r>
              <a:rPr lang="en-US" smtClean="0"/>
              <a:t>Second level</a:t>
            </a:r>
          </a:p>
          <a:p>
            <a:pPr lvl="3"/>
            <a:r>
              <a:rPr lang="en-US" smtClean="0"/>
              <a:t>Third level</a:t>
            </a:r>
          </a:p>
          <a:p>
            <a:pPr lvl="4"/>
            <a:r>
              <a:rPr lang="en-US" smtClean="0"/>
              <a:t>Fourth level</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2pPr>
      <a:lvl3pPr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3pPr>
      <a:lvl4pPr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4pPr>
      <a:lvl5pPr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5pPr>
      <a:lvl6pPr marL="457200"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6pPr>
      <a:lvl7pPr marL="914400"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7pPr>
      <a:lvl8pPr marL="1371600"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8pPr>
      <a:lvl9pPr marL="1828800" algn="l" rtl="0" eaLnBrk="0" fontAlgn="base" hangingPunct="0">
        <a:spcBef>
          <a:spcPct val="0"/>
        </a:spcBef>
        <a:spcAft>
          <a:spcPct val="0"/>
        </a:spcAft>
        <a:defRPr sz="4200" b="1">
          <a:solidFill>
            <a:srgbClr val="FF3300"/>
          </a:solidFill>
          <a:effectLst>
            <a:outerShdw blurRad="38100" dist="38100" dir="2700000" algn="tl">
              <a:srgbClr val="000000"/>
            </a:outerShdw>
          </a:effectLst>
          <a:latin typeface="Arial Narrow" pitchFamily="34" charset="0"/>
        </a:defRPr>
      </a:lvl9pPr>
    </p:titleStyle>
    <p:bodyStyle>
      <a:lvl1pPr marL="342900" indent="-342900" algn="l" rtl="0" eaLnBrk="0" fontAlgn="base" hangingPunct="0">
        <a:spcBef>
          <a:spcPct val="20000"/>
        </a:spcBef>
        <a:spcAft>
          <a:spcPct val="0"/>
        </a:spcAft>
        <a:defRPr sz="3000" b="1">
          <a:solidFill>
            <a:schemeClr val="tx1"/>
          </a:solidFill>
          <a:effectLst>
            <a:outerShdw blurRad="38100" dist="38100" dir="2700000" algn="tl">
              <a:srgbClr val="000000"/>
            </a:outerShdw>
          </a:effectLst>
          <a:latin typeface="+mn-lt"/>
          <a:ea typeface="+mn-ea"/>
          <a:cs typeface="+mn-cs"/>
        </a:defRPr>
      </a:lvl1pPr>
      <a:lvl2pPr marL="812800" indent="-355600" algn="l" rtl="0" eaLnBrk="0" fontAlgn="base" hangingPunct="0">
        <a:spcBef>
          <a:spcPct val="20000"/>
        </a:spcBef>
        <a:spcAft>
          <a:spcPct val="0"/>
        </a:spcAft>
        <a:buClr>
          <a:srgbClr val="FF3300"/>
        </a:buClr>
        <a:buChar char="•"/>
        <a:defRPr sz="3000" b="1">
          <a:solidFill>
            <a:schemeClr val="tx1"/>
          </a:solidFill>
          <a:effectLst>
            <a:outerShdw blurRad="38100" dist="38100" dir="2700000" algn="tl">
              <a:srgbClr val="000000"/>
            </a:outerShdw>
          </a:effectLst>
          <a:latin typeface="+mn-lt"/>
        </a:defRPr>
      </a:lvl2pPr>
      <a:lvl3pPr marL="1155700" indent="-228600" algn="l" rtl="0" eaLnBrk="0" fontAlgn="base" hangingPunct="0">
        <a:spcBef>
          <a:spcPct val="20000"/>
        </a:spcBef>
        <a:spcAft>
          <a:spcPct val="0"/>
        </a:spcAft>
        <a:buClr>
          <a:srgbClr val="FF3300"/>
        </a:buClr>
        <a:buChar char="•"/>
        <a:defRPr sz="28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rgbClr val="FF3300"/>
        </a:buClr>
        <a:buChar char="•"/>
        <a:defRPr sz="2000" b="1">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rgbClr val="FF3300"/>
        </a:buClr>
        <a:buChar char="•"/>
        <a:defRPr sz="2000" b="1">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rgbClr val="FF3300"/>
        </a:buClr>
        <a:buChar char="•"/>
        <a:defRPr sz="2000" b="1">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rgbClr val="FF3300"/>
        </a:buClr>
        <a:buChar char="•"/>
        <a:defRPr sz="2000" b="1">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rgbClr val="FF3300"/>
        </a:buClr>
        <a:buChar char="•"/>
        <a:defRPr sz="2000" b="1">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rgbClr val="FF3300"/>
        </a:buClr>
        <a:buChar char="•"/>
        <a:defRPr sz="2000" b="1">
          <a:solidFill>
            <a:schemeClr val="tx1"/>
          </a:solidFill>
          <a:effectLst>
            <a:outerShdw blurRad="38100" dist="38100" dir="2700000" algn="tl">
              <a:srgbClr val="000000"/>
            </a:outerShdw>
          </a:effectLst>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25" name="Rectangle 9"/>
          <p:cNvSpPr>
            <a:spLocks noChangeArrowheads="1"/>
          </p:cNvSpPr>
          <p:nvPr/>
        </p:nvSpPr>
        <p:spPr bwMode="auto">
          <a:xfrm>
            <a:off x="5357813" y="5511800"/>
            <a:ext cx="31273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sz="3200" b="1" dirty="0">
                <a:solidFill>
                  <a:schemeClr val="tx1"/>
                </a:solidFill>
                <a:effectLst>
                  <a:outerShdw blurRad="38100" dist="38100" dir="2700000" algn="tl">
                    <a:srgbClr val="000000"/>
                  </a:outerShdw>
                </a:effectLst>
                <a:latin typeface="Arial Narrow" pitchFamily="34" charset="0"/>
              </a:rPr>
              <a:t>Luis Lizama Portal</a:t>
            </a:r>
          </a:p>
        </p:txBody>
      </p:sp>
      <p:sp>
        <p:nvSpPr>
          <p:cNvPr id="60429" name="Text Box 13"/>
          <p:cNvSpPr txBox="1">
            <a:spLocks noChangeArrowheads="1"/>
          </p:cNvSpPr>
          <p:nvPr/>
        </p:nvSpPr>
        <p:spPr bwMode="auto">
          <a:xfrm>
            <a:off x="1066800" y="762000"/>
            <a:ext cx="51054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4800" b="1" dirty="0" smtClean="0">
                <a:solidFill>
                  <a:schemeClr val="tx1"/>
                </a:solidFill>
                <a:effectLst>
                  <a:outerShdw blurRad="38100" dist="38100" dir="2700000" algn="tl">
                    <a:srgbClr val="000000"/>
                  </a:outerShdw>
                </a:effectLst>
                <a:latin typeface="Arial Narrow" pitchFamily="34" charset="0"/>
              </a:rPr>
              <a:t>La conformación del Derecho del Trabajo</a:t>
            </a:r>
            <a:endParaRPr lang="es-ES" sz="4800" b="1" dirty="0">
              <a:solidFill>
                <a:schemeClr val="tx1"/>
              </a:solidFill>
              <a:effectLst>
                <a:outerShdw blurRad="38100" dist="38100" dir="2700000" algn="tl">
                  <a:srgbClr val="000000"/>
                </a:outerShdw>
              </a:effectLst>
              <a:latin typeface="Arial Narrow" pitchFamily="34" charset="0"/>
            </a:endParaRPr>
          </a:p>
        </p:txBody>
      </p:sp>
      <p:pic>
        <p:nvPicPr>
          <p:cNvPr id="60430"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102" descr="D:\LIZAMA UCHILE\logo uchi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5105400"/>
            <a:ext cx="81121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relevancia de la organización empresarial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800" dirty="0" smtClean="0">
                <a:cs typeface="Times New Roman" pitchFamily="18" charset="0"/>
              </a:rPr>
              <a:t>La figura contractual presentaba intereses contrapuestos: movimiento obrero y empresarios</a:t>
            </a:r>
          </a:p>
          <a:p>
            <a:pPr>
              <a:buClr>
                <a:srgbClr val="FF3300"/>
              </a:buClr>
              <a:buFont typeface="Arial" charset="0"/>
              <a:buChar char="«"/>
            </a:pPr>
            <a:r>
              <a:rPr lang="es-MX" sz="2800" dirty="0" smtClean="0">
                <a:cs typeface="Times New Roman" pitchFamily="18" charset="0"/>
              </a:rPr>
              <a:t>La empresa (comunidad organizada) unifica a ambas partes y se asocia a la idea de «paz social disciplinada en la producción» en forma análoga a la integración en la figura del Estado</a:t>
            </a:r>
          </a:p>
          <a:p>
            <a:pPr>
              <a:buClr>
                <a:srgbClr val="FF3300"/>
              </a:buClr>
              <a:buFont typeface="Arial" charset="0"/>
              <a:buChar char="«"/>
            </a:pPr>
            <a:r>
              <a:rPr lang="es-MX" sz="2800" dirty="0" smtClean="0">
                <a:cs typeface="Times New Roman" pitchFamily="18" charset="0"/>
              </a:rPr>
              <a:t>Esta realidad social del derecho del trabajo es afirmada por los regímenes políticos «autoritarios» derrotados en la II Guerra Mundial, con la excepción de España y Portugal</a:t>
            </a:r>
          </a:p>
          <a:p>
            <a:pPr>
              <a:buClr>
                <a:srgbClr val="FF3300"/>
              </a:buClr>
              <a:buFont typeface="Arial" charset="0"/>
              <a:buChar char="«"/>
            </a:pPr>
            <a:endParaRPr lang="es-MX" sz="2800" dirty="0" smtClean="0">
              <a:cs typeface="Times New Roman" pitchFamily="18" charset="0"/>
            </a:endParaRPr>
          </a:p>
          <a:p>
            <a:pPr lvl="1">
              <a:buFont typeface="Arial" charset="0"/>
              <a:buChar char="«"/>
            </a:pPr>
            <a:endParaRPr lang="es-MX" sz="2800" dirty="0" smtClean="0">
              <a:cs typeface="Times New Roman" pitchFamily="18" charset="0"/>
            </a:endParaRPr>
          </a:p>
        </p:txBody>
      </p:sp>
    </p:spTree>
    <p:extLst>
      <p:ext uri="{BB962C8B-B14F-4D97-AF65-F5344CB8AC3E}">
        <p14:creationId xmlns:p14="http://schemas.microsoft.com/office/powerpoint/2010/main" val="3082105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relevancia de la organización empresarial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800" dirty="0" smtClean="0">
                <a:cs typeface="Times New Roman" pitchFamily="18" charset="0"/>
              </a:rPr>
              <a:t>Que quedó:</a:t>
            </a:r>
          </a:p>
          <a:p>
            <a:pPr lvl="1">
              <a:buFont typeface="Arial" charset="0"/>
              <a:buChar char="«"/>
            </a:pPr>
            <a:r>
              <a:rPr lang="es-MX" sz="2800" dirty="0" smtClean="0">
                <a:cs typeface="Times New Roman" pitchFamily="18" charset="0"/>
              </a:rPr>
              <a:t>La empresa debe tener un reconocimiento estatal como poder normativo autónomo (producción + relaciones laborales)</a:t>
            </a:r>
          </a:p>
          <a:p>
            <a:pPr marL="457200" lvl="1" indent="0">
              <a:buNone/>
            </a:pPr>
            <a:endParaRPr lang="es-MX" sz="2800" dirty="0" smtClean="0">
              <a:cs typeface="Times New Roman" pitchFamily="18" charset="0"/>
            </a:endParaRPr>
          </a:p>
        </p:txBody>
      </p:sp>
    </p:spTree>
    <p:extLst>
      <p:ext uri="{BB962C8B-B14F-4D97-AF65-F5344CB8AC3E}">
        <p14:creationId xmlns:p14="http://schemas.microsoft.com/office/powerpoint/2010/main" val="1580452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El descubrimiento del estado como organizador social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800" dirty="0" smtClean="0">
                <a:cs typeface="Times New Roman" pitchFamily="18" charset="0"/>
              </a:rPr>
              <a:t>Este elemento surge entre las 2 guerras mundiales</a:t>
            </a:r>
          </a:p>
          <a:p>
            <a:pPr>
              <a:buClr>
                <a:srgbClr val="FF3300"/>
              </a:buClr>
              <a:buFont typeface="Arial" charset="0"/>
              <a:buChar char="«"/>
            </a:pPr>
            <a:r>
              <a:rPr lang="es-MX" dirty="0" smtClean="0">
                <a:cs typeface="Times New Roman" pitchFamily="18" charset="0"/>
              </a:rPr>
              <a:t>El estado liberal se transforma (revolución de Octubre, new </a:t>
            </a:r>
            <a:r>
              <a:rPr lang="es-MX" dirty="0" err="1" smtClean="0">
                <a:cs typeface="Times New Roman" pitchFamily="18" charset="0"/>
              </a:rPr>
              <a:t>deal</a:t>
            </a:r>
            <a:r>
              <a:rPr lang="es-MX" dirty="0" smtClean="0">
                <a:cs typeface="Times New Roman" pitchFamily="18" charset="0"/>
              </a:rPr>
              <a:t>, Weimar y los fascismos europeos)</a:t>
            </a:r>
          </a:p>
          <a:p>
            <a:pPr>
              <a:buClr>
                <a:srgbClr val="FF3300"/>
              </a:buClr>
              <a:buFont typeface="Arial" charset="0"/>
              <a:buChar char="«"/>
            </a:pPr>
            <a:r>
              <a:rPr lang="es-MX" dirty="0" smtClean="0">
                <a:cs typeface="Times New Roman" pitchFamily="18" charset="0"/>
              </a:rPr>
              <a:t>El estado se convierte en el centro de imputación del conjunto de la vida económica: es el organizador social y económico de la sociedad</a:t>
            </a:r>
            <a:endParaRPr lang="es-MX" sz="2800" dirty="0" smtClean="0">
              <a:cs typeface="Times New Roman" pitchFamily="18" charset="0"/>
            </a:endParaRPr>
          </a:p>
        </p:txBody>
      </p:sp>
    </p:spTree>
    <p:extLst>
      <p:ext uri="{BB962C8B-B14F-4D97-AF65-F5344CB8AC3E}">
        <p14:creationId xmlns:p14="http://schemas.microsoft.com/office/powerpoint/2010/main" val="2718618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El descubrimiento del estado como organizador social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El rasgo común es el mantenimiento de una posición de «autonomista proteccionista»</a:t>
            </a:r>
          </a:p>
          <a:p>
            <a:pPr>
              <a:buClr>
                <a:srgbClr val="FF3300"/>
              </a:buClr>
              <a:buFont typeface="Arial" charset="0"/>
              <a:buChar char="«"/>
            </a:pPr>
            <a:r>
              <a:rPr lang="es-MX" sz="2400" dirty="0" smtClean="0">
                <a:cs typeface="Times New Roman" pitchFamily="18" charset="0"/>
              </a:rPr>
              <a:t>Se </a:t>
            </a:r>
            <a:r>
              <a:rPr lang="es-MX" sz="2400" dirty="0">
                <a:cs typeface="Times New Roman" pitchFamily="18" charset="0"/>
              </a:rPr>
              <a:t>pretende la construcción de un campo jurídico autónomo al derecho civil con el fin de paliar las desigualdades sociales existentes en un universo </a:t>
            </a:r>
            <a:r>
              <a:rPr lang="es-MX" sz="2400" dirty="0" smtClean="0">
                <a:cs typeface="Times New Roman" pitchFamily="18" charset="0"/>
              </a:rPr>
              <a:t>naturalmente desigual:</a:t>
            </a:r>
          </a:p>
          <a:p>
            <a:pPr lvl="1">
              <a:buFont typeface="Arial" charset="0"/>
              <a:buChar char="«"/>
            </a:pPr>
            <a:r>
              <a:rPr lang="es-MX" sz="2400" dirty="0" smtClean="0">
                <a:cs typeface="Times New Roman" pitchFamily="18" charset="0"/>
              </a:rPr>
              <a:t>Introducción de «derechos sociales» a la Constitución (declaraciones y principios sociales)</a:t>
            </a:r>
          </a:p>
          <a:p>
            <a:pPr lvl="1">
              <a:buFont typeface="Arial" charset="0"/>
              <a:buChar char="«"/>
            </a:pPr>
            <a:r>
              <a:rPr lang="es-MX" sz="2400" dirty="0" smtClean="0">
                <a:cs typeface="Times New Roman" pitchFamily="18" charset="0"/>
              </a:rPr>
              <a:t>El derecho del trabajo como un derecho especial de los trabajadores subordinados, producto del estado y de la </a:t>
            </a:r>
            <a:r>
              <a:rPr lang="es-MX" sz="2400" dirty="0" err="1" smtClean="0">
                <a:cs typeface="Times New Roman" pitchFamily="18" charset="0"/>
              </a:rPr>
              <a:t>autotutela</a:t>
            </a:r>
            <a:r>
              <a:rPr lang="es-MX" sz="2400" dirty="0" smtClean="0">
                <a:cs typeface="Times New Roman" pitchFamily="18" charset="0"/>
              </a:rPr>
              <a:t> de los propios trabajadores, para corregir y remediar la desigualdad socio-económica existente</a:t>
            </a:r>
          </a:p>
          <a:p>
            <a:pPr lvl="1">
              <a:buFont typeface="Arial" charset="0"/>
              <a:buChar char="«"/>
            </a:pPr>
            <a:endParaRPr lang="es-MX" sz="2800" dirty="0" smtClean="0">
              <a:cs typeface="Times New Roman" pitchFamily="18" charset="0"/>
            </a:endParaRPr>
          </a:p>
          <a:p>
            <a:pPr lvl="1">
              <a:buFont typeface="Arial" charset="0"/>
              <a:buChar char="«"/>
            </a:pPr>
            <a:endParaRPr lang="es-MX" sz="2800" dirty="0">
              <a:cs typeface="Times New Roman" pitchFamily="18" charset="0"/>
            </a:endParaRPr>
          </a:p>
        </p:txBody>
      </p:sp>
    </p:spTree>
    <p:extLst>
      <p:ext uri="{BB962C8B-B14F-4D97-AF65-F5344CB8AC3E}">
        <p14:creationId xmlns:p14="http://schemas.microsoft.com/office/powerpoint/2010/main" val="3866631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El descubrimiento del estado como organizador social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El derecho del trabajo producto de leyes sociales reformistas y la acción colectiva de las asociaciones profesionales</a:t>
            </a:r>
          </a:p>
          <a:p>
            <a:pPr>
              <a:buClr>
                <a:srgbClr val="FF3300"/>
              </a:buClr>
              <a:buFont typeface="Arial" charset="0"/>
              <a:buChar char="«"/>
            </a:pPr>
            <a:r>
              <a:rPr lang="es-MX" sz="2400" dirty="0" smtClean="0">
                <a:cs typeface="Times New Roman" pitchFamily="18" charset="0"/>
              </a:rPr>
              <a:t>No es el derecho del capitalismo sino que el derecho que pone límites al sistema capitalista (subproducto cultural del capitalismo)</a:t>
            </a:r>
          </a:p>
          <a:p>
            <a:pPr>
              <a:buClr>
                <a:srgbClr val="FF3300"/>
              </a:buClr>
              <a:buFont typeface="Arial" charset="0"/>
              <a:buChar char="«"/>
            </a:pPr>
            <a:r>
              <a:rPr lang="es-MX" sz="2400" dirty="0" smtClean="0">
                <a:cs typeface="Times New Roman" pitchFamily="18" charset="0"/>
              </a:rPr>
              <a:t>El estado limita y contrapesa esta relación:</a:t>
            </a:r>
          </a:p>
          <a:p>
            <a:pPr lvl="1">
              <a:buFont typeface="Arial" charset="0"/>
              <a:buChar char="«"/>
            </a:pPr>
            <a:r>
              <a:rPr lang="es-MX" sz="2400" dirty="0" smtClean="0">
                <a:cs typeface="Times New Roman" pitchFamily="18" charset="0"/>
              </a:rPr>
              <a:t>Reconocimiento al trabajador de «derechos sociales fundamentales»</a:t>
            </a:r>
          </a:p>
          <a:p>
            <a:pPr lvl="1">
              <a:buFont typeface="Arial" charset="0"/>
              <a:buChar char="«"/>
            </a:pPr>
            <a:r>
              <a:rPr lang="es-MX" sz="2400" dirty="0" smtClean="0">
                <a:cs typeface="Times New Roman" pitchFamily="18" charset="0"/>
              </a:rPr>
              <a:t>Extensión legal de la protección social</a:t>
            </a:r>
          </a:p>
          <a:p>
            <a:pPr lvl="1">
              <a:buFont typeface="Arial" charset="0"/>
              <a:buChar char="«"/>
            </a:pPr>
            <a:r>
              <a:rPr lang="es-MX" sz="2400" dirty="0" smtClean="0">
                <a:cs typeface="Times New Roman" pitchFamily="18" charset="0"/>
              </a:rPr>
              <a:t>Administración planificada de la fuerza de trabajo</a:t>
            </a:r>
          </a:p>
          <a:p>
            <a:pPr lvl="1">
              <a:buFont typeface="Arial" charset="0"/>
              <a:buChar char="«"/>
            </a:pPr>
            <a:endParaRPr lang="es-MX" sz="2800" dirty="0">
              <a:cs typeface="Times New Roman" pitchFamily="18" charset="0"/>
            </a:endParaRPr>
          </a:p>
        </p:txBody>
      </p:sp>
    </p:spTree>
    <p:extLst>
      <p:ext uri="{BB962C8B-B14F-4D97-AF65-F5344CB8AC3E}">
        <p14:creationId xmlns:p14="http://schemas.microsoft.com/office/powerpoint/2010/main" val="1251215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afirmación de un sistema de autonomía colectiva plena</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Como una reacción frente al proceso de concentración de poder estatal, se afirma la autonomía normativa plena del grupo social, de los sujetos colectivos y las relaciones entre ellos</a:t>
            </a:r>
          </a:p>
          <a:p>
            <a:pPr>
              <a:buClr>
                <a:srgbClr val="FF3300"/>
              </a:buClr>
              <a:buFont typeface="Arial" charset="0"/>
              <a:buChar char="«"/>
            </a:pPr>
            <a:r>
              <a:rPr lang="es-MX" sz="2400" dirty="0" smtClean="0">
                <a:cs typeface="Times New Roman" pitchFamily="18" charset="0"/>
              </a:rPr>
              <a:t>La idea básica es avanzar hacia un sistema regulador de las relaciones laborales basado en la autonomía colectiva, en la discusión y el consenso libremente alcanzado y sostenido por los actores sociales:</a:t>
            </a:r>
          </a:p>
          <a:p>
            <a:pPr lvl="1">
              <a:buFont typeface="Arial" charset="0"/>
              <a:buChar char="«"/>
            </a:pPr>
            <a:r>
              <a:rPr lang="es-MX" sz="2400" dirty="0" smtClean="0">
                <a:cs typeface="Times New Roman" pitchFamily="18" charset="0"/>
              </a:rPr>
              <a:t>La «abstención legislativa» del derecho inglés </a:t>
            </a:r>
          </a:p>
          <a:p>
            <a:pPr lvl="1">
              <a:buFont typeface="Arial" charset="0"/>
              <a:buChar char="«"/>
            </a:pPr>
            <a:r>
              <a:rPr lang="es-MX" sz="2400" dirty="0" smtClean="0">
                <a:cs typeface="Times New Roman" pitchFamily="18" charset="0"/>
              </a:rPr>
              <a:t>El «pluralismo </a:t>
            </a:r>
            <a:r>
              <a:rPr lang="es-MX" sz="2400" dirty="0" err="1" smtClean="0">
                <a:cs typeface="Times New Roman" pitchFamily="18" charset="0"/>
              </a:rPr>
              <a:t>intersindical</a:t>
            </a:r>
            <a:r>
              <a:rPr lang="es-MX" sz="2400" dirty="0" smtClean="0">
                <a:cs typeface="Times New Roman" pitchFamily="18" charset="0"/>
              </a:rPr>
              <a:t>» del derecho italiano</a:t>
            </a:r>
          </a:p>
          <a:p>
            <a:pPr>
              <a:buClr>
                <a:srgbClr val="FF0000"/>
              </a:buClr>
              <a:buFont typeface="Arial" charset="0"/>
              <a:buChar char="«"/>
            </a:pPr>
            <a:endParaRPr lang="es-MX" sz="2800" dirty="0">
              <a:cs typeface="Times New Roman" pitchFamily="18" charset="0"/>
            </a:endParaRPr>
          </a:p>
        </p:txBody>
      </p:sp>
    </p:spTree>
    <p:extLst>
      <p:ext uri="{BB962C8B-B14F-4D97-AF65-F5344CB8AC3E}">
        <p14:creationId xmlns:p14="http://schemas.microsoft.com/office/powerpoint/2010/main" val="2524071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afirmación de un sistema de autonomía colectiva plena</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La «abstención legislativa» como sistema de protección de las relaciones laborales (el modelo inglés, desarrollado entre las 2 guerras mundiales):</a:t>
            </a:r>
          </a:p>
          <a:p>
            <a:pPr lvl="1">
              <a:buFont typeface="Arial" charset="0"/>
              <a:buChar char="«"/>
            </a:pPr>
            <a:r>
              <a:rPr lang="es-MX" sz="2000" dirty="0" smtClean="0">
                <a:cs typeface="Times New Roman" pitchFamily="18" charset="0"/>
              </a:rPr>
              <a:t>La tutela «en negativo» de los derechos sindicales: exonerando a los sindicatos de la responsabilidad penal y civil propia del </a:t>
            </a:r>
            <a:r>
              <a:rPr lang="es-MX" sz="2000" i="1" dirty="0" err="1" smtClean="0">
                <a:cs typeface="Times New Roman" pitchFamily="18" charset="0"/>
              </a:rPr>
              <a:t>common</a:t>
            </a:r>
            <a:r>
              <a:rPr lang="es-MX" sz="2000" i="1" dirty="0" smtClean="0">
                <a:cs typeface="Times New Roman" pitchFamily="18" charset="0"/>
              </a:rPr>
              <a:t> </a:t>
            </a:r>
            <a:r>
              <a:rPr lang="es-MX" sz="2000" i="1" dirty="0" err="1" smtClean="0">
                <a:cs typeface="Times New Roman" pitchFamily="18" charset="0"/>
              </a:rPr>
              <a:t>law</a:t>
            </a:r>
            <a:endParaRPr lang="es-MX" sz="2000" i="1" dirty="0" smtClean="0">
              <a:cs typeface="Times New Roman" pitchFamily="18" charset="0"/>
            </a:endParaRPr>
          </a:p>
          <a:p>
            <a:pPr lvl="1">
              <a:buFont typeface="Arial" charset="0"/>
              <a:buChar char="«"/>
            </a:pPr>
            <a:r>
              <a:rPr lang="es-MX" sz="2000" dirty="0" smtClean="0">
                <a:cs typeface="Times New Roman" pitchFamily="18" charset="0"/>
              </a:rPr>
              <a:t>El estado tiene un rol auxiliar: instrumentos de conciliación o arbitraje voluntario, a iniciativa de los sindicatos o de los empresarios</a:t>
            </a:r>
          </a:p>
          <a:p>
            <a:pPr lvl="1">
              <a:buFont typeface="Arial" charset="0"/>
              <a:buChar char="«"/>
            </a:pPr>
            <a:r>
              <a:rPr lang="es-MX" sz="2000" dirty="0" smtClean="0">
                <a:cs typeface="Times New Roman" pitchFamily="18" charset="0"/>
              </a:rPr>
              <a:t>El conflicto quedaba regulado por la técnica de las «inmunidades» sin que hubiese una normativa en positivo que regulare las facultades del sindicato o la huelga</a:t>
            </a:r>
          </a:p>
          <a:p>
            <a:pPr lvl="1">
              <a:buFont typeface="Arial" charset="0"/>
              <a:buChar char="«"/>
            </a:pPr>
            <a:endParaRPr lang="es-MX" sz="2800" b="0" dirty="0">
              <a:effectLst/>
              <a:cs typeface="Times New Roman" pitchFamily="18" charset="0"/>
            </a:endParaRPr>
          </a:p>
        </p:txBody>
      </p:sp>
    </p:spTree>
    <p:extLst>
      <p:ext uri="{BB962C8B-B14F-4D97-AF65-F5344CB8AC3E}">
        <p14:creationId xmlns:p14="http://schemas.microsoft.com/office/powerpoint/2010/main" val="2632619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afirmación de un sistema de autonomía colectiva plena</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a:cs typeface="Times New Roman" pitchFamily="18" charset="0"/>
              </a:rPr>
              <a:t>La «abstención legislativa» como sistema de protección de las relaciones laborales (el modelo inglés, desarrollado entre las 2 guerras mundiales):</a:t>
            </a:r>
          </a:p>
          <a:p>
            <a:pPr lvl="1">
              <a:buFont typeface="Arial" charset="0"/>
              <a:buChar char="«"/>
            </a:pPr>
            <a:r>
              <a:rPr lang="es-MX" sz="2400" dirty="0" smtClean="0">
                <a:cs typeface="Times New Roman" pitchFamily="18" charset="0"/>
              </a:rPr>
              <a:t>Se afirma la existencia de un sistema de relaciones laborales basado en la autorregulación entre las organizaciones de empresarios y trabajadores</a:t>
            </a:r>
          </a:p>
          <a:p>
            <a:pPr lvl="1">
              <a:buFont typeface="Arial" charset="0"/>
              <a:buChar char="«"/>
            </a:pPr>
            <a:r>
              <a:rPr lang="es-MX" sz="2400" dirty="0" smtClean="0">
                <a:cs typeface="Times New Roman" pitchFamily="18" charset="0"/>
              </a:rPr>
              <a:t>El derecho se abstiene de regular en forma directa las relaciones colectivas y se confía en las reglas y prácticas generadas en su seno</a:t>
            </a:r>
          </a:p>
          <a:p>
            <a:pPr>
              <a:buClr>
                <a:srgbClr val="FF3300"/>
              </a:buClr>
              <a:buFont typeface="Arial" charset="0"/>
              <a:buChar char="«"/>
            </a:pPr>
            <a:endParaRPr lang="es-MX" sz="2000" dirty="0" smtClean="0">
              <a:cs typeface="Times New Roman" pitchFamily="18" charset="0"/>
            </a:endParaRPr>
          </a:p>
          <a:p>
            <a:pPr lvl="1">
              <a:buFont typeface="Arial" charset="0"/>
              <a:buChar char="«"/>
            </a:pPr>
            <a:endParaRPr lang="es-MX" sz="2800" b="0" dirty="0">
              <a:effectLst/>
              <a:cs typeface="Times New Roman" pitchFamily="18" charset="0"/>
            </a:endParaRPr>
          </a:p>
        </p:txBody>
      </p:sp>
    </p:spTree>
    <p:extLst>
      <p:ext uri="{BB962C8B-B14F-4D97-AF65-F5344CB8AC3E}">
        <p14:creationId xmlns:p14="http://schemas.microsoft.com/office/powerpoint/2010/main" val="916834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afirmación de un sistema de autonomía colectiva plena</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a:cs typeface="Times New Roman" pitchFamily="18" charset="0"/>
              </a:rPr>
              <a:t>La </a:t>
            </a:r>
            <a:r>
              <a:rPr lang="es-MX" sz="2400" dirty="0" smtClean="0">
                <a:cs typeface="Times New Roman" pitchFamily="18" charset="0"/>
              </a:rPr>
              <a:t>teoría del «ordenamiento </a:t>
            </a:r>
            <a:r>
              <a:rPr lang="es-MX" sz="2400" dirty="0" err="1" smtClean="0">
                <a:cs typeface="Times New Roman" pitchFamily="18" charset="0"/>
              </a:rPr>
              <a:t>intersindical</a:t>
            </a:r>
            <a:r>
              <a:rPr lang="es-MX" sz="2400" dirty="0" smtClean="0">
                <a:cs typeface="Times New Roman" pitchFamily="18" charset="0"/>
              </a:rPr>
              <a:t>» en el derecho italiano (década del 50 y 60):</a:t>
            </a:r>
            <a:endParaRPr lang="es-MX" sz="2400" dirty="0">
              <a:cs typeface="Times New Roman" pitchFamily="18" charset="0"/>
            </a:endParaRPr>
          </a:p>
          <a:p>
            <a:pPr lvl="1">
              <a:buFont typeface="Arial" charset="0"/>
              <a:buChar char="«"/>
            </a:pPr>
            <a:r>
              <a:rPr lang="es-MX" sz="2000" dirty="0" smtClean="0">
                <a:cs typeface="Times New Roman" pitchFamily="18" charset="0"/>
              </a:rPr>
              <a:t>Se reivindica el "derecho vivo": los procesos de </a:t>
            </a:r>
            <a:r>
              <a:rPr lang="es-MX" sz="2000" dirty="0" err="1" smtClean="0">
                <a:cs typeface="Times New Roman" pitchFamily="18" charset="0"/>
              </a:rPr>
              <a:t>juridificación</a:t>
            </a:r>
            <a:r>
              <a:rPr lang="es-MX" sz="2000" dirty="0" smtClean="0">
                <a:cs typeface="Times New Roman" pitchFamily="18" charset="0"/>
              </a:rPr>
              <a:t> espontánea de formación </a:t>
            </a:r>
            <a:r>
              <a:rPr lang="es-MX" sz="2000" dirty="0" err="1" smtClean="0">
                <a:cs typeface="Times New Roman" pitchFamily="18" charset="0"/>
              </a:rPr>
              <a:t>extraestatal</a:t>
            </a:r>
            <a:r>
              <a:rPr lang="es-MX" sz="2000" dirty="0" smtClean="0">
                <a:cs typeface="Times New Roman" pitchFamily="18" charset="0"/>
              </a:rPr>
              <a:t> de que se dotan los sujetos colectivos</a:t>
            </a:r>
          </a:p>
          <a:p>
            <a:pPr lvl="1">
              <a:buFont typeface="Arial" charset="0"/>
              <a:buChar char="«"/>
            </a:pPr>
            <a:r>
              <a:rPr lang="es-MX" sz="2000" dirty="0" smtClean="0">
                <a:cs typeface="Times New Roman" pitchFamily="18" charset="0"/>
              </a:rPr>
              <a:t>Se construye un derecho sindical que emerge del conflicto de intereses y cuyo elemento esencial se funda en el compromiso de las fuerzas en conflicto</a:t>
            </a:r>
          </a:p>
          <a:p>
            <a:pPr lvl="1">
              <a:buFont typeface="Arial" charset="0"/>
              <a:buChar char="«"/>
            </a:pPr>
            <a:r>
              <a:rPr lang="es-MX" sz="2000" dirty="0" smtClean="0">
                <a:cs typeface="Times New Roman" pitchFamily="18" charset="0"/>
              </a:rPr>
              <a:t>El convenio colectivo es un contrato de derecho privado, sustraído por completo de la injerencia estatal tal como estaba previsto en la Constitución italiana: el convenio erga omnes y la idea de sindicato más representativo</a:t>
            </a:r>
          </a:p>
          <a:p>
            <a:pPr>
              <a:buClr>
                <a:srgbClr val="FF3300"/>
              </a:buClr>
              <a:buFont typeface="Arial" charset="0"/>
              <a:buChar char="«"/>
            </a:pPr>
            <a:endParaRPr lang="es-MX" sz="2000" dirty="0" smtClean="0">
              <a:cs typeface="Times New Roman" pitchFamily="18" charset="0"/>
            </a:endParaRPr>
          </a:p>
          <a:p>
            <a:pPr lvl="1">
              <a:buFont typeface="Arial" charset="0"/>
              <a:buChar char="«"/>
            </a:pPr>
            <a:endParaRPr lang="es-MX" sz="2800" b="0" dirty="0">
              <a:effectLst/>
              <a:cs typeface="Times New Roman" pitchFamily="18" charset="0"/>
            </a:endParaRPr>
          </a:p>
        </p:txBody>
      </p:sp>
    </p:spTree>
    <p:extLst>
      <p:ext uri="{BB962C8B-B14F-4D97-AF65-F5344CB8AC3E}">
        <p14:creationId xmlns:p14="http://schemas.microsoft.com/office/powerpoint/2010/main" val="111962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teorización del conflicto permanente</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a:cs typeface="Times New Roman" pitchFamily="18" charset="0"/>
              </a:rPr>
              <a:t>La </a:t>
            </a:r>
            <a:r>
              <a:rPr lang="es-MX" sz="2400" dirty="0" smtClean="0">
                <a:cs typeface="Times New Roman" pitchFamily="18" charset="0"/>
              </a:rPr>
              <a:t>aparición de una fractura social (mayo del 68) hizo que reaparecieran las relaciones de poder y dominación en una nueva "nación dividida"</a:t>
            </a:r>
          </a:p>
          <a:p>
            <a:pPr>
              <a:buClr>
                <a:srgbClr val="FF3300"/>
              </a:buClr>
              <a:buFont typeface="Arial" charset="0"/>
              <a:buChar char="«"/>
            </a:pPr>
            <a:r>
              <a:rPr lang="es-MX" sz="2400" dirty="0" smtClean="0">
                <a:cs typeface="Times New Roman" pitchFamily="18" charset="0"/>
              </a:rPr>
              <a:t>Se asume una visión global en términos de clase trabajadora (no de grupos sociales o profesionales) y se constata la existencia de un conflicto permanente, abierto y total (la lucha de clases) que impide acotar espacios independientes (económico y profesional) y neutros</a:t>
            </a:r>
            <a:endParaRPr lang="es-MX" sz="2400" dirty="0">
              <a:cs typeface="Times New Roman" pitchFamily="18" charset="0"/>
            </a:endParaRPr>
          </a:p>
          <a:p>
            <a:pPr>
              <a:buClr>
                <a:srgbClr val="FF3300"/>
              </a:buClr>
              <a:buFont typeface="Arial" charset="0"/>
              <a:buChar char="«"/>
            </a:pPr>
            <a:r>
              <a:rPr lang="es-MX" sz="2400" dirty="0" smtClean="0">
                <a:cs typeface="Times New Roman" pitchFamily="18" charset="0"/>
              </a:rPr>
              <a:t>Identificación con las exigencias y reivindicaciones de la clase obrera</a:t>
            </a:r>
            <a:endParaRPr lang="es-MX" sz="2400" dirty="0">
              <a:cs typeface="Times New Roman" pitchFamily="18" charset="0"/>
            </a:endParaRPr>
          </a:p>
        </p:txBody>
      </p:sp>
    </p:spTree>
    <p:extLst>
      <p:ext uri="{BB962C8B-B14F-4D97-AF65-F5344CB8AC3E}">
        <p14:creationId xmlns:p14="http://schemas.microsoft.com/office/powerpoint/2010/main" val="482097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990600" y="914400"/>
            <a:ext cx="7467600" cy="1143000"/>
          </a:xfrm>
        </p:spPr>
        <p:txBody>
          <a:bodyPr/>
          <a:lstStyle/>
          <a:p>
            <a:r>
              <a:rPr lang="es-ES_tradnl" sz="4400" u="sng" dirty="0" smtClean="0"/>
              <a:t>La conformación del derecho del trabajo</a:t>
            </a:r>
            <a:endParaRPr lang="es-ES_tradnl" sz="4400" u="sng" dirty="0"/>
          </a:p>
        </p:txBody>
      </p:sp>
      <p:sp>
        <p:nvSpPr>
          <p:cNvPr id="79875"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ES_tradnl" sz="2800" dirty="0" smtClean="0"/>
              <a:t>El vínculo contractual: la forma contrato </a:t>
            </a:r>
          </a:p>
          <a:p>
            <a:pPr>
              <a:buClr>
                <a:srgbClr val="FF3300"/>
              </a:buClr>
              <a:buFont typeface="Arial" charset="0"/>
              <a:buChar char="«"/>
            </a:pPr>
            <a:r>
              <a:rPr lang="es-ES_tradnl" sz="2800" dirty="0" smtClean="0"/>
              <a:t>La relevancia de la idea de la organización empresarial</a:t>
            </a:r>
          </a:p>
          <a:p>
            <a:pPr>
              <a:buClr>
                <a:srgbClr val="FF3300"/>
              </a:buClr>
              <a:buFont typeface="Arial" charset="0"/>
              <a:buChar char="«"/>
            </a:pPr>
            <a:r>
              <a:rPr lang="es-ES_tradnl" sz="2800" dirty="0" smtClean="0"/>
              <a:t>El descubrimiento del Estado como organizador social</a:t>
            </a:r>
          </a:p>
          <a:p>
            <a:pPr>
              <a:buClr>
                <a:srgbClr val="FF3300"/>
              </a:buClr>
              <a:buFont typeface="Arial" charset="0"/>
              <a:buChar char="«"/>
            </a:pPr>
            <a:r>
              <a:rPr lang="es-ES_tradnl" sz="2800" dirty="0" smtClean="0"/>
              <a:t>La afirmación de un sistema de autonomía colectiva plena</a:t>
            </a:r>
          </a:p>
          <a:p>
            <a:pPr>
              <a:buClr>
                <a:srgbClr val="FF3300"/>
              </a:buClr>
              <a:buFont typeface="Arial" charset="0"/>
              <a:buChar char="«"/>
            </a:pPr>
            <a:r>
              <a:rPr lang="es-ES_tradnl" sz="2800" dirty="0" smtClean="0"/>
              <a:t>La teorización del conflicto permanente</a:t>
            </a:r>
          </a:p>
          <a:p>
            <a:pPr>
              <a:buClr>
                <a:srgbClr val="FF3300"/>
              </a:buClr>
              <a:buFont typeface="Arial" charset="0"/>
              <a:buChar char="«"/>
            </a:pPr>
            <a:r>
              <a:rPr lang="es-ES_tradnl" sz="2800" dirty="0" smtClean="0"/>
              <a:t>Crisis económica y «democracia contratada»</a:t>
            </a:r>
            <a:endParaRPr lang="es-ES_tradnl"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teorización del conflicto permanente</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Se critica la función neutral del estado respecto de la regulación de las relaciones sociales</a:t>
            </a:r>
          </a:p>
          <a:p>
            <a:pPr>
              <a:buClr>
                <a:srgbClr val="FF3300"/>
              </a:buClr>
              <a:buFont typeface="Arial" charset="0"/>
              <a:buChar char="«"/>
            </a:pPr>
            <a:r>
              <a:rPr lang="es-MX" sz="2400" dirty="0" smtClean="0">
                <a:cs typeface="Times New Roman" pitchFamily="18" charset="0"/>
              </a:rPr>
              <a:t>El estado propicia relaciones políticamente vigiladas, jurídico-contractuales y no conflictivas para la pacificación social</a:t>
            </a:r>
          </a:p>
          <a:p>
            <a:pPr>
              <a:buClr>
                <a:srgbClr val="FF3300"/>
              </a:buClr>
              <a:buFont typeface="Arial" charset="0"/>
              <a:buChar char="«"/>
            </a:pPr>
            <a:r>
              <a:rPr lang="es-MX" sz="2400" dirty="0" smtClean="0">
                <a:cs typeface="Times New Roman" pitchFamily="18" charset="0"/>
              </a:rPr>
              <a:t>La idea es legitimar las formas de </a:t>
            </a:r>
            <a:r>
              <a:rPr lang="es-MX" sz="2400" dirty="0" err="1" smtClean="0">
                <a:cs typeface="Times New Roman" pitchFamily="18" charset="0"/>
              </a:rPr>
              <a:t>autotutela</a:t>
            </a:r>
            <a:r>
              <a:rPr lang="es-MX" sz="2400" dirty="0" smtClean="0">
                <a:cs typeface="Times New Roman" pitchFamily="18" charset="0"/>
              </a:rPr>
              <a:t> frente al estado:</a:t>
            </a:r>
          </a:p>
          <a:p>
            <a:pPr lvl="1">
              <a:buFont typeface="Arial" charset="0"/>
              <a:buChar char="«"/>
            </a:pPr>
            <a:r>
              <a:rPr lang="es-MX" sz="1800" dirty="0" smtClean="0">
                <a:cs typeface="Times New Roman" pitchFamily="18" charset="0"/>
              </a:rPr>
              <a:t>Se reconstruye el derecho de huelga como un derecho instrumental para el logro de la igualdad sustancial, un medio para la participación de los trabajadores en la transformación de las relaciones económicas existentes</a:t>
            </a:r>
          </a:p>
          <a:p>
            <a:pPr lvl="1">
              <a:buFont typeface="Arial" charset="0"/>
              <a:buChar char="«"/>
            </a:pPr>
            <a:r>
              <a:rPr lang="es-MX" sz="1800" dirty="0" smtClean="0">
                <a:cs typeface="Times New Roman" pitchFamily="18" charset="0"/>
              </a:rPr>
              <a:t>La huelga es la versión moderna y laica del derecho de resistencia que el obrero moderno reivindica para transformar la sociedad en nombre del trabajo</a:t>
            </a:r>
            <a:r>
              <a:rPr lang="es-MX" sz="2400" dirty="0" smtClean="0">
                <a:cs typeface="Times New Roman" pitchFamily="18" charset="0"/>
              </a:rPr>
              <a:t/>
            </a:r>
            <a:br>
              <a:rPr lang="es-MX" sz="2400" dirty="0" smtClean="0">
                <a:cs typeface="Times New Roman" pitchFamily="18" charset="0"/>
              </a:rPr>
            </a:br>
            <a:endParaRPr lang="es-MX" sz="2400" dirty="0" smtClean="0">
              <a:cs typeface="Times New Roman" pitchFamily="18" charset="0"/>
            </a:endParaRPr>
          </a:p>
        </p:txBody>
      </p:sp>
    </p:spTree>
    <p:extLst>
      <p:ext uri="{BB962C8B-B14F-4D97-AF65-F5344CB8AC3E}">
        <p14:creationId xmlns:p14="http://schemas.microsoft.com/office/powerpoint/2010/main" val="3677912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teorización del conflicto permanente</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La huelga desborda sus límites: no es sólo un instrumento que pone en práctica intereses de grupo sino que es un derecho que actúa los intereses de los trabajadores en general, o sea, abarca intereses políticos y sociales (se separa de su función en la negociación colectiva)</a:t>
            </a:r>
          </a:p>
          <a:p>
            <a:pPr>
              <a:buClr>
                <a:srgbClr val="FF3300"/>
              </a:buClr>
              <a:buFont typeface="Arial" charset="0"/>
              <a:buChar char="«"/>
            </a:pPr>
            <a:r>
              <a:rPr lang="es-MX" sz="2400" dirty="0" smtClean="0">
                <a:cs typeface="Times New Roman" pitchFamily="18" charset="0"/>
              </a:rPr>
              <a:t>El agente consciente que establece las mediaciones precisas para el uso de la huelga es el sindicato</a:t>
            </a:r>
          </a:p>
          <a:p>
            <a:pPr>
              <a:buClr>
                <a:srgbClr val="FF3300"/>
              </a:buClr>
              <a:buFont typeface="Arial" charset="0"/>
              <a:buChar char="«"/>
            </a:pPr>
            <a:r>
              <a:rPr lang="es-MX" sz="2400" dirty="0" smtClean="0">
                <a:cs typeface="Times New Roman" pitchFamily="18" charset="0"/>
              </a:rPr>
              <a:t>Se legitima la "huelga política"</a:t>
            </a:r>
          </a:p>
        </p:txBody>
      </p:sp>
    </p:spTree>
    <p:extLst>
      <p:ext uri="{BB962C8B-B14F-4D97-AF65-F5344CB8AC3E}">
        <p14:creationId xmlns:p14="http://schemas.microsoft.com/office/powerpoint/2010/main" val="280478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Crisis económica y "democracia contratada"</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La crisis económica de los 70 impuso políticas de saneamiento industrial y un brusco freno a los programas de bienestar social: el derecho del trabajo era un instrumento de redistribución de la riqueza social, orientado a la búsqueda de la igualdad sustancial</a:t>
            </a:r>
          </a:p>
          <a:p>
            <a:pPr>
              <a:buClr>
                <a:srgbClr val="FF3300"/>
              </a:buClr>
              <a:buFont typeface="Arial" charset="0"/>
              <a:buChar char="«"/>
            </a:pPr>
            <a:r>
              <a:rPr lang="es-MX" sz="2400" dirty="0" smtClean="0">
                <a:cs typeface="Times New Roman" pitchFamily="18" charset="0"/>
              </a:rPr>
              <a:t>El nuevo pensamiento plantea la sumisión de las normas laborales a la recuperación económica del mercado</a:t>
            </a:r>
          </a:p>
          <a:p>
            <a:pPr lvl="1">
              <a:buFont typeface="Arial" charset="0"/>
              <a:buChar char="«"/>
            </a:pPr>
            <a:r>
              <a:rPr lang="es-MX" sz="2400" dirty="0" smtClean="0">
                <a:cs typeface="Times New Roman" pitchFamily="18" charset="0"/>
              </a:rPr>
              <a:t>Por un lado: "flexibilización" del mercado de trabajo</a:t>
            </a:r>
          </a:p>
          <a:p>
            <a:pPr lvl="1">
              <a:buFont typeface="Arial" charset="0"/>
              <a:buChar char="«"/>
            </a:pPr>
            <a:r>
              <a:rPr lang="es-MX" sz="2400" dirty="0" smtClean="0">
                <a:cs typeface="Times New Roman" pitchFamily="18" charset="0"/>
              </a:rPr>
              <a:t>Por el otro: "</a:t>
            </a:r>
            <a:r>
              <a:rPr lang="es-MX" sz="2400" dirty="0" err="1" smtClean="0">
                <a:cs typeface="Times New Roman" pitchFamily="18" charset="0"/>
              </a:rPr>
              <a:t>neocorporativismo</a:t>
            </a:r>
            <a:r>
              <a:rPr lang="es-MX" sz="2400" dirty="0" smtClean="0">
                <a:cs typeface="Times New Roman" pitchFamily="18" charset="0"/>
              </a:rPr>
              <a:t>" para salir de la crisis </a:t>
            </a:r>
          </a:p>
          <a:p>
            <a:pPr>
              <a:buClr>
                <a:srgbClr val="FF3300"/>
              </a:buClr>
              <a:buFont typeface="Arial" charset="0"/>
              <a:buChar char="«"/>
            </a:pPr>
            <a:endParaRPr lang="es-MX" sz="2400" dirty="0" smtClean="0">
              <a:cs typeface="Times New Roman" pitchFamily="18" charset="0"/>
            </a:endParaRPr>
          </a:p>
        </p:txBody>
      </p:sp>
    </p:spTree>
    <p:extLst>
      <p:ext uri="{BB962C8B-B14F-4D97-AF65-F5344CB8AC3E}">
        <p14:creationId xmlns:p14="http://schemas.microsoft.com/office/powerpoint/2010/main" val="4283612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Crisis económica y "democracia contratada"</a:t>
            </a:r>
            <a:endParaRPr lang="es-ES_tradnl" sz="4400" u="sng" dirty="0"/>
          </a:p>
        </p:txBody>
      </p:sp>
      <p:sp>
        <p:nvSpPr>
          <p:cNvPr id="134147" name="Rectangle 3"/>
          <p:cNvSpPr>
            <a:spLocks noGrp="1" noChangeArrowheads="1"/>
          </p:cNvSpPr>
          <p:nvPr>
            <p:ph type="body" idx="1"/>
          </p:nvPr>
        </p:nvSpPr>
        <p:spPr>
          <a:xfrm>
            <a:off x="899592" y="2204864"/>
            <a:ext cx="7804150" cy="4267200"/>
          </a:xfrm>
        </p:spPr>
        <p:txBody>
          <a:bodyPr/>
          <a:lstStyle/>
          <a:p>
            <a:pPr>
              <a:buClr>
                <a:srgbClr val="FF3300"/>
              </a:buClr>
              <a:buFont typeface="Arial" charset="0"/>
              <a:buChar char="«"/>
            </a:pPr>
            <a:r>
              <a:rPr lang="es-MX" sz="2400" dirty="0" smtClean="0">
                <a:cs typeface="Times New Roman" pitchFamily="18" charset="0"/>
              </a:rPr>
              <a:t>El </a:t>
            </a:r>
            <a:r>
              <a:rPr lang="es-MX" sz="2400" dirty="0" err="1" smtClean="0">
                <a:cs typeface="Times New Roman" pitchFamily="18" charset="0"/>
              </a:rPr>
              <a:t>neocorporativismo</a:t>
            </a:r>
            <a:r>
              <a:rPr lang="es-MX" sz="2400" dirty="0" smtClean="0">
                <a:cs typeface="Times New Roman" pitchFamily="18" charset="0"/>
              </a:rPr>
              <a:t> plantea la institucionalización de mecanismos de concertación entre el gobierno, los sindicatos y las organizaciones de empresarios</a:t>
            </a:r>
          </a:p>
          <a:p>
            <a:pPr>
              <a:buClr>
                <a:srgbClr val="FF3300"/>
              </a:buClr>
              <a:buFont typeface="Arial" charset="0"/>
              <a:buChar char="«"/>
            </a:pPr>
            <a:r>
              <a:rPr lang="es-MX" sz="2400" dirty="0" smtClean="0">
                <a:cs typeface="Times New Roman" pitchFamily="18" charset="0"/>
              </a:rPr>
              <a:t>Es una "democracia contratada" que establece un nexo directo entre los acuerdos de las partes sociales y la estructura política en su </a:t>
            </a:r>
            <a:r>
              <a:rPr lang="es-MX" sz="2400" dirty="0" smtClean="0">
                <a:cs typeface="Times New Roman" pitchFamily="18" charset="0"/>
              </a:rPr>
              <a:t>conjunto:</a:t>
            </a:r>
          </a:p>
          <a:p>
            <a:pPr lvl="1">
              <a:buFont typeface="Arial" charset="0"/>
              <a:buChar char="«"/>
            </a:pPr>
            <a:r>
              <a:rPr lang="es-MX" sz="2000" dirty="0" smtClean="0">
                <a:cs typeface="Times New Roman" pitchFamily="18" charset="0"/>
              </a:rPr>
              <a:t>Progresiva cooptación de los sindicatos como instituciones de mediación ante la crisis, portadores del interés colectivo general y representantes institucionales de intereses</a:t>
            </a:r>
          </a:p>
          <a:p>
            <a:pPr lvl="1">
              <a:buFont typeface="Arial" charset="0"/>
              <a:buChar char="«"/>
            </a:pPr>
            <a:r>
              <a:rPr lang="es-MX" sz="2000" dirty="0" smtClean="0">
                <a:cs typeface="Times New Roman" pitchFamily="18" charset="0"/>
              </a:rPr>
              <a:t>Esta mediación debe darse en los procesos decisionales complejos que configuran un sistema centralizado de codecisión trilateral (estado, sindicatos y empresarios) a través de consultas y acuerdos con efectos normativos: la concertación social</a:t>
            </a:r>
          </a:p>
          <a:p>
            <a:pPr lvl="1">
              <a:buFont typeface="Arial" charset="0"/>
              <a:buChar char="«"/>
            </a:pPr>
            <a:endParaRPr lang="es-MX" sz="2400" dirty="0" smtClean="0">
              <a:cs typeface="Times New Roman" pitchFamily="18" charset="0"/>
            </a:endParaRPr>
          </a:p>
          <a:p>
            <a:pPr>
              <a:buClr>
                <a:srgbClr val="FF3300"/>
              </a:buClr>
              <a:buFont typeface="Arial" charset="0"/>
              <a:buChar char="«"/>
            </a:pPr>
            <a:endParaRPr lang="es-MX" sz="2400" dirty="0" smtClean="0">
              <a:cs typeface="Times New Roman" pitchFamily="18" charset="0"/>
            </a:endParaRPr>
          </a:p>
        </p:txBody>
      </p:sp>
    </p:spTree>
    <p:extLst>
      <p:ext uri="{BB962C8B-B14F-4D97-AF65-F5344CB8AC3E}">
        <p14:creationId xmlns:p14="http://schemas.microsoft.com/office/powerpoint/2010/main" val="16351882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Crisis económica y "democracia contratada"</a:t>
            </a:r>
            <a:endParaRPr lang="es-ES_tradnl" sz="4400" u="sng" dirty="0"/>
          </a:p>
        </p:txBody>
      </p:sp>
      <p:sp>
        <p:nvSpPr>
          <p:cNvPr id="134147" name="Rectangle 3"/>
          <p:cNvSpPr>
            <a:spLocks noGrp="1" noChangeArrowheads="1"/>
          </p:cNvSpPr>
          <p:nvPr>
            <p:ph type="body" idx="1"/>
          </p:nvPr>
        </p:nvSpPr>
        <p:spPr>
          <a:xfrm>
            <a:off x="899592" y="2132856"/>
            <a:ext cx="7804150" cy="4267200"/>
          </a:xfrm>
        </p:spPr>
        <p:txBody>
          <a:bodyPr/>
          <a:lstStyle/>
          <a:p>
            <a:pPr>
              <a:buClr>
                <a:srgbClr val="FF3300"/>
              </a:buClr>
              <a:buFont typeface="Arial" charset="0"/>
              <a:buChar char="«"/>
            </a:pPr>
            <a:r>
              <a:rPr lang="es-MX" sz="2400" dirty="0" smtClean="0">
                <a:cs typeface="Times New Roman" pitchFamily="18" charset="0"/>
              </a:rPr>
              <a:t>La concertación social propicia la influencia del sindicato más representativo en las decisiones políticas y económicas de carácter general, en la regulación del mercado de trabajo y en los programas sociales</a:t>
            </a:r>
          </a:p>
          <a:p>
            <a:pPr>
              <a:buClr>
                <a:srgbClr val="FF3300"/>
              </a:buClr>
              <a:buFont typeface="Arial" charset="0"/>
              <a:buChar char="«"/>
            </a:pPr>
            <a:r>
              <a:rPr lang="es-MX" sz="2400" dirty="0" smtClean="0">
                <a:cs typeface="Times New Roman" pitchFamily="18" charset="0"/>
              </a:rPr>
              <a:t>El sindicato es subsumido por el estado como un órgano de colaboración y participación en su política económica (pacificador social)</a:t>
            </a:r>
          </a:p>
          <a:p>
            <a:pPr>
              <a:buClr>
                <a:srgbClr val="FF3300"/>
              </a:buClr>
              <a:buFont typeface="Arial" charset="0"/>
              <a:buChar char="«"/>
            </a:pPr>
            <a:r>
              <a:rPr lang="es-MX" sz="2400" dirty="0" smtClean="0">
                <a:cs typeface="Times New Roman" pitchFamily="18" charset="0"/>
              </a:rPr>
              <a:t>La negociación colectiva funciona como un elemento de concreción y desarrollo de los acuerdos sociales</a:t>
            </a:r>
          </a:p>
          <a:p>
            <a:pPr>
              <a:buClr>
                <a:srgbClr val="FF3300"/>
              </a:buClr>
              <a:buFont typeface="Arial" charset="0"/>
              <a:buChar char="«"/>
            </a:pPr>
            <a:r>
              <a:rPr lang="es-MX" sz="2400" dirty="0" smtClean="0">
                <a:cs typeface="Times New Roman" pitchFamily="18" charset="0"/>
              </a:rPr>
              <a:t>Los acuerdos sólo se pueden lograr a través del estado y mediante su intervención: no hay autonomía para los grupos de interés</a:t>
            </a:r>
            <a:endParaRPr lang="es-MX" sz="2400" dirty="0" smtClean="0">
              <a:cs typeface="Times New Roman" pitchFamily="18" charset="0"/>
            </a:endParaRPr>
          </a:p>
        </p:txBody>
      </p:sp>
    </p:spTree>
    <p:extLst>
      <p:ext uri="{BB962C8B-B14F-4D97-AF65-F5344CB8AC3E}">
        <p14:creationId xmlns:p14="http://schemas.microsoft.com/office/powerpoint/2010/main" val="379060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El vínculo contractual: la forma contrato</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La «magia del contrato»: la creación de derecho de forma no impuesta, resultado del concurso de voluntades libres y que subraya la horizontalidad de la producción del derecho (confunde legislador y sujeto)</a:t>
            </a:r>
          </a:p>
          <a:p>
            <a:pPr>
              <a:buClr>
                <a:srgbClr val="FF3300"/>
              </a:buClr>
              <a:buFont typeface="Arial" charset="0"/>
              <a:buChar char="«"/>
            </a:pPr>
            <a:r>
              <a:rPr lang="es-MX" sz="2400" dirty="0" smtClean="0">
                <a:cs typeface="Times New Roman" pitchFamily="18" charset="0"/>
              </a:rPr>
              <a:t>Aplicado al trabajo, gobernado –en cuanto factor económico– por el mercado (mercancía) y sujeto a la ley de la oferta y la demanda, ve al trabajador y al empleador como seres libres e iguales que se relacionan a través del contrato</a:t>
            </a:r>
          </a:p>
          <a:p>
            <a:pPr>
              <a:buClr>
                <a:srgbClr val="FF3300"/>
              </a:buClr>
              <a:buFont typeface="Arial" charset="0"/>
              <a:buChar char="«"/>
            </a:pPr>
            <a:r>
              <a:rPr lang="es-MX" sz="2400" dirty="0" smtClean="0">
                <a:cs typeface="Times New Roman" pitchFamily="18" charset="0"/>
              </a:rPr>
              <a:t>El trabajador (propietario de su fuerza de trabajo), mediante su consentimiento voluntario, entrega su libertad y se somete a otro sin coerción, en uso de la razón autónoma y solamente en virtud de ese consentimiento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El vínculo contractual: la forma contrato</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lvl="0">
              <a:buClr>
                <a:srgbClr val="FF3300"/>
              </a:buClr>
              <a:buFont typeface="Arial" charset="0"/>
              <a:buChar char="«"/>
            </a:pPr>
            <a:r>
              <a:rPr lang="es-MX" sz="2400" dirty="0">
                <a:solidFill>
                  <a:srgbClr val="FFFFFF"/>
                </a:solidFill>
                <a:cs typeface="Times New Roman" pitchFamily="18" charset="0"/>
              </a:rPr>
              <a:t>El vínculo contractual y su simbolismo: «el sistema liberal exige que las situaciones de subordinación aparezcan como relaciones de coordinación entre seres libres e iguales»</a:t>
            </a:r>
            <a:endParaRPr lang="es-ES_tradnl" sz="2800" dirty="0">
              <a:solidFill>
                <a:srgbClr val="FFFFFF"/>
              </a:solidFill>
            </a:endParaRPr>
          </a:p>
          <a:p>
            <a:pPr>
              <a:buClr>
                <a:srgbClr val="FF3300"/>
              </a:buClr>
              <a:buFont typeface="Arial" charset="0"/>
              <a:buChar char="«"/>
            </a:pPr>
            <a:r>
              <a:rPr lang="es-MX" sz="2400" dirty="0" smtClean="0">
                <a:cs typeface="Times New Roman" pitchFamily="18" charset="0"/>
              </a:rPr>
              <a:t>La aportación del derecho civil: el trabajo subordinado, oneroso, por cuenta ajena se incardina en el «contrato de arrendamiento de servicios»</a:t>
            </a:r>
          </a:p>
          <a:p>
            <a:pPr>
              <a:buClr>
                <a:srgbClr val="FF3300"/>
              </a:buClr>
              <a:buFont typeface="Arial" charset="0"/>
              <a:buChar char="«"/>
            </a:pPr>
            <a:r>
              <a:rPr lang="es-ES_tradnl" sz="2400" dirty="0" smtClean="0"/>
              <a:t>Se reconoce al trabajo como una «cosa», objetivando la enajenación de la fuerza de trabajo como medio material de producción, sin tener en cuenta la necesaria implicación de la persona del trabajador en la prestación de los servicios</a:t>
            </a:r>
          </a:p>
        </p:txBody>
      </p:sp>
    </p:spTree>
    <p:extLst>
      <p:ext uri="{BB962C8B-B14F-4D97-AF65-F5344CB8AC3E}">
        <p14:creationId xmlns:p14="http://schemas.microsoft.com/office/powerpoint/2010/main" val="3007931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El vínculo contractual: la forma contrato</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ES_tradnl" sz="2400" dirty="0"/>
              <a:t>Esta visión patrimonialista de comienzos del siglo XX se mostrará </a:t>
            </a:r>
            <a:r>
              <a:rPr lang="es-ES_tradnl" sz="2400" dirty="0" smtClean="0"/>
              <a:t>insuficiente para regular el trabajo por cuenta ajena prestado en régimen de libertad y será necesario incorporar nuevos elementos que la superen</a:t>
            </a:r>
          </a:p>
          <a:p>
            <a:pPr>
              <a:buClr>
                <a:srgbClr val="FF3300"/>
              </a:buClr>
              <a:buFont typeface="Arial" charset="0"/>
              <a:buChar char="«"/>
            </a:pPr>
            <a:endParaRPr lang="es-ES_tradnl" sz="2400" dirty="0"/>
          </a:p>
        </p:txBody>
      </p:sp>
    </p:spTree>
    <p:extLst>
      <p:ext uri="{BB962C8B-B14F-4D97-AF65-F5344CB8AC3E}">
        <p14:creationId xmlns:p14="http://schemas.microsoft.com/office/powerpoint/2010/main" val="388723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relevancia de la organización empresarial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400" dirty="0" smtClean="0">
                <a:cs typeface="Times New Roman" pitchFamily="18" charset="0"/>
              </a:rPr>
              <a:t>Viraje doctrinal después de la I Guerra Mundial que permite la creación del derecho del trabajo como rama normativa autónoma:</a:t>
            </a:r>
          </a:p>
          <a:p>
            <a:pPr lvl="1">
              <a:buFont typeface="Arial" charset="0"/>
              <a:buChar char="«"/>
            </a:pPr>
            <a:r>
              <a:rPr lang="es-MX" sz="2400" dirty="0" smtClean="0">
                <a:cs typeface="Times New Roman" pitchFamily="18" charset="0"/>
              </a:rPr>
              <a:t>Crisis del estado liberal-democrático</a:t>
            </a:r>
          </a:p>
          <a:p>
            <a:pPr lvl="1">
              <a:buFont typeface="Arial" charset="0"/>
              <a:buChar char="«"/>
            </a:pPr>
            <a:r>
              <a:rPr lang="es-MX" sz="2400" dirty="0" smtClean="0">
                <a:cs typeface="Times New Roman" pitchFamily="18" charset="0"/>
              </a:rPr>
              <a:t>Descodificación del derecho privado</a:t>
            </a:r>
          </a:p>
          <a:p>
            <a:pPr lvl="1">
              <a:buFont typeface="Arial" charset="0"/>
              <a:buChar char="«"/>
            </a:pPr>
            <a:r>
              <a:rPr lang="es-MX" sz="2400" dirty="0" err="1" smtClean="0">
                <a:cs typeface="Times New Roman" pitchFamily="18" charset="0"/>
              </a:rPr>
              <a:t>Anticontractualismo</a:t>
            </a:r>
            <a:r>
              <a:rPr lang="es-MX" sz="2400" dirty="0" smtClean="0">
                <a:cs typeface="Times New Roman" pitchFamily="18" charset="0"/>
              </a:rPr>
              <a:t> político: se difumina el contrato y deja de ser el elemento constitutivo indispensable del derecho del trabajo y se realza una situación de hecho, caracterizada por su carácter </a:t>
            </a:r>
            <a:r>
              <a:rPr lang="es-MX" sz="2400" dirty="0" err="1" smtClean="0">
                <a:cs typeface="Times New Roman" pitchFamily="18" charset="0"/>
              </a:rPr>
              <a:t>organizatorio</a:t>
            </a:r>
            <a:r>
              <a:rPr lang="es-MX" sz="2400" dirty="0" smtClean="0">
                <a:cs typeface="Times New Roman" pitchFamily="18" charset="0"/>
              </a:rPr>
              <a:t> o social que vincula a los hombres a la empresa, concebida como totalidad orgánica de miembros</a:t>
            </a:r>
            <a:endParaRPr lang="es-ES_tradnl" sz="2400" dirty="0"/>
          </a:p>
        </p:txBody>
      </p:sp>
    </p:spTree>
    <p:extLst>
      <p:ext uri="{BB962C8B-B14F-4D97-AF65-F5344CB8AC3E}">
        <p14:creationId xmlns:p14="http://schemas.microsoft.com/office/powerpoint/2010/main" val="2048431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relevancia de la organización empresarial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800" dirty="0" smtClean="0">
                <a:cs typeface="Times New Roman" pitchFamily="18" charset="0"/>
              </a:rPr>
              <a:t>Para el derecho germánico: la relación de trabajo no es una relación de deuda</a:t>
            </a:r>
          </a:p>
          <a:p>
            <a:pPr>
              <a:buClr>
                <a:srgbClr val="FF3300"/>
              </a:buClr>
              <a:buFont typeface="Arial" charset="0"/>
              <a:buChar char="«"/>
            </a:pPr>
            <a:r>
              <a:rPr lang="es-MX" sz="2800" dirty="0" smtClean="0">
                <a:cs typeface="Times New Roman" pitchFamily="18" charset="0"/>
              </a:rPr>
              <a:t>La relación de la ocupación como </a:t>
            </a:r>
            <a:r>
              <a:rPr lang="es-MX" sz="2800" i="1" dirty="0" smtClean="0">
                <a:cs typeface="Times New Roman" pitchFamily="18" charset="0"/>
              </a:rPr>
              <a:t>relación fáctica de trabajo</a:t>
            </a:r>
            <a:r>
              <a:rPr lang="es-MX" sz="2800" dirty="0" smtClean="0">
                <a:cs typeface="Times New Roman" pitchFamily="18" charset="0"/>
              </a:rPr>
              <a:t>: la incorporación del trabajador a la empresa se considerará el «momento distintivo» de tal relación</a:t>
            </a:r>
          </a:p>
          <a:p>
            <a:pPr>
              <a:buClr>
                <a:srgbClr val="FF3300"/>
              </a:buClr>
              <a:buFont typeface="Arial" charset="0"/>
              <a:buChar char="«"/>
            </a:pPr>
            <a:r>
              <a:rPr lang="es-MX" sz="2800" dirty="0" smtClean="0">
                <a:cs typeface="Times New Roman" pitchFamily="18" charset="0"/>
              </a:rPr>
              <a:t>Se incorpora la personalidad misma a un organismo económico, con independencia de todo forma contractual</a:t>
            </a:r>
          </a:p>
        </p:txBody>
      </p:sp>
    </p:spTree>
    <p:extLst>
      <p:ext uri="{BB962C8B-B14F-4D97-AF65-F5344CB8AC3E}">
        <p14:creationId xmlns:p14="http://schemas.microsoft.com/office/powerpoint/2010/main" val="33856209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relevancia de la organización empresarial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800" dirty="0" smtClean="0">
                <a:cs typeface="Times New Roman" pitchFamily="18" charset="0"/>
              </a:rPr>
              <a:t>El contrato de trabajo «preliminar» no crea la relación de trabajo sino que se diluye ante ella</a:t>
            </a:r>
          </a:p>
          <a:p>
            <a:pPr>
              <a:buClr>
                <a:srgbClr val="FF3300"/>
              </a:buClr>
              <a:buFont typeface="Arial" charset="0"/>
              <a:buChar char="«"/>
            </a:pPr>
            <a:r>
              <a:rPr lang="es-MX" sz="2800" dirty="0" smtClean="0">
                <a:cs typeface="Times New Roman" pitchFamily="18" charset="0"/>
              </a:rPr>
              <a:t>La relación se forma  mediante un acto distinto y posterior: el ingreso a una comunidad organizada</a:t>
            </a:r>
          </a:p>
          <a:p>
            <a:pPr>
              <a:buClr>
                <a:srgbClr val="FF3300"/>
              </a:buClr>
              <a:buFont typeface="Arial" charset="0"/>
              <a:buChar char="«"/>
            </a:pPr>
            <a:r>
              <a:rPr lang="es-MX" sz="2800" dirty="0" smtClean="0">
                <a:cs typeface="Times New Roman" pitchFamily="18" charset="0"/>
              </a:rPr>
              <a:t>La empresa: centro de imputación de las relaciones jurídicas: medios humanos, fuerzas materiales, un orden interno, un fin común</a:t>
            </a:r>
          </a:p>
          <a:p>
            <a:pPr>
              <a:buClr>
                <a:srgbClr val="FF3300"/>
              </a:buClr>
              <a:buFont typeface="Arial" charset="0"/>
              <a:buChar char="«"/>
            </a:pPr>
            <a:r>
              <a:rPr lang="es-MX" sz="2800" dirty="0" smtClean="0">
                <a:cs typeface="Times New Roman" pitchFamily="18" charset="0"/>
              </a:rPr>
              <a:t>El empresario el «jefe natural» de la empresa, que dispone de un poder legislativo, un poder de dirección y un poder disciplinario</a:t>
            </a:r>
          </a:p>
          <a:p>
            <a:pPr>
              <a:buClr>
                <a:srgbClr val="FF3300"/>
              </a:buClr>
              <a:buFont typeface="Arial" charset="0"/>
              <a:buChar char="«"/>
            </a:pPr>
            <a:endParaRPr lang="es-MX" sz="2800" dirty="0" smtClean="0">
              <a:cs typeface="Times New Roman" pitchFamily="18" charset="0"/>
            </a:endParaRPr>
          </a:p>
        </p:txBody>
      </p:sp>
    </p:spTree>
    <p:extLst>
      <p:ext uri="{BB962C8B-B14F-4D97-AF65-F5344CB8AC3E}">
        <p14:creationId xmlns:p14="http://schemas.microsoft.com/office/powerpoint/2010/main" val="1716672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90600" y="914400"/>
            <a:ext cx="7467600" cy="1143000"/>
          </a:xfrm>
        </p:spPr>
        <p:txBody>
          <a:bodyPr/>
          <a:lstStyle/>
          <a:p>
            <a:r>
              <a:rPr lang="es-ES_tradnl" sz="4400" u="sng" dirty="0" smtClean="0"/>
              <a:t>La relevancia de la organización empresarial</a:t>
            </a:r>
            <a:endParaRPr lang="es-ES_tradnl" sz="4400" u="sng" dirty="0"/>
          </a:p>
        </p:txBody>
      </p:sp>
      <p:sp>
        <p:nvSpPr>
          <p:cNvPr id="134147" name="Rectangle 3"/>
          <p:cNvSpPr>
            <a:spLocks noGrp="1" noChangeArrowheads="1"/>
          </p:cNvSpPr>
          <p:nvPr>
            <p:ph type="body" idx="1"/>
          </p:nvPr>
        </p:nvSpPr>
        <p:spPr>
          <a:xfrm>
            <a:off x="914400" y="2286000"/>
            <a:ext cx="7804150" cy="4267200"/>
          </a:xfrm>
        </p:spPr>
        <p:txBody>
          <a:bodyPr/>
          <a:lstStyle/>
          <a:p>
            <a:pPr>
              <a:buClr>
                <a:srgbClr val="FF3300"/>
              </a:buClr>
              <a:buFont typeface="Arial" charset="0"/>
              <a:buChar char="«"/>
            </a:pPr>
            <a:r>
              <a:rPr lang="es-MX" sz="2800" dirty="0" smtClean="0">
                <a:cs typeface="Times New Roman" pitchFamily="18" charset="0"/>
              </a:rPr>
              <a:t>Se revaloriza la empresa y se desvaloriza el contrato</a:t>
            </a:r>
          </a:p>
          <a:p>
            <a:pPr>
              <a:buClr>
                <a:srgbClr val="FF3300"/>
              </a:buClr>
              <a:buFont typeface="Arial" charset="0"/>
              <a:buChar char="«"/>
            </a:pPr>
            <a:r>
              <a:rPr lang="es-MX" sz="2800" dirty="0" smtClean="0">
                <a:cs typeface="Times New Roman" pitchFamily="18" charset="0"/>
              </a:rPr>
              <a:t>Se institucionaliza una relación autoritaria</a:t>
            </a:r>
          </a:p>
          <a:p>
            <a:pPr lvl="1">
              <a:buFont typeface="Arial" charset="0"/>
              <a:buChar char="«"/>
            </a:pPr>
            <a:r>
              <a:rPr lang="es-MX" sz="2800" dirty="0" smtClean="0">
                <a:cs typeface="Times New Roman" pitchFamily="18" charset="0"/>
              </a:rPr>
              <a:t>Construcción de una noción de subordinación y dependencia de la persona del trabajador, alejada de cualquier esquema cambiario, referida, en cambio a la implicación moral de la personalidad y la enunciación de deberes de fidelidad, lealtad, paz, armonía social, colaboración</a:t>
            </a:r>
          </a:p>
        </p:txBody>
      </p:sp>
    </p:spTree>
    <p:extLst>
      <p:ext uri="{BB962C8B-B14F-4D97-AF65-F5344CB8AC3E}">
        <p14:creationId xmlns:p14="http://schemas.microsoft.com/office/powerpoint/2010/main" val="3260493254"/>
      </p:ext>
    </p:extLst>
  </p:cSld>
  <p:clrMapOvr>
    <a:masterClrMapping/>
  </p:clrMapOvr>
</p:sld>
</file>

<file path=ppt/theme/theme1.xml><?xml version="1.0" encoding="utf-8"?>
<a:theme xmlns:a="http://schemas.openxmlformats.org/drawingml/2006/main" name="Diseño predeterminado">
  <a:themeElements>
    <a:clrScheme name="">
      <a:dk1>
        <a:srgbClr val="919191"/>
      </a:dk1>
      <a:lt1>
        <a:srgbClr val="FFFFFF"/>
      </a:lt1>
      <a:dk2>
        <a:srgbClr val="022380"/>
      </a:dk2>
      <a:lt2>
        <a:srgbClr val="FFFFFF"/>
      </a:lt2>
      <a:accent1>
        <a:srgbClr val="618FFD"/>
      </a:accent1>
      <a:accent2>
        <a:srgbClr val="00AE00"/>
      </a:accent2>
      <a:accent3>
        <a:srgbClr val="AAACC0"/>
      </a:accent3>
      <a:accent4>
        <a:srgbClr val="DADADA"/>
      </a:accent4>
      <a:accent5>
        <a:srgbClr val="B7C6FE"/>
      </a:accent5>
      <a:accent6>
        <a:srgbClr val="009D00"/>
      </a:accent6>
      <a:hlink>
        <a:srgbClr val="FC0128"/>
      </a:hlink>
      <a:folHlink>
        <a:srgbClr val="CECECE"/>
      </a:folHlink>
    </a:clrScheme>
    <a:fontScheme name="Diseño predeterminado">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rgbClr val="FFFF00"/>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rgbClr val="FFFF00"/>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446</TotalTime>
  <Pages>18</Pages>
  <Words>1948</Words>
  <Application>Microsoft Office PowerPoint</Application>
  <PresentationFormat>Presentación en pantalla (4:3)</PresentationFormat>
  <Paragraphs>108</Paragraphs>
  <Slides>24</Slides>
  <Notes>5</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Diseño predeterminado</vt:lpstr>
      <vt:lpstr>Presentación de PowerPoint</vt:lpstr>
      <vt:lpstr>La conformación del derecho del trabajo</vt:lpstr>
      <vt:lpstr>El vínculo contractual: la forma contrato</vt:lpstr>
      <vt:lpstr>El vínculo contractual: la forma contrato</vt:lpstr>
      <vt:lpstr>El vínculo contractual: la forma contrato</vt:lpstr>
      <vt:lpstr>La relevancia de la organización empresarial</vt:lpstr>
      <vt:lpstr>La relevancia de la organización empresarial</vt:lpstr>
      <vt:lpstr>La relevancia de la organización empresarial</vt:lpstr>
      <vt:lpstr>La relevancia de la organización empresarial</vt:lpstr>
      <vt:lpstr>La relevancia de la organización empresarial</vt:lpstr>
      <vt:lpstr>La relevancia de la organización empresarial</vt:lpstr>
      <vt:lpstr>El descubrimiento del estado como organizador social</vt:lpstr>
      <vt:lpstr>El descubrimiento del estado como organizador social</vt:lpstr>
      <vt:lpstr>El descubrimiento del estado como organizador social</vt:lpstr>
      <vt:lpstr>La afirmación de un sistema de autonomía colectiva plena</vt:lpstr>
      <vt:lpstr>La afirmación de un sistema de autonomía colectiva plena</vt:lpstr>
      <vt:lpstr>La afirmación de un sistema de autonomía colectiva plena</vt:lpstr>
      <vt:lpstr>La afirmación de un sistema de autonomía colectiva plena</vt:lpstr>
      <vt:lpstr>La teorización del conflicto permanente</vt:lpstr>
      <vt:lpstr>La teorización del conflicto permanente</vt:lpstr>
      <vt:lpstr>La teorización del conflicto permanente</vt:lpstr>
      <vt:lpstr>Crisis económica y "democracia contratada"</vt:lpstr>
      <vt:lpstr>Crisis económica y "democracia contratada"</vt:lpstr>
      <vt:lpstr>Crisis económica y "democracia contratada"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ILP-Libero Milone</dc:title>
  <dc:creator>DTTI</dc:creator>
  <dc:description>DTTI job#0115 - based on 0091wo</dc:description>
  <cp:lastModifiedBy>Luis Lizama Portal</cp:lastModifiedBy>
  <cp:revision>391</cp:revision>
  <cp:lastPrinted>1999-09-16T01:04:34Z</cp:lastPrinted>
  <dcterms:created xsi:type="dcterms:W3CDTF">1997-09-18T17:06:16Z</dcterms:created>
  <dcterms:modified xsi:type="dcterms:W3CDTF">2010-08-13T12:25:59Z</dcterms:modified>
</cp:coreProperties>
</file>