
<file path=[Content_Types].xml><?xml version="1.0" encoding="utf-8"?>
<Types xmlns="http://schemas.openxmlformats.org/package/2006/content-types">
  <Override PartName="/ppt/slides/slide18.xml" ContentType="application/vnd.openxmlformats-officedocument.presentationml.slide+xml"/>
  <Default Extension="pict" ContentType="image/pict"/>
  <Override PartName="/ppt/slides/slide9.xml" ContentType="application/vnd.openxmlformats-officedocument.presentationml.slide+xml"/>
  <Override PartName="/ppt/slides/slide14.xml" ContentType="application/vnd.openxmlformats-officedocument.presentationml.slide+xml"/>
  <Override PartName="/ppt/slideLayouts/slideLayout9.xml" ContentType="application/vnd.openxmlformats-officedocument.presentationml.slideLayout+xml"/>
  <Override PartName="/ppt/slideLayouts/slideLayout11.xml" ContentType="application/vnd.openxmlformats-officedocument.presentationml.slideLayout+xml"/>
  <Override PartName="/ppt/slides/slide5.xml" ContentType="application/vnd.openxmlformats-officedocument.presentationml.slide+xml"/>
  <Default Extension="rels" ContentType="application/vnd.openxmlformats-package.relationships+xml"/>
  <Default Extension="jpeg" ContentType="image/jpeg"/>
  <Override PartName="/ppt/slides/slide10.xml" ContentType="application/vnd.openxmlformats-officedocument.presentationml.slide+xml"/>
  <Override PartName="/ppt/slideLayouts/slideLayout5.xml" ContentType="application/vnd.openxmlformats-officedocument.presentationml.slideLayout+xml"/>
  <Override PartName="/ppt/slides/slide1.xml" ContentType="application/vnd.openxmlformats-officedocument.presentationml.slide+xml"/>
  <Override PartName="/ppt/slides/slide26.xml" ContentType="application/vnd.openxmlformats-officedocument.presentationml.slide+xml"/>
  <Override PartName="/ppt/slides/slide34.xml" ContentType="application/vnd.openxmlformats-officedocument.presentationml.slide+xml"/>
  <Override PartName="/docProps/app.xml" ContentType="application/vnd.openxmlformats-officedocument.extended-properties+xml"/>
  <Override PartName="/ppt/slideLayouts/slideLayout1.xml" ContentType="application/vnd.openxmlformats-officedocument.presentationml.slideLayout+xml"/>
  <Override PartName="/ppt/slides/slide22.xml" ContentType="application/vnd.openxmlformats-officedocument.presentationml.slide+xml"/>
  <Override PartName="/ppt/slides/slide30.xml" ContentType="application/vnd.openxmlformats-officedocument.presentationml.slide+xml"/>
  <Default Extension="xml" ContentType="application/xml"/>
  <Override PartName="/ppt/slides/slide19.xml" ContentType="application/vnd.openxmlformats-officedocument.presentationml.slide+xml"/>
  <Override PartName="/ppt/tableStyles.xml" ContentType="application/vnd.openxmlformats-officedocument.presentationml.tableStyles+xml"/>
  <Override PartName="/ppt/slides/slide15.xml" ContentType="application/vnd.openxmlformats-officedocument.presentationml.slide+xml"/>
  <Override PartName="/ppt/slides/slide6.xml" ContentType="application/vnd.openxmlformats-officedocument.presentationml.slide+xml"/>
  <Override PartName="/docProps/core.xml" ContentType="application/vnd.openxmlformats-package.core-properties+xml"/>
  <Override PartName="/ppt/slides/slide11.xml" ContentType="application/vnd.openxmlformats-officedocument.presentationml.slide+xml"/>
  <Override PartName="/ppt/slideLayouts/slideLayout6.xml" ContentType="application/vnd.openxmlformats-officedocument.presentationml.slideLayout+xml"/>
  <Override PartName="/ppt/slides/slide27.xml" ContentType="application/vnd.openxmlformats-officedocument.presentationml.slide+xml"/>
  <Override PartName="/ppt/slides/slide35.xml" ContentType="application/vnd.openxmlformats-officedocument.presentationml.slide+xml"/>
  <Override PartName="/ppt/slides/slide2.xml" ContentType="application/vnd.openxmlformats-officedocument.presentationml.slide+xml"/>
  <Default Extension="png" ContentType="image/png"/>
  <Override PartName="/ppt/slideLayouts/slideLayout2.xml" ContentType="application/vnd.openxmlformats-officedocument.presentationml.slideLayout+xml"/>
  <Override PartName="/ppt/slides/slide23.xml" ContentType="application/vnd.openxmlformats-officedocument.presentationml.slide+xml"/>
  <Override PartName="/ppt/slides/slide31.xml" ContentType="application/vnd.openxmlformats-officedocument.presentationml.slide+xml"/>
  <Override PartName="/ppt/slides/slide16.xml" ContentType="application/vnd.openxmlformats-officedocument.presentationml.slide+xml"/>
  <Override PartName="/ppt/slides/slide7.xml" ContentType="application/vnd.openxmlformats-officedocument.presentationml.slide+xml"/>
  <Override PartName="/ppt/presentation.xml" ContentType="application/vnd.openxmlformats-officedocument.presentationml.presentation.main+xml"/>
  <Override PartName="/ppt/slides/slide12.xml" ContentType="application/vnd.openxmlformats-officedocument.presentationml.slide+xml"/>
  <Override PartName="/ppt/slideLayouts/slideLayout7.xml" ContentType="application/vnd.openxmlformats-officedocument.presentationml.slideLayout+xml"/>
  <Default Extension="vml" ContentType="application/vnd.openxmlformats-officedocument.vmlDrawing"/>
  <Override PartName="/ppt/slides/slide3.xml" ContentType="application/vnd.openxmlformats-officedocument.presentationml.slide+xml"/>
  <Override PartName="/ppt/slides/slide28.xml" ContentType="application/vnd.openxmlformats-officedocument.presentationml.slide+xml"/>
  <Override PartName="/ppt/slideLayouts/slideLayout3.xml" ContentType="application/vnd.openxmlformats-officedocument.presentationml.slideLayout+xml"/>
  <Override PartName="/ppt/slides/slide24.xml" ContentType="application/vnd.openxmlformats-officedocument.presentationml.slide+xml"/>
  <Override PartName="/ppt/slides/slide32.xml" ContentType="application/vnd.openxmlformats-officedocument.presentationml.slide+xml"/>
  <Override PartName="/ppt/embeddings/Microsoft_Equation1.bin" ContentType="application/vnd.openxmlformats-officedocument.oleObject"/>
  <Override PartName="/ppt/slides/slide20.xml" ContentType="application/vnd.openxmlformats-officedocument.presentationml.slide+xml"/>
  <Override PartName="/ppt/slides/slide1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slides/slide13.xml" ContentType="application/vnd.openxmlformats-officedocument.presentationml.slide+xml"/>
  <Override PartName="/ppt/slideLayouts/slideLayout8.xml" ContentType="application/vnd.openxmlformats-officedocument.presentationml.slideLayout+xml"/>
  <Override PartName="/ppt/slideLayouts/slideLayout10.xml" ContentType="application/vnd.openxmlformats-officedocument.presentationml.slideLayout+xml"/>
  <Override PartName="/ppt/slides/slide4.xml" ContentType="application/vnd.openxmlformats-officedocument.presentationml.slide+xml"/>
  <Override PartName="/ppt/slides/slide29.xml" ContentType="application/vnd.openxmlformats-officedocument.presentationml.slide+xml"/>
  <Override PartName="/ppt/slideLayouts/slideLayout4.xml" ContentType="application/vnd.openxmlformats-officedocument.presentationml.slideLayout+xml"/>
  <Override PartName="/ppt/slides/slide25.xml" ContentType="application/vnd.openxmlformats-officedocument.presentationml.slide+xml"/>
  <Override PartName="/ppt/slides/slide33.xml" ContentType="application/vnd.openxmlformats-officedocument.presentationml.slide+xml"/>
  <Override PartName="/ppt/slideMasters/slideMaster1.xml" ContentType="application/vnd.openxmlformats-officedocument.presentationml.slideMaster+xml"/>
  <Override PartName="/ppt/theme/theme1.xml" ContentType="application/vnd.openxmlformats-officedocument.theme+xml"/>
  <Override PartName="/ppt/slides/slide21.xml" ContentType="application/vnd.openxmlformats-officedocument.presentationml.slide+xml"/>
  <Default Extension="bin" ContentType="application/vnd.openxmlformats-officedocument.presentationml.printerSettings"/>
  <Override PartName="/ppt/viewProps.xml" ContentType="application/vnd.openxmlformats-officedocument.presentationml.viewProp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83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2" r:id="rId26"/>
    <p:sldId id="280" r:id="rId27"/>
    <p:sldId id="281" r:id="rId28"/>
    <p:sldId id="289" r:id="rId29"/>
    <p:sldId id="290" r:id="rId30"/>
    <p:sldId id="283" r:id="rId31"/>
    <p:sldId id="284" r:id="rId32"/>
    <p:sldId id="285" r:id="rId33"/>
    <p:sldId id="286" r:id="rId34"/>
    <p:sldId id="287" r:id="rId35"/>
    <p:sldId id="288" r:id="rId36"/>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showOutlineIcons="0">
    <p:restoredLeft sz="15620"/>
    <p:restoredTop sz="94660"/>
  </p:normalViewPr>
  <p:slideViewPr>
    <p:cSldViewPr snapToObjects="1">
      <p:cViewPr varScale="1">
        <p:scale>
          <a:sx n="45" d="100"/>
          <a:sy n="45" d="100"/>
        </p:scale>
        <p:origin x="-1208" y="-10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slide" Target="slides/slide31.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slide" Target="slides/slide32.xml"/><Relationship Id="rId34" Type="http://schemas.openxmlformats.org/officeDocument/2006/relationships/slide" Target="slides/slide33.xml"/><Relationship Id="rId35" Type="http://schemas.openxmlformats.org/officeDocument/2006/relationships/slide" Target="slides/slide34.xml"/><Relationship Id="rId36" Type="http://schemas.openxmlformats.org/officeDocument/2006/relationships/slide" Target="slides/slide35.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37" Type="http://schemas.openxmlformats.org/officeDocument/2006/relationships/printerSettings" Target="printerSettings/printerSettings1.bin"/><Relationship Id="rId38" Type="http://schemas.openxmlformats.org/officeDocument/2006/relationships/presProps" Target="presProps.xml"/><Relationship Id="rId39" Type="http://schemas.openxmlformats.org/officeDocument/2006/relationships/viewProps" Target="viewProps.xml"/><Relationship Id="rId40" Type="http://schemas.openxmlformats.org/officeDocument/2006/relationships/theme" Target="theme/theme1.xml"/><Relationship Id="rId41"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3.pict"/></Relationships>
</file>

<file path=ppt/media/image1.jpeg>
</file>

<file path=ppt/media/image2.png>
</file>

<file path=ppt/media/image3.pict>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title" preserve="1">
  <p:cSld name="Title Slide">
    <p:spTree>
      <p:nvGrpSpPr>
        <p:cNvPr id="1" name=""/>
        <p:cNvGrpSpPr/>
        <p:nvPr/>
      </p:nvGrpSpPr>
      <p:grpSpPr>
        <a:xfrm>
          <a:off x="0" y="0"/>
          <a:ext cx="0" cy="0"/>
          <a:chOff x="0" y="0"/>
          <a:chExt cx="0" cy="0"/>
        </a:xfrm>
      </p:grpSpPr>
      <p:sp>
        <p:nvSpPr>
          <p:cNvPr id="23" name="Rectangle 22"/>
          <p:cNvSpPr/>
          <p:nvPr/>
        </p:nvSpPr>
        <p:spPr>
          <a:xfrm flipV="1">
            <a:off x="5410182" y="3810000"/>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4" name="Rectangle 23"/>
          <p:cNvSpPr/>
          <p:nvPr/>
        </p:nvSpPr>
        <p:spPr>
          <a:xfrm flipV="1">
            <a:off x="5410200" y="3897010"/>
            <a:ext cx="3733801" cy="192024"/>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5" name="Rectangle 24"/>
          <p:cNvSpPr/>
          <p:nvPr/>
        </p:nvSpPr>
        <p:spPr>
          <a:xfrm flipV="1">
            <a:off x="5410200" y="4115167"/>
            <a:ext cx="3733801"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6" name="Rectangle 25"/>
          <p:cNvSpPr/>
          <p:nvPr/>
        </p:nvSpPr>
        <p:spPr>
          <a:xfrm flipV="1">
            <a:off x="5410200" y="4164403"/>
            <a:ext cx="1965960" cy="18288"/>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Rectangle 26"/>
          <p:cNvSpPr/>
          <p:nvPr/>
        </p:nvSpPr>
        <p:spPr>
          <a:xfrm flipV="1">
            <a:off x="5410200" y="4199572"/>
            <a:ext cx="1965960"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0" name="Rounded Rectangle 29"/>
          <p:cNvSpPr/>
          <p:nvPr/>
        </p:nvSpPr>
        <p:spPr bwMode="white">
          <a:xfrm>
            <a:off x="5410200" y="3962400"/>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1" name="Rounded Rectangle 30"/>
          <p:cNvSpPr/>
          <p:nvPr/>
        </p:nvSpPr>
        <p:spPr bwMode="white">
          <a:xfrm>
            <a:off x="7376507" y="406098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Rectangle 6"/>
          <p:cNvSpPr/>
          <p:nvPr/>
        </p:nvSpPr>
        <p:spPr>
          <a:xfrm>
            <a:off x="1" y="3649662"/>
            <a:ext cx="9144000" cy="244170"/>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0" y="3675527"/>
            <a:ext cx="9144001" cy="14067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flipV="1">
            <a:off x="6414051" y="3643090"/>
            <a:ext cx="2729950" cy="248432"/>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Rectangle 18"/>
          <p:cNvSpPr/>
          <p:nvPr/>
        </p:nvSpPr>
        <p:spPr>
          <a:xfrm>
            <a:off x="0" y="0"/>
            <a:ext cx="9144000" cy="370170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457200" y="2401887"/>
            <a:ext cx="8458200" cy="1470025"/>
          </a:xfrm>
        </p:spPr>
        <p:txBody>
          <a:bodyPr anchor="b"/>
          <a:lstStyle>
            <a:lvl1pPr>
              <a:defRPr sz="4400">
                <a:solidFill>
                  <a:schemeClr val="bg1"/>
                </a:solidFill>
              </a:defRPr>
            </a:lvl1pPr>
          </a:lstStyle>
          <a:p>
            <a:r>
              <a:rPr kumimoji="0" lang="es-ES_tradnl"/>
              <a:t>Click to edit Master title style</a:t>
            </a:r>
            <a:endParaRPr kumimoji="0" lang="en-US"/>
          </a:p>
        </p:txBody>
      </p:sp>
      <p:sp>
        <p:nvSpPr>
          <p:cNvPr id="9" name="Subtitle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_tradnl"/>
              <a:t>Click to edit Master subtitle style</a:t>
            </a:r>
            <a:endParaRPr kumimoji="0" lang="en-US"/>
          </a:p>
        </p:txBody>
      </p:sp>
      <p:sp>
        <p:nvSpPr>
          <p:cNvPr id="28" name="Date Placeholder 27"/>
          <p:cNvSpPr>
            <a:spLocks noGrp="1"/>
          </p:cNvSpPr>
          <p:nvPr>
            <p:ph type="dt" sz="half" idx="10"/>
          </p:nvPr>
        </p:nvSpPr>
        <p:spPr>
          <a:xfrm>
            <a:off x="6705600" y="4206240"/>
            <a:ext cx="960120" cy="457200"/>
          </a:xfrm>
        </p:spPr>
        <p:txBody>
          <a:bodyPr/>
          <a:lstStyle/>
          <a:p>
            <a:fld id="{F3217B74-410C-3144-8A15-6588C267DB84}" type="datetimeFigureOut">
              <a:rPr lang="en-US" smtClean="0"/>
              <a:pPr/>
              <a:t>10/7/10</a:t>
            </a:fld>
            <a:endParaRPr lang="en-US"/>
          </a:p>
        </p:txBody>
      </p:sp>
      <p:sp>
        <p:nvSpPr>
          <p:cNvPr id="17" name="Footer Placeholder 16"/>
          <p:cNvSpPr>
            <a:spLocks noGrp="1"/>
          </p:cNvSpPr>
          <p:nvPr>
            <p:ph type="ftr" sz="quarter" idx="11"/>
          </p:nvPr>
        </p:nvSpPr>
        <p:spPr>
          <a:xfrm>
            <a:off x="5410200" y="4205288"/>
            <a:ext cx="1295400" cy="457200"/>
          </a:xfrm>
        </p:spPr>
        <p:txBody>
          <a:bodyPr/>
          <a:lstStyle/>
          <a:p>
            <a:endParaRPr lang="en-US"/>
          </a:p>
        </p:txBody>
      </p:sp>
      <p:sp>
        <p:nvSpPr>
          <p:cNvPr id="29" name="Slide Number Placeholder 28"/>
          <p:cNvSpPr>
            <a:spLocks noGrp="1"/>
          </p:cNvSpPr>
          <p:nvPr>
            <p:ph type="sldNum" sz="quarter" idx="12"/>
          </p:nvPr>
        </p:nvSpPr>
        <p:spPr>
          <a:xfrm>
            <a:off x="8320088" y="1136"/>
            <a:ext cx="747712" cy="365760"/>
          </a:xfrm>
        </p:spPr>
        <p:txBody>
          <a:bodyPr/>
          <a:lstStyle>
            <a:lvl1pPr algn="r">
              <a:defRPr sz="1800">
                <a:solidFill>
                  <a:schemeClr val="bg1"/>
                </a:solidFill>
              </a:defRPr>
            </a:lvl1pPr>
          </a:lstStyle>
          <a:p>
            <a:fld id="{BDA47615-6B31-F542-8F4D-DC5221AF5B03}"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s-ES_tradnl"/>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4" name="Date Placeholder 3"/>
          <p:cNvSpPr>
            <a:spLocks noGrp="1"/>
          </p:cNvSpPr>
          <p:nvPr>
            <p:ph type="dt" sz="half" idx="10"/>
          </p:nvPr>
        </p:nvSpPr>
        <p:spPr/>
        <p:txBody>
          <a:bodyPr/>
          <a:lstStyle/>
          <a:p>
            <a:fld id="{F3217B74-410C-3144-8A15-6588C267DB84}" type="datetimeFigureOut">
              <a:rPr lang="en-US" smtClean="0"/>
              <a:pPr/>
              <a:t>10/7/10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81800" y="1143000"/>
            <a:ext cx="1905000" cy="5486400"/>
          </a:xfrm>
        </p:spPr>
        <p:txBody>
          <a:bodyPr vert="eaVert"/>
          <a:lstStyle/>
          <a:p>
            <a:r>
              <a:rPr kumimoji="0" lang="es-ES_tradnl"/>
              <a:t>Click to edit Master title style</a:t>
            </a:r>
            <a:endParaRPr kumimoji="0" lang="en-US"/>
          </a:p>
        </p:txBody>
      </p:sp>
      <p:sp>
        <p:nvSpPr>
          <p:cNvPr id="3" name="Vertical Text Placeholder 2"/>
          <p:cNvSpPr>
            <a:spLocks noGrp="1"/>
          </p:cNvSpPr>
          <p:nvPr>
            <p:ph type="body" orient="vert" idx="1"/>
          </p:nvPr>
        </p:nvSpPr>
        <p:spPr>
          <a:xfrm>
            <a:off x="457200" y="1143000"/>
            <a:ext cx="6248400" cy="5486400"/>
          </a:xfrm>
        </p:spPr>
        <p:txBody>
          <a:bodyPr vert="eaVert"/>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4" name="Date Placeholder 3"/>
          <p:cNvSpPr>
            <a:spLocks noGrp="1"/>
          </p:cNvSpPr>
          <p:nvPr>
            <p:ph type="dt" sz="half" idx="10"/>
          </p:nvPr>
        </p:nvSpPr>
        <p:spPr/>
        <p:txBody>
          <a:bodyPr/>
          <a:lstStyle/>
          <a:p>
            <a:fld id="{F3217B74-410C-3144-8A15-6588C267DB84}" type="datetimeFigureOut">
              <a:rPr lang="en-US" smtClean="0"/>
              <a:pPr/>
              <a:t>10/7/10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1066800"/>
          </a:xfrm>
        </p:spPr>
        <p:txBody>
          <a:bodyPr/>
          <a:lstStyle/>
          <a:p>
            <a:r>
              <a:rPr kumimoji="0" lang="es-ES_tradnl"/>
              <a:t>Click to edit Master title style</a:t>
            </a:r>
            <a:endParaRPr kumimoji="0" lang="en-US"/>
          </a:p>
        </p:txBody>
      </p:sp>
      <p:sp>
        <p:nvSpPr>
          <p:cNvPr id="3" name="Content Placeholder 2"/>
          <p:cNvSpPr>
            <a:spLocks noGrp="1"/>
          </p:cNvSpPr>
          <p:nvPr>
            <p:ph idx="1"/>
          </p:nvPr>
        </p:nvSpPr>
        <p:spPr>
          <a:xfrm>
            <a:off x="457200" y="1752600"/>
            <a:ext cx="8229600" cy="4364736"/>
          </a:xfrm>
        </p:spPr>
        <p:txBody>
          <a:body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4" name="Date Placeholder 3"/>
          <p:cNvSpPr>
            <a:spLocks noGrp="1"/>
          </p:cNvSpPr>
          <p:nvPr>
            <p:ph type="dt" sz="half" idx="10"/>
          </p:nvPr>
        </p:nvSpPr>
        <p:spPr/>
        <p:txBody>
          <a:bodyPr/>
          <a:lstStyle/>
          <a:p>
            <a:fld id="{F3217B74-410C-3144-8A15-6588C267DB84}" type="datetimeFigureOut">
              <a:rPr lang="en-US" smtClean="0"/>
              <a:pPr/>
              <a:t>10/7/10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kumimoji="0" lang="es-ES_tradnl"/>
              <a:t>Click to edit Master title style</a:t>
            </a:r>
            <a:endParaRPr kumimoji="0" lang="en-US"/>
          </a:p>
        </p:txBody>
      </p:sp>
      <p:sp>
        <p:nvSpPr>
          <p:cNvPr id="3" name="Text Placeholder 2"/>
          <p:cNvSpPr>
            <a:spLocks noGrp="1"/>
          </p:cNvSpPr>
          <p:nvPr>
            <p:ph type="body" idx="1"/>
          </p:nvPr>
        </p:nvSpPr>
        <p:spPr>
          <a:xfrm>
            <a:off x="722313" y="3367088"/>
            <a:ext cx="7772400" cy="1509712"/>
          </a:xfrm>
        </p:spPr>
        <p:txBody>
          <a:bodyPr anchor="t"/>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_tradnl"/>
              <a:t>Click to edit Master text styles</a:t>
            </a:r>
          </a:p>
        </p:txBody>
      </p:sp>
      <p:sp>
        <p:nvSpPr>
          <p:cNvPr id="4" name="Date Placeholder 3"/>
          <p:cNvSpPr>
            <a:spLocks noGrp="1"/>
          </p:cNvSpPr>
          <p:nvPr>
            <p:ph type="dt" sz="half" idx="10"/>
          </p:nvPr>
        </p:nvSpPr>
        <p:spPr/>
        <p:txBody>
          <a:bodyPr/>
          <a:lstStyle/>
          <a:p>
            <a:fld id="{F3217B74-410C-3144-8A15-6588C267DB84}" type="datetimeFigureOut">
              <a:rPr lang="en-US" smtClean="0"/>
              <a:pPr/>
              <a:t>10/7/10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s-ES_tradnl"/>
              <a:t>Click to edit Master title style</a:t>
            </a:r>
            <a:endParaRPr kumimoji="0" lang="en-US"/>
          </a:p>
        </p:txBody>
      </p:sp>
      <p:sp>
        <p:nvSpPr>
          <p:cNvPr id="3" name="Content Placeholder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4" name="Content Placeholder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5" name="Date Placeholder 4"/>
          <p:cNvSpPr>
            <a:spLocks noGrp="1"/>
          </p:cNvSpPr>
          <p:nvPr>
            <p:ph type="dt" sz="half" idx="10"/>
          </p:nvPr>
        </p:nvSpPr>
        <p:spPr/>
        <p:txBody>
          <a:bodyPr/>
          <a:lstStyle/>
          <a:p>
            <a:fld id="{F3217B74-410C-3144-8A15-6588C267DB84}" type="datetimeFigureOut">
              <a:rPr lang="en-US" smtClean="0"/>
              <a:pPr/>
              <a:t>10/7/10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81000" y="1143000"/>
            <a:ext cx="8382000" cy="1069848"/>
          </a:xfrm>
        </p:spPr>
        <p:txBody>
          <a:bodyPr anchor="ctr"/>
          <a:lstStyle>
            <a:lvl1pPr>
              <a:defRPr sz="4000" b="0" i="0" cap="none" baseline="0"/>
            </a:lvl1pPr>
          </a:lstStyle>
          <a:p>
            <a:r>
              <a:rPr kumimoji="0" lang="es-ES_tradnl"/>
              <a:t>Click to edit Master title style</a:t>
            </a:r>
            <a:endParaRPr kumimoji="0" lang="en-US"/>
          </a:p>
        </p:txBody>
      </p:sp>
      <p:sp>
        <p:nvSpPr>
          <p:cNvPr id="3" name="Text Placeholder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_tradnl"/>
              <a:t>Click to edit Master text styles</a:t>
            </a:r>
          </a:p>
        </p:txBody>
      </p:sp>
      <p:sp>
        <p:nvSpPr>
          <p:cNvPr id="4" name="Text Placeholder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_tradnl"/>
              <a:t>Click to edit Master text styles</a:t>
            </a:r>
          </a:p>
        </p:txBody>
      </p:sp>
      <p:sp>
        <p:nvSpPr>
          <p:cNvPr id="5" name="Content Placeholder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6" name="Content Placeholder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26" name="Date Placeholder 25"/>
          <p:cNvSpPr>
            <a:spLocks noGrp="1"/>
          </p:cNvSpPr>
          <p:nvPr>
            <p:ph type="dt" sz="half" idx="10"/>
          </p:nvPr>
        </p:nvSpPr>
        <p:spPr/>
        <p:txBody>
          <a:bodyPr rtlCol="0"/>
          <a:lstStyle/>
          <a:p>
            <a:fld id="{F3217B74-410C-3144-8A15-6588C267DB84}" type="datetimeFigureOut">
              <a:rPr lang="en-US" smtClean="0"/>
              <a:pPr/>
              <a:t>10/7/10</a:t>
            </a:fld>
            <a:endParaRPr lang="en-US"/>
          </a:p>
        </p:txBody>
      </p:sp>
      <p:sp>
        <p:nvSpPr>
          <p:cNvPr id="27" name="Slide Number Placeholder 26"/>
          <p:cNvSpPr>
            <a:spLocks noGrp="1"/>
          </p:cNvSpPr>
          <p:nvPr>
            <p:ph type="sldNum" sz="quarter" idx="11"/>
          </p:nvPr>
        </p:nvSpPr>
        <p:spPr/>
        <p:txBody>
          <a:bodyPr rtlCol="0"/>
          <a:lstStyle/>
          <a:p>
            <a:fld id="{BDA47615-6B31-F542-8F4D-DC5221AF5B03}" type="slidenum">
              <a:rPr lang="en-US" smtClean="0"/>
              <a:pPr/>
              <a:t>‹#›</a:t>
            </a:fld>
            <a:endParaRPr lang="en-US"/>
          </a:p>
        </p:txBody>
      </p:sp>
      <p:sp>
        <p:nvSpPr>
          <p:cNvPr id="28" name="Footer Placeholder 27"/>
          <p:cNvSpPr>
            <a:spLocks noGrp="1"/>
          </p:cNvSpPr>
          <p:nvPr>
            <p:ph type="ftr" sz="quarter" idx="12"/>
          </p:nvPr>
        </p:nvSpPr>
        <p:spPr/>
        <p:txBody>
          <a:bodyPr rtlCol="0"/>
          <a:lstStyle/>
          <a:p>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1143000"/>
            <a:ext cx="8229600" cy="1069848"/>
          </a:xfrm>
        </p:spPr>
        <p:txBody>
          <a:bodyPr anchor="ctr"/>
          <a:lstStyle>
            <a:lvl1pPr>
              <a:defRPr sz="4000">
                <a:solidFill>
                  <a:schemeClr val="tx2"/>
                </a:solidFill>
              </a:defRPr>
            </a:lvl1pPr>
          </a:lstStyle>
          <a:p>
            <a:r>
              <a:rPr kumimoji="0" lang="es-ES_tradnl"/>
              <a:t>Click to edit Master title style</a:t>
            </a:r>
            <a:endParaRPr kumimoji="0" lang="en-US"/>
          </a:p>
        </p:txBody>
      </p:sp>
      <p:sp>
        <p:nvSpPr>
          <p:cNvPr id="3" name="Date Placeholder 2"/>
          <p:cNvSpPr>
            <a:spLocks noGrp="1"/>
          </p:cNvSpPr>
          <p:nvPr>
            <p:ph type="dt" sz="half" idx="10"/>
          </p:nvPr>
        </p:nvSpPr>
        <p:spPr>
          <a:xfrm>
            <a:off x="6583680" y="612648"/>
            <a:ext cx="957264" cy="457200"/>
          </a:xfrm>
        </p:spPr>
        <p:txBody>
          <a:bodyPr/>
          <a:lstStyle/>
          <a:p>
            <a:fld id="{F3217B74-410C-3144-8A15-6588C267DB84}" type="datetimeFigureOut">
              <a:rPr lang="en-US" smtClean="0"/>
              <a:pPr/>
              <a:t>10/7/10</a:t>
            </a:fld>
            <a:endParaRPr lang="en-US"/>
          </a:p>
        </p:txBody>
      </p:sp>
      <p:sp>
        <p:nvSpPr>
          <p:cNvPr id="4" name="Footer Placeholder 3"/>
          <p:cNvSpPr>
            <a:spLocks noGrp="1"/>
          </p:cNvSpPr>
          <p:nvPr>
            <p:ph type="ftr" sz="quarter" idx="11"/>
          </p:nvPr>
        </p:nvSpPr>
        <p:spPr>
          <a:xfrm>
            <a:off x="5257800" y="612648"/>
            <a:ext cx="1325880" cy="457200"/>
          </a:xfrm>
        </p:spPr>
        <p:txBody>
          <a:bodyPr/>
          <a:lstStyle/>
          <a:p>
            <a:endParaRPr lang="en-US"/>
          </a:p>
        </p:txBody>
      </p:sp>
      <p:sp>
        <p:nvSpPr>
          <p:cNvPr id="5" name="Slide Number Placeholder 4"/>
          <p:cNvSpPr>
            <a:spLocks noGrp="1"/>
          </p:cNvSpPr>
          <p:nvPr>
            <p:ph type="sldNum" sz="quarter" idx="12"/>
          </p:nvPr>
        </p:nvSpPr>
        <p:spPr>
          <a:xfrm>
            <a:off x="8174736" y="2272"/>
            <a:ext cx="762000" cy="365760"/>
          </a:xfrm>
        </p:spPr>
        <p:txBody>
          <a:bodyPr/>
          <a:lstStyle/>
          <a:p>
            <a:fld id="{BDA47615-6B31-F542-8F4D-DC5221AF5B0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3217B74-410C-3144-8A15-6588C267DB84}" type="datetimeFigureOut">
              <a:rPr lang="en-US" smtClean="0"/>
              <a:pPr/>
              <a:t>10/7/10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353496" y="1101970"/>
            <a:ext cx="3383280" cy="877824"/>
          </a:xfrm>
        </p:spPr>
        <p:txBody>
          <a:bodyPr anchor="b"/>
          <a:lstStyle>
            <a:lvl1pPr algn="l">
              <a:buNone/>
              <a:defRPr sz="1800" b="1"/>
            </a:lvl1pPr>
          </a:lstStyle>
          <a:p>
            <a:r>
              <a:rPr kumimoji="0" lang="es-ES_tradnl"/>
              <a:t>Click to edit Master title style</a:t>
            </a:r>
            <a:endParaRPr kumimoji="0" lang="en-US"/>
          </a:p>
        </p:txBody>
      </p:sp>
      <p:sp>
        <p:nvSpPr>
          <p:cNvPr id="3" name="Text Placeholder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s-ES_tradnl"/>
              <a:t>Click to edit Master text styles</a:t>
            </a:r>
          </a:p>
        </p:txBody>
      </p:sp>
      <p:sp>
        <p:nvSpPr>
          <p:cNvPr id="4" name="Content Placeholder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eaLnBrk="1" latinLnBrk="0" hangingPunct="1"/>
            <a:r>
              <a:rPr lang="es-ES_tradnl"/>
              <a:t>Click to edit Master text styles</a:t>
            </a:r>
          </a:p>
          <a:p>
            <a:pPr lvl="1" eaLnBrk="1" latinLnBrk="0" hangingPunct="1"/>
            <a:r>
              <a:rPr lang="es-ES_tradnl"/>
              <a:t>Second level</a:t>
            </a:r>
          </a:p>
          <a:p>
            <a:pPr lvl="2" eaLnBrk="1" latinLnBrk="0" hangingPunct="1"/>
            <a:r>
              <a:rPr lang="es-ES_tradnl"/>
              <a:t>Third level</a:t>
            </a:r>
          </a:p>
          <a:p>
            <a:pPr lvl="3" eaLnBrk="1" latinLnBrk="0" hangingPunct="1"/>
            <a:r>
              <a:rPr lang="es-ES_tradnl"/>
              <a:t>Fourth level</a:t>
            </a:r>
          </a:p>
          <a:p>
            <a:pPr lvl="4" eaLnBrk="1" latinLnBrk="0" hangingPunct="1"/>
            <a:r>
              <a:rPr lang="es-ES_tradnl"/>
              <a:t>Fifth level</a:t>
            </a:r>
            <a:endParaRPr kumimoji="0" lang="en-US"/>
          </a:p>
        </p:txBody>
      </p:sp>
      <p:sp>
        <p:nvSpPr>
          <p:cNvPr id="5" name="Date Placeholder 4"/>
          <p:cNvSpPr>
            <a:spLocks noGrp="1"/>
          </p:cNvSpPr>
          <p:nvPr>
            <p:ph type="dt" sz="half" idx="10"/>
          </p:nvPr>
        </p:nvSpPr>
        <p:spPr/>
        <p:txBody>
          <a:bodyPr/>
          <a:lstStyle/>
          <a:p>
            <a:fld id="{F3217B74-410C-3144-8A15-6588C267DB84}" type="datetimeFigureOut">
              <a:rPr lang="en-US" smtClean="0"/>
              <a:pPr/>
              <a:t>10/7/10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kumimoji="0" lang="es-ES_tradnl"/>
              <a:t>Click to edit Master title style</a:t>
            </a:r>
            <a:endParaRPr kumimoji="0" lang="en-US"/>
          </a:p>
        </p:txBody>
      </p:sp>
      <p:sp>
        <p:nvSpPr>
          <p:cNvPr id="3" name="Picture Placeholder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lstStyle>
            <a:lvl1pPr marL="0" indent="0">
              <a:buNone/>
              <a:defRPr sz="3200"/>
            </a:lvl1pPr>
          </a:lstStyle>
          <a:p>
            <a:r>
              <a:rPr kumimoji="0" lang="es-ES_tradnl" dirty="0"/>
              <a:t>Click icon to add picture</a:t>
            </a:r>
            <a:endParaRPr kumimoji="0" lang="en-US" dirty="0"/>
          </a:p>
        </p:txBody>
      </p:sp>
      <p:sp>
        <p:nvSpPr>
          <p:cNvPr id="4" name="Text Placeholder 3"/>
          <p:cNvSpPr>
            <a:spLocks noGrp="1"/>
          </p:cNvSpPr>
          <p:nvPr>
            <p:ph type="body" sz="half" idx="2"/>
          </p:nvPr>
        </p:nvSpPr>
        <p:spPr>
          <a:xfrm>
            <a:off x="6088443" y="3274308"/>
            <a:ext cx="2590800" cy="2516489"/>
          </a:xfrm>
        </p:spPr>
        <p:txBody>
          <a:bodyPr lIns="0" tIns="0" rIns="45720" anchor="t"/>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s-ES_tradnl"/>
              <a:t>Click to edit Master text styles</a:t>
            </a:r>
          </a:p>
        </p:txBody>
      </p:sp>
      <p:sp>
        <p:nvSpPr>
          <p:cNvPr id="5" name="Date Placeholder 4"/>
          <p:cNvSpPr>
            <a:spLocks noGrp="1"/>
          </p:cNvSpPr>
          <p:nvPr>
            <p:ph type="dt" sz="half" idx="10"/>
          </p:nvPr>
        </p:nvSpPr>
        <p:spPr/>
        <p:txBody>
          <a:bodyPr/>
          <a:lstStyle/>
          <a:p>
            <a:fld id="{F3217B74-410C-3144-8A15-6588C267DB84}" type="datetimeFigureOut">
              <a:rPr lang="en-US" smtClean="0"/>
              <a:pPr/>
              <a:t>10/7/10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DA47615-6B31-F542-8F4D-DC5221AF5B0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8" name="Rectangle 27"/>
          <p:cNvSpPr/>
          <p:nvPr/>
        </p:nvSpPr>
        <p:spPr>
          <a:xfrm>
            <a:off x="1" y="366818"/>
            <a:ext cx="9144000" cy="8440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Rectangle 28"/>
          <p:cNvSpPr/>
          <p:nvPr/>
        </p:nvSpPr>
        <p:spPr>
          <a:xfrm>
            <a:off x="0" y="-1"/>
            <a:ext cx="9144000" cy="310663"/>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0" name="Rectangle 29"/>
          <p:cNvSpPr/>
          <p:nvPr/>
        </p:nvSpPr>
        <p:spPr>
          <a:xfrm>
            <a:off x="0" y="308276"/>
            <a:ext cx="9144001" cy="91441"/>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1" name="Rectangle 30"/>
          <p:cNvSpPr/>
          <p:nvPr/>
        </p:nvSpPr>
        <p:spPr>
          <a:xfrm flipV="1">
            <a:off x="5410182" y="360246"/>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Rectangle 31"/>
          <p:cNvSpPr/>
          <p:nvPr/>
        </p:nvSpPr>
        <p:spPr>
          <a:xfrm flipV="1">
            <a:off x="5410200" y="440112"/>
            <a:ext cx="3733801" cy="18003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3" name="Rounded Rectangle 32"/>
          <p:cNvSpPr/>
          <p:nvPr/>
        </p:nvSpPr>
        <p:spPr bwMode="white">
          <a:xfrm>
            <a:off x="5407339" y="497504"/>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4" name="Rounded Rectangle 33"/>
          <p:cNvSpPr/>
          <p:nvPr/>
        </p:nvSpPr>
        <p:spPr bwMode="white">
          <a:xfrm>
            <a:off x="7373646" y="58894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5" name="Rectangle 34"/>
          <p:cNvSpPr/>
          <p:nvPr/>
        </p:nvSpPr>
        <p:spPr bwMode="invGray">
          <a:xfrm>
            <a:off x="9084966" y="-2001"/>
            <a:ext cx="57626"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6" name="Rectangle 35"/>
          <p:cNvSpPr/>
          <p:nvPr/>
        </p:nvSpPr>
        <p:spPr bwMode="invGray">
          <a:xfrm>
            <a:off x="9044481" y="-2001"/>
            <a:ext cx="27432"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7" name="Rectangle 36"/>
          <p:cNvSpPr/>
          <p:nvPr/>
        </p:nvSpPr>
        <p:spPr bwMode="invGray">
          <a:xfrm>
            <a:off x="9025428" y="-2001"/>
            <a:ext cx="9144" cy="621792"/>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8" name="Rectangle 37"/>
          <p:cNvSpPr/>
          <p:nvPr/>
        </p:nvSpPr>
        <p:spPr bwMode="invGray">
          <a:xfrm>
            <a:off x="8975423" y="-2001"/>
            <a:ext cx="27432" cy="621792"/>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9" name="Rectangle 38"/>
          <p:cNvSpPr/>
          <p:nvPr/>
        </p:nvSpPr>
        <p:spPr bwMode="invGray">
          <a:xfrm>
            <a:off x="8915677" y="380"/>
            <a:ext cx="54864" cy="585216"/>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0" name="Rectangle 39"/>
          <p:cNvSpPr/>
          <p:nvPr/>
        </p:nvSpPr>
        <p:spPr bwMode="invGray">
          <a:xfrm>
            <a:off x="8873475" y="380"/>
            <a:ext cx="9144" cy="585216"/>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Title Placeholder 21"/>
          <p:cNvSpPr>
            <a:spLocks noGrp="1"/>
          </p:cNvSpPr>
          <p:nvPr>
            <p:ph type="title"/>
          </p:nvPr>
        </p:nvSpPr>
        <p:spPr>
          <a:xfrm>
            <a:off x="457200" y="685800"/>
            <a:ext cx="8229600" cy="1066800"/>
          </a:xfrm>
          <a:prstGeom prst="rect">
            <a:avLst/>
          </a:prstGeom>
        </p:spPr>
        <p:txBody>
          <a:bodyPr vert="horz" anchor="ctr">
            <a:normAutofit/>
          </a:bodyPr>
          <a:lstStyle/>
          <a:p>
            <a:r>
              <a:rPr kumimoji="0" lang="es-ES_tradnl" smtClean="0"/>
              <a:t>Click to edit Master title style</a:t>
            </a:r>
            <a:endParaRPr kumimoji="0" lang="en-US"/>
          </a:p>
        </p:txBody>
      </p:sp>
      <p:sp>
        <p:nvSpPr>
          <p:cNvPr id="13" name="Text Placeholder 12"/>
          <p:cNvSpPr>
            <a:spLocks noGrp="1"/>
          </p:cNvSpPr>
          <p:nvPr>
            <p:ph type="body" idx="1"/>
          </p:nvPr>
        </p:nvSpPr>
        <p:spPr>
          <a:xfrm>
            <a:off x="457200" y="1883664"/>
            <a:ext cx="8229600" cy="4364736"/>
          </a:xfrm>
          <a:prstGeom prst="rect">
            <a:avLst/>
          </a:prstGeom>
        </p:spPr>
        <p:txBody>
          <a:bodyPr vert="horz">
            <a:normAutofit/>
          </a:bodyPr>
          <a:lstStyle/>
          <a:p>
            <a:pPr lvl="0" eaLnBrk="1" latinLnBrk="0" hangingPunct="1"/>
            <a:r>
              <a:rPr kumimoji="0" lang="es-ES_tradnl" smtClean="0"/>
              <a:t>Click to edit Master text styles</a:t>
            </a:r>
          </a:p>
          <a:p>
            <a:pPr lvl="1" eaLnBrk="1" latinLnBrk="0" hangingPunct="1"/>
            <a:r>
              <a:rPr kumimoji="0" lang="es-ES_tradnl" smtClean="0"/>
              <a:t>Second level</a:t>
            </a:r>
          </a:p>
          <a:p>
            <a:pPr lvl="2" eaLnBrk="1" latinLnBrk="0" hangingPunct="1"/>
            <a:r>
              <a:rPr kumimoji="0" lang="es-ES_tradnl" smtClean="0"/>
              <a:t>Third level</a:t>
            </a:r>
          </a:p>
          <a:p>
            <a:pPr lvl="3" eaLnBrk="1" latinLnBrk="0" hangingPunct="1"/>
            <a:r>
              <a:rPr kumimoji="0" lang="es-ES_tradnl" smtClean="0"/>
              <a:t>Fourth level</a:t>
            </a:r>
          </a:p>
          <a:p>
            <a:pPr lvl="4" eaLnBrk="1" latinLnBrk="0" hangingPunct="1"/>
            <a:r>
              <a:rPr kumimoji="0" lang="es-ES_tradnl" smtClean="0"/>
              <a:t>Fifth level</a:t>
            </a:r>
            <a:endParaRPr kumimoji="0" lang="en-US"/>
          </a:p>
        </p:txBody>
      </p:sp>
      <p:sp>
        <p:nvSpPr>
          <p:cNvPr id="14" name="Date Placeholder 13"/>
          <p:cNvSpPr>
            <a:spLocks noGrp="1"/>
          </p:cNvSpPr>
          <p:nvPr>
            <p:ph type="dt" sz="half" idx="2"/>
          </p:nvPr>
        </p:nvSpPr>
        <p:spPr>
          <a:xfrm>
            <a:off x="6586536" y="612648"/>
            <a:ext cx="957264" cy="457200"/>
          </a:xfrm>
          <a:prstGeom prst="rect">
            <a:avLst/>
          </a:prstGeom>
        </p:spPr>
        <p:txBody>
          <a:bodyPr vert="horz"/>
          <a:lstStyle>
            <a:lvl1pPr algn="l" eaLnBrk="1" latinLnBrk="0" hangingPunct="1">
              <a:defRPr kumimoji="0" sz="800">
                <a:solidFill>
                  <a:schemeClr val="accent2"/>
                </a:solidFill>
              </a:defRPr>
            </a:lvl1pPr>
          </a:lstStyle>
          <a:p>
            <a:fld id="{F3217B74-410C-3144-8A15-6588C267DB84}" type="datetimeFigureOut">
              <a:rPr lang="en-US" smtClean="0"/>
              <a:pPr/>
              <a:t>10/7/10</a:t>
            </a:fld>
            <a:endParaRPr lang="en-US"/>
          </a:p>
        </p:txBody>
      </p:sp>
      <p:sp>
        <p:nvSpPr>
          <p:cNvPr id="3" name="Footer Placeholder 2"/>
          <p:cNvSpPr>
            <a:spLocks noGrp="1"/>
          </p:cNvSpPr>
          <p:nvPr>
            <p:ph type="ftr" sz="quarter" idx="3"/>
          </p:nvPr>
        </p:nvSpPr>
        <p:spPr>
          <a:xfrm>
            <a:off x="5257800" y="612648"/>
            <a:ext cx="1325880" cy="457200"/>
          </a:xfrm>
          <a:prstGeom prst="rect">
            <a:avLst/>
          </a:prstGeom>
        </p:spPr>
        <p:txBody>
          <a:bodyPr vert="horz"/>
          <a:lstStyle>
            <a:lvl1pPr algn="r" eaLnBrk="1" latinLnBrk="0" hangingPunct="1">
              <a:defRPr kumimoji="0" sz="800">
                <a:solidFill>
                  <a:schemeClr val="accent2"/>
                </a:solidFill>
              </a:defRPr>
            </a:lvl1pPr>
          </a:lstStyle>
          <a:p>
            <a:endParaRPr lang="en-US"/>
          </a:p>
        </p:txBody>
      </p:sp>
      <p:sp>
        <p:nvSpPr>
          <p:cNvPr id="23" name="Slide Number Placeholder 22"/>
          <p:cNvSpPr>
            <a:spLocks noGrp="1"/>
          </p:cNvSpPr>
          <p:nvPr>
            <p:ph type="sldNum" sz="quarter" idx="4"/>
          </p:nvPr>
        </p:nvSpPr>
        <p:spPr>
          <a:xfrm>
            <a:off x="8174736" y="2272"/>
            <a:ext cx="762000" cy="365760"/>
          </a:xfrm>
          <a:prstGeom prst="rect">
            <a:avLst/>
          </a:prstGeom>
        </p:spPr>
        <p:txBody>
          <a:bodyPr vert="horz" anchor="b"/>
          <a:lstStyle>
            <a:lvl1pPr algn="r" eaLnBrk="1" latinLnBrk="0" hangingPunct="1">
              <a:defRPr kumimoji="0" sz="1800">
                <a:solidFill>
                  <a:srgbClr val="FFFFFF"/>
                </a:solidFill>
              </a:defRPr>
            </a:lvl1pPr>
          </a:lstStyle>
          <a:p>
            <a:fld id="{BDA47615-6B31-F542-8F4D-DC5221AF5B03}"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831" r:id="rId1"/>
    <p:sldLayoutId id="2147483832" r:id="rId2"/>
    <p:sldLayoutId id="2147483833" r:id="rId3"/>
    <p:sldLayoutId id="2147483834" r:id="rId4"/>
    <p:sldLayoutId id="2147483835" r:id="rId5"/>
    <p:sldLayoutId id="2147483836" r:id="rId6"/>
    <p:sldLayoutId id="2147483837" r:id="rId7"/>
    <p:sldLayoutId id="2147483838" r:id="rId8"/>
    <p:sldLayoutId id="2147483839" r:id="rId9"/>
    <p:sldLayoutId id="2147483840" r:id="rId10"/>
    <p:sldLayoutId id="2147483841"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365760" indent="-256032" algn="l" rtl="0" eaLnBrk="1" latinLnBrk="0" hangingPunct="1">
        <a:spcBef>
          <a:spcPts val="300"/>
        </a:spcBef>
        <a:buClr>
          <a:schemeClr val="accent3"/>
        </a:buClr>
        <a:buFont typeface="Georgia"/>
        <a:buChar char="•"/>
        <a:defRPr kumimoji="0" sz="2800" kern="1200">
          <a:solidFill>
            <a:schemeClr val="tx1"/>
          </a:solidFill>
          <a:latin typeface="+mn-lt"/>
          <a:ea typeface="+mn-ea"/>
          <a:cs typeface="+mn-cs"/>
        </a:defRPr>
      </a:lvl1pPr>
      <a:lvl2pPr marL="658368" indent="-246888" algn="l" rtl="0" eaLnBrk="1" latinLnBrk="0" hangingPunct="1">
        <a:spcBef>
          <a:spcPts val="300"/>
        </a:spcBef>
        <a:buClr>
          <a:schemeClr val="accent2"/>
        </a:buClr>
        <a:buFont typeface="Georgia"/>
        <a:buChar char="▫"/>
        <a:defRPr kumimoji="0" sz="2600" kern="1200">
          <a:solidFill>
            <a:schemeClr val="accent2"/>
          </a:solidFill>
          <a:latin typeface="+mn-lt"/>
          <a:ea typeface="+mn-ea"/>
          <a:cs typeface="+mn-cs"/>
        </a:defRPr>
      </a:lvl2pPr>
      <a:lvl3pPr marL="923544" indent="-219456" algn="l" rtl="0" eaLnBrk="1" latinLnBrk="0" hangingPunct="1">
        <a:spcBef>
          <a:spcPts val="300"/>
        </a:spcBef>
        <a:buClr>
          <a:schemeClr val="accent1"/>
        </a:buClr>
        <a:buFont typeface="Wingdings 2"/>
        <a:buChar char=""/>
        <a:defRPr kumimoji="0" sz="2400" kern="1200">
          <a:solidFill>
            <a:schemeClr val="accent1"/>
          </a:solidFill>
          <a:latin typeface="+mn-lt"/>
          <a:ea typeface="+mn-ea"/>
          <a:cs typeface="+mn-cs"/>
        </a:defRPr>
      </a:lvl3pPr>
      <a:lvl4pPr marL="1179576" indent="-201168" algn="l" rtl="0" eaLnBrk="1" latinLnBrk="0" hangingPunct="1">
        <a:spcBef>
          <a:spcPts val="300"/>
        </a:spcBef>
        <a:buClr>
          <a:schemeClr val="accent1"/>
        </a:buClr>
        <a:buFont typeface="Wingdings 2"/>
        <a:buChar char=""/>
        <a:defRPr kumimoji="0" sz="2200" kern="1200">
          <a:solidFill>
            <a:schemeClr val="accent1"/>
          </a:solidFill>
          <a:latin typeface="+mn-lt"/>
          <a:ea typeface="+mn-ea"/>
          <a:cs typeface="+mn-cs"/>
        </a:defRPr>
      </a:lvl4pPr>
      <a:lvl5pPr marL="1389888" indent="-182880" algn="l" rtl="0" eaLnBrk="1" latinLnBrk="0" hangingPunct="1">
        <a:spcBef>
          <a:spcPts val="300"/>
        </a:spcBef>
        <a:buClr>
          <a:schemeClr val="accent3"/>
        </a:buClr>
        <a:buFont typeface="Georgia"/>
        <a:buChar char="▫"/>
        <a:defRPr kumimoji="0" sz="2000" kern="1200">
          <a:solidFill>
            <a:schemeClr val="accent3"/>
          </a:solidFill>
          <a:latin typeface="+mn-lt"/>
          <a:ea typeface="+mn-ea"/>
          <a:cs typeface="+mn-cs"/>
        </a:defRPr>
      </a:lvl5pPr>
      <a:lvl6pPr marL="1609344" indent="-182880" algn="l" rtl="0"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l" rtl="0"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l" rtl="0"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l" rtl="0"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2.png"/></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vmlDrawing" Target="../drawings/vmlDrawing1.vml"/><Relationship Id="rId2" Type="http://schemas.openxmlformats.org/officeDocument/2006/relationships/slideLayout" Target="../slideLayouts/slideLayout2.xml"/><Relationship Id="rId3" Type="http://schemas.openxmlformats.org/officeDocument/2006/relationships/oleObject" Target="../embeddings/Microsoft_Equation1.bin"/></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457200" y="1752600"/>
            <a:ext cx="8458200" cy="1470025"/>
          </a:xfrm>
        </p:spPr>
        <p:txBody>
          <a:bodyPr>
            <a:normAutofit/>
          </a:bodyPr>
          <a:lstStyle/>
          <a:p>
            <a:r>
              <a:rPr lang="en-US" dirty="0" err="1" smtClean="0"/>
              <a:t>Nuevas</a:t>
            </a:r>
            <a:r>
              <a:rPr lang="en-US" dirty="0" smtClean="0"/>
              <a:t> </a:t>
            </a:r>
            <a:r>
              <a:rPr lang="en-US" dirty="0" err="1" smtClean="0"/>
              <a:t>Formas</a:t>
            </a:r>
            <a:r>
              <a:rPr lang="en-US" dirty="0" smtClean="0"/>
              <a:t> de</a:t>
            </a:r>
            <a:br>
              <a:rPr lang="en-US" dirty="0" smtClean="0"/>
            </a:br>
            <a:r>
              <a:rPr lang="en-US" dirty="0" err="1" smtClean="0"/>
              <a:t>Intervención</a:t>
            </a:r>
            <a:r>
              <a:rPr lang="en-US" dirty="0" smtClean="0"/>
              <a:t> </a:t>
            </a:r>
            <a:r>
              <a:rPr lang="en-US" dirty="0" err="1" smtClean="0"/>
              <a:t>Administrativa</a:t>
            </a:r>
            <a:endParaRPr lang="en-US" dirty="0"/>
          </a:p>
        </p:txBody>
      </p:sp>
      <p:sp>
        <p:nvSpPr>
          <p:cNvPr id="3" name="Subtitle 2"/>
          <p:cNvSpPr>
            <a:spLocks noGrp="1"/>
          </p:cNvSpPr>
          <p:nvPr>
            <p:ph type="subTitle" idx="1"/>
          </p:nvPr>
        </p:nvSpPr>
        <p:spPr>
          <a:xfrm>
            <a:off x="457200" y="3962400"/>
            <a:ext cx="7086600" cy="1752600"/>
          </a:xfrm>
        </p:spPr>
        <p:txBody>
          <a:bodyPr>
            <a:normAutofit/>
          </a:bodyPr>
          <a:lstStyle/>
          <a:p>
            <a:r>
              <a:rPr lang="en-US" b="1" dirty="0" err="1" smtClean="0"/>
              <a:t>Sexta</a:t>
            </a:r>
            <a:r>
              <a:rPr lang="en-US" b="1" dirty="0" smtClean="0"/>
              <a:t> </a:t>
            </a:r>
            <a:r>
              <a:rPr lang="en-US" b="1" dirty="0" err="1" smtClean="0"/>
              <a:t>Semana</a:t>
            </a:r>
            <a:r>
              <a:rPr lang="en-US" b="1" dirty="0" smtClean="0"/>
              <a:t>: </a:t>
            </a:r>
          </a:p>
          <a:p>
            <a:r>
              <a:rPr lang="en-US" b="1" dirty="0" smtClean="0"/>
              <a:t>Asimetrías de información</a:t>
            </a:r>
            <a:endParaRPr lang="en-US" b="1" dirty="0"/>
          </a:p>
        </p:txBody>
      </p:sp>
      <p:sp>
        <p:nvSpPr>
          <p:cNvPr id="4" name="TextBox 3"/>
          <p:cNvSpPr txBox="1"/>
          <p:nvPr/>
        </p:nvSpPr>
        <p:spPr>
          <a:xfrm>
            <a:off x="4572000" y="5714999"/>
            <a:ext cx="4373801" cy="646331"/>
          </a:xfrm>
          <a:prstGeom prst="rect">
            <a:avLst/>
          </a:prstGeom>
          <a:noFill/>
        </p:spPr>
        <p:txBody>
          <a:bodyPr wrap="none" rtlCol="0">
            <a:spAutoFit/>
          </a:bodyPr>
          <a:lstStyle/>
          <a:p>
            <a:r>
              <a:rPr lang="en-US" dirty="0" smtClean="0"/>
              <a:t>Santiago Montt </a:t>
            </a:r>
            <a:r>
              <a:rPr lang="en-US" dirty="0" err="1" smtClean="0"/>
              <a:t>Oyarzún</a:t>
            </a:r>
            <a:endParaRPr lang="en-US" dirty="0" smtClean="0"/>
          </a:p>
          <a:p>
            <a:r>
              <a:rPr lang="en-US" dirty="0" smtClean="0"/>
              <a:t>30 de </a:t>
            </a:r>
            <a:r>
              <a:rPr lang="en-US" dirty="0" err="1" smtClean="0"/>
              <a:t>septiembre al 5 de octubre de </a:t>
            </a:r>
            <a:r>
              <a:rPr lang="en-US" dirty="0" smtClean="0"/>
              <a:t>2010</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a:t>Asimetrías de información</a:t>
            </a:r>
          </a:p>
        </p:txBody>
      </p:sp>
      <p:sp>
        <p:nvSpPr>
          <p:cNvPr id="7" name="Content Placeholder 6"/>
          <p:cNvSpPr>
            <a:spLocks noGrp="1"/>
          </p:cNvSpPr>
          <p:nvPr>
            <p:ph sz="quarter" idx="1"/>
          </p:nvPr>
        </p:nvSpPr>
        <p:spPr/>
        <p:txBody>
          <a:bodyPr>
            <a:normAutofit fontScale="92500" lnSpcReduction="20000"/>
          </a:bodyPr>
          <a:lstStyle/>
          <a:p>
            <a:r>
              <a:rPr lang="en-US"/>
              <a:t>Comprador</a:t>
            </a:r>
          </a:p>
          <a:p>
            <a:pPr lvl="1"/>
            <a:r>
              <a:rPr lang="en-US"/>
              <a:t>50-50 chance que sea bueno o limón</a:t>
            </a:r>
          </a:p>
          <a:p>
            <a:pPr lvl="1"/>
            <a:r>
              <a:rPr lang="en-US"/>
              <a:t>Por ende, ofrezco ½*1200 + ½*2400=1800</a:t>
            </a:r>
          </a:p>
          <a:p>
            <a:r>
              <a:rPr lang="en-US"/>
              <a:t>Vendedor</a:t>
            </a:r>
          </a:p>
          <a:p>
            <a:pPr lvl="1"/>
            <a:r>
              <a:rPr lang="en-US"/>
              <a:t>Pero a ese precio, ningún auto bueno se vende</a:t>
            </a:r>
          </a:p>
          <a:p>
            <a:pPr lvl="1"/>
            <a:r>
              <a:rPr lang="en-US"/>
              <a:t>Sólo los dueños de limones están dispuestos a vender</a:t>
            </a:r>
          </a:p>
          <a:p>
            <a:r>
              <a:rPr lang="en-US"/>
              <a:t>Comprador</a:t>
            </a:r>
          </a:p>
          <a:p>
            <a:pPr lvl="1"/>
            <a:r>
              <a:rPr lang="en-US"/>
              <a:t>El comprador anticipa esto y no ofrecerá 1800 por un limón</a:t>
            </a:r>
          </a:p>
          <a:p>
            <a:r>
              <a:rPr lang="en-US"/>
              <a:t>El problema: externalidad, el que vende un auto malo afecta las percepciones del comprador relativas al auto promedio</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Selección</a:t>
            </a:r>
            <a:r>
              <a:rPr lang="en-US" dirty="0" smtClean="0"/>
              <a:t> </a:t>
            </a:r>
            <a:r>
              <a:rPr lang="en-US" dirty="0" err="1" smtClean="0"/>
              <a:t>adversa</a:t>
            </a:r>
            <a:endParaRPr lang="en-US" dirty="0"/>
          </a:p>
        </p:txBody>
      </p:sp>
      <p:sp>
        <p:nvSpPr>
          <p:cNvPr id="3" name="Content Placeholder 2"/>
          <p:cNvSpPr>
            <a:spLocks noGrp="1"/>
          </p:cNvSpPr>
          <p:nvPr>
            <p:ph idx="1"/>
          </p:nvPr>
        </p:nvSpPr>
        <p:spPr/>
        <p:txBody>
          <a:bodyPr>
            <a:normAutofit/>
          </a:bodyPr>
          <a:lstStyle/>
          <a:p>
            <a:r>
              <a:rPr lang="en-US" dirty="0" err="1" smtClean="0"/>
              <a:t>Convengamos</a:t>
            </a:r>
            <a:r>
              <a:rPr lang="en-US" dirty="0" smtClean="0"/>
              <a:t> </a:t>
            </a:r>
            <a:r>
              <a:rPr lang="en-US" dirty="0" err="1" smtClean="0"/>
              <a:t>que</a:t>
            </a:r>
            <a:r>
              <a:rPr lang="en-US" dirty="0" smtClean="0"/>
              <a:t> hay dos </a:t>
            </a:r>
            <a:r>
              <a:rPr lang="en-US" dirty="0" err="1" smtClean="0"/>
              <a:t>tipos</a:t>
            </a:r>
            <a:r>
              <a:rPr lang="en-US" dirty="0" smtClean="0"/>
              <a:t> de personas: los </a:t>
            </a:r>
            <a:r>
              <a:rPr lang="en-US" dirty="0" err="1" smtClean="0"/>
              <a:t>que</a:t>
            </a:r>
            <a:r>
              <a:rPr lang="en-US" dirty="0" smtClean="0"/>
              <a:t> son locos </a:t>
            </a:r>
            <a:r>
              <a:rPr lang="en-US" dirty="0" err="1" smtClean="0"/>
              <a:t>para</a:t>
            </a:r>
            <a:r>
              <a:rPr lang="en-US" dirty="0" smtClean="0"/>
              <a:t> </a:t>
            </a:r>
            <a:r>
              <a:rPr lang="en-US" dirty="0" err="1" smtClean="0"/>
              <a:t>manejar</a:t>
            </a:r>
            <a:r>
              <a:rPr lang="en-US" dirty="0" smtClean="0"/>
              <a:t> </a:t>
            </a:r>
            <a:r>
              <a:rPr lang="en-US" dirty="0" err="1" smtClean="0"/>
              <a:t>y</a:t>
            </a:r>
            <a:r>
              <a:rPr lang="en-US" dirty="0" smtClean="0"/>
              <a:t> los </a:t>
            </a:r>
            <a:r>
              <a:rPr lang="en-US" dirty="0" err="1" smtClean="0"/>
              <a:t>que</a:t>
            </a:r>
            <a:r>
              <a:rPr lang="en-US" dirty="0" smtClean="0"/>
              <a:t> son </a:t>
            </a:r>
            <a:r>
              <a:rPr lang="en-US" dirty="0" err="1" smtClean="0"/>
              <a:t>prudentes</a:t>
            </a:r>
            <a:endParaRPr lang="en-US" dirty="0" smtClean="0"/>
          </a:p>
          <a:p>
            <a:r>
              <a:rPr lang="en-US" dirty="0" smtClean="0"/>
              <a:t>El </a:t>
            </a:r>
            <a:r>
              <a:rPr lang="en-US" dirty="0" err="1" smtClean="0"/>
              <a:t>seguro</a:t>
            </a:r>
            <a:r>
              <a:rPr lang="en-US" dirty="0" smtClean="0"/>
              <a:t> </a:t>
            </a:r>
            <a:r>
              <a:rPr lang="en-US" dirty="0" err="1" smtClean="0"/>
              <a:t>eficiente</a:t>
            </a:r>
            <a:r>
              <a:rPr lang="en-US" dirty="0" smtClean="0"/>
              <a:t> </a:t>
            </a:r>
            <a:r>
              <a:rPr lang="en-US" dirty="0" err="1" smtClean="0"/>
              <a:t>exige</a:t>
            </a:r>
            <a:r>
              <a:rPr lang="en-US" dirty="0" smtClean="0"/>
              <a:t> </a:t>
            </a:r>
            <a:r>
              <a:rPr lang="en-US" dirty="0" err="1" smtClean="0"/>
              <a:t>cobrar</a:t>
            </a:r>
            <a:r>
              <a:rPr lang="en-US" dirty="0" smtClean="0"/>
              <a:t> </a:t>
            </a:r>
            <a:r>
              <a:rPr lang="en-US" dirty="0" err="1" smtClean="0"/>
              <a:t>más</a:t>
            </a:r>
            <a:r>
              <a:rPr lang="en-US" dirty="0" smtClean="0"/>
              <a:t> </a:t>
            </a:r>
            <a:r>
              <a:rPr lang="en-US" dirty="0" err="1" smtClean="0"/>
              <a:t>caro</a:t>
            </a:r>
            <a:r>
              <a:rPr lang="en-US" dirty="0" smtClean="0"/>
              <a:t> a los </a:t>
            </a:r>
            <a:r>
              <a:rPr lang="en-US" dirty="0" err="1" smtClean="0"/>
              <a:t>que</a:t>
            </a:r>
            <a:r>
              <a:rPr lang="en-US" dirty="0" smtClean="0"/>
              <a:t> son locos </a:t>
            </a:r>
            <a:r>
              <a:rPr lang="en-US" dirty="0" err="1" smtClean="0"/>
              <a:t>para</a:t>
            </a:r>
            <a:r>
              <a:rPr lang="en-US" dirty="0" smtClean="0"/>
              <a:t> </a:t>
            </a:r>
            <a:r>
              <a:rPr lang="en-US" dirty="0" err="1" smtClean="0"/>
              <a:t>manejar</a:t>
            </a:r>
            <a:r>
              <a:rPr lang="en-US" dirty="0" smtClean="0"/>
              <a:t> (</a:t>
            </a:r>
            <a:r>
              <a:rPr lang="en-US" dirty="0" err="1" smtClean="0"/>
              <a:t>tienen</a:t>
            </a:r>
            <a:r>
              <a:rPr lang="en-US" dirty="0" smtClean="0"/>
              <a:t> </a:t>
            </a:r>
            <a:r>
              <a:rPr lang="en-US" dirty="0" err="1" smtClean="0"/>
              <a:t>una</a:t>
            </a:r>
            <a:r>
              <a:rPr lang="en-US" dirty="0" smtClean="0"/>
              <a:t> </a:t>
            </a:r>
            <a:r>
              <a:rPr lang="en-US" dirty="0" err="1" smtClean="0"/>
              <a:t>pérdida</a:t>
            </a:r>
            <a:r>
              <a:rPr lang="en-US" dirty="0" smtClean="0"/>
              <a:t> </a:t>
            </a:r>
            <a:r>
              <a:rPr lang="en-US" dirty="0" err="1" smtClean="0"/>
              <a:t>esperada</a:t>
            </a:r>
            <a:r>
              <a:rPr lang="en-US" dirty="0" smtClean="0"/>
              <a:t>, </a:t>
            </a:r>
            <a:r>
              <a:rPr lang="en-US" dirty="0" err="1" smtClean="0"/>
              <a:t>p</a:t>
            </a:r>
            <a:r>
              <a:rPr lang="en-US" baseline="-25000" dirty="0" err="1" smtClean="0"/>
              <a:t>i</a:t>
            </a:r>
            <a:r>
              <a:rPr lang="en-US" dirty="0" err="1" smtClean="0"/>
              <a:t>L</a:t>
            </a:r>
            <a:r>
              <a:rPr lang="en-US" dirty="0" smtClean="0"/>
              <a:t>, </a:t>
            </a:r>
            <a:r>
              <a:rPr lang="en-US" dirty="0" err="1" smtClean="0"/>
              <a:t>más</a:t>
            </a:r>
            <a:r>
              <a:rPr lang="en-US" dirty="0" smtClean="0"/>
              <a:t> </a:t>
            </a:r>
            <a:r>
              <a:rPr lang="en-US" dirty="0" err="1" smtClean="0"/>
              <a:t>alta</a:t>
            </a:r>
            <a:r>
              <a:rPr lang="en-US" dirty="0" smtClean="0"/>
              <a:t>)</a:t>
            </a:r>
          </a:p>
          <a:p>
            <a:r>
              <a:rPr lang="en-US" dirty="0" smtClean="0"/>
              <a:t>La </a:t>
            </a:r>
            <a:r>
              <a:rPr lang="en-US" dirty="0" err="1" smtClean="0"/>
              <a:t>selección</a:t>
            </a:r>
            <a:r>
              <a:rPr lang="en-US" dirty="0" smtClean="0"/>
              <a:t> </a:t>
            </a:r>
            <a:r>
              <a:rPr lang="en-US" dirty="0" err="1" smtClean="0"/>
              <a:t>adversa</a:t>
            </a:r>
            <a:r>
              <a:rPr lang="en-US" dirty="0" smtClean="0"/>
              <a:t> surge </a:t>
            </a:r>
            <a:r>
              <a:rPr lang="en-US" dirty="0" err="1" smtClean="0"/>
              <a:t>porque</a:t>
            </a:r>
            <a:r>
              <a:rPr lang="en-US" dirty="0" smtClean="0"/>
              <a:t> los </a:t>
            </a:r>
            <a:r>
              <a:rPr lang="en-US" dirty="0" err="1" smtClean="0"/>
              <a:t>riesgos</a:t>
            </a:r>
            <a:r>
              <a:rPr lang="en-US" dirty="0" smtClean="0"/>
              <a:t> </a:t>
            </a:r>
            <a:r>
              <a:rPr lang="en-US" dirty="0" err="1" smtClean="0"/>
              <a:t>malos</a:t>
            </a:r>
            <a:r>
              <a:rPr lang="en-US" dirty="0" smtClean="0"/>
              <a:t> (los locos </a:t>
            </a:r>
            <a:r>
              <a:rPr lang="en-US" dirty="0" err="1" smtClean="0"/>
              <a:t>para</a:t>
            </a:r>
            <a:r>
              <a:rPr lang="en-US" dirty="0" smtClean="0"/>
              <a:t> </a:t>
            </a:r>
            <a:r>
              <a:rPr lang="en-US" dirty="0" err="1" smtClean="0"/>
              <a:t>manejar</a:t>
            </a:r>
            <a:r>
              <a:rPr lang="en-US" dirty="0" smtClean="0"/>
              <a:t>) </a:t>
            </a:r>
            <a:r>
              <a:rPr lang="en-US" dirty="0" err="1" smtClean="0"/>
              <a:t>pueden</a:t>
            </a:r>
            <a:r>
              <a:rPr lang="en-US" dirty="0" smtClean="0"/>
              <a:t> </a:t>
            </a:r>
            <a:r>
              <a:rPr lang="en-US" dirty="0" err="1" smtClean="0"/>
              <a:t>esconder</a:t>
            </a:r>
            <a:r>
              <a:rPr lang="en-US" dirty="0" smtClean="0"/>
              <a:t> </a:t>
            </a:r>
            <a:r>
              <a:rPr lang="en-US" dirty="0" err="1" smtClean="0"/>
              <a:t>este</a:t>
            </a:r>
            <a:r>
              <a:rPr lang="en-US" dirty="0" smtClean="0"/>
              <a:t> </a:t>
            </a:r>
            <a:r>
              <a:rPr lang="en-US" dirty="0" err="1" smtClean="0"/>
              <a:t>hecho</a:t>
            </a:r>
            <a:r>
              <a:rPr lang="en-US" dirty="0" smtClean="0"/>
              <a:t> a la </a:t>
            </a:r>
            <a:r>
              <a:rPr lang="en-US" dirty="0" err="1" smtClean="0"/>
              <a:t>aseguradora</a:t>
            </a:r>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Tres</a:t>
            </a:r>
            <a:r>
              <a:rPr lang="en-US" dirty="0" smtClean="0"/>
              <a:t> </a:t>
            </a:r>
            <a:r>
              <a:rPr lang="en-US" dirty="0" err="1" smtClean="0"/>
              <a:t>soluciones</a:t>
            </a:r>
            <a:r>
              <a:rPr lang="en-US" dirty="0" smtClean="0"/>
              <a:t> a la </a:t>
            </a:r>
            <a:r>
              <a:rPr lang="en-US" dirty="0" err="1" smtClean="0"/>
              <a:t>selección</a:t>
            </a:r>
            <a:r>
              <a:rPr lang="en-US" dirty="0" smtClean="0"/>
              <a:t> </a:t>
            </a:r>
            <a:r>
              <a:rPr lang="en-US" dirty="0" err="1" smtClean="0"/>
              <a:t>adversa</a:t>
            </a:r>
            <a:endParaRPr lang="en-US" dirty="0"/>
          </a:p>
        </p:txBody>
      </p:sp>
      <p:sp>
        <p:nvSpPr>
          <p:cNvPr id="3" name="Content Placeholder 2"/>
          <p:cNvSpPr>
            <a:spLocks noGrp="1"/>
          </p:cNvSpPr>
          <p:nvPr>
            <p:ph idx="1"/>
          </p:nvPr>
        </p:nvSpPr>
        <p:spPr/>
        <p:txBody>
          <a:bodyPr>
            <a:normAutofit fontScale="85000" lnSpcReduction="10000"/>
          </a:bodyPr>
          <a:lstStyle/>
          <a:p>
            <a:r>
              <a:rPr lang="en-US" dirty="0" err="1" smtClean="0"/>
              <a:t>Equilibrio</a:t>
            </a:r>
            <a:r>
              <a:rPr lang="en-US" dirty="0" smtClean="0"/>
              <a:t> “pooling”</a:t>
            </a:r>
          </a:p>
          <a:p>
            <a:pPr lvl="1"/>
            <a:r>
              <a:rPr lang="en-US" dirty="0" smtClean="0"/>
              <a:t>La firma </a:t>
            </a:r>
            <a:r>
              <a:rPr lang="en-US" dirty="0" err="1" smtClean="0"/>
              <a:t>usa</a:t>
            </a:r>
            <a:r>
              <a:rPr lang="en-US" dirty="0" smtClean="0"/>
              <a:t> el </a:t>
            </a:r>
            <a:r>
              <a:rPr lang="en-US" dirty="0" err="1" smtClean="0"/>
              <a:t>promedio</a:t>
            </a:r>
            <a:r>
              <a:rPr lang="en-US" dirty="0" smtClean="0"/>
              <a:t> de los </a:t>
            </a:r>
            <a:r>
              <a:rPr lang="en-US" dirty="0" err="1" smtClean="0"/>
              <a:t>riesgos</a:t>
            </a:r>
            <a:r>
              <a:rPr lang="en-US" dirty="0" smtClean="0"/>
              <a:t> </a:t>
            </a:r>
            <a:r>
              <a:rPr lang="en-US" dirty="0" err="1" smtClean="0"/>
              <a:t>buenos</a:t>
            </a:r>
            <a:r>
              <a:rPr lang="en-US" dirty="0" smtClean="0"/>
              <a:t> </a:t>
            </a:r>
            <a:r>
              <a:rPr lang="en-US" dirty="0" err="1" smtClean="0"/>
              <a:t>y</a:t>
            </a:r>
            <a:r>
              <a:rPr lang="en-US" dirty="0" smtClean="0"/>
              <a:t> </a:t>
            </a:r>
            <a:r>
              <a:rPr lang="en-US" dirty="0" err="1" smtClean="0"/>
              <a:t>malos</a:t>
            </a:r>
            <a:r>
              <a:rPr lang="en-US" dirty="0" smtClean="0"/>
              <a:t>. </a:t>
            </a:r>
            <a:r>
              <a:rPr lang="en-US" dirty="0" err="1" smtClean="0"/>
              <a:t>Pero</a:t>
            </a:r>
            <a:r>
              <a:rPr lang="en-US" dirty="0" smtClean="0"/>
              <a:t> los </a:t>
            </a:r>
            <a:r>
              <a:rPr lang="en-US" dirty="0" err="1" smtClean="0"/>
              <a:t>riesgos</a:t>
            </a:r>
            <a:r>
              <a:rPr lang="en-US" dirty="0" smtClean="0"/>
              <a:t> </a:t>
            </a:r>
            <a:r>
              <a:rPr lang="en-US" dirty="0" err="1" smtClean="0"/>
              <a:t>buenos</a:t>
            </a:r>
            <a:r>
              <a:rPr lang="en-US" dirty="0" smtClean="0"/>
              <a:t> </a:t>
            </a:r>
            <a:r>
              <a:rPr lang="en-US" dirty="0" err="1" smtClean="0"/>
              <a:t>dejan</a:t>
            </a:r>
            <a:r>
              <a:rPr lang="en-US" dirty="0" smtClean="0"/>
              <a:t> de </a:t>
            </a:r>
            <a:r>
              <a:rPr lang="en-US" dirty="0" err="1" smtClean="0"/>
              <a:t>comprar</a:t>
            </a:r>
            <a:r>
              <a:rPr lang="en-US" dirty="0" smtClean="0"/>
              <a:t>  </a:t>
            </a:r>
            <a:r>
              <a:rPr lang="en-US" dirty="0" err="1" smtClean="0"/>
              <a:t>o</a:t>
            </a:r>
            <a:r>
              <a:rPr lang="en-US" dirty="0" smtClean="0"/>
              <a:t> </a:t>
            </a:r>
            <a:r>
              <a:rPr lang="en-US" dirty="0" err="1" smtClean="0"/>
              <a:t>reducen</a:t>
            </a:r>
            <a:r>
              <a:rPr lang="en-US" dirty="0" smtClean="0"/>
              <a:t> el </a:t>
            </a:r>
            <a:r>
              <a:rPr lang="en-US" dirty="0" err="1" smtClean="0"/>
              <a:t>nivel</a:t>
            </a:r>
            <a:r>
              <a:rPr lang="en-US" dirty="0" smtClean="0"/>
              <a:t> de </a:t>
            </a:r>
            <a:r>
              <a:rPr lang="en-US" dirty="0" err="1" smtClean="0"/>
              <a:t>compra</a:t>
            </a:r>
            <a:r>
              <a:rPr lang="en-US" dirty="0" smtClean="0"/>
              <a:t>, </a:t>
            </a:r>
            <a:r>
              <a:rPr lang="en-US" dirty="0" err="1" smtClean="0"/>
              <a:t>porque</a:t>
            </a:r>
            <a:r>
              <a:rPr lang="en-US" dirty="0" smtClean="0"/>
              <a:t> les </a:t>
            </a:r>
            <a:r>
              <a:rPr lang="en-US" dirty="0" err="1" smtClean="0"/>
              <a:t>resulta</a:t>
            </a:r>
            <a:r>
              <a:rPr lang="en-US" dirty="0" smtClean="0"/>
              <a:t> </a:t>
            </a:r>
            <a:r>
              <a:rPr lang="en-US" dirty="0" err="1" smtClean="0"/>
              <a:t>muy</a:t>
            </a:r>
            <a:r>
              <a:rPr lang="en-US" dirty="0" smtClean="0"/>
              <a:t> </a:t>
            </a:r>
            <a:r>
              <a:rPr lang="en-US" dirty="0" err="1" smtClean="0"/>
              <a:t>caro</a:t>
            </a:r>
            <a:r>
              <a:rPr lang="en-US" dirty="0" smtClean="0"/>
              <a:t>. </a:t>
            </a:r>
            <a:r>
              <a:rPr lang="en-US" dirty="0" err="1" smtClean="0"/>
              <a:t>Ello</a:t>
            </a:r>
            <a:r>
              <a:rPr lang="en-US" dirty="0" smtClean="0"/>
              <a:t> conduce a la </a:t>
            </a:r>
            <a:r>
              <a:rPr lang="en-US" dirty="0" err="1" smtClean="0"/>
              <a:t>ineficiencia</a:t>
            </a:r>
            <a:r>
              <a:rPr lang="en-US" dirty="0" smtClean="0"/>
              <a:t> </a:t>
            </a:r>
            <a:r>
              <a:rPr lang="en-US" dirty="0" err="1" smtClean="0"/>
              <a:t>o</a:t>
            </a:r>
            <a:r>
              <a:rPr lang="en-US" dirty="0" smtClean="0"/>
              <a:t> </a:t>
            </a:r>
            <a:r>
              <a:rPr lang="en-US" dirty="0" err="1" smtClean="0"/>
              <a:t>incluso</a:t>
            </a:r>
            <a:r>
              <a:rPr lang="en-US" dirty="0" smtClean="0"/>
              <a:t> a la </a:t>
            </a:r>
            <a:r>
              <a:rPr lang="en-US" dirty="0" err="1" smtClean="0"/>
              <a:t>destrucción</a:t>
            </a:r>
            <a:r>
              <a:rPr lang="en-US" dirty="0" smtClean="0"/>
              <a:t> del </a:t>
            </a:r>
            <a:r>
              <a:rPr lang="en-US" dirty="0" err="1" smtClean="0"/>
              <a:t>mercado</a:t>
            </a:r>
            <a:r>
              <a:rPr lang="en-US" dirty="0" smtClean="0"/>
              <a:t>.</a:t>
            </a:r>
          </a:p>
          <a:p>
            <a:pPr lvl="1"/>
            <a:r>
              <a:rPr lang="en-US" dirty="0" smtClean="0"/>
              <a:t>Hay </a:t>
            </a:r>
            <a:r>
              <a:rPr lang="en-US" dirty="0" err="1" smtClean="0"/>
              <a:t>descreme</a:t>
            </a:r>
            <a:r>
              <a:rPr lang="en-US" dirty="0" smtClean="0"/>
              <a:t> </a:t>
            </a:r>
            <a:r>
              <a:rPr lang="en-US" dirty="0" err="1" smtClean="0"/>
              <a:t>cuando</a:t>
            </a:r>
            <a:r>
              <a:rPr lang="en-US" dirty="0" smtClean="0"/>
              <a:t> </a:t>
            </a:r>
            <a:r>
              <a:rPr lang="en-US" dirty="0" err="1" smtClean="0"/>
              <a:t>otra</a:t>
            </a:r>
            <a:r>
              <a:rPr lang="en-US" dirty="0" smtClean="0"/>
              <a:t> firma se </a:t>
            </a:r>
            <a:r>
              <a:rPr lang="en-US" dirty="0" err="1" smtClean="0"/>
              <a:t>lleva</a:t>
            </a:r>
            <a:r>
              <a:rPr lang="en-US" dirty="0" smtClean="0"/>
              <a:t> a los </a:t>
            </a:r>
            <a:r>
              <a:rPr lang="en-US" dirty="0" err="1" smtClean="0"/>
              <a:t>riesgos</a:t>
            </a:r>
            <a:r>
              <a:rPr lang="en-US" dirty="0" smtClean="0"/>
              <a:t> </a:t>
            </a:r>
            <a:r>
              <a:rPr lang="en-US" dirty="0" err="1" smtClean="0"/>
              <a:t>buenos</a:t>
            </a:r>
            <a:r>
              <a:rPr lang="en-US" dirty="0" smtClean="0"/>
              <a:t>.</a:t>
            </a:r>
          </a:p>
          <a:p>
            <a:r>
              <a:rPr lang="en-US" dirty="0" err="1" smtClean="0"/>
              <a:t>Equilibrios</a:t>
            </a:r>
            <a:r>
              <a:rPr lang="en-US" dirty="0" smtClean="0"/>
              <a:t> </a:t>
            </a:r>
            <a:r>
              <a:rPr lang="en-US" dirty="0" err="1" smtClean="0"/>
              <a:t>separados</a:t>
            </a:r>
            <a:endParaRPr lang="en-US" dirty="0" smtClean="0"/>
          </a:p>
          <a:p>
            <a:pPr lvl="1"/>
            <a:r>
              <a:rPr lang="en-US" dirty="0" smtClean="0"/>
              <a:t>La firma </a:t>
            </a:r>
            <a:r>
              <a:rPr lang="en-US" dirty="0" err="1" smtClean="0"/>
              <a:t>trata</a:t>
            </a:r>
            <a:r>
              <a:rPr lang="en-US" dirty="0" smtClean="0"/>
              <a:t> de </a:t>
            </a:r>
            <a:r>
              <a:rPr lang="en-US" dirty="0" err="1" smtClean="0"/>
              <a:t>crear</a:t>
            </a:r>
            <a:r>
              <a:rPr lang="en-US" dirty="0" smtClean="0"/>
              <a:t> dos </a:t>
            </a:r>
            <a:r>
              <a:rPr lang="en-US" dirty="0" err="1" smtClean="0"/>
              <a:t>equilibrios</a:t>
            </a:r>
            <a:r>
              <a:rPr lang="en-US" dirty="0" smtClean="0"/>
              <a:t> </a:t>
            </a:r>
            <a:r>
              <a:rPr lang="en-US" dirty="0" err="1" smtClean="0"/>
              <a:t>separados</a:t>
            </a:r>
            <a:r>
              <a:rPr lang="en-US" dirty="0" smtClean="0"/>
              <a:t>, </a:t>
            </a:r>
            <a:r>
              <a:rPr lang="en-US" dirty="0" err="1" smtClean="0"/>
              <a:t>uno</a:t>
            </a:r>
            <a:r>
              <a:rPr lang="en-US" dirty="0" smtClean="0"/>
              <a:t> </a:t>
            </a:r>
            <a:r>
              <a:rPr lang="en-US" dirty="0" err="1" smtClean="0"/>
              <a:t>para</a:t>
            </a:r>
            <a:r>
              <a:rPr lang="en-US" dirty="0" smtClean="0"/>
              <a:t> </a:t>
            </a:r>
            <a:r>
              <a:rPr lang="en-US" dirty="0" err="1" smtClean="0"/>
              <a:t>riesgos</a:t>
            </a:r>
            <a:r>
              <a:rPr lang="en-US" dirty="0" smtClean="0"/>
              <a:t> </a:t>
            </a:r>
            <a:r>
              <a:rPr lang="en-US" dirty="0" err="1" smtClean="0"/>
              <a:t>buenos</a:t>
            </a:r>
            <a:r>
              <a:rPr lang="en-US" dirty="0" smtClean="0"/>
              <a:t> </a:t>
            </a:r>
            <a:r>
              <a:rPr lang="en-US" dirty="0" err="1" smtClean="0"/>
              <a:t>y</a:t>
            </a:r>
            <a:r>
              <a:rPr lang="en-US" dirty="0" smtClean="0"/>
              <a:t> </a:t>
            </a:r>
            <a:r>
              <a:rPr lang="en-US" dirty="0" err="1" smtClean="0"/>
              <a:t>otro</a:t>
            </a:r>
            <a:r>
              <a:rPr lang="en-US" dirty="0" smtClean="0"/>
              <a:t> </a:t>
            </a:r>
            <a:r>
              <a:rPr lang="en-US" dirty="0" err="1" smtClean="0"/>
              <a:t>para</a:t>
            </a:r>
            <a:r>
              <a:rPr lang="en-US" dirty="0" smtClean="0"/>
              <a:t> </a:t>
            </a:r>
            <a:r>
              <a:rPr lang="en-US" dirty="0" err="1" smtClean="0"/>
              <a:t>malo</a:t>
            </a:r>
            <a:r>
              <a:rPr lang="en-US" dirty="0" smtClean="0"/>
              <a:t>, </a:t>
            </a:r>
            <a:r>
              <a:rPr lang="en-US" dirty="0" err="1" smtClean="0"/>
              <a:t>vía</a:t>
            </a:r>
            <a:r>
              <a:rPr lang="en-US" dirty="0" smtClean="0"/>
              <a:t> self-selection. El </a:t>
            </a:r>
            <a:r>
              <a:rPr lang="en-US" dirty="0" err="1" smtClean="0"/>
              <a:t>problema</a:t>
            </a:r>
            <a:r>
              <a:rPr lang="en-US" dirty="0" smtClean="0"/>
              <a:t> </a:t>
            </a:r>
            <a:r>
              <a:rPr lang="en-US" dirty="0" err="1" smtClean="0"/>
              <a:t>es</a:t>
            </a:r>
            <a:r>
              <a:rPr lang="en-US" dirty="0" smtClean="0"/>
              <a:t> </a:t>
            </a:r>
            <a:r>
              <a:rPr lang="en-US" dirty="0" err="1" smtClean="0"/>
              <a:t>que</a:t>
            </a:r>
            <a:r>
              <a:rPr lang="en-US" dirty="0" smtClean="0"/>
              <a:t> </a:t>
            </a:r>
            <a:r>
              <a:rPr lang="en-US" dirty="0" err="1" smtClean="0"/>
              <a:t>puede</a:t>
            </a:r>
            <a:r>
              <a:rPr lang="en-US" dirty="0" smtClean="0"/>
              <a:t> </a:t>
            </a:r>
            <a:r>
              <a:rPr lang="en-US" dirty="0" err="1" smtClean="0"/>
              <a:t>que</a:t>
            </a:r>
            <a:r>
              <a:rPr lang="en-US" dirty="0" smtClean="0"/>
              <a:t> no </a:t>
            </a:r>
            <a:r>
              <a:rPr lang="en-US" dirty="0" err="1" smtClean="0"/>
              <a:t>existan</a:t>
            </a:r>
            <a:r>
              <a:rPr lang="en-US" dirty="0" smtClean="0"/>
              <a:t> dos </a:t>
            </a:r>
            <a:r>
              <a:rPr lang="en-US" dirty="0" err="1" smtClean="0"/>
              <a:t>equilibrios</a:t>
            </a:r>
            <a:r>
              <a:rPr lang="en-US" dirty="0" smtClean="0"/>
              <a:t> </a:t>
            </a:r>
            <a:r>
              <a:rPr lang="en-US" dirty="0" err="1" smtClean="0"/>
              <a:t>separados</a:t>
            </a:r>
            <a:r>
              <a:rPr lang="en-US" dirty="0" smtClean="0"/>
              <a:t> </a:t>
            </a:r>
            <a:r>
              <a:rPr lang="en-US" dirty="0" err="1" smtClean="0"/>
              <a:t>o</a:t>
            </a:r>
            <a:r>
              <a:rPr lang="en-US" dirty="0" smtClean="0"/>
              <a:t> </a:t>
            </a:r>
            <a:r>
              <a:rPr lang="en-US" dirty="0" err="1" smtClean="0"/>
              <a:t>que</a:t>
            </a:r>
            <a:r>
              <a:rPr lang="en-US" dirty="0" smtClean="0"/>
              <a:t> </a:t>
            </a:r>
            <a:r>
              <a:rPr lang="en-US" dirty="0" err="1" smtClean="0"/>
              <a:t>dichos</a:t>
            </a:r>
            <a:r>
              <a:rPr lang="en-US" dirty="0" smtClean="0"/>
              <a:t> </a:t>
            </a:r>
            <a:r>
              <a:rPr lang="en-US" dirty="0" err="1" smtClean="0"/>
              <a:t>equilibrios</a:t>
            </a:r>
            <a:r>
              <a:rPr lang="en-US" dirty="0" smtClean="0"/>
              <a:t> </a:t>
            </a:r>
            <a:r>
              <a:rPr lang="en-US" dirty="0" err="1" smtClean="0"/>
              <a:t>sean</a:t>
            </a:r>
            <a:r>
              <a:rPr lang="en-US" dirty="0" smtClean="0"/>
              <a:t> </a:t>
            </a:r>
            <a:r>
              <a:rPr lang="en-US" dirty="0" err="1" smtClean="0"/>
              <a:t>ineficientes</a:t>
            </a:r>
            <a:r>
              <a:rPr lang="en-US" dirty="0" smtClean="0"/>
              <a:t>.</a:t>
            </a:r>
          </a:p>
          <a:p>
            <a:r>
              <a:rPr lang="en-US" dirty="0" err="1" smtClean="0"/>
              <a:t>Seguro</a:t>
            </a:r>
            <a:r>
              <a:rPr lang="en-US" dirty="0" smtClean="0"/>
              <a:t> social</a:t>
            </a:r>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Ejemplo</a:t>
            </a:r>
          </a:p>
        </p:txBody>
      </p:sp>
      <p:sp>
        <p:nvSpPr>
          <p:cNvPr id="3" name="Content Placeholder 2"/>
          <p:cNvSpPr>
            <a:spLocks noGrp="1"/>
          </p:cNvSpPr>
          <p:nvPr>
            <p:ph sz="quarter" idx="1"/>
          </p:nvPr>
        </p:nvSpPr>
        <p:spPr/>
        <p:txBody>
          <a:bodyPr>
            <a:normAutofit lnSpcReduction="10000"/>
          </a:bodyPr>
          <a:lstStyle/>
          <a:p>
            <a:r>
              <a:rPr lang="en-US"/>
              <a:t>Supongamos</a:t>
            </a:r>
          </a:p>
          <a:p>
            <a:pPr lvl="1"/>
            <a:r>
              <a:rPr lang="en-US"/>
              <a:t>Dos grupos de personas</a:t>
            </a:r>
          </a:p>
          <a:p>
            <a:pPr lvl="2"/>
            <a:r>
              <a:rPr lang="en-US"/>
              <a:t>100 locos para manejar: 5% chance de chocar al año</a:t>
            </a:r>
          </a:p>
          <a:p>
            <a:pPr lvl="2"/>
            <a:r>
              <a:rPr lang="en-US"/>
              <a:t>100 prudentes para manejar: 0.5%</a:t>
            </a:r>
          </a:p>
          <a:p>
            <a:pPr lvl="2"/>
            <a:r>
              <a:rPr lang="en-US"/>
              <a:t>Supongamos todos tienen autos de $5.000.000</a:t>
            </a:r>
          </a:p>
          <a:p>
            <a:pPr lvl="1"/>
            <a:r>
              <a:rPr lang="en-US"/>
              <a:t>¿Cuanto paga grupo de prima?</a:t>
            </a:r>
          </a:p>
          <a:p>
            <a:pPr lvl="2"/>
            <a:r>
              <a:rPr lang="en-US"/>
              <a:t>Locos: 5 millones * 0.05=250.000</a:t>
            </a:r>
          </a:p>
          <a:p>
            <a:pPr lvl="2"/>
            <a:r>
              <a:rPr lang="en-US"/>
              <a:t>Prudentes: 5 millones * 0.005=25.000</a:t>
            </a:r>
          </a:p>
          <a:p>
            <a:pPr lvl="2"/>
            <a:r>
              <a:rPr lang="en-US"/>
              <a:t>Si hay información perfecta, la compañía de seguro cobra separadamente a cada uno de ellos la prima que le corresponde, y gana cero utilidades</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Ian Ayres y Robert Gertner</a:t>
            </a:r>
          </a:p>
        </p:txBody>
      </p:sp>
      <p:sp>
        <p:nvSpPr>
          <p:cNvPr id="3" name="Content Placeholder 2"/>
          <p:cNvSpPr>
            <a:spLocks noGrp="1"/>
          </p:cNvSpPr>
          <p:nvPr>
            <p:ph idx="1"/>
          </p:nvPr>
        </p:nvSpPr>
        <p:spPr/>
        <p:txBody>
          <a:bodyPr/>
          <a:lstStyle/>
          <a:p>
            <a:r>
              <a:rPr lang="en-US" b="1" smtClean="0"/>
              <a:t>“Filling Gaps in Incomplete Contracts: An Economic Theory of Default Rules”, 99 </a:t>
            </a:r>
            <a:r>
              <a:rPr lang="en-US" b="1" i="1" smtClean="0"/>
              <a:t>Yale Law Journal</a:t>
            </a:r>
            <a:r>
              <a:rPr lang="en-US" b="1" smtClean="0"/>
              <a:t> 87 (1999)</a:t>
            </a:r>
            <a:endParaRPr lang="en-US"/>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Derecho contratos</a:t>
            </a:r>
          </a:p>
        </p:txBody>
      </p:sp>
      <p:sp>
        <p:nvSpPr>
          <p:cNvPr id="3" name="Content Placeholder 2"/>
          <p:cNvSpPr>
            <a:spLocks noGrp="1"/>
          </p:cNvSpPr>
          <p:nvPr>
            <p:ph idx="1"/>
          </p:nvPr>
        </p:nvSpPr>
        <p:spPr/>
        <p:txBody>
          <a:bodyPr>
            <a:normAutofit lnSpcReduction="10000"/>
          </a:bodyPr>
          <a:lstStyle/>
          <a:p>
            <a:r>
              <a:rPr lang="en-US"/>
              <a:t>Las reglas de default contractuales definidos en el Código llenan los vacíos que dejan las partes</a:t>
            </a:r>
          </a:p>
          <a:p>
            <a:pPr lvl="1"/>
            <a:r>
              <a:rPr lang="en-US"/>
              <a:t>Las partes pueden “contract around”, es decir, son derechos disponibles (en oposición a las normas de orden público).</a:t>
            </a:r>
          </a:p>
          <a:p>
            <a:r>
              <a:rPr lang="en-US"/>
              <a:t>Dos razones</a:t>
            </a:r>
          </a:p>
          <a:p>
            <a:pPr lvl="1"/>
            <a:r>
              <a:rPr lang="en-US"/>
              <a:t>Protección de las partes del contrato: paternalismo</a:t>
            </a:r>
          </a:p>
          <a:p>
            <a:pPr lvl="1"/>
            <a:r>
              <a:rPr lang="en-US"/>
              <a:t>Protección de terceros: externalidades</a:t>
            </a:r>
          </a:p>
          <a:p>
            <a:pPr lvl="1"/>
            <a:r>
              <a:rPr lang="en-US"/>
              <a:t>¿Son esas razones suficientemente grandes como para justificar las normas de orden público?</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Law and economics</a:t>
            </a:r>
          </a:p>
        </p:txBody>
      </p:sp>
      <p:sp>
        <p:nvSpPr>
          <p:cNvPr id="3" name="Content Placeholder 2"/>
          <p:cNvSpPr>
            <a:spLocks noGrp="1"/>
          </p:cNvSpPr>
          <p:nvPr>
            <p:ph idx="1"/>
          </p:nvPr>
        </p:nvSpPr>
        <p:spPr/>
        <p:txBody>
          <a:bodyPr>
            <a:normAutofit fontScale="92500" lnSpcReduction="20000"/>
          </a:bodyPr>
          <a:lstStyle/>
          <a:p>
            <a:r>
              <a:rPr lang="en-US"/>
              <a:t>Posición clásica</a:t>
            </a:r>
          </a:p>
          <a:p>
            <a:pPr lvl="1"/>
            <a:r>
              <a:rPr lang="en-US"/>
              <a:t>Limitar al máximo las normas de orden público en el orden contractual, pues impiden que las partes puedan llegar a la solución eficiente</a:t>
            </a:r>
          </a:p>
          <a:p>
            <a:pPr lvl="2"/>
            <a:r>
              <a:rPr lang="en-US"/>
              <a:t>Ejemplo: no aceptar el principio de buena fe, permitir que las partes puedan renunciar a él</a:t>
            </a:r>
          </a:p>
          <a:p>
            <a:pPr lvl="1"/>
            <a:r>
              <a:rPr lang="en-US"/>
              <a:t>Los defaults dan lo mismo: ¿Por qué? </a:t>
            </a:r>
          </a:p>
          <a:p>
            <a:pPr lvl="2"/>
            <a:r>
              <a:rPr lang="en-US"/>
              <a:t>Teorema de Coase: en ausencia de costos de transacción, las partes podrán elegir el estándar eficiente</a:t>
            </a:r>
          </a:p>
          <a:p>
            <a:pPr lvl="2"/>
            <a:r>
              <a:rPr lang="en-US"/>
              <a:t>Habiendo costos de transacción, entonces la ley debe establecer aquellos defaults que las partes hubieran pactado en ausencia de tales costos</a:t>
            </a:r>
          </a:p>
          <a:p>
            <a:pPr lvl="3"/>
            <a:r>
              <a:rPr lang="en-US"/>
              <a:t>La </a:t>
            </a:r>
            <a:r>
              <a:rPr lang="en-US" b="1"/>
              <a:t>mayoría</a:t>
            </a:r>
            <a:r>
              <a:rPr lang="en-US"/>
              <a:t> de los contratantes (untailored, majoritarian, default): esto minimiza los costos de transacción.</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Ayres y Gertner</a:t>
            </a:r>
          </a:p>
        </p:txBody>
      </p:sp>
      <p:sp>
        <p:nvSpPr>
          <p:cNvPr id="3" name="Content Placeholder 2"/>
          <p:cNvSpPr>
            <a:spLocks noGrp="1"/>
          </p:cNvSpPr>
          <p:nvPr>
            <p:ph idx="1"/>
          </p:nvPr>
        </p:nvSpPr>
        <p:spPr/>
        <p:txBody>
          <a:bodyPr/>
          <a:lstStyle/>
          <a:p>
            <a:r>
              <a:rPr lang="en-US"/>
              <a:t>Tesis del artículo</a:t>
            </a:r>
          </a:p>
          <a:p>
            <a:pPr lvl="1"/>
            <a:r>
              <a:rPr lang="en-US"/>
              <a:t>No siempre el default debe ser aquel que las partes hubieran negociado</a:t>
            </a:r>
          </a:p>
          <a:p>
            <a:pPr lvl="1"/>
            <a:r>
              <a:rPr lang="en-US"/>
              <a:t>Dos nuevos conceptos: </a:t>
            </a:r>
          </a:p>
          <a:p>
            <a:pPr lvl="2"/>
            <a:r>
              <a:rPr lang="en-US"/>
              <a:t>Penalty default</a:t>
            </a:r>
          </a:p>
          <a:p>
            <a:pPr lvl="3"/>
            <a:r>
              <a:rPr lang="en-US"/>
              <a:t>Se establecen conforme a lo que las partes NO hubieran querido, para así forzar a la parte con más información a entregarla (a la contraparte o al tribunal)</a:t>
            </a:r>
          </a:p>
          <a:p>
            <a:pPr lvl="2"/>
            <a:r>
              <a:rPr lang="en-US"/>
              <a:t>Tailored default</a:t>
            </a:r>
          </a:p>
          <a:p>
            <a:pPr lvl="3"/>
            <a:r>
              <a:rPr lang="en-US"/>
              <a:t>Lo que estas partes, de este caso, habrían preferido (vs. untailored default, que corresponde a la mayoría)</a:t>
            </a:r>
          </a:p>
          <a:p>
            <a:pPr lvl="2"/>
            <a:endParaRPr lang="en-US"/>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Cosa previa</a:t>
            </a:r>
          </a:p>
        </p:txBody>
      </p:sp>
      <p:sp>
        <p:nvSpPr>
          <p:cNvPr id="3" name="Content Placeholder 2"/>
          <p:cNvSpPr>
            <a:spLocks noGrp="1"/>
          </p:cNvSpPr>
          <p:nvPr>
            <p:ph idx="1"/>
          </p:nvPr>
        </p:nvSpPr>
        <p:spPr/>
        <p:txBody>
          <a:bodyPr>
            <a:normAutofit fontScale="92500" lnSpcReduction="10000"/>
          </a:bodyPr>
          <a:lstStyle/>
          <a:p>
            <a:r>
              <a:rPr lang="en-US"/>
              <a:t>¿Por qué los contratos son incompletos?</a:t>
            </a:r>
          </a:p>
          <a:p>
            <a:pPr lvl="1"/>
            <a:r>
              <a:rPr lang="en-US"/>
              <a:t>Costos de contratación y litigación</a:t>
            </a:r>
          </a:p>
          <a:p>
            <a:pPr lvl="2"/>
            <a:r>
              <a:rPr lang="en-US"/>
              <a:t>Si la magnitud o probabilidad de una contingencia son suficientemente bajos, puede no convenir establecer reglas contractuales especiales</a:t>
            </a:r>
          </a:p>
          <a:p>
            <a:pPr lvl="2"/>
            <a:r>
              <a:rPr lang="en-US"/>
              <a:t>De ahí la idea de qué hubieran querido las partes si hubiesen pensando en esa contingencia</a:t>
            </a:r>
          </a:p>
          <a:p>
            <a:pPr lvl="1"/>
            <a:r>
              <a:rPr lang="en-US"/>
              <a:t>La posición tradicional no toma en consideración cosas relevantes</a:t>
            </a:r>
          </a:p>
          <a:p>
            <a:pPr lvl="2"/>
            <a:r>
              <a:rPr lang="en-US"/>
              <a:t>Probabilidad de “contratar alrededor”</a:t>
            </a:r>
          </a:p>
          <a:p>
            <a:pPr lvl="3"/>
            <a:r>
              <a:rPr lang="en-US"/>
              <a:t>Si es más probable que la mayoría contrate alrededor del default minoritario, entonces ese default va a provocar que más contratos eficientes sean celebrados</a:t>
            </a:r>
          </a:p>
          <a:p>
            <a:pPr lvl="1"/>
            <a:endParaRPr lang="en-US"/>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Cosa previa</a:t>
            </a:r>
          </a:p>
        </p:txBody>
      </p:sp>
      <p:sp>
        <p:nvSpPr>
          <p:cNvPr id="3" name="Content Placeholder 2"/>
          <p:cNvSpPr>
            <a:spLocks noGrp="1"/>
          </p:cNvSpPr>
          <p:nvPr>
            <p:ph idx="1"/>
          </p:nvPr>
        </p:nvSpPr>
        <p:spPr/>
        <p:txBody>
          <a:bodyPr>
            <a:normAutofit fontScale="92500" lnSpcReduction="10000"/>
          </a:bodyPr>
          <a:lstStyle/>
          <a:p>
            <a:pPr lvl="1"/>
            <a:r>
              <a:rPr lang="en-US"/>
              <a:t>Tampoco toma en cuenta los costos ex post de los tribunales</a:t>
            </a:r>
          </a:p>
          <a:p>
            <a:pPr lvl="2"/>
            <a:r>
              <a:rPr lang="en-US"/>
              <a:t>Determinar el default por parte de un tribunal puede ser un proceso costoso (interpretación conflictiva)</a:t>
            </a:r>
          </a:p>
          <a:p>
            <a:pPr lvl="2"/>
            <a:r>
              <a:rPr lang="en-US"/>
              <a:t>Si hay costos de transacción ex ante, entonces puede convenir a las partes dejar el punto abierto para ser determinado ex post por los tribunales</a:t>
            </a:r>
          </a:p>
          <a:p>
            <a:pPr lvl="3"/>
            <a:r>
              <a:rPr lang="en-US"/>
              <a:t>Los tribunales están subsidiados…</a:t>
            </a:r>
          </a:p>
          <a:p>
            <a:pPr lvl="2"/>
            <a:r>
              <a:rPr lang="en-US"/>
              <a:t>Por eso, puede convenir poner un default malo (penalty default) que fuerce a las partes a tener que pactar contratos más completos</a:t>
            </a:r>
          </a:p>
          <a:p>
            <a:pPr lvl="3"/>
            <a:r>
              <a:rPr lang="en-US"/>
              <a:t>Esto cuando los costos ex ante son menores a los costos ex post</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Aversión</a:t>
            </a:r>
            <a:r>
              <a:rPr lang="en-US" dirty="0" smtClean="0"/>
              <a:t> al </a:t>
            </a:r>
            <a:r>
              <a:rPr lang="en-US" dirty="0" err="1" smtClean="0"/>
              <a:t>riesgo</a:t>
            </a:r>
            <a:r>
              <a:rPr lang="en-US" dirty="0" smtClean="0"/>
              <a:t>  (1)</a:t>
            </a:r>
            <a:endParaRPr lang="en-US" dirty="0"/>
          </a:p>
        </p:txBody>
      </p:sp>
      <p:sp>
        <p:nvSpPr>
          <p:cNvPr id="3" name="Content Placeholder 2"/>
          <p:cNvSpPr>
            <a:spLocks noGrp="1"/>
          </p:cNvSpPr>
          <p:nvPr>
            <p:ph idx="1"/>
          </p:nvPr>
        </p:nvSpPr>
        <p:spPr/>
        <p:txBody>
          <a:bodyPr/>
          <a:lstStyle/>
          <a:p>
            <a:r>
              <a:rPr lang="en-US" dirty="0" err="1" smtClean="0"/>
              <a:t>Concepto</a:t>
            </a:r>
            <a:endParaRPr lang="en-US" dirty="0" smtClean="0"/>
          </a:p>
          <a:p>
            <a:pPr lvl="1"/>
            <a:r>
              <a:rPr lang="en-US" dirty="0" smtClean="0"/>
              <a:t>“Si un </a:t>
            </a:r>
            <a:r>
              <a:rPr lang="en-US" dirty="0" err="1" smtClean="0"/>
              <a:t>individuo</a:t>
            </a:r>
            <a:r>
              <a:rPr lang="en-US" dirty="0" smtClean="0"/>
              <a:t> </a:t>
            </a:r>
            <a:r>
              <a:rPr lang="en-US" dirty="0" err="1" smtClean="0"/>
              <a:t>rechaza</a:t>
            </a:r>
            <a:r>
              <a:rPr lang="en-US" dirty="0" smtClean="0"/>
              <a:t> </a:t>
            </a:r>
            <a:r>
              <a:rPr lang="en-US" dirty="0" err="1" smtClean="0"/>
              <a:t>una</a:t>
            </a:r>
            <a:r>
              <a:rPr lang="en-US" dirty="0" smtClean="0"/>
              <a:t> </a:t>
            </a:r>
            <a:r>
              <a:rPr lang="en-US" dirty="0" err="1" smtClean="0"/>
              <a:t>apuesta</a:t>
            </a:r>
            <a:r>
              <a:rPr lang="en-US" dirty="0" smtClean="0"/>
              <a:t> “</a:t>
            </a:r>
            <a:r>
              <a:rPr lang="en-US" dirty="0" err="1" smtClean="0"/>
              <a:t>justa</a:t>
            </a:r>
            <a:r>
              <a:rPr lang="en-US" dirty="0" smtClean="0"/>
              <a:t>” (fair bet), </a:t>
            </a:r>
            <a:r>
              <a:rPr lang="en-US" dirty="0" err="1" smtClean="0"/>
              <a:t>entonces</a:t>
            </a:r>
            <a:r>
              <a:rPr lang="en-US" dirty="0" smtClean="0"/>
              <a:t> se </a:t>
            </a:r>
            <a:r>
              <a:rPr lang="en-US" dirty="0" err="1" smtClean="0"/>
              <a:t>trata</a:t>
            </a:r>
            <a:r>
              <a:rPr lang="en-US" dirty="0" smtClean="0"/>
              <a:t> de </a:t>
            </a:r>
            <a:r>
              <a:rPr lang="en-US" dirty="0" err="1" smtClean="0"/>
              <a:t>una</a:t>
            </a:r>
            <a:r>
              <a:rPr lang="en-US" dirty="0" smtClean="0"/>
              <a:t> persona ‘</a:t>
            </a:r>
            <a:r>
              <a:rPr lang="en-US" dirty="0" err="1" smtClean="0"/>
              <a:t>aversa</a:t>
            </a:r>
            <a:r>
              <a:rPr lang="en-US" dirty="0" smtClean="0"/>
              <a:t> al </a:t>
            </a:r>
            <a:r>
              <a:rPr lang="en-US" dirty="0" err="1" smtClean="0"/>
              <a:t>riesgo</a:t>
            </a:r>
            <a:r>
              <a:rPr lang="en-US" dirty="0" smtClean="0"/>
              <a:t>’. Si un </a:t>
            </a:r>
            <a:r>
              <a:rPr lang="en-US" dirty="0" err="1" smtClean="0"/>
              <a:t>individuo</a:t>
            </a:r>
            <a:r>
              <a:rPr lang="en-US" dirty="0" smtClean="0"/>
              <a:t> </a:t>
            </a:r>
            <a:r>
              <a:rPr lang="en-US" dirty="0" err="1" smtClean="0"/>
              <a:t>exhibe</a:t>
            </a:r>
            <a:r>
              <a:rPr lang="en-US" dirty="0" smtClean="0"/>
              <a:t> </a:t>
            </a:r>
            <a:r>
              <a:rPr lang="en-US" dirty="0" err="1" smtClean="0"/>
              <a:t>utilidad</a:t>
            </a:r>
            <a:r>
              <a:rPr lang="en-US" dirty="0" smtClean="0"/>
              <a:t> marginal </a:t>
            </a:r>
            <a:r>
              <a:rPr lang="en-US" dirty="0" err="1" smtClean="0"/>
              <a:t>decreciente</a:t>
            </a:r>
            <a:r>
              <a:rPr lang="en-US" dirty="0" smtClean="0"/>
              <a:t> </a:t>
            </a:r>
            <a:r>
              <a:rPr lang="en-US" dirty="0" err="1" smtClean="0"/>
              <a:t>respecto</a:t>
            </a:r>
            <a:r>
              <a:rPr lang="en-US" dirty="0" smtClean="0"/>
              <a:t> a la </a:t>
            </a:r>
            <a:r>
              <a:rPr lang="en-US" dirty="0" err="1" smtClean="0"/>
              <a:t>riqueza</a:t>
            </a:r>
            <a:r>
              <a:rPr lang="en-US" dirty="0" smtClean="0"/>
              <a:t> (wealth), </a:t>
            </a:r>
            <a:r>
              <a:rPr lang="en-US" dirty="0" err="1" smtClean="0"/>
              <a:t>entonces</a:t>
            </a:r>
            <a:r>
              <a:rPr lang="en-US" dirty="0" smtClean="0"/>
              <a:t> </a:t>
            </a:r>
            <a:r>
              <a:rPr lang="en-US" dirty="0" err="1" smtClean="0"/>
              <a:t>esa</a:t>
            </a:r>
            <a:r>
              <a:rPr lang="en-US" dirty="0" smtClean="0"/>
              <a:t> persona </a:t>
            </a:r>
            <a:r>
              <a:rPr lang="en-US" dirty="0" err="1" smtClean="0"/>
              <a:t>es</a:t>
            </a:r>
            <a:r>
              <a:rPr lang="en-US" dirty="0" smtClean="0"/>
              <a:t> </a:t>
            </a:r>
            <a:r>
              <a:rPr lang="en-US" dirty="0" err="1" smtClean="0"/>
              <a:t>aversa</a:t>
            </a:r>
            <a:r>
              <a:rPr lang="en-US" dirty="0" smtClean="0"/>
              <a:t> al </a:t>
            </a:r>
            <a:r>
              <a:rPr lang="en-US" dirty="0" err="1" smtClean="0"/>
              <a:t>riesgo</a:t>
            </a:r>
            <a:r>
              <a:rPr lang="en-US" dirty="0" smtClean="0"/>
              <a:t>. Como </a:t>
            </a:r>
            <a:r>
              <a:rPr lang="en-US" dirty="0" err="1" smtClean="0"/>
              <a:t>consecuencia</a:t>
            </a:r>
            <a:r>
              <a:rPr lang="en-US" dirty="0" smtClean="0"/>
              <a:t>, </a:t>
            </a:r>
            <a:r>
              <a:rPr lang="en-US" dirty="0" err="1" smtClean="0"/>
              <a:t>va</a:t>
            </a:r>
            <a:r>
              <a:rPr lang="en-US" dirty="0" smtClean="0"/>
              <a:t> a </a:t>
            </a:r>
            <a:r>
              <a:rPr lang="en-US" dirty="0" err="1" smtClean="0"/>
              <a:t>preferir</a:t>
            </a:r>
            <a:r>
              <a:rPr lang="en-US" dirty="0" smtClean="0"/>
              <a:t> </a:t>
            </a:r>
            <a:r>
              <a:rPr lang="en-US" dirty="0" err="1" smtClean="0"/>
              <a:t>pagar</a:t>
            </a:r>
            <a:r>
              <a:rPr lang="en-US" dirty="0" smtClean="0"/>
              <a:t> </a:t>
            </a:r>
            <a:r>
              <a:rPr lang="en-US" dirty="0" err="1" smtClean="0"/>
              <a:t>una</a:t>
            </a:r>
            <a:r>
              <a:rPr lang="en-US" dirty="0" smtClean="0"/>
              <a:t> </a:t>
            </a:r>
            <a:r>
              <a:rPr lang="en-US" dirty="0" err="1" smtClean="0"/>
              <a:t>cierta</a:t>
            </a:r>
            <a:r>
              <a:rPr lang="en-US" dirty="0" smtClean="0"/>
              <a:t> </a:t>
            </a:r>
            <a:r>
              <a:rPr lang="en-US" dirty="0" err="1" smtClean="0"/>
              <a:t>cantidad</a:t>
            </a:r>
            <a:r>
              <a:rPr lang="en-US" dirty="0" smtClean="0"/>
              <a:t> </a:t>
            </a:r>
            <a:r>
              <a:rPr lang="en-US" dirty="0" err="1" smtClean="0"/>
              <a:t>y</a:t>
            </a:r>
            <a:r>
              <a:rPr lang="en-US" dirty="0" smtClean="0"/>
              <a:t> </a:t>
            </a:r>
            <a:r>
              <a:rPr lang="en-US" dirty="0" err="1" smtClean="0"/>
              <a:t>evitar</a:t>
            </a:r>
            <a:r>
              <a:rPr lang="en-US" dirty="0" smtClean="0"/>
              <a:t> </a:t>
            </a:r>
            <a:r>
              <a:rPr lang="en-US" dirty="0" err="1" smtClean="0"/>
              <a:t>una</a:t>
            </a:r>
            <a:r>
              <a:rPr lang="en-US" dirty="0" smtClean="0"/>
              <a:t> </a:t>
            </a:r>
            <a:r>
              <a:rPr lang="en-US" dirty="0" err="1" smtClean="0"/>
              <a:t>apuesta</a:t>
            </a:r>
            <a:r>
              <a:rPr lang="en-US" dirty="0" smtClean="0"/>
              <a:t> </a:t>
            </a:r>
            <a:r>
              <a:rPr lang="en-US" dirty="0" err="1" smtClean="0"/>
              <a:t>justa</a:t>
            </a:r>
            <a:r>
              <a:rPr lang="en-US" dirty="0" smtClean="0"/>
              <a:t>” (Nicholson).</a:t>
            </a:r>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Cosa previa</a:t>
            </a:r>
          </a:p>
        </p:txBody>
      </p:sp>
      <p:sp>
        <p:nvSpPr>
          <p:cNvPr id="3" name="Content Placeholder 2"/>
          <p:cNvSpPr>
            <a:spLocks noGrp="1"/>
          </p:cNvSpPr>
          <p:nvPr>
            <p:ph idx="1"/>
          </p:nvPr>
        </p:nvSpPr>
        <p:spPr/>
        <p:txBody>
          <a:bodyPr>
            <a:normAutofit fontScale="92500" lnSpcReduction="20000"/>
          </a:bodyPr>
          <a:lstStyle/>
          <a:p>
            <a:pPr lvl="1"/>
            <a:r>
              <a:rPr lang="en-US"/>
              <a:t>Segunda razón para que el contrato sea incompleto: incompletitud estratégica</a:t>
            </a:r>
          </a:p>
          <a:p>
            <a:pPr lvl="2"/>
            <a:r>
              <a:rPr lang="en-US"/>
              <a:t>Una parte puede no divulgar información que haría la torta más grande, si de ello se sigue que obtiene una tajada más suculenta</a:t>
            </a:r>
          </a:p>
          <a:p>
            <a:pPr lvl="2"/>
            <a:r>
              <a:rPr lang="en-US"/>
              <a:t>Al querer contratar alrededor de un default, las partes pueden verse forzadas a entregar información que cambia la manera en la que se distribuye la torta</a:t>
            </a:r>
          </a:p>
          <a:p>
            <a:pPr lvl="2"/>
            <a:r>
              <a:rPr lang="en-US"/>
              <a:t>De ahí la idea de penalty default: que el legislador elija defaults que fuercen a las partes a revelar información</a:t>
            </a:r>
          </a:p>
          <a:p>
            <a:pPr lvl="1"/>
            <a:r>
              <a:rPr lang="en-US"/>
              <a:t>No siempre el majoritarian default es más eficiente</a:t>
            </a:r>
          </a:p>
          <a:p>
            <a:pPr lvl="2"/>
            <a:r>
              <a:rPr lang="en-US"/>
              <a:t>Esto depende de los equilibrios pooling (no hay contract around y todos se quedan con el default) y separados (sí hay contract around, y se generan dos grupos).</a:t>
            </a: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Ideas previas de default</a:t>
            </a:r>
          </a:p>
        </p:txBody>
      </p:sp>
      <p:sp>
        <p:nvSpPr>
          <p:cNvPr id="3" name="Content Placeholder 2"/>
          <p:cNvSpPr>
            <a:spLocks noGrp="1"/>
          </p:cNvSpPr>
          <p:nvPr>
            <p:ph idx="1"/>
          </p:nvPr>
        </p:nvSpPr>
        <p:spPr/>
        <p:txBody>
          <a:bodyPr>
            <a:normAutofit fontScale="77500" lnSpcReduction="20000"/>
          </a:bodyPr>
          <a:lstStyle/>
          <a:p>
            <a:r>
              <a:rPr lang="en-US"/>
              <a:t>Cómo se general los defaults</a:t>
            </a:r>
          </a:p>
          <a:p>
            <a:pPr lvl="1"/>
            <a:r>
              <a:rPr lang="en-US"/>
              <a:t>Aspectos esenciales</a:t>
            </a:r>
          </a:p>
          <a:p>
            <a:pPr lvl="2"/>
            <a:r>
              <a:rPr lang="en-US"/>
              <a:t>Cosa: nulidad del contrato</a:t>
            </a:r>
          </a:p>
          <a:p>
            <a:pPr lvl="3"/>
            <a:r>
              <a:rPr lang="en-US"/>
              <a:t>No coinciden con la idea de lo que las partes hubiesen querido</a:t>
            </a:r>
          </a:p>
          <a:p>
            <a:pPr lvl="3"/>
            <a:r>
              <a:rPr lang="en-US"/>
              <a:t>Se trata de un penalty default: fuerza a las partes a tener que expresar qué quieren</a:t>
            </a:r>
          </a:p>
          <a:p>
            <a:pPr lvl="2"/>
            <a:r>
              <a:rPr lang="en-US"/>
              <a:t>Precio: No siempre.</a:t>
            </a:r>
          </a:p>
          <a:p>
            <a:pPr lvl="3"/>
            <a:r>
              <a:rPr lang="en-US"/>
              <a:t>Lo puede fijar el juez con ayuda de peritos</a:t>
            </a:r>
          </a:p>
          <a:p>
            <a:pPr lvl="4"/>
            <a:r>
              <a:rPr lang="en-US" smtClean="0"/>
              <a:t>Art. 139 C.Com. No hay compraventa si los contratantes no convienen en el precio o en la manera de determinarlo; pero si la cosa vendida fuere entregada, se presumirá que las partes han aceptado el precio corriente que tenga en el día y lugar en que se hubiere celebrado el contrato.</a:t>
            </a:r>
          </a:p>
          <a:p>
            <a:pPr lvl="4"/>
            <a:r>
              <a:rPr lang="en-US" smtClean="0"/>
              <a:t>Comparar con los arts. 1808-1809 del CC (regla de nulidad)</a:t>
            </a:r>
            <a:endParaRPr lang="en-US"/>
          </a:p>
          <a:p>
            <a:pPr lvl="3"/>
            <a:r>
              <a:rPr lang="en-US"/>
              <a:t>Es menos costos determinar precio que cosa</a:t>
            </a:r>
          </a:p>
          <a:p>
            <a:pPr lvl="1"/>
            <a:r>
              <a:rPr lang="en-US"/>
              <a:t>Penalty default</a:t>
            </a:r>
          </a:p>
          <a:p>
            <a:pPr lvl="2"/>
            <a:r>
              <a:rPr lang="en-US"/>
              <a:t>Fuerza a entregar información: (1) a los tribunales, (2) a una contraparte menos informada</a:t>
            </a:r>
          </a:p>
          <a:p>
            <a:pPr lvl="1"/>
            <a:endParaRPr lang="en-US"/>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Fin</a:t>
            </a:r>
          </a:p>
        </p:txBody>
      </p:sp>
      <p:sp>
        <p:nvSpPr>
          <p:cNvPr id="3" name="Content Placeholder 2"/>
          <p:cNvSpPr>
            <a:spLocks noGrp="1"/>
          </p:cNvSpPr>
          <p:nvPr>
            <p:ph idx="1"/>
          </p:nvPr>
        </p:nvSpPr>
        <p:spPr/>
        <p:txBody>
          <a:bodyPr>
            <a:normAutofit lnSpcReduction="10000"/>
          </a:bodyPr>
          <a:lstStyle/>
          <a:p>
            <a:r>
              <a:rPr lang="en-US" smtClean="0"/>
              <a:t>“El legislador debe elegir aquella regla que disuada hoyos ineficientes, al menor costo social”</a:t>
            </a:r>
          </a:p>
          <a:p>
            <a:pPr lvl="1"/>
            <a:r>
              <a:rPr lang="en-US" smtClean="0"/>
              <a:t>Si se trata de entregar información a los tribunales, la regla de nulidad es la mejor alternativa</a:t>
            </a:r>
          </a:p>
          <a:p>
            <a:pPr lvl="2"/>
            <a:r>
              <a:rPr lang="en-US" smtClean="0"/>
              <a:t>Fácil y barato de administrar: nulidad del contrato</a:t>
            </a:r>
          </a:p>
          <a:p>
            <a:pPr lvl="2"/>
            <a:r>
              <a:rPr lang="en-US" smtClean="0"/>
              <a:t>Por el contrario, “one-sided penalties” defaults pueden crear espacio para oportunismo</a:t>
            </a:r>
          </a:p>
          <a:p>
            <a:pPr lvl="3"/>
            <a:r>
              <a:rPr lang="en-US" smtClean="0"/>
              <a:t>Si el precio se fija a 1/10 del valor de mercado, entonces el favorecido por el default tratará de convencer al otro a celebrar un contrato incompleto</a:t>
            </a:r>
          </a:p>
          <a:p>
            <a:pPr lvl="1">
              <a:buNone/>
            </a:pPr>
            <a:endParaRPr lang="en-US"/>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Fin</a:t>
            </a:r>
          </a:p>
        </p:txBody>
      </p:sp>
      <p:sp>
        <p:nvSpPr>
          <p:cNvPr id="3" name="Content Placeholder 2"/>
          <p:cNvSpPr>
            <a:spLocks noGrp="1"/>
          </p:cNvSpPr>
          <p:nvPr>
            <p:ph idx="1"/>
          </p:nvPr>
        </p:nvSpPr>
        <p:spPr/>
        <p:txBody>
          <a:bodyPr>
            <a:normAutofit lnSpcReduction="10000"/>
          </a:bodyPr>
          <a:lstStyle/>
          <a:p>
            <a:pPr lvl="1"/>
            <a:r>
              <a:rPr lang="en-US"/>
              <a:t>Puede también ser necesario establecer un penalty default para entregar información a la contraparte</a:t>
            </a:r>
          </a:p>
          <a:p>
            <a:pPr lvl="2"/>
            <a:r>
              <a:rPr lang="en-US"/>
              <a:t>Ejemplo: el (promitente) comprador entrega una seña en una promesa o compraventa al corredor. Luego ese comprador se desiste. ¿Cómo se reparte la seña entre el vendedor y el corredor?</a:t>
            </a:r>
          </a:p>
          <a:p>
            <a:pPr lvl="3"/>
            <a:r>
              <a:rPr lang="en-US"/>
              <a:t>Si el default es el corredor, ese corredor siempre se quedará callado, sabiendo que usualmente el vendedor es ignorante (o, al menos, menos informado)</a:t>
            </a:r>
          </a:p>
          <a:p>
            <a:pPr lvl="3"/>
            <a:r>
              <a:rPr lang="en-US"/>
              <a:t>Pero si el default es el vendedor, entonces el corredor va a levantar el tema con el vendedor y van a establecer una regla en el contrato</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Ejemplo</a:t>
            </a:r>
          </a:p>
        </p:txBody>
      </p:sp>
      <p:sp>
        <p:nvSpPr>
          <p:cNvPr id="3" name="Content Placeholder 2"/>
          <p:cNvSpPr>
            <a:spLocks noGrp="1"/>
          </p:cNvSpPr>
          <p:nvPr>
            <p:ph idx="1"/>
          </p:nvPr>
        </p:nvSpPr>
        <p:spPr/>
        <p:txBody>
          <a:bodyPr>
            <a:normAutofit fontScale="92500" lnSpcReduction="10000"/>
          </a:bodyPr>
          <a:lstStyle/>
          <a:p>
            <a:r>
              <a:rPr lang="en-US"/>
              <a:t>Un comprador con mucho conocimiento puede preferir hacerse pasar por el lote de comprador normales, reservando para sí información que de ser revelada podría aumentar la torta total (pero disminuyendo su tajada).</a:t>
            </a:r>
          </a:p>
          <a:p>
            <a:pPr lvl="1"/>
            <a:r>
              <a:rPr lang="en-US"/>
              <a:t>El vendedor negocia con él como si fuera un comprador normal, recibiendo un subsidio-cruzado</a:t>
            </a:r>
          </a:p>
          <a:p>
            <a:pPr lvl="1"/>
            <a:r>
              <a:rPr lang="en-US"/>
              <a:t>Si bien podría negociar para salir del default y aumentar la torta, la pérdida del subsidio cruzado puede ser peor que la ganancia del aumento del tamaño de la torta</a:t>
            </a:r>
          </a:p>
          <a:p>
            <a:pPr lvl="1"/>
            <a:r>
              <a:rPr lang="en-US"/>
              <a:t>Rent-seeking behavior</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Penalties defaults in action</a:t>
            </a:r>
          </a:p>
        </p:txBody>
      </p:sp>
      <p:sp>
        <p:nvSpPr>
          <p:cNvPr id="3" name="Content Placeholder 2"/>
          <p:cNvSpPr>
            <a:spLocks noGrp="1"/>
          </p:cNvSpPr>
          <p:nvPr>
            <p:ph idx="1"/>
          </p:nvPr>
        </p:nvSpPr>
        <p:spPr/>
        <p:txBody>
          <a:bodyPr>
            <a:normAutofit lnSpcReduction="10000"/>
          </a:bodyPr>
          <a:lstStyle/>
          <a:p>
            <a:r>
              <a:rPr lang="en-US" i="1" smtClean="0"/>
              <a:t>Hadley v. Baxendale</a:t>
            </a:r>
            <a:r>
              <a:rPr lang="en-US" smtClean="0"/>
              <a:t>, 1854</a:t>
            </a:r>
          </a:p>
          <a:p>
            <a:pPr lvl="1"/>
            <a:r>
              <a:rPr lang="en-US" smtClean="0"/>
              <a:t>Contrato de transporte: Hadley contrata con Baxendale para que transporte una cierta pieza industrial</a:t>
            </a:r>
          </a:p>
          <a:p>
            <a:pPr lvl="1"/>
            <a:r>
              <a:rPr lang="en-US"/>
              <a:t>El transporte se retrasa, y Hadley demanda a Baxendale por el lucro cesante (consequential damages) por el período en el que la planta estuvo inoperativa</a:t>
            </a:r>
          </a:p>
          <a:p>
            <a:pPr lvl="2"/>
            <a:r>
              <a:rPr lang="en-US"/>
              <a:t>La Corte declara que Baxendale sólo responde de lucro cesante previsible (ej. Hadley tenía un excelente contrato que cumplir con un tercero)</a:t>
            </a:r>
          </a:p>
          <a:p>
            <a:pPr lvl="1"/>
            <a:endParaRPr lang="en-US"/>
          </a:p>
          <a:p>
            <a:pPr lvl="1"/>
            <a:endParaRPr lang="en-US"/>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Penalties defaults in action</a:t>
            </a:r>
          </a:p>
        </p:txBody>
      </p:sp>
      <p:sp>
        <p:nvSpPr>
          <p:cNvPr id="3" name="Content Placeholder 2"/>
          <p:cNvSpPr>
            <a:spLocks noGrp="1"/>
          </p:cNvSpPr>
          <p:nvPr>
            <p:ph idx="1"/>
          </p:nvPr>
        </p:nvSpPr>
        <p:spPr/>
        <p:txBody>
          <a:bodyPr>
            <a:normAutofit fontScale="92500" lnSpcReduction="10000"/>
          </a:bodyPr>
          <a:lstStyle/>
          <a:p>
            <a:pPr lvl="1"/>
            <a:r>
              <a:rPr lang="en-US"/>
              <a:t>No es un default efficiente</a:t>
            </a:r>
          </a:p>
          <a:p>
            <a:pPr lvl="2"/>
            <a:r>
              <a:rPr lang="en-US"/>
              <a:t>Asumiendo lucro cesante real y efectivo, el transportista es quien está mejor situado para lidiar con el riesgo (más barato!), por lo que las partes, ex ante, asignarían a él la responsabilidad (regla de eficiencia)</a:t>
            </a:r>
          </a:p>
          <a:p>
            <a:pPr lvl="2"/>
            <a:r>
              <a:rPr lang="en-US"/>
              <a:t>Penalty default: esa regla obliga a Hadley a declarar a Baxendale la realidad del lucro cesante (dar cuenta de la existencia de ese super contrato con un tercero)</a:t>
            </a:r>
          </a:p>
          <a:p>
            <a:pPr lvl="1"/>
            <a:r>
              <a:rPr lang="en-US"/>
              <a:t>¿Pero qué pasa si revela esta información?</a:t>
            </a:r>
          </a:p>
          <a:p>
            <a:pPr lvl="2"/>
            <a:r>
              <a:rPr lang="en-US"/>
              <a:t>Baxendale actuará más diligentemente</a:t>
            </a:r>
          </a:p>
          <a:p>
            <a:pPr lvl="2"/>
            <a:r>
              <a:rPr lang="en-US"/>
              <a:t>Pero Baxendale cobrará más caro por el servicio, sabiendo que se trata de un “comprador caro”</a:t>
            </a: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Penalties defaults in action</a:t>
            </a:r>
          </a:p>
        </p:txBody>
      </p:sp>
      <p:sp>
        <p:nvSpPr>
          <p:cNvPr id="3" name="Content Placeholder 2"/>
          <p:cNvSpPr>
            <a:spLocks noGrp="1"/>
          </p:cNvSpPr>
          <p:nvPr>
            <p:ph idx="1"/>
          </p:nvPr>
        </p:nvSpPr>
        <p:spPr/>
        <p:txBody>
          <a:bodyPr>
            <a:normAutofit fontScale="85000" lnSpcReduction="20000"/>
          </a:bodyPr>
          <a:lstStyle/>
          <a:p>
            <a:pPr lvl="1"/>
            <a:r>
              <a:rPr lang="en-US"/>
              <a:t>¿Y si el default fuera que Baxendale debe pagar siempre lucro cesante efectivo completo? (El supuesto default eficiente en ausencia de costos de transacción)</a:t>
            </a:r>
          </a:p>
          <a:p>
            <a:pPr lvl="2"/>
            <a:r>
              <a:rPr lang="en-US"/>
              <a:t>Si el mercado es competitivo, entonces el transportista asume que el cargador es uno promedio</a:t>
            </a:r>
          </a:p>
          <a:p>
            <a:pPr lvl="2"/>
            <a:r>
              <a:rPr lang="en-US"/>
              <a:t>El cargador barato (que no tiene un super contrato con un tercero) le conviene entregar esta información al transportista</a:t>
            </a:r>
          </a:p>
          <a:p>
            <a:pPr lvl="2"/>
            <a:r>
              <a:rPr lang="en-US"/>
              <a:t>Ahora, todo depende que hayan muchos o pocos cargadores caros</a:t>
            </a:r>
          </a:p>
          <a:p>
            <a:pPr lvl="3"/>
            <a:r>
              <a:rPr lang="en-US"/>
              <a:t>Si son pocos, no es mucho lo que los cargadores baratos tienen por ganar entregando la información en cuestión</a:t>
            </a:r>
          </a:p>
          <a:p>
            <a:pPr lvl="3"/>
            <a:r>
              <a:rPr lang="en-US"/>
              <a:t>En ese caso, el transportista cobrará el precio promedio y aplicará el nivel de cuidado promedio</a:t>
            </a:r>
          </a:p>
          <a:p>
            <a:pPr lvl="4"/>
            <a:r>
              <a:rPr lang="en-US"/>
              <a:t>Subsidio cruzado: los cargadores caros quedan escondidos entre los cargadores baratos, recibiendo un subsidio cruzado al pagar un costo promedio menor a su costo</a:t>
            </a:r>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Theory of Defaults (1)</a:t>
            </a:r>
          </a:p>
        </p:txBody>
      </p:sp>
      <p:sp>
        <p:nvSpPr>
          <p:cNvPr id="3" name="Content Placeholder 2"/>
          <p:cNvSpPr>
            <a:spLocks noGrp="1"/>
          </p:cNvSpPr>
          <p:nvPr>
            <p:ph idx="1"/>
          </p:nvPr>
        </p:nvSpPr>
        <p:spPr/>
        <p:txBody>
          <a:bodyPr>
            <a:normAutofit fontScale="92500" lnSpcReduction="20000"/>
          </a:bodyPr>
          <a:lstStyle/>
          <a:p>
            <a:r>
              <a:rPr lang="en-US"/>
              <a:t>Si el costo de “contratar alrededor” de un default es extremadamente caro, entonces el default es inmutable</a:t>
            </a:r>
          </a:p>
          <a:p>
            <a:pPr lvl="1"/>
            <a:r>
              <a:rPr lang="en-US"/>
              <a:t>Caso Peevyhouse v. Garland</a:t>
            </a:r>
          </a:p>
          <a:p>
            <a:pPr lvl="2"/>
            <a:r>
              <a:rPr lang="en-US"/>
              <a:t>Peevyhouse da en arriendo una propiedad a Garland para que haga faenas mineras</a:t>
            </a:r>
          </a:p>
          <a:p>
            <a:pPr lvl="2"/>
            <a:r>
              <a:rPr lang="en-US"/>
              <a:t>Clausula de restablecimiento de la propiedad al final del arriendo</a:t>
            </a:r>
          </a:p>
          <a:p>
            <a:pPr lvl="3"/>
            <a:r>
              <a:rPr lang="en-US"/>
              <a:t>Costo de restablecimiento: 29.000 d</a:t>
            </a:r>
            <a:r>
              <a:rPr lang="en-US"/>
              <a:t>ólares</a:t>
            </a:r>
          </a:p>
          <a:p>
            <a:pPr lvl="3"/>
            <a:r>
              <a:rPr lang="en-US"/>
              <a:t>Aumento de valor de la propiedad: 300 dólares</a:t>
            </a:r>
          </a:p>
          <a:p>
            <a:pPr lvl="2"/>
            <a:r>
              <a:rPr lang="en-US"/>
              <a:t>La mayoría del Tribunal da daños en la disminución del valor de la propiedad, que es el default (300 dólares)</a:t>
            </a:r>
          </a:p>
          <a:p>
            <a:pPr lvl="3"/>
            <a:r>
              <a:rPr lang="en-US"/>
              <a:t>¿Qué tipo de cláusula sería suficientemente fuerte como para vencer el default?</a:t>
            </a:r>
          </a:p>
          <a:p>
            <a:pPr lvl="2"/>
            <a:endParaRPr lang="en-US"/>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Theories of Default (2)</a:t>
            </a:r>
          </a:p>
        </p:txBody>
      </p:sp>
      <p:sp>
        <p:nvSpPr>
          <p:cNvPr id="3" name="Content Placeholder 2"/>
          <p:cNvSpPr>
            <a:spLocks noGrp="1"/>
          </p:cNvSpPr>
          <p:nvPr>
            <p:ph idx="1"/>
          </p:nvPr>
        </p:nvSpPr>
        <p:spPr/>
        <p:txBody>
          <a:bodyPr>
            <a:normAutofit fontScale="92500"/>
          </a:bodyPr>
          <a:lstStyle/>
          <a:p>
            <a:r>
              <a:rPr lang="en-US"/>
              <a:t>Determining the efficient level of legal formalities</a:t>
            </a:r>
          </a:p>
          <a:p>
            <a:pPr lvl="1"/>
            <a:r>
              <a:rPr lang="en-US"/>
              <a:t>Hay sentido econ</a:t>
            </a:r>
            <a:r>
              <a:rPr lang="en-US"/>
              <a:t>ómico en crear estos defaults “duros”</a:t>
            </a:r>
            <a:endParaRPr lang="en-US"/>
          </a:p>
          <a:p>
            <a:pPr lvl="1"/>
            <a:r>
              <a:rPr lang="en-US"/>
              <a:t>Formalidades cumplen tres roles (Fuller)</a:t>
            </a:r>
          </a:p>
          <a:p>
            <a:pPr lvl="2"/>
            <a:r>
              <a:rPr lang="en-US"/>
              <a:t>Evidencial</a:t>
            </a:r>
          </a:p>
          <a:p>
            <a:pPr lvl="3"/>
            <a:r>
              <a:rPr lang="en-US"/>
              <a:t>Forzar a que una parte entregue informaci</a:t>
            </a:r>
            <a:r>
              <a:rPr lang="en-US"/>
              <a:t>ón a la otra</a:t>
            </a:r>
            <a:endParaRPr lang="en-US"/>
          </a:p>
          <a:p>
            <a:pPr lvl="2"/>
            <a:r>
              <a:rPr lang="en-US"/>
              <a:t>Precautorio</a:t>
            </a:r>
          </a:p>
          <a:p>
            <a:pPr lvl="3"/>
            <a:r>
              <a:rPr lang="en-US"/>
              <a:t>Forzar a que las partes piensen un rato antes de contratar</a:t>
            </a:r>
            <a:br>
              <a:rPr lang="en-US"/>
            </a:br>
            <a:r>
              <a:rPr lang="en-US"/>
              <a:t>Esto tambi</a:t>
            </a:r>
            <a:r>
              <a:rPr lang="en-US"/>
              <a:t>én tiene que ver con la entrega de información</a:t>
            </a:r>
            <a:endParaRPr lang="en-US"/>
          </a:p>
          <a:p>
            <a:pPr lvl="2"/>
            <a:r>
              <a:rPr lang="en-US"/>
              <a:t>Canalizador</a:t>
            </a:r>
          </a:p>
          <a:p>
            <a:r>
              <a:rPr lang="en-US"/>
              <a:t>Remedy </a:t>
            </a:r>
          </a:p>
          <a:p>
            <a:pPr lvl="1"/>
            <a:r>
              <a:rPr lang="en-US"/>
              <a:t>Default vs. reglas de orden p</a:t>
            </a:r>
            <a:r>
              <a:rPr lang="en-US"/>
              <a:t>úblico</a:t>
            </a:r>
            <a:endParaRPr lang="en-US"/>
          </a:p>
          <a:p>
            <a:pPr lvl="1"/>
            <a:endParaRPr lang="en-US"/>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Aversión</a:t>
            </a:r>
            <a:r>
              <a:rPr lang="en-US" dirty="0" smtClean="0"/>
              <a:t> al </a:t>
            </a:r>
            <a:r>
              <a:rPr lang="en-US" dirty="0" err="1" smtClean="0"/>
              <a:t>riesgo</a:t>
            </a:r>
            <a:r>
              <a:rPr lang="en-US" dirty="0" smtClean="0"/>
              <a:t>  (2)</a:t>
            </a:r>
            <a:endParaRPr lang="en-US" dirty="0"/>
          </a:p>
        </p:txBody>
      </p:sp>
      <p:pic>
        <p:nvPicPr>
          <p:cNvPr id="4" name="Picture 3"/>
          <p:cNvPicPr>
            <a:picLocks noChangeAspect="1"/>
          </p:cNvPicPr>
          <p:nvPr/>
        </p:nvPicPr>
        <p:blipFill>
          <a:blip r:embed="rId2"/>
          <a:stretch>
            <a:fillRect/>
          </a:stretch>
        </p:blipFill>
        <p:spPr>
          <a:xfrm>
            <a:off x="990600" y="1828800"/>
            <a:ext cx="7319995" cy="3632200"/>
          </a:xfrm>
          <a:prstGeom prst="rect">
            <a:avLst/>
          </a:prstGeom>
        </p:spPr>
      </p:pic>
      <p:sp>
        <p:nvSpPr>
          <p:cNvPr id="5" name="TextBox 4"/>
          <p:cNvSpPr txBox="1"/>
          <p:nvPr/>
        </p:nvSpPr>
        <p:spPr>
          <a:xfrm>
            <a:off x="2057400" y="5911334"/>
            <a:ext cx="4419600" cy="369332"/>
          </a:xfrm>
          <a:prstGeom prst="rect">
            <a:avLst/>
          </a:prstGeom>
          <a:noFill/>
        </p:spPr>
        <p:txBody>
          <a:bodyPr wrap="square" rtlCol="0">
            <a:spAutoFit/>
          </a:bodyPr>
          <a:lstStyle/>
          <a:p>
            <a:r>
              <a:rPr lang="en-US" dirty="0" err="1" smtClean="0"/>
              <a:t>Fuente</a:t>
            </a:r>
            <a:r>
              <a:rPr lang="en-US" dirty="0" smtClean="0"/>
              <a:t>: Nicholson</a:t>
            </a:r>
            <a:endParaRPr lang="en-US"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a:t>Riesgo Moral</a:t>
            </a:r>
          </a:p>
        </p:txBody>
      </p:sp>
      <p:sp>
        <p:nvSpPr>
          <p:cNvPr id="5" name="Text Placeholder 4"/>
          <p:cNvSpPr>
            <a:spLocks noGrp="1"/>
          </p:cNvSpPr>
          <p:nvPr>
            <p:ph type="body" idx="1"/>
          </p:nvPr>
        </p:nvSpPr>
        <p:spPr/>
        <p:txBody>
          <a:bodyPr/>
          <a:lstStyle/>
          <a:p>
            <a:endParaRPr lang="en-US"/>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Riesgo Moral</a:t>
            </a:r>
          </a:p>
        </p:txBody>
      </p:sp>
      <p:sp>
        <p:nvSpPr>
          <p:cNvPr id="3" name="Content Placeholder 2"/>
          <p:cNvSpPr>
            <a:spLocks noGrp="1"/>
          </p:cNvSpPr>
          <p:nvPr>
            <p:ph idx="1"/>
          </p:nvPr>
        </p:nvSpPr>
        <p:spPr/>
        <p:txBody>
          <a:bodyPr>
            <a:normAutofit lnSpcReduction="10000"/>
          </a:bodyPr>
          <a:lstStyle/>
          <a:p>
            <a:r>
              <a:rPr lang="en-US"/>
              <a:t>Problema que surge cuando el asegurado puede influir la p</a:t>
            </a:r>
            <a:r>
              <a:rPr lang="en-US"/>
              <a:t>érdida esperada del asegurador p</a:t>
            </a:r>
            <a:r>
              <a:rPr lang="en-US" baseline="-25000"/>
              <a:t>i</a:t>
            </a:r>
            <a:r>
              <a:rPr lang="en-US"/>
              <a:t>L</a:t>
            </a:r>
          </a:p>
          <a:p>
            <a:r>
              <a:rPr lang="en-US"/>
              <a:t>¿Cuánto está dispuesto a gastar una persona en prevenir un siniestro?</a:t>
            </a:r>
          </a:p>
          <a:p>
            <a:pPr lvl="1"/>
            <a:r>
              <a:rPr lang="en-US"/>
              <a:t>Eficiencia: gastar hasta que el costo marginal es igual a la reducción marginal en las pérdidas aseguradas</a:t>
            </a:r>
          </a:p>
          <a:p>
            <a:pPr lvl="1"/>
            <a:r>
              <a:rPr lang="en-US"/>
              <a:t>Pero si el sujeto no enfrenta los costos, y la compañía no puede monitorear la conducta, entonces el sujeto no tiene incentivos a gastar en actividades preventivas</a:t>
            </a:r>
            <a:endParaRPr lang="en-US"/>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Riesgo Moral</a:t>
            </a:r>
          </a:p>
        </p:txBody>
      </p:sp>
      <p:sp>
        <p:nvSpPr>
          <p:cNvPr id="3" name="Content Placeholder 2"/>
          <p:cNvSpPr>
            <a:spLocks noGrp="1"/>
          </p:cNvSpPr>
          <p:nvPr>
            <p:ph idx="1"/>
          </p:nvPr>
        </p:nvSpPr>
        <p:spPr/>
        <p:txBody>
          <a:bodyPr>
            <a:normAutofit lnSpcReduction="10000"/>
          </a:bodyPr>
          <a:lstStyle/>
          <a:p>
            <a:r>
              <a:rPr lang="en-US"/>
              <a:t>Cuatro casos</a:t>
            </a:r>
          </a:p>
          <a:p>
            <a:pPr lvl="1"/>
            <a:r>
              <a:rPr lang="en-US"/>
              <a:t>P</a:t>
            </a:r>
            <a:r>
              <a:rPr lang="en-US" baseline="-25000"/>
              <a:t>i</a:t>
            </a:r>
            <a:r>
              <a:rPr lang="en-US"/>
              <a:t> en</a:t>
            </a:r>
            <a:r>
              <a:rPr lang="en-US"/>
              <a:t>dógeno, con costos psíquicos sustanciales</a:t>
            </a:r>
          </a:p>
          <a:p>
            <a:pPr lvl="2"/>
            <a:r>
              <a:rPr lang="en-US"/>
              <a:t>Ej. el suicidio</a:t>
            </a:r>
          </a:p>
          <a:p>
            <a:pPr lvl="1"/>
            <a:r>
              <a:rPr lang="en-US"/>
              <a:t>P</a:t>
            </a:r>
            <a:r>
              <a:rPr lang="en-US" baseline="-25000"/>
              <a:t>i</a:t>
            </a:r>
            <a:r>
              <a:rPr lang="en-US"/>
              <a:t> endógeno, sin costos psíquicos sustanciales </a:t>
            </a:r>
          </a:p>
          <a:p>
            <a:pPr lvl="2"/>
            <a:r>
              <a:rPr lang="en-US"/>
              <a:t>Ej. Inversión en mantención del auto</a:t>
            </a:r>
          </a:p>
          <a:p>
            <a:pPr lvl="1"/>
            <a:r>
              <a:rPr lang="en-US"/>
              <a:t>P</a:t>
            </a:r>
            <a:r>
              <a:rPr lang="en-US" baseline="-25000"/>
              <a:t>i</a:t>
            </a:r>
            <a:r>
              <a:rPr lang="en-US"/>
              <a:t> con ganancias p</a:t>
            </a:r>
            <a:r>
              <a:rPr lang="en-US"/>
              <a:t>síquicas sustanciales</a:t>
            </a:r>
          </a:p>
          <a:p>
            <a:pPr lvl="2"/>
            <a:r>
              <a:rPr lang="en-US"/>
              <a:t>Ej. embarazo.</a:t>
            </a:r>
          </a:p>
          <a:p>
            <a:pPr lvl="1"/>
            <a:r>
              <a:rPr lang="en-US"/>
              <a:t>P</a:t>
            </a:r>
            <a:r>
              <a:rPr lang="en-US"/>
              <a:t>érdidas (L) endógenas, con costo bajo o igual a cero (“third-party payment problem”) </a:t>
            </a:r>
          </a:p>
          <a:p>
            <a:pPr lvl="2"/>
            <a:r>
              <a:rPr lang="en-US"/>
              <a:t>Ej. Gastos en salud cuando se está totalmente asegurado</a:t>
            </a:r>
            <a:endParaRPr lang="en-US"/>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t>Mecanismos para reducir el riesgo moral</a:t>
            </a:r>
          </a:p>
        </p:txBody>
      </p:sp>
      <p:sp>
        <p:nvSpPr>
          <p:cNvPr id="3" name="Content Placeholder 2"/>
          <p:cNvSpPr>
            <a:spLocks noGrp="1"/>
          </p:cNvSpPr>
          <p:nvPr>
            <p:ph idx="1"/>
          </p:nvPr>
        </p:nvSpPr>
        <p:spPr/>
        <p:txBody>
          <a:bodyPr>
            <a:normAutofit fontScale="92500" lnSpcReduction="10000"/>
          </a:bodyPr>
          <a:lstStyle/>
          <a:p>
            <a:r>
              <a:rPr lang="en-US"/>
              <a:t>Problema: overconsumption</a:t>
            </a:r>
          </a:p>
          <a:p>
            <a:r>
              <a:rPr lang="en-US"/>
              <a:t>Soluciones</a:t>
            </a:r>
          </a:p>
          <a:p>
            <a:pPr lvl="1"/>
            <a:r>
              <a:rPr lang="en-US"/>
              <a:t>Inspecci</a:t>
            </a:r>
            <a:r>
              <a:rPr lang="en-US"/>
              <a:t>ones</a:t>
            </a:r>
          </a:p>
          <a:p>
            <a:pPr lvl="1"/>
            <a:r>
              <a:rPr lang="en-US"/>
              <a:t>Deducibles y co-pagos</a:t>
            </a:r>
          </a:p>
          <a:p>
            <a:pPr lvl="1"/>
            <a:r>
              <a:rPr lang="en-US"/>
              <a:t>Subir la prima a los reclamantes frecuentes (ej. a los que son buenos para chocar)</a:t>
            </a:r>
          </a:p>
          <a:p>
            <a:r>
              <a:rPr lang="en-US"/>
              <a:t>Trade-off</a:t>
            </a:r>
          </a:p>
          <a:p>
            <a:pPr lvl="1"/>
            <a:r>
              <a:rPr lang="en-US"/>
              <a:t>Sería Pareto optimo estar totalmente asegurado, pero una vez asegurado surge el problema del riesgo moral, para lo cual hay que implementar alguna de las soluciones anteriores, al costo de perder el estado de Pareto óptimo</a:t>
            </a:r>
            <a:endParaRPr lang="en-US"/>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a:t>Soluciones a los problemas de informaci</a:t>
            </a:r>
            <a:r>
              <a:rPr lang="en-US"/>
              <a:t>ón</a:t>
            </a:r>
            <a:endParaRPr lang="en-US"/>
          </a:p>
        </p:txBody>
      </p:sp>
      <p:sp>
        <p:nvSpPr>
          <p:cNvPr id="5" name="Text Placeholder 4"/>
          <p:cNvSpPr>
            <a:spLocks noGrp="1"/>
          </p:cNvSpPr>
          <p:nvPr>
            <p:ph type="body" idx="1"/>
          </p:nvPr>
        </p:nvSpPr>
        <p:spPr/>
        <p:txBody>
          <a:bodyPr/>
          <a:lstStyle/>
          <a:p>
            <a:endParaRPr lang="en-US"/>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Seguro social</a:t>
            </a:r>
          </a:p>
        </p:txBody>
      </p:sp>
      <p:sp>
        <p:nvSpPr>
          <p:cNvPr id="3" name="Content Placeholder 2"/>
          <p:cNvSpPr>
            <a:spLocks noGrp="1"/>
          </p:cNvSpPr>
          <p:nvPr>
            <p:ph idx="1"/>
          </p:nvPr>
        </p:nvSpPr>
        <p:spPr/>
        <p:txBody>
          <a:bodyPr>
            <a:normAutofit/>
          </a:bodyPr>
          <a:lstStyle/>
          <a:p>
            <a:r>
              <a:rPr lang="en-US"/>
              <a:t>Pooling forzado</a:t>
            </a:r>
          </a:p>
          <a:p>
            <a:pPr lvl="1"/>
            <a:r>
              <a:rPr lang="en-US"/>
              <a:t>No es actuarialmente justo</a:t>
            </a:r>
          </a:p>
          <a:p>
            <a:pPr lvl="1"/>
            <a:r>
              <a:rPr lang="en-US"/>
              <a:t>Hay subsidios cruzados metidos en el sistema, los que constituyen una forma de impuesto o gravamen</a:t>
            </a:r>
          </a:p>
          <a:p>
            <a:r>
              <a:rPr lang="en-US"/>
              <a:t>Riesgos buenos no pueden salirse del pool</a:t>
            </a:r>
          </a:p>
          <a:p>
            <a:r>
              <a:rPr lang="en-US"/>
              <a:t>Seguro social puede solucionar los problemas de la incertidumbre </a:t>
            </a:r>
          </a:p>
          <a:p>
            <a:pPr lvl="1"/>
            <a:r>
              <a:rPr lang="en-US"/>
              <a:t>El seguro privado s</a:t>
            </a:r>
            <a:r>
              <a:rPr lang="en-US"/>
              <a:t>ólo puede hacer frente al riesgo</a:t>
            </a:r>
            <a:endParaRPr lang="en-US"/>
          </a:p>
          <a:p>
            <a:pPr lvl="1"/>
            <a:endParaRPr lang="en-US"/>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 </a:t>
            </a:r>
            <a:r>
              <a:rPr lang="en-US" dirty="0" err="1" smtClean="0"/>
              <a:t>contrato</a:t>
            </a:r>
            <a:r>
              <a:rPr lang="en-US" dirty="0" smtClean="0"/>
              <a:t> de </a:t>
            </a:r>
            <a:r>
              <a:rPr lang="en-US" dirty="0" err="1" smtClean="0"/>
              <a:t>seguro</a:t>
            </a:r>
            <a:r>
              <a:rPr lang="en-US" dirty="0" smtClean="0"/>
              <a:t> (1)</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El </a:t>
            </a:r>
            <a:r>
              <a:rPr lang="en-US" dirty="0" err="1" smtClean="0"/>
              <a:t>contrato</a:t>
            </a:r>
            <a:r>
              <a:rPr lang="en-US" dirty="0" smtClean="0"/>
              <a:t> de </a:t>
            </a:r>
            <a:r>
              <a:rPr lang="en-US" dirty="0" err="1" smtClean="0"/>
              <a:t>seguro</a:t>
            </a:r>
            <a:r>
              <a:rPr lang="en-US" dirty="0" smtClean="0"/>
              <a:t> </a:t>
            </a:r>
            <a:r>
              <a:rPr lang="en-US" dirty="0" err="1" smtClean="0"/>
              <a:t>cumple</a:t>
            </a:r>
            <a:r>
              <a:rPr lang="en-US" dirty="0" smtClean="0"/>
              <a:t> un </a:t>
            </a:r>
            <a:r>
              <a:rPr lang="en-US" dirty="0" err="1" smtClean="0"/>
              <a:t>rol</a:t>
            </a:r>
            <a:r>
              <a:rPr lang="en-US" dirty="0" smtClean="0"/>
              <a:t> fundamental </a:t>
            </a:r>
            <a:r>
              <a:rPr lang="en-US" dirty="0" err="1" smtClean="0"/>
              <a:t>desde</a:t>
            </a:r>
            <a:r>
              <a:rPr lang="en-US" dirty="0" smtClean="0"/>
              <a:t> </a:t>
            </a:r>
            <a:r>
              <a:rPr lang="en-US" dirty="0" err="1" smtClean="0"/>
              <a:t>una</a:t>
            </a:r>
            <a:r>
              <a:rPr lang="en-US" dirty="0" smtClean="0"/>
              <a:t> </a:t>
            </a:r>
            <a:r>
              <a:rPr lang="en-US" dirty="0" err="1" smtClean="0"/>
              <a:t>perspectiva</a:t>
            </a:r>
            <a:r>
              <a:rPr lang="en-US" dirty="0" smtClean="0"/>
              <a:t> de </a:t>
            </a:r>
            <a:r>
              <a:rPr lang="en-US" dirty="0" err="1" smtClean="0"/>
              <a:t>eficiencia</a:t>
            </a:r>
            <a:endParaRPr lang="en-US" dirty="0" smtClean="0"/>
          </a:p>
          <a:p>
            <a:r>
              <a:rPr lang="en-US" dirty="0" smtClean="0"/>
              <a:t>El </a:t>
            </a:r>
            <a:r>
              <a:rPr lang="en-US" dirty="0" err="1" smtClean="0"/>
              <a:t>contrato</a:t>
            </a:r>
            <a:r>
              <a:rPr lang="en-US" dirty="0" smtClean="0"/>
              <a:t> de </a:t>
            </a:r>
            <a:r>
              <a:rPr lang="en-US" dirty="0" err="1" smtClean="0"/>
              <a:t>seguro</a:t>
            </a:r>
            <a:r>
              <a:rPr lang="en-US" dirty="0" smtClean="0"/>
              <a:t> </a:t>
            </a:r>
            <a:r>
              <a:rPr lang="en-US" dirty="0" err="1" smtClean="0"/>
              <a:t>permite</a:t>
            </a:r>
            <a:r>
              <a:rPr lang="en-US" dirty="0" smtClean="0"/>
              <a:t> </a:t>
            </a:r>
            <a:r>
              <a:rPr lang="en-US" dirty="0" err="1" smtClean="0"/>
              <a:t>hacer</a:t>
            </a:r>
            <a:r>
              <a:rPr lang="en-US" dirty="0" smtClean="0"/>
              <a:t> </a:t>
            </a:r>
            <a:r>
              <a:rPr lang="en-US" dirty="0" err="1" smtClean="0"/>
              <a:t>frente</a:t>
            </a:r>
            <a:r>
              <a:rPr lang="en-US" dirty="0" smtClean="0"/>
              <a:t> a </a:t>
            </a:r>
            <a:r>
              <a:rPr lang="en-US" dirty="0" err="1" smtClean="0"/>
              <a:t>algunos</a:t>
            </a:r>
            <a:r>
              <a:rPr lang="en-US" dirty="0" smtClean="0"/>
              <a:t> </a:t>
            </a:r>
            <a:r>
              <a:rPr lang="en-US" dirty="0" err="1" smtClean="0"/>
              <a:t>problemas</a:t>
            </a:r>
            <a:r>
              <a:rPr lang="en-US" dirty="0" smtClean="0"/>
              <a:t> de </a:t>
            </a:r>
            <a:r>
              <a:rPr lang="en-US" dirty="0" err="1" smtClean="0"/>
              <a:t>información</a:t>
            </a:r>
            <a:endParaRPr lang="en-US" dirty="0" smtClean="0"/>
          </a:p>
          <a:p>
            <a:pPr lvl="1"/>
            <a:r>
              <a:rPr lang="en-US" dirty="0" err="1" smtClean="0"/>
              <a:t>Cuando</a:t>
            </a:r>
            <a:r>
              <a:rPr lang="en-US" dirty="0" smtClean="0"/>
              <a:t> hay </a:t>
            </a:r>
            <a:r>
              <a:rPr lang="en-US" dirty="0" err="1" smtClean="0"/>
              <a:t>información</a:t>
            </a:r>
            <a:r>
              <a:rPr lang="en-US" dirty="0" smtClean="0"/>
              <a:t> </a:t>
            </a:r>
            <a:r>
              <a:rPr lang="en-US" dirty="0" err="1" smtClean="0"/>
              <a:t>imperfecta</a:t>
            </a:r>
            <a:r>
              <a:rPr lang="en-US" dirty="0" smtClean="0"/>
              <a:t>, </a:t>
            </a:r>
            <a:r>
              <a:rPr lang="en-US" dirty="0" err="1" smtClean="0"/>
              <a:t>entonces</a:t>
            </a:r>
            <a:r>
              <a:rPr lang="en-US" dirty="0" smtClean="0"/>
              <a:t> </a:t>
            </a:r>
            <a:r>
              <a:rPr lang="en-US" dirty="0" err="1" smtClean="0"/>
              <a:t>enfrentamos</a:t>
            </a:r>
            <a:r>
              <a:rPr lang="en-US" dirty="0" smtClean="0"/>
              <a:t> </a:t>
            </a:r>
            <a:r>
              <a:rPr lang="en-US" dirty="0" err="1" smtClean="0"/>
              <a:t>ciertos</a:t>
            </a:r>
            <a:r>
              <a:rPr lang="en-US" dirty="0" smtClean="0"/>
              <a:t> </a:t>
            </a:r>
            <a:r>
              <a:rPr lang="en-US" dirty="0" err="1" smtClean="0"/>
              <a:t>resultados</a:t>
            </a:r>
            <a:r>
              <a:rPr lang="en-US" dirty="0" smtClean="0"/>
              <a:t> </a:t>
            </a:r>
            <a:r>
              <a:rPr lang="en-US" dirty="0" err="1" smtClean="0"/>
              <a:t>estocásticos</a:t>
            </a:r>
            <a:endParaRPr lang="en-US" dirty="0" smtClean="0"/>
          </a:p>
          <a:p>
            <a:pPr lvl="2"/>
            <a:r>
              <a:rPr lang="en-US" dirty="0" err="1" smtClean="0"/>
              <a:t>Riesgo</a:t>
            </a:r>
            <a:r>
              <a:rPr lang="en-US" dirty="0" smtClean="0"/>
              <a:t>: la </a:t>
            </a:r>
            <a:r>
              <a:rPr lang="en-US" dirty="0" err="1" smtClean="0"/>
              <a:t>distribución</a:t>
            </a:r>
            <a:r>
              <a:rPr lang="en-US" dirty="0" smtClean="0"/>
              <a:t> de </a:t>
            </a:r>
            <a:r>
              <a:rPr lang="en-US" dirty="0" err="1" smtClean="0"/>
              <a:t>probabilidades</a:t>
            </a:r>
            <a:r>
              <a:rPr lang="en-US" dirty="0" smtClean="0"/>
              <a:t> </a:t>
            </a:r>
            <a:r>
              <a:rPr lang="en-US" dirty="0" err="1" smtClean="0"/>
              <a:t>es</a:t>
            </a:r>
            <a:r>
              <a:rPr lang="en-US" dirty="0" smtClean="0"/>
              <a:t> </a:t>
            </a:r>
            <a:r>
              <a:rPr lang="en-US" dirty="0" err="1" smtClean="0"/>
              <a:t>conocida</a:t>
            </a:r>
            <a:endParaRPr lang="en-US" dirty="0" smtClean="0"/>
          </a:p>
          <a:p>
            <a:pPr lvl="2"/>
            <a:r>
              <a:rPr lang="en-US" dirty="0" err="1" smtClean="0"/>
              <a:t>Incerteza</a:t>
            </a:r>
            <a:r>
              <a:rPr lang="en-US" dirty="0" smtClean="0"/>
              <a:t>: la </a:t>
            </a:r>
            <a:r>
              <a:rPr lang="en-US" dirty="0" err="1" smtClean="0"/>
              <a:t>distribución</a:t>
            </a:r>
            <a:r>
              <a:rPr lang="en-US" dirty="0" smtClean="0"/>
              <a:t> de </a:t>
            </a:r>
            <a:r>
              <a:rPr lang="en-US" dirty="0" err="1" smtClean="0"/>
              <a:t>probabilidades</a:t>
            </a:r>
            <a:r>
              <a:rPr lang="en-US" dirty="0" smtClean="0"/>
              <a:t> no </a:t>
            </a:r>
            <a:r>
              <a:rPr lang="en-US" dirty="0" err="1" smtClean="0"/>
              <a:t>es</a:t>
            </a:r>
            <a:r>
              <a:rPr lang="en-US" dirty="0" smtClean="0"/>
              <a:t> </a:t>
            </a:r>
            <a:r>
              <a:rPr lang="en-US" dirty="0" err="1" smtClean="0"/>
              <a:t>conocida</a:t>
            </a:r>
            <a:endParaRPr lang="en-US" dirty="0" smtClean="0"/>
          </a:p>
          <a:p>
            <a:r>
              <a:rPr lang="en-US" dirty="0" smtClean="0"/>
              <a:t>Si </a:t>
            </a:r>
            <a:r>
              <a:rPr lang="en-US" dirty="0" err="1" smtClean="0"/>
              <a:t>existiera</a:t>
            </a:r>
            <a:r>
              <a:rPr lang="en-US" dirty="0" smtClean="0"/>
              <a:t> </a:t>
            </a:r>
            <a:r>
              <a:rPr lang="en-US" dirty="0" err="1" smtClean="0"/>
              <a:t>información</a:t>
            </a:r>
            <a:r>
              <a:rPr lang="en-US" dirty="0" smtClean="0"/>
              <a:t> perfecta, no </a:t>
            </a:r>
            <a:r>
              <a:rPr lang="en-US" dirty="0" err="1" smtClean="0"/>
              <a:t>habría</a:t>
            </a:r>
            <a:r>
              <a:rPr lang="en-US" dirty="0" smtClean="0"/>
              <a:t> </a:t>
            </a:r>
            <a:r>
              <a:rPr lang="en-US" dirty="0" err="1" smtClean="0"/>
              <a:t>necesidad</a:t>
            </a:r>
            <a:r>
              <a:rPr lang="en-US" dirty="0" smtClean="0"/>
              <a:t> de </a:t>
            </a:r>
            <a:r>
              <a:rPr lang="en-US" dirty="0" err="1" smtClean="0"/>
              <a:t>contar</a:t>
            </a:r>
            <a:r>
              <a:rPr lang="en-US" dirty="0" smtClean="0"/>
              <a:t> con un Estado de </a:t>
            </a:r>
            <a:r>
              <a:rPr lang="en-US" dirty="0" err="1" smtClean="0"/>
              <a:t>bienestar</a:t>
            </a:r>
            <a:r>
              <a:rPr lang="en-US" dirty="0" smtClean="0"/>
              <a:t> </a:t>
            </a:r>
            <a:r>
              <a:rPr lang="en-US" dirty="0" err="1" smtClean="0"/>
              <a:t>o</a:t>
            </a:r>
            <a:r>
              <a:rPr lang="en-US" dirty="0" smtClean="0"/>
              <a:t> Estado social de </a:t>
            </a:r>
            <a:r>
              <a:rPr lang="en-US" dirty="0" err="1" smtClean="0"/>
              <a:t>Derecho</a:t>
            </a:r>
            <a:r>
              <a:rPr lang="en-US" dirty="0" smtClean="0"/>
              <a:t> (</a:t>
            </a:r>
            <a:r>
              <a:rPr lang="en-US" dirty="0" err="1" smtClean="0"/>
              <a:t>seguridad</a:t>
            </a:r>
            <a:r>
              <a:rPr lang="en-US" dirty="0" smtClean="0"/>
              <a:t> social) (a </a:t>
            </a:r>
            <a:r>
              <a:rPr lang="en-US" dirty="0" err="1" smtClean="0"/>
              <a:t>menos</a:t>
            </a:r>
            <a:r>
              <a:rPr lang="en-US" dirty="0" smtClean="0"/>
              <a:t> </a:t>
            </a:r>
            <a:r>
              <a:rPr lang="en-US" dirty="0" err="1" smtClean="0"/>
              <a:t>que</a:t>
            </a:r>
            <a:r>
              <a:rPr lang="en-US" dirty="0" smtClean="0"/>
              <a:t> </a:t>
            </a:r>
            <a:r>
              <a:rPr lang="en-US" dirty="0" err="1" smtClean="0"/>
              <a:t>aceptemos</a:t>
            </a:r>
            <a:r>
              <a:rPr lang="en-US" dirty="0" smtClean="0"/>
              <a:t> el </a:t>
            </a:r>
            <a:r>
              <a:rPr lang="en-US" dirty="0" err="1" smtClean="0"/>
              <a:t>paternalismo</a:t>
            </a:r>
            <a:r>
              <a:rPr lang="en-US" dirty="0" smtClean="0"/>
              <a:t>).</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 </a:t>
            </a:r>
            <a:r>
              <a:rPr lang="en-US" dirty="0" err="1" smtClean="0"/>
              <a:t>contrato</a:t>
            </a:r>
            <a:r>
              <a:rPr lang="en-US" dirty="0" smtClean="0"/>
              <a:t> de </a:t>
            </a:r>
            <a:r>
              <a:rPr lang="en-US" dirty="0" err="1" smtClean="0"/>
              <a:t>seguro</a:t>
            </a:r>
            <a:r>
              <a:rPr lang="en-US" dirty="0" smtClean="0"/>
              <a:t> (2)</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El </a:t>
            </a:r>
            <a:r>
              <a:rPr lang="en-US" dirty="0" err="1" smtClean="0"/>
              <a:t>contrato</a:t>
            </a:r>
            <a:r>
              <a:rPr lang="en-US" dirty="0" smtClean="0"/>
              <a:t> de </a:t>
            </a:r>
            <a:r>
              <a:rPr lang="en-US" dirty="0" err="1" smtClean="0"/>
              <a:t>seguro</a:t>
            </a:r>
            <a:r>
              <a:rPr lang="en-US" dirty="0" smtClean="0"/>
              <a:t> </a:t>
            </a:r>
            <a:r>
              <a:rPr lang="en-US" dirty="0" err="1" smtClean="0"/>
              <a:t>otorga</a:t>
            </a:r>
            <a:r>
              <a:rPr lang="en-US" dirty="0" smtClean="0"/>
              <a:t> </a:t>
            </a:r>
            <a:r>
              <a:rPr lang="en-US" dirty="0" err="1" smtClean="0"/>
              <a:t>protección</a:t>
            </a:r>
            <a:r>
              <a:rPr lang="en-US" dirty="0" smtClean="0"/>
              <a:t> a los </a:t>
            </a:r>
            <a:r>
              <a:rPr lang="en-US" dirty="0" err="1" smtClean="0"/>
              <a:t>individuos</a:t>
            </a:r>
            <a:r>
              <a:rPr lang="en-US" dirty="0" smtClean="0"/>
              <a:t> contra el </a:t>
            </a:r>
            <a:r>
              <a:rPr lang="en-US" dirty="0" err="1" smtClean="0"/>
              <a:t>riesgo</a:t>
            </a:r>
            <a:endParaRPr lang="en-US" dirty="0" smtClean="0"/>
          </a:p>
          <a:p>
            <a:pPr lvl="1"/>
            <a:r>
              <a:rPr lang="en-US" dirty="0" smtClean="0"/>
              <a:t>Su </a:t>
            </a:r>
            <a:r>
              <a:rPr lang="en-US" dirty="0" err="1" smtClean="0"/>
              <a:t>posición</a:t>
            </a:r>
            <a:r>
              <a:rPr lang="en-US" dirty="0" smtClean="0"/>
              <a:t> </a:t>
            </a:r>
            <a:r>
              <a:rPr lang="en-US" dirty="0" err="1" smtClean="0"/>
              <a:t>es</a:t>
            </a:r>
            <a:r>
              <a:rPr lang="en-US" dirty="0" smtClean="0"/>
              <a:t> </a:t>
            </a:r>
            <a:r>
              <a:rPr lang="en-US" dirty="0" err="1" smtClean="0"/>
              <a:t>por</a:t>
            </a:r>
            <a:r>
              <a:rPr lang="en-US" dirty="0" smtClean="0"/>
              <a:t> </a:t>
            </a:r>
            <a:r>
              <a:rPr lang="en-US" dirty="0" err="1" smtClean="0"/>
              <a:t>ende</a:t>
            </a:r>
            <a:r>
              <a:rPr lang="en-US" dirty="0" smtClean="0"/>
              <a:t> </a:t>
            </a:r>
            <a:r>
              <a:rPr lang="en-US" dirty="0" err="1" smtClean="0"/>
              <a:t>esencial</a:t>
            </a:r>
            <a:r>
              <a:rPr lang="en-US" dirty="0" smtClean="0"/>
              <a:t> al Estado Social de </a:t>
            </a:r>
            <a:r>
              <a:rPr lang="en-US" dirty="0" err="1" smtClean="0"/>
              <a:t>Derecho</a:t>
            </a:r>
            <a:endParaRPr lang="en-US" dirty="0" smtClean="0"/>
          </a:p>
          <a:p>
            <a:r>
              <a:rPr lang="en-US" dirty="0" smtClean="0"/>
              <a:t>El </a:t>
            </a:r>
            <a:r>
              <a:rPr lang="en-US" dirty="0" err="1" smtClean="0"/>
              <a:t>contrato</a:t>
            </a:r>
            <a:r>
              <a:rPr lang="en-US" dirty="0" smtClean="0"/>
              <a:t> de </a:t>
            </a:r>
            <a:r>
              <a:rPr lang="en-US" dirty="0" err="1" smtClean="0"/>
              <a:t>seguro</a:t>
            </a:r>
            <a:r>
              <a:rPr lang="en-US" dirty="0" smtClean="0"/>
              <a:t> </a:t>
            </a:r>
            <a:r>
              <a:rPr lang="en-US" dirty="0" err="1" smtClean="0"/>
              <a:t>otorga</a:t>
            </a:r>
            <a:r>
              <a:rPr lang="en-US" dirty="0" smtClean="0"/>
              <a:t> </a:t>
            </a:r>
            <a:r>
              <a:rPr lang="en-US" dirty="0" err="1" smtClean="0"/>
              <a:t>esta</a:t>
            </a:r>
            <a:r>
              <a:rPr lang="en-US" dirty="0" smtClean="0"/>
              <a:t> </a:t>
            </a:r>
            <a:r>
              <a:rPr lang="en-US" dirty="0" err="1" smtClean="0"/>
              <a:t>protección</a:t>
            </a:r>
            <a:r>
              <a:rPr lang="en-US" dirty="0" smtClean="0"/>
              <a:t> </a:t>
            </a:r>
            <a:r>
              <a:rPr lang="en-US" dirty="0" err="1" smtClean="0"/>
              <a:t>vía</a:t>
            </a:r>
            <a:r>
              <a:rPr lang="en-US" dirty="0" smtClean="0"/>
              <a:t> el </a:t>
            </a:r>
            <a:r>
              <a:rPr lang="en-US" dirty="0" err="1" smtClean="0"/>
              <a:t>llamado</a:t>
            </a:r>
            <a:r>
              <a:rPr lang="en-US" dirty="0" smtClean="0"/>
              <a:t> “</a:t>
            </a:r>
            <a:r>
              <a:rPr lang="en-US" dirty="0" err="1" smtClean="0"/>
              <a:t>mecanismo</a:t>
            </a:r>
            <a:r>
              <a:rPr lang="en-US" dirty="0" smtClean="0"/>
              <a:t> actuarial”</a:t>
            </a:r>
          </a:p>
          <a:p>
            <a:pPr lvl="1"/>
            <a:r>
              <a:rPr lang="en-US" dirty="0" smtClean="0"/>
              <a:t>La </a:t>
            </a:r>
            <a:r>
              <a:rPr lang="en-US" dirty="0" err="1" smtClean="0"/>
              <a:t>ciencia</a:t>
            </a:r>
            <a:r>
              <a:rPr lang="en-US" dirty="0" smtClean="0"/>
              <a:t> actuarial </a:t>
            </a:r>
            <a:r>
              <a:rPr lang="en-US" dirty="0" err="1" smtClean="0"/>
              <a:t>es</a:t>
            </a:r>
            <a:r>
              <a:rPr lang="en-US" dirty="0" smtClean="0"/>
              <a:t> </a:t>
            </a:r>
            <a:r>
              <a:rPr lang="en-US" dirty="0" err="1" smtClean="0"/>
              <a:t>una</a:t>
            </a:r>
            <a:r>
              <a:rPr lang="en-US" dirty="0" smtClean="0"/>
              <a:t> </a:t>
            </a:r>
            <a:r>
              <a:rPr lang="en-US" dirty="0" err="1" smtClean="0"/>
              <a:t>disciplina</a:t>
            </a:r>
            <a:r>
              <a:rPr lang="en-US" dirty="0" smtClean="0"/>
              <a:t> </a:t>
            </a:r>
            <a:r>
              <a:rPr lang="en-US" dirty="0" err="1" smtClean="0"/>
              <a:t>que</a:t>
            </a:r>
            <a:r>
              <a:rPr lang="en-US" dirty="0" smtClean="0"/>
              <a:t> </a:t>
            </a:r>
            <a:r>
              <a:rPr lang="en-US" dirty="0" err="1" smtClean="0"/>
              <a:t>aplica</a:t>
            </a:r>
            <a:r>
              <a:rPr lang="en-US" dirty="0" smtClean="0"/>
              <a:t> </a:t>
            </a:r>
            <a:r>
              <a:rPr lang="en-US" dirty="0" err="1" smtClean="0"/>
              <a:t>métodos</a:t>
            </a:r>
            <a:r>
              <a:rPr lang="en-US" dirty="0" smtClean="0"/>
              <a:t> </a:t>
            </a:r>
            <a:r>
              <a:rPr lang="en-US" dirty="0" err="1" smtClean="0"/>
              <a:t>matemáticos</a:t>
            </a:r>
            <a:r>
              <a:rPr lang="en-US" dirty="0" smtClean="0"/>
              <a:t> </a:t>
            </a:r>
            <a:r>
              <a:rPr lang="en-US" dirty="0" err="1" smtClean="0"/>
              <a:t>y</a:t>
            </a:r>
            <a:r>
              <a:rPr lang="en-US" dirty="0" smtClean="0"/>
              <a:t> </a:t>
            </a:r>
            <a:r>
              <a:rPr lang="en-US" dirty="0" err="1" smtClean="0"/>
              <a:t>estadísticos</a:t>
            </a:r>
            <a:r>
              <a:rPr lang="en-US" dirty="0" smtClean="0"/>
              <a:t> </a:t>
            </a:r>
            <a:r>
              <a:rPr lang="en-US" dirty="0" err="1" smtClean="0"/>
              <a:t>para</a:t>
            </a:r>
            <a:r>
              <a:rPr lang="en-US" dirty="0" smtClean="0"/>
              <a:t> </a:t>
            </a:r>
            <a:r>
              <a:rPr lang="en-US" dirty="0" err="1" smtClean="0"/>
              <a:t>evaluar</a:t>
            </a:r>
            <a:r>
              <a:rPr lang="en-US" dirty="0" smtClean="0"/>
              <a:t> </a:t>
            </a:r>
            <a:r>
              <a:rPr lang="en-US" dirty="0" err="1" smtClean="0"/>
              <a:t>riesgos</a:t>
            </a:r>
            <a:r>
              <a:rPr lang="en-US" dirty="0" smtClean="0"/>
              <a:t> (</a:t>
            </a:r>
            <a:r>
              <a:rPr lang="en-US" dirty="0" err="1" smtClean="0"/>
              <a:t>wikipedia</a:t>
            </a:r>
            <a:r>
              <a:rPr lang="en-US" dirty="0" smtClean="0"/>
              <a:t>).</a:t>
            </a:r>
          </a:p>
          <a:p>
            <a:r>
              <a:rPr lang="en-US" dirty="0" smtClean="0"/>
              <a:t>Las personas </a:t>
            </a:r>
            <a:r>
              <a:rPr lang="en-US" dirty="0" err="1" smtClean="0"/>
              <a:t>aversas</a:t>
            </a:r>
            <a:r>
              <a:rPr lang="en-US" dirty="0" smtClean="0"/>
              <a:t> al </a:t>
            </a:r>
            <a:r>
              <a:rPr lang="en-US" dirty="0" err="1" smtClean="0"/>
              <a:t>riesgo</a:t>
            </a:r>
            <a:r>
              <a:rPr lang="en-US" dirty="0" smtClean="0"/>
              <a:t> </a:t>
            </a:r>
            <a:r>
              <a:rPr lang="en-US" dirty="0" err="1" smtClean="0"/>
              <a:t>compran</a:t>
            </a:r>
            <a:r>
              <a:rPr lang="en-US" dirty="0" smtClean="0"/>
              <a:t> </a:t>
            </a:r>
            <a:r>
              <a:rPr lang="en-US" dirty="0" err="1" smtClean="0"/>
              <a:t>seguro</a:t>
            </a:r>
            <a:r>
              <a:rPr lang="en-US" dirty="0" smtClean="0"/>
              <a:t> </a:t>
            </a:r>
            <a:r>
              <a:rPr lang="en-US" dirty="0" err="1" smtClean="0"/>
              <a:t>voluntariamente</a:t>
            </a:r>
            <a:r>
              <a:rPr lang="en-US" dirty="0" smtClean="0"/>
              <a:t> </a:t>
            </a:r>
            <a:r>
              <a:rPr lang="en-US" dirty="0" err="1" smtClean="0"/>
              <a:t>porque</a:t>
            </a:r>
            <a:r>
              <a:rPr lang="en-US" dirty="0" smtClean="0"/>
              <a:t> con </a:t>
            </a:r>
            <a:r>
              <a:rPr lang="en-US" dirty="0" err="1" smtClean="0"/>
              <a:t>ello</a:t>
            </a:r>
            <a:r>
              <a:rPr lang="en-US" dirty="0" smtClean="0"/>
              <a:t> </a:t>
            </a:r>
            <a:r>
              <a:rPr lang="en-US" dirty="0" err="1" smtClean="0"/>
              <a:t>aumentan</a:t>
            </a:r>
            <a:r>
              <a:rPr lang="en-US" dirty="0" smtClean="0"/>
              <a:t> </a:t>
            </a:r>
            <a:r>
              <a:rPr lang="en-US" dirty="0" err="1" smtClean="0"/>
              <a:t>su</a:t>
            </a:r>
            <a:r>
              <a:rPr lang="en-US" dirty="0" smtClean="0"/>
              <a:t> </a:t>
            </a:r>
            <a:r>
              <a:rPr lang="en-US" dirty="0" err="1" smtClean="0"/>
              <a:t>bienestar</a:t>
            </a:r>
            <a:r>
              <a:rPr lang="en-US" dirty="0" smtClean="0"/>
              <a:t> (</a:t>
            </a:r>
            <a:r>
              <a:rPr lang="en-US" dirty="0" err="1" smtClean="0"/>
              <a:t>o</a:t>
            </a:r>
            <a:r>
              <a:rPr lang="en-US" dirty="0" smtClean="0"/>
              <a:t> sea, </a:t>
            </a:r>
            <a:r>
              <a:rPr lang="en-US" dirty="0" err="1" smtClean="0"/>
              <a:t>por</a:t>
            </a:r>
            <a:r>
              <a:rPr lang="en-US" dirty="0" smtClean="0"/>
              <a:t> </a:t>
            </a:r>
            <a:r>
              <a:rPr lang="en-US" dirty="0" err="1" smtClean="0"/>
              <a:t>razones</a:t>
            </a:r>
            <a:r>
              <a:rPr lang="en-US" dirty="0" smtClean="0"/>
              <a:t> de </a:t>
            </a:r>
            <a:r>
              <a:rPr lang="en-US" dirty="0" err="1" smtClean="0"/>
              <a:t>eficiencia</a:t>
            </a:r>
            <a:r>
              <a:rPr lang="en-US" dirty="0" smtClean="0"/>
              <a:t>; se </a:t>
            </a:r>
            <a:r>
              <a:rPr lang="en-US" dirty="0" err="1" smtClean="0"/>
              <a:t>trata</a:t>
            </a:r>
            <a:r>
              <a:rPr lang="en-US" dirty="0" smtClean="0"/>
              <a:t> de un </a:t>
            </a:r>
            <a:r>
              <a:rPr lang="en-US" dirty="0" err="1" smtClean="0"/>
              <a:t>movimiento</a:t>
            </a:r>
            <a:r>
              <a:rPr lang="en-US" dirty="0" smtClean="0"/>
              <a:t> Pareto superior).</a:t>
            </a:r>
          </a:p>
          <a:p>
            <a:pPr lvl="1"/>
            <a:r>
              <a:rPr lang="en-US" dirty="0" err="1" smtClean="0"/>
              <a:t>Cuando</a:t>
            </a:r>
            <a:r>
              <a:rPr lang="en-US" dirty="0" smtClean="0"/>
              <a:t> </a:t>
            </a:r>
            <a:r>
              <a:rPr lang="en-US" dirty="0" err="1" smtClean="0"/>
              <a:t>una</a:t>
            </a:r>
            <a:r>
              <a:rPr lang="en-US" dirty="0" smtClean="0"/>
              <a:t> persona </a:t>
            </a:r>
            <a:r>
              <a:rPr lang="en-US" dirty="0" err="1" smtClean="0"/>
              <a:t>compra</a:t>
            </a:r>
            <a:r>
              <a:rPr lang="en-US" dirty="0" smtClean="0"/>
              <a:t> un </a:t>
            </a:r>
            <a:r>
              <a:rPr lang="en-US" dirty="0" err="1" smtClean="0"/>
              <a:t>seguro</a:t>
            </a:r>
            <a:r>
              <a:rPr lang="en-US" dirty="0" smtClean="0"/>
              <a:t> lo </a:t>
            </a:r>
            <a:r>
              <a:rPr lang="en-US" dirty="0" err="1" smtClean="0"/>
              <a:t>que</a:t>
            </a:r>
            <a:r>
              <a:rPr lang="en-US" dirty="0" smtClean="0"/>
              <a:t> </a:t>
            </a:r>
            <a:r>
              <a:rPr lang="en-US" dirty="0" err="1" smtClean="0"/>
              <a:t>hace</a:t>
            </a:r>
            <a:r>
              <a:rPr lang="en-US" dirty="0" smtClean="0"/>
              <a:t> </a:t>
            </a:r>
            <a:r>
              <a:rPr lang="en-US" dirty="0" err="1" smtClean="0"/>
              <a:t>es</a:t>
            </a:r>
            <a:r>
              <a:rPr lang="en-US" dirty="0" smtClean="0"/>
              <a:t> </a:t>
            </a:r>
            <a:r>
              <a:rPr lang="en-US" dirty="0" err="1" smtClean="0"/>
              <a:t>adquirir</a:t>
            </a:r>
            <a:r>
              <a:rPr lang="en-US" dirty="0" smtClean="0"/>
              <a:t> </a:t>
            </a:r>
            <a:r>
              <a:rPr lang="en-US" dirty="0" err="1" smtClean="0"/>
              <a:t>certerza</a:t>
            </a:r>
            <a:endParaRPr lang="en-US" dirty="0" smtClean="0"/>
          </a:p>
          <a:p>
            <a:pPr lvl="2"/>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 </a:t>
            </a:r>
            <a:r>
              <a:rPr lang="en-US" dirty="0" err="1" smtClean="0"/>
              <a:t>contrato</a:t>
            </a:r>
            <a:r>
              <a:rPr lang="en-US" dirty="0" smtClean="0"/>
              <a:t> de </a:t>
            </a:r>
            <a:r>
              <a:rPr lang="en-US" dirty="0" err="1" smtClean="0"/>
              <a:t>seguro</a:t>
            </a:r>
            <a:r>
              <a:rPr lang="en-US" dirty="0" smtClean="0"/>
              <a:t> (3)</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La prima actuarial </a:t>
            </a:r>
            <a:r>
              <a:rPr lang="en-US" dirty="0" err="1" smtClean="0"/>
              <a:t>es</a:t>
            </a:r>
            <a:r>
              <a:rPr lang="en-US" dirty="0" smtClean="0"/>
              <a:t> (Barr):</a:t>
            </a:r>
          </a:p>
          <a:p>
            <a:endParaRPr lang="en-US" dirty="0" smtClean="0"/>
          </a:p>
          <a:p>
            <a:endParaRPr lang="en-US" dirty="0" smtClean="0"/>
          </a:p>
          <a:p>
            <a:pPr lvl="1"/>
            <a:r>
              <a:rPr lang="en-US" dirty="0" err="1" smtClean="0"/>
              <a:t>α</a:t>
            </a:r>
            <a:r>
              <a:rPr lang="en-US" dirty="0" smtClean="0"/>
              <a:t> </a:t>
            </a:r>
            <a:r>
              <a:rPr lang="en-US" dirty="0" err="1" smtClean="0"/>
              <a:t>cubre</a:t>
            </a:r>
            <a:r>
              <a:rPr lang="en-US" dirty="0" smtClean="0"/>
              <a:t> los </a:t>
            </a:r>
            <a:r>
              <a:rPr lang="en-US" dirty="0" err="1" smtClean="0"/>
              <a:t>gastos</a:t>
            </a:r>
            <a:r>
              <a:rPr lang="en-US" dirty="0" smtClean="0"/>
              <a:t> de la </a:t>
            </a:r>
            <a:r>
              <a:rPr lang="en-US" dirty="0" err="1" smtClean="0"/>
              <a:t>compañía</a:t>
            </a:r>
            <a:r>
              <a:rPr lang="en-US" dirty="0" smtClean="0"/>
              <a:t> de </a:t>
            </a:r>
            <a:r>
              <a:rPr lang="en-US" dirty="0" err="1" smtClean="0"/>
              <a:t>seguro</a:t>
            </a:r>
            <a:r>
              <a:rPr lang="en-US" dirty="0" smtClean="0"/>
              <a:t> (</a:t>
            </a:r>
            <a:r>
              <a:rPr lang="en-US" dirty="0" err="1" smtClean="0"/>
              <a:t>incluido</a:t>
            </a:r>
            <a:r>
              <a:rPr lang="en-US" dirty="0" smtClean="0"/>
              <a:t> el </a:t>
            </a:r>
            <a:r>
              <a:rPr lang="en-US" dirty="0" err="1" smtClean="0"/>
              <a:t>costo</a:t>
            </a:r>
            <a:r>
              <a:rPr lang="en-US" dirty="0" smtClean="0"/>
              <a:t> del capital).</a:t>
            </a:r>
          </a:p>
          <a:p>
            <a:r>
              <a:rPr lang="en-US" dirty="0" err="1" smtClean="0"/>
              <a:t>Nótese</a:t>
            </a:r>
            <a:r>
              <a:rPr lang="en-US" dirty="0" smtClean="0"/>
              <a:t> </a:t>
            </a:r>
            <a:r>
              <a:rPr lang="en-US" dirty="0" err="1" smtClean="0"/>
              <a:t>que</a:t>
            </a:r>
            <a:r>
              <a:rPr lang="en-US" dirty="0" smtClean="0"/>
              <a:t>:</a:t>
            </a:r>
          </a:p>
          <a:p>
            <a:pPr lvl="1"/>
            <a:r>
              <a:rPr lang="en-US" dirty="0" smtClean="0"/>
              <a:t>El </a:t>
            </a:r>
            <a:r>
              <a:rPr lang="en-US" dirty="0" err="1" smtClean="0"/>
              <a:t>seguro</a:t>
            </a:r>
            <a:r>
              <a:rPr lang="en-US" dirty="0" smtClean="0"/>
              <a:t> </a:t>
            </a:r>
            <a:r>
              <a:rPr lang="en-US" dirty="0" err="1" smtClean="0"/>
              <a:t>protege</a:t>
            </a:r>
            <a:r>
              <a:rPr lang="en-US" dirty="0" smtClean="0"/>
              <a:t> contra </a:t>
            </a:r>
            <a:r>
              <a:rPr lang="en-US" dirty="0" err="1" smtClean="0"/>
              <a:t>riesgo</a:t>
            </a:r>
            <a:r>
              <a:rPr lang="en-US" dirty="0" smtClean="0"/>
              <a:t>, no contra </a:t>
            </a:r>
            <a:r>
              <a:rPr lang="en-US" dirty="0" err="1" smtClean="0"/>
              <a:t>incerteza</a:t>
            </a:r>
            <a:r>
              <a:rPr lang="en-US" dirty="0" smtClean="0"/>
              <a:t> (el p</a:t>
            </a:r>
            <a:r>
              <a:rPr lang="en-US" baseline="-25000" dirty="0" smtClean="0"/>
              <a:t>i</a:t>
            </a:r>
            <a:r>
              <a:rPr lang="en-US" dirty="0" smtClean="0"/>
              <a:t> </a:t>
            </a:r>
            <a:r>
              <a:rPr lang="en-US" dirty="0" err="1" smtClean="0"/>
              <a:t>debe</a:t>
            </a:r>
            <a:r>
              <a:rPr lang="en-US" dirty="0" smtClean="0"/>
              <a:t> </a:t>
            </a:r>
            <a:r>
              <a:rPr lang="en-US" dirty="0" err="1" smtClean="0"/>
              <a:t>conocerse</a:t>
            </a:r>
            <a:r>
              <a:rPr lang="en-US" dirty="0" smtClean="0"/>
              <a:t>).</a:t>
            </a:r>
          </a:p>
          <a:p>
            <a:pPr lvl="1"/>
            <a:r>
              <a:rPr lang="en-US" dirty="0" smtClean="0"/>
              <a:t>El </a:t>
            </a:r>
            <a:r>
              <a:rPr lang="en-US" dirty="0" err="1" smtClean="0"/>
              <a:t>riesgo</a:t>
            </a:r>
            <a:r>
              <a:rPr lang="en-US" dirty="0" smtClean="0"/>
              <a:t> </a:t>
            </a:r>
            <a:r>
              <a:rPr lang="en-US" dirty="0" err="1" smtClean="0"/>
              <a:t>debe</a:t>
            </a:r>
            <a:r>
              <a:rPr lang="en-US" dirty="0" smtClean="0"/>
              <a:t> ser individual, no </a:t>
            </a:r>
            <a:r>
              <a:rPr lang="en-US" dirty="0" err="1" smtClean="0"/>
              <a:t>schoks</a:t>
            </a:r>
            <a:r>
              <a:rPr lang="en-US" dirty="0" smtClean="0"/>
              <a:t> </a:t>
            </a:r>
            <a:r>
              <a:rPr lang="en-US" dirty="0" err="1" smtClean="0"/>
              <a:t>comunes</a:t>
            </a:r>
            <a:r>
              <a:rPr lang="en-US" dirty="0" smtClean="0"/>
              <a:t> (</a:t>
            </a:r>
            <a:r>
              <a:rPr lang="en-US" dirty="0" err="1" smtClean="0"/>
              <a:t>las</a:t>
            </a:r>
            <a:r>
              <a:rPr lang="en-US" dirty="0" smtClean="0"/>
              <a:t> </a:t>
            </a:r>
            <a:r>
              <a:rPr lang="en-US" dirty="0" err="1" smtClean="0"/>
              <a:t>probabilidades</a:t>
            </a:r>
            <a:r>
              <a:rPr lang="en-US" dirty="0" smtClean="0"/>
              <a:t> p</a:t>
            </a:r>
            <a:r>
              <a:rPr lang="en-US" baseline="-25000" dirty="0" smtClean="0"/>
              <a:t>i</a:t>
            </a:r>
            <a:r>
              <a:rPr lang="en-US" dirty="0" smtClean="0"/>
              <a:t> </a:t>
            </a:r>
            <a:r>
              <a:rPr lang="en-US" dirty="0" err="1" smtClean="0"/>
              <a:t>deben</a:t>
            </a:r>
            <a:r>
              <a:rPr lang="en-US" dirty="0" smtClean="0"/>
              <a:t> ser </a:t>
            </a:r>
            <a:r>
              <a:rPr lang="en-US" dirty="0" err="1" smtClean="0"/>
              <a:t>independientes</a:t>
            </a:r>
            <a:r>
              <a:rPr lang="en-US" dirty="0" smtClean="0"/>
              <a:t>).</a:t>
            </a:r>
          </a:p>
          <a:p>
            <a:pPr lvl="1"/>
            <a:r>
              <a:rPr lang="en-US" dirty="0" smtClean="0"/>
              <a:t>La p</a:t>
            </a:r>
            <a:r>
              <a:rPr lang="en-US" baseline="-25000" dirty="0" smtClean="0"/>
              <a:t>i</a:t>
            </a:r>
            <a:r>
              <a:rPr lang="en-US" dirty="0" smtClean="0"/>
              <a:t> no </a:t>
            </a:r>
            <a:r>
              <a:rPr lang="en-US" dirty="0" err="1" smtClean="0"/>
              <a:t>puede</a:t>
            </a:r>
            <a:r>
              <a:rPr lang="en-US" dirty="0" smtClean="0"/>
              <a:t> ser </a:t>
            </a:r>
            <a:r>
              <a:rPr lang="en-US" dirty="0" err="1" smtClean="0"/>
              <a:t>igual</a:t>
            </a:r>
            <a:r>
              <a:rPr lang="en-US" dirty="0" smtClean="0"/>
              <a:t> a 1, </a:t>
            </a:r>
            <a:r>
              <a:rPr lang="en-US" dirty="0" err="1" smtClean="0"/>
              <a:t>como</a:t>
            </a:r>
            <a:r>
              <a:rPr lang="en-US" dirty="0" smtClean="0"/>
              <a:t> en el </a:t>
            </a:r>
            <a:r>
              <a:rPr lang="en-US" dirty="0" err="1" smtClean="0"/>
              <a:t>caso</a:t>
            </a:r>
            <a:r>
              <a:rPr lang="en-US" dirty="0" smtClean="0"/>
              <a:t> de </a:t>
            </a:r>
            <a:r>
              <a:rPr lang="en-US" dirty="0" err="1" smtClean="0"/>
              <a:t>las</a:t>
            </a:r>
            <a:r>
              <a:rPr lang="en-US" dirty="0" smtClean="0"/>
              <a:t> </a:t>
            </a:r>
            <a:r>
              <a:rPr lang="en-US" dirty="0" err="1" smtClean="0"/>
              <a:t>preexistencias</a:t>
            </a:r>
            <a:r>
              <a:rPr lang="en-US" dirty="0" smtClean="0"/>
              <a:t>, </a:t>
            </a:r>
            <a:r>
              <a:rPr lang="en-US" dirty="0" err="1" smtClean="0"/>
              <a:t>porque</a:t>
            </a:r>
            <a:r>
              <a:rPr lang="en-US" dirty="0" smtClean="0"/>
              <a:t> la prima </a:t>
            </a:r>
            <a:r>
              <a:rPr lang="en-US" dirty="0" err="1" smtClean="0"/>
              <a:t>es</a:t>
            </a:r>
            <a:r>
              <a:rPr lang="en-US" dirty="0" smtClean="0"/>
              <a:t> superior a la </a:t>
            </a:r>
            <a:r>
              <a:rPr lang="en-US" dirty="0" err="1" smtClean="0"/>
              <a:t>pérdida</a:t>
            </a:r>
            <a:endParaRPr lang="en-US" dirty="0" smtClean="0"/>
          </a:p>
          <a:p>
            <a:pPr lvl="1"/>
            <a:endParaRPr lang="en-US" dirty="0" smtClean="0"/>
          </a:p>
          <a:p>
            <a:pPr>
              <a:buNone/>
            </a:pPr>
            <a:endParaRPr lang="en-US" dirty="0" smtClean="0"/>
          </a:p>
        </p:txBody>
      </p:sp>
      <p:graphicFrame>
        <p:nvGraphicFramePr>
          <p:cNvPr id="63490" name="Object 2"/>
          <p:cNvGraphicFramePr>
            <a:graphicFrameLocks noChangeAspect="1"/>
          </p:cNvGraphicFramePr>
          <p:nvPr/>
        </p:nvGraphicFramePr>
        <p:xfrm>
          <a:off x="2514600" y="2209800"/>
          <a:ext cx="2438400" cy="558878"/>
        </p:xfrm>
        <a:graphic>
          <a:graphicData uri="http://schemas.openxmlformats.org/presentationml/2006/ole">
            <p:oleObj spid="_x0000_s152578" name="Equation" r:id="rId3" imgW="812800" imgH="165100" progId="Equation.3">
              <p:embed/>
            </p:oleObj>
          </a:graphicData>
        </a:graphic>
      </p:graphicFrame>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Simetría</a:t>
            </a:r>
            <a:r>
              <a:rPr lang="en-US" dirty="0" smtClean="0"/>
              <a:t> en la </a:t>
            </a:r>
            <a:r>
              <a:rPr lang="en-US" dirty="0" err="1" smtClean="0"/>
              <a:t>información</a:t>
            </a:r>
            <a:endParaRPr lang="en-US" dirty="0"/>
          </a:p>
        </p:txBody>
      </p:sp>
      <p:sp>
        <p:nvSpPr>
          <p:cNvPr id="3" name="Content Placeholder 2"/>
          <p:cNvSpPr>
            <a:spLocks noGrp="1"/>
          </p:cNvSpPr>
          <p:nvPr>
            <p:ph idx="1"/>
          </p:nvPr>
        </p:nvSpPr>
        <p:spPr/>
        <p:txBody>
          <a:bodyPr/>
          <a:lstStyle/>
          <a:p>
            <a:r>
              <a:rPr lang="en-US" dirty="0" smtClean="0"/>
              <a:t>Las dos </a:t>
            </a:r>
            <a:r>
              <a:rPr lang="en-US" dirty="0" err="1" smtClean="0"/>
              <a:t>partes</a:t>
            </a:r>
            <a:r>
              <a:rPr lang="en-US" dirty="0" smtClean="0"/>
              <a:t>, </a:t>
            </a:r>
            <a:r>
              <a:rPr lang="en-US" dirty="0" err="1" smtClean="0"/>
              <a:t>asegurador</a:t>
            </a:r>
            <a:r>
              <a:rPr lang="en-US" dirty="0" smtClean="0"/>
              <a:t> </a:t>
            </a:r>
            <a:r>
              <a:rPr lang="en-US" dirty="0" err="1" smtClean="0"/>
              <a:t>y</a:t>
            </a:r>
            <a:r>
              <a:rPr lang="en-US" dirty="0" smtClean="0"/>
              <a:t> </a:t>
            </a:r>
            <a:r>
              <a:rPr lang="en-US" dirty="0" err="1" smtClean="0"/>
              <a:t>asegurado</a:t>
            </a:r>
            <a:r>
              <a:rPr lang="en-US" dirty="0" smtClean="0"/>
              <a:t>, </a:t>
            </a:r>
            <a:r>
              <a:rPr lang="en-US" dirty="0" err="1" smtClean="0"/>
              <a:t>deben</a:t>
            </a:r>
            <a:r>
              <a:rPr lang="en-US" dirty="0" smtClean="0"/>
              <a:t> </a:t>
            </a:r>
            <a:r>
              <a:rPr lang="en-US" dirty="0" err="1" smtClean="0"/>
              <a:t>estar</a:t>
            </a:r>
            <a:r>
              <a:rPr lang="en-US" dirty="0" smtClean="0"/>
              <a:t> </a:t>
            </a:r>
            <a:r>
              <a:rPr lang="en-US" dirty="0" err="1" smtClean="0"/>
              <a:t>igualmente</a:t>
            </a:r>
            <a:r>
              <a:rPr lang="en-US" dirty="0" smtClean="0"/>
              <a:t> </a:t>
            </a:r>
            <a:r>
              <a:rPr lang="en-US" dirty="0" err="1" smtClean="0"/>
              <a:t>bien</a:t>
            </a:r>
            <a:r>
              <a:rPr lang="en-US" dirty="0" smtClean="0"/>
              <a:t> </a:t>
            </a:r>
            <a:r>
              <a:rPr lang="en-US" dirty="0" err="1" smtClean="0"/>
              <a:t>informados</a:t>
            </a:r>
            <a:r>
              <a:rPr lang="en-US" dirty="0" smtClean="0"/>
              <a:t>. </a:t>
            </a:r>
          </a:p>
          <a:p>
            <a:pPr lvl="1"/>
            <a:r>
              <a:rPr lang="en-US" dirty="0" smtClean="0"/>
              <a:t>Si la </a:t>
            </a:r>
            <a:r>
              <a:rPr lang="en-US" dirty="0" err="1" smtClean="0"/>
              <a:t>simetría</a:t>
            </a:r>
            <a:r>
              <a:rPr lang="en-US" dirty="0" smtClean="0"/>
              <a:t> se </a:t>
            </a:r>
            <a:r>
              <a:rPr lang="en-US" dirty="0" err="1" smtClean="0"/>
              <a:t>rompe</a:t>
            </a:r>
            <a:r>
              <a:rPr lang="en-US" dirty="0" smtClean="0"/>
              <a:t>, </a:t>
            </a:r>
            <a:r>
              <a:rPr lang="en-US" dirty="0" err="1" smtClean="0"/>
              <a:t>entonces</a:t>
            </a:r>
            <a:r>
              <a:rPr lang="en-US" dirty="0" smtClean="0"/>
              <a:t> el </a:t>
            </a:r>
            <a:r>
              <a:rPr lang="en-US" dirty="0" err="1" smtClean="0"/>
              <a:t>seguro</a:t>
            </a:r>
            <a:r>
              <a:rPr lang="en-US" dirty="0" smtClean="0"/>
              <a:t> actuarial </a:t>
            </a:r>
            <a:r>
              <a:rPr lang="en-US" dirty="0" err="1" smtClean="0"/>
              <a:t>es</a:t>
            </a:r>
            <a:r>
              <a:rPr lang="en-US" dirty="0" smtClean="0"/>
              <a:t> </a:t>
            </a:r>
            <a:r>
              <a:rPr lang="en-US" dirty="0" err="1" smtClean="0"/>
              <a:t>ineficiente</a:t>
            </a:r>
            <a:r>
              <a:rPr lang="en-US" dirty="0" smtClean="0"/>
              <a:t> </a:t>
            </a:r>
            <a:r>
              <a:rPr lang="en-US" dirty="0" err="1" smtClean="0"/>
              <a:t>o</a:t>
            </a:r>
            <a:r>
              <a:rPr lang="en-US" dirty="0" smtClean="0"/>
              <a:t> </a:t>
            </a:r>
            <a:r>
              <a:rPr lang="en-US" dirty="0" err="1" smtClean="0"/>
              <a:t>simplemente</a:t>
            </a:r>
            <a:r>
              <a:rPr lang="en-US" dirty="0" smtClean="0"/>
              <a:t> </a:t>
            </a:r>
            <a:r>
              <a:rPr lang="en-US" dirty="0" err="1" smtClean="0"/>
              <a:t>desaparece</a:t>
            </a:r>
            <a:r>
              <a:rPr lang="en-US" dirty="0" smtClean="0"/>
              <a:t> </a:t>
            </a:r>
          </a:p>
          <a:p>
            <a:r>
              <a:rPr lang="en-US" dirty="0" smtClean="0"/>
              <a:t>Los dos </a:t>
            </a:r>
            <a:r>
              <a:rPr lang="en-US" dirty="0" err="1" smtClean="0"/>
              <a:t>problemas</a:t>
            </a:r>
            <a:r>
              <a:rPr lang="en-US" dirty="0" smtClean="0"/>
              <a:t> </a:t>
            </a:r>
            <a:r>
              <a:rPr lang="en-US" dirty="0" err="1" smtClean="0"/>
              <a:t>clásicos</a:t>
            </a:r>
            <a:r>
              <a:rPr lang="en-US" dirty="0" smtClean="0"/>
              <a:t> </a:t>
            </a:r>
            <a:r>
              <a:rPr lang="en-US" dirty="0" err="1" smtClean="0"/>
              <a:t>que</a:t>
            </a:r>
            <a:r>
              <a:rPr lang="en-US" dirty="0" smtClean="0"/>
              <a:t> </a:t>
            </a:r>
            <a:r>
              <a:rPr lang="en-US" dirty="0" err="1" smtClean="0"/>
              <a:t>causan</a:t>
            </a:r>
            <a:r>
              <a:rPr lang="en-US" dirty="0" smtClean="0"/>
              <a:t> la </a:t>
            </a:r>
            <a:r>
              <a:rPr lang="en-US" dirty="0" err="1" smtClean="0"/>
              <a:t>ineficiencia</a:t>
            </a:r>
            <a:r>
              <a:rPr lang="en-US" dirty="0" smtClean="0"/>
              <a:t> </a:t>
            </a:r>
            <a:r>
              <a:rPr lang="en-US" dirty="0" err="1" smtClean="0"/>
              <a:t>o</a:t>
            </a:r>
            <a:r>
              <a:rPr lang="en-US" dirty="0" smtClean="0"/>
              <a:t> </a:t>
            </a:r>
            <a:r>
              <a:rPr lang="en-US" dirty="0" err="1" smtClean="0"/>
              <a:t>destrucción</a:t>
            </a:r>
            <a:r>
              <a:rPr lang="en-US" dirty="0" smtClean="0"/>
              <a:t> del </a:t>
            </a:r>
            <a:r>
              <a:rPr lang="en-US" dirty="0" err="1" smtClean="0"/>
              <a:t>mercado</a:t>
            </a:r>
            <a:r>
              <a:rPr lang="en-US" dirty="0" smtClean="0"/>
              <a:t> son:</a:t>
            </a:r>
          </a:p>
          <a:p>
            <a:pPr lvl="1"/>
            <a:r>
              <a:rPr lang="en-US" dirty="0" err="1" smtClean="0"/>
              <a:t>Selección</a:t>
            </a:r>
            <a:r>
              <a:rPr lang="en-US" dirty="0" smtClean="0"/>
              <a:t> </a:t>
            </a:r>
            <a:r>
              <a:rPr lang="en-US" dirty="0" err="1" smtClean="0"/>
              <a:t>adversa</a:t>
            </a:r>
            <a:endParaRPr lang="en-US" dirty="0" smtClean="0"/>
          </a:p>
          <a:p>
            <a:pPr lvl="1"/>
            <a:r>
              <a:rPr lang="en-US" dirty="0" err="1" smtClean="0"/>
              <a:t>Riesgo</a:t>
            </a:r>
            <a:r>
              <a:rPr lang="en-US" dirty="0" smtClean="0"/>
              <a:t> moral</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Selección adversa</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a:t>Asimetrías de información</a:t>
            </a:r>
          </a:p>
        </p:txBody>
      </p:sp>
      <p:sp>
        <p:nvSpPr>
          <p:cNvPr id="5" name="Content Placeholder 4"/>
          <p:cNvSpPr>
            <a:spLocks noGrp="1"/>
          </p:cNvSpPr>
          <p:nvPr>
            <p:ph sz="quarter" idx="1"/>
          </p:nvPr>
        </p:nvSpPr>
        <p:spPr/>
        <p:txBody>
          <a:bodyPr>
            <a:normAutofit lnSpcReduction="10000"/>
          </a:bodyPr>
          <a:lstStyle/>
          <a:p>
            <a:r>
              <a:rPr lang="en-US"/>
              <a:t>El mercado de los limones (Ackerloff)</a:t>
            </a:r>
          </a:p>
          <a:p>
            <a:pPr lvl="1"/>
            <a:r>
              <a:rPr lang="en-US"/>
              <a:t>Ejemplo</a:t>
            </a:r>
          </a:p>
          <a:p>
            <a:pPr lvl="2"/>
            <a:r>
              <a:rPr lang="en-US"/>
              <a:t>100 personas quieren vender su auto</a:t>
            </a:r>
          </a:p>
          <a:p>
            <a:pPr lvl="2"/>
            <a:r>
              <a:rPr lang="en-US"/>
              <a:t>50 autos son buenos, 50 son limones</a:t>
            </a:r>
          </a:p>
          <a:p>
            <a:pPr lvl="3"/>
            <a:r>
              <a:rPr lang="en-US"/>
              <a:t>Buenos: vendedor lo deja ir por 2000, comprador lo toma por 2400</a:t>
            </a:r>
          </a:p>
          <a:p>
            <a:pPr lvl="3"/>
            <a:r>
              <a:rPr lang="en-US"/>
              <a:t>Limones: vendedor lo deja ir por 1000, comprador lo toma por 1200</a:t>
            </a:r>
          </a:p>
          <a:p>
            <a:pPr lvl="2"/>
            <a:r>
              <a:rPr lang="en-US"/>
              <a:t>Asimetría: el que vende sabe, el que compra no sabe</a:t>
            </a:r>
          </a:p>
          <a:p>
            <a:pPr lvl="1"/>
            <a:r>
              <a:rPr lang="en-US"/>
              <a:t>¿Qué pase si no hay manera de saber la calidad del auto?</a:t>
            </a:r>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Urban">
  <a:themeElements>
    <a:clrScheme name="Urban">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Urban">
      <a:majorFont>
        <a:latin typeface="Trebuchet MS"/>
        <a:ea typeface=""/>
        <a:cs typeface=""/>
        <a:font script="Jpan" typeface="ＭＳ ゴシック"/>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eorgia"/>
        <a:ea typeface=""/>
        <a:cs typeface=""/>
        <a:font script="Jpan" typeface="ＭＳ 明朝"/>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Urban">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Urban.thmx</Template>
  <TotalTime>6664</TotalTime>
  <Words>2733</Words>
  <Application>Microsoft Macintosh PowerPoint</Application>
  <PresentationFormat>On-screen Show (4:3)</PresentationFormat>
  <Paragraphs>228</Paragraphs>
  <Slides>35</Slides>
  <Notes>0</Notes>
  <HiddenSlides>0</HiddenSlides>
  <MMClips>0</MMClips>
  <ScaleCrop>false</ScaleCrop>
  <HeadingPairs>
    <vt:vector size="6" baseType="variant">
      <vt:variant>
        <vt:lpstr>Design Template</vt:lpstr>
      </vt:variant>
      <vt:variant>
        <vt:i4>1</vt:i4>
      </vt:variant>
      <vt:variant>
        <vt:lpstr>Embedded OLE Servers</vt:lpstr>
      </vt:variant>
      <vt:variant>
        <vt:i4>1</vt:i4>
      </vt:variant>
      <vt:variant>
        <vt:lpstr>Slide Titles</vt:lpstr>
      </vt:variant>
      <vt:variant>
        <vt:i4>35</vt:i4>
      </vt:variant>
    </vt:vector>
  </HeadingPairs>
  <TitlesOfParts>
    <vt:vector size="37" baseType="lpstr">
      <vt:lpstr>Urban</vt:lpstr>
      <vt:lpstr>Equation</vt:lpstr>
      <vt:lpstr>Nuevas Formas de Intervención Administrativa</vt:lpstr>
      <vt:lpstr>Aversión al riesgo  (1)</vt:lpstr>
      <vt:lpstr>Aversión al riesgo  (2)</vt:lpstr>
      <vt:lpstr>El contrato de seguro (1)</vt:lpstr>
      <vt:lpstr>El contrato de seguro (2)</vt:lpstr>
      <vt:lpstr>El contrato de seguro (3)</vt:lpstr>
      <vt:lpstr>Simetría en la información</vt:lpstr>
      <vt:lpstr>Selección adversa</vt:lpstr>
      <vt:lpstr>Asimetrías de información</vt:lpstr>
      <vt:lpstr>Asimetrías de información</vt:lpstr>
      <vt:lpstr>Selección adversa</vt:lpstr>
      <vt:lpstr>Tres soluciones a la selección adversa</vt:lpstr>
      <vt:lpstr>Ejemplo</vt:lpstr>
      <vt:lpstr>Ian Ayres y Robert Gertner</vt:lpstr>
      <vt:lpstr>Derecho contratos</vt:lpstr>
      <vt:lpstr>Law and economics</vt:lpstr>
      <vt:lpstr>Ayres y Gertner</vt:lpstr>
      <vt:lpstr>Cosa previa</vt:lpstr>
      <vt:lpstr>Cosa previa</vt:lpstr>
      <vt:lpstr>Cosa previa</vt:lpstr>
      <vt:lpstr>Ideas previas de default</vt:lpstr>
      <vt:lpstr>Fin</vt:lpstr>
      <vt:lpstr>Fin</vt:lpstr>
      <vt:lpstr>Ejemplo</vt:lpstr>
      <vt:lpstr>Penalties defaults in action</vt:lpstr>
      <vt:lpstr>Penalties defaults in action</vt:lpstr>
      <vt:lpstr>Penalties defaults in action</vt:lpstr>
      <vt:lpstr>Theory of Defaults (1)</vt:lpstr>
      <vt:lpstr>Theories of Default (2)</vt:lpstr>
      <vt:lpstr>Riesgo Moral</vt:lpstr>
      <vt:lpstr>Riesgo Moral</vt:lpstr>
      <vt:lpstr>Riesgo Moral</vt:lpstr>
      <vt:lpstr>Mecanismos para reducir el riesgo moral</vt:lpstr>
      <vt:lpstr>Soluciones a los problemas de información</vt:lpstr>
      <vt:lpstr>Seguro social</vt:lpstr>
    </vt:vector>
  </TitlesOfParts>
  <Company>Santiago Montt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Nuevas Formas de Intervención Administrativa</dc:title>
  <dc:creator>Santiago Montt</dc:creator>
  <cp:lastModifiedBy>Santiago Montt</cp:lastModifiedBy>
  <cp:revision>88</cp:revision>
  <dcterms:created xsi:type="dcterms:W3CDTF">2010-10-07T15:07:39Z</dcterms:created>
  <dcterms:modified xsi:type="dcterms:W3CDTF">2010-10-07T21:59:23Z</dcterms:modified>
</cp:coreProperties>
</file>

<file path=docProps/thumbnail.jpeg>
</file>