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embeddings/Microsoft_Equation2.bin" ContentType="application/vnd.openxmlformats-officedocument.oleObject"/>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0" r:id="rId1"/>
  </p:sldMasterIdLst>
  <p:sldIdLst>
    <p:sldId id="256" r:id="rId2"/>
    <p:sldId id="272" r:id="rId3"/>
    <p:sldId id="288" r:id="rId4"/>
    <p:sldId id="289" r:id="rId5"/>
    <p:sldId id="273" r:id="rId6"/>
    <p:sldId id="277" r:id="rId7"/>
    <p:sldId id="290" r:id="rId8"/>
    <p:sldId id="278" r:id="rId9"/>
    <p:sldId id="291" r:id="rId10"/>
    <p:sldId id="292" r:id="rId11"/>
    <p:sldId id="279" r:id="rId12"/>
    <p:sldId id="280" r:id="rId13"/>
    <p:sldId id="281" r:id="rId14"/>
    <p:sldId id="286" r:id="rId15"/>
    <p:sldId id="282" r:id="rId16"/>
    <p:sldId id="283" r:id="rId17"/>
    <p:sldId id="284" r:id="rId18"/>
    <p:sldId id="285" r:id="rId19"/>
    <p:sldId id="287" r:id="rId20"/>
    <p:sldId id="293" r:id="rId21"/>
    <p:sldId id="294" r:id="rId22"/>
    <p:sldId id="295" r:id="rId23"/>
    <p:sldId id="296" r:id="rId24"/>
    <p:sldId id="297" r:id="rId25"/>
    <p:sldId id="298" r:id="rId26"/>
    <p:sldId id="29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7" d="100"/>
          <a:sy n="77" d="100"/>
        </p:scale>
        <p:origin x="-11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ict"/><Relationship Id="rId2" Type="http://schemas.openxmlformats.org/officeDocument/2006/relationships/image" Target="../media/image5.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9/9/10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kumimoji="0" lang="es-ES_tradnl"/>
              <a:t>Click to edit Master title style</a:t>
            </a:r>
            <a:endParaRPr kumimoji="0" lang="en-US"/>
          </a:p>
        </p:txBody>
      </p:sp>
      <p:sp>
        <p:nvSpPr>
          <p:cNvPr id="3" name="Content Placeholder 2"/>
          <p:cNvSpPr>
            <a:spLocks noGrp="1"/>
          </p:cNvSpPr>
          <p:nvPr>
            <p:ph idx="1"/>
          </p:nvPr>
        </p:nvSpPr>
        <p:spPr>
          <a:xfrm>
            <a:off x="457200" y="1752600"/>
            <a:ext cx="8229600" cy="4364736"/>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9/9/10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9/9/10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9/9/10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9/9/10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9/9/10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6858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1883664"/>
            <a:ext cx="8229600" cy="4364736"/>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9/9/10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oleObject" Target="../embeddings/Microsoft_Equation2.bin"/><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752600"/>
            <a:ext cx="8458200" cy="1470025"/>
          </a:xfrm>
        </p:spPr>
        <p:txBody>
          <a:bodyPr>
            <a:normAutofit/>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a:xfrm>
            <a:off x="457200" y="3962400"/>
            <a:ext cx="7086600" cy="1752600"/>
          </a:xfrm>
        </p:spPr>
        <p:txBody>
          <a:bodyPr>
            <a:normAutofit/>
          </a:bodyPr>
          <a:lstStyle/>
          <a:p>
            <a:r>
              <a:rPr lang="en-US" b="1" dirty="0" err="1" smtClean="0"/>
              <a:t>Cuarta</a:t>
            </a:r>
            <a:r>
              <a:rPr lang="en-US" b="1" dirty="0" smtClean="0"/>
              <a:t> </a:t>
            </a:r>
            <a:r>
              <a:rPr lang="en-US" b="1" dirty="0" err="1" smtClean="0"/>
              <a:t>Semana</a:t>
            </a:r>
            <a:r>
              <a:rPr lang="en-US" b="1" dirty="0" smtClean="0"/>
              <a:t>: </a:t>
            </a:r>
          </a:p>
          <a:p>
            <a:r>
              <a:rPr lang="en-US" b="1" dirty="0" smtClean="0"/>
              <a:t>Monopolio natural y regulación de precios</a:t>
            </a:r>
            <a:endParaRPr lang="en-US" b="1" dirty="0"/>
          </a:p>
        </p:txBody>
      </p:sp>
      <p:sp>
        <p:nvSpPr>
          <p:cNvPr id="4" name="TextBox 3"/>
          <p:cNvSpPr txBox="1"/>
          <p:nvPr/>
        </p:nvSpPr>
        <p:spPr>
          <a:xfrm>
            <a:off x="4572000" y="5714999"/>
            <a:ext cx="2685952"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7 de </a:t>
            </a:r>
            <a:r>
              <a:rPr lang="en-US" dirty="0" err="1" smtClean="0"/>
              <a:t>septiembre de </a:t>
            </a:r>
            <a:r>
              <a:rPr lang="en-US" dirty="0" smtClean="0"/>
              <a:t>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Kip Viscusi</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914400" y="1981200"/>
            <a:ext cx="7372350" cy="45957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Preguntas</a:t>
            </a:r>
            <a:r>
              <a:rPr lang="en-US" dirty="0" smtClean="0"/>
              <a:t> claves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¿Es el welfare loss del second best </a:t>
            </a:r>
            <a:r>
              <a:rPr lang="en-US" dirty="0" err="1" smtClean="0"/>
              <a:t>suficientemente</a:t>
            </a:r>
            <a:r>
              <a:rPr lang="en-US" dirty="0" smtClean="0"/>
              <a:t> </a:t>
            </a:r>
            <a:r>
              <a:rPr lang="en-US" dirty="0" err="1" smtClean="0"/>
              <a:t>grande</a:t>
            </a:r>
            <a:r>
              <a:rPr lang="en-US" dirty="0" smtClean="0"/>
              <a:t> </a:t>
            </a:r>
            <a:r>
              <a:rPr lang="en-US" dirty="0" err="1" smtClean="0"/>
              <a:t>como</a:t>
            </a:r>
            <a:r>
              <a:rPr lang="en-US" dirty="0" smtClean="0"/>
              <a:t> </a:t>
            </a:r>
            <a:r>
              <a:rPr lang="en-US" dirty="0" err="1" smtClean="0"/>
              <a:t>para</a:t>
            </a:r>
            <a:r>
              <a:rPr lang="en-US" dirty="0" smtClean="0"/>
              <a:t> </a:t>
            </a:r>
            <a:r>
              <a:rPr lang="en-US" dirty="0" err="1" smtClean="0"/>
              <a:t>justificar</a:t>
            </a:r>
            <a:r>
              <a:rPr lang="en-US" dirty="0" smtClean="0"/>
              <a:t> </a:t>
            </a:r>
            <a:r>
              <a:rPr lang="en-US" dirty="0" err="1" smtClean="0"/>
              <a:t>una</a:t>
            </a:r>
            <a:r>
              <a:rPr lang="en-US" dirty="0" smtClean="0"/>
              <a:t> </a:t>
            </a:r>
            <a:r>
              <a:rPr lang="en-US" dirty="0" err="1" smtClean="0"/>
              <a:t>intervención</a:t>
            </a:r>
            <a:r>
              <a:rPr lang="en-US" dirty="0" smtClean="0"/>
              <a:t> </a:t>
            </a:r>
            <a:r>
              <a:rPr lang="en-US" dirty="0" err="1" smtClean="0"/>
              <a:t>regulatoria</a:t>
            </a:r>
            <a:r>
              <a:rPr lang="en-US" dirty="0" smtClean="0"/>
              <a:t>?</a:t>
            </a:r>
          </a:p>
          <a:p>
            <a:pPr lvl="1"/>
            <a:r>
              <a:rPr lang="en-US" dirty="0" smtClean="0"/>
              <a:t>Si el </a:t>
            </a:r>
            <a:r>
              <a:rPr lang="en-US" dirty="0" err="1" smtClean="0"/>
              <a:t>triángulo</a:t>
            </a:r>
            <a:r>
              <a:rPr lang="en-US" dirty="0" smtClean="0"/>
              <a:t> </a:t>
            </a:r>
            <a:r>
              <a:rPr lang="en-US" dirty="0" err="1" smtClean="0"/>
              <a:t>es</a:t>
            </a:r>
            <a:r>
              <a:rPr lang="en-US" dirty="0" smtClean="0"/>
              <a:t> </a:t>
            </a:r>
            <a:r>
              <a:rPr lang="en-US" dirty="0" err="1" smtClean="0"/>
              <a:t>chico</a:t>
            </a:r>
            <a:r>
              <a:rPr lang="en-US" dirty="0" smtClean="0"/>
              <a:t>, </a:t>
            </a:r>
            <a:r>
              <a:rPr lang="en-US" dirty="0" err="1" smtClean="0"/>
              <a:t>es</a:t>
            </a:r>
            <a:r>
              <a:rPr lang="en-US" dirty="0" smtClean="0"/>
              <a:t> </a:t>
            </a:r>
            <a:r>
              <a:rPr lang="en-US" dirty="0" err="1" smtClean="0"/>
              <a:t>mejor</a:t>
            </a:r>
            <a:r>
              <a:rPr lang="en-US" dirty="0" smtClean="0"/>
              <a:t> </a:t>
            </a:r>
            <a:r>
              <a:rPr lang="en-US" dirty="0" err="1" smtClean="0"/>
              <a:t>dejar</a:t>
            </a:r>
            <a:r>
              <a:rPr lang="en-US" dirty="0" smtClean="0"/>
              <a:t> el </a:t>
            </a:r>
            <a:r>
              <a:rPr lang="en-US" dirty="0" err="1" smtClean="0"/>
              <a:t>mercado</a:t>
            </a:r>
            <a:r>
              <a:rPr lang="en-US" dirty="0" smtClean="0"/>
              <a:t> sin regular. No </a:t>
            </a:r>
            <a:r>
              <a:rPr lang="en-US" dirty="0" err="1" smtClean="0"/>
              <a:t>olvidar</a:t>
            </a:r>
            <a:r>
              <a:rPr lang="en-US" dirty="0" smtClean="0"/>
              <a:t> </a:t>
            </a:r>
            <a:r>
              <a:rPr lang="en-US" dirty="0" err="1" smtClean="0"/>
              <a:t>que</a:t>
            </a:r>
            <a:r>
              <a:rPr lang="en-US" dirty="0" smtClean="0"/>
              <a:t> la </a:t>
            </a:r>
            <a:r>
              <a:rPr lang="en-US" dirty="0" err="1" smtClean="0"/>
              <a:t>regulación</a:t>
            </a:r>
            <a:r>
              <a:rPr lang="en-US" dirty="0" smtClean="0"/>
              <a:t> </a:t>
            </a:r>
            <a:r>
              <a:rPr lang="en-US" dirty="0" err="1" smtClean="0"/>
              <a:t>tiene</a:t>
            </a:r>
            <a:r>
              <a:rPr lang="en-US" dirty="0" smtClean="0"/>
              <a:t> </a:t>
            </a:r>
            <a:r>
              <a:rPr lang="en-US" dirty="0" err="1" smtClean="0"/>
              <a:t>costos</a:t>
            </a:r>
            <a:r>
              <a:rPr lang="en-US" dirty="0" smtClean="0"/>
              <a:t> </a:t>
            </a:r>
            <a:r>
              <a:rPr lang="en-US" dirty="0" err="1" smtClean="0"/>
              <a:t>administrativos</a:t>
            </a:r>
            <a:r>
              <a:rPr lang="en-US" dirty="0" smtClean="0"/>
              <a:t> </a:t>
            </a:r>
            <a:r>
              <a:rPr lang="en-US" dirty="0" err="1" smtClean="0"/>
              <a:t>y</a:t>
            </a:r>
            <a:r>
              <a:rPr lang="en-US" dirty="0" smtClean="0"/>
              <a:t> </a:t>
            </a:r>
            <a:r>
              <a:rPr lang="en-US" dirty="0" err="1" smtClean="0"/>
              <a:t>políticos</a:t>
            </a:r>
            <a:endParaRPr lang="en-US" dirty="0" smtClean="0"/>
          </a:p>
          <a:p>
            <a:r>
              <a:rPr lang="en-US" dirty="0" err="1" smtClean="0"/>
              <a:t>Analizar</a:t>
            </a:r>
            <a:r>
              <a:rPr lang="en-US" dirty="0" smtClean="0"/>
              <a:t> </a:t>
            </a:r>
            <a:r>
              <a:rPr lang="en-US" dirty="0" err="1" smtClean="0"/>
              <a:t>como</a:t>
            </a:r>
            <a:r>
              <a:rPr lang="en-US" dirty="0" smtClean="0"/>
              <a:t> </a:t>
            </a:r>
            <a:r>
              <a:rPr lang="en-US" dirty="0" err="1" smtClean="0"/>
              <a:t>primera</a:t>
            </a:r>
            <a:r>
              <a:rPr lang="en-US" dirty="0" smtClean="0"/>
              <a:t> </a:t>
            </a:r>
            <a:r>
              <a:rPr lang="en-US" dirty="0" err="1" smtClean="0"/>
              <a:t>opción</a:t>
            </a:r>
            <a:r>
              <a:rPr lang="en-US" dirty="0" smtClean="0"/>
              <a:t> </a:t>
            </a:r>
            <a:r>
              <a:rPr lang="en-US" dirty="0" err="1" smtClean="0"/>
              <a:t>regulatoria</a:t>
            </a:r>
            <a:r>
              <a:rPr lang="en-US" dirty="0" smtClean="0"/>
              <a:t> la </a:t>
            </a:r>
            <a:r>
              <a:rPr lang="en-US" dirty="0" err="1" smtClean="0"/>
              <a:t>competencia</a:t>
            </a:r>
            <a:r>
              <a:rPr lang="en-US" dirty="0" smtClean="0"/>
              <a:t> </a:t>
            </a:r>
            <a:r>
              <a:rPr lang="en-US" i="1" dirty="0" err="1" smtClean="0"/>
              <a:t>por</a:t>
            </a:r>
            <a:r>
              <a:rPr lang="en-US" dirty="0" smtClean="0"/>
              <a:t> el </a:t>
            </a:r>
            <a:r>
              <a:rPr lang="en-US" dirty="0" err="1" smtClean="0"/>
              <a:t>mercado</a:t>
            </a:r>
            <a:r>
              <a:rPr lang="en-US" dirty="0" smtClean="0"/>
              <a:t> (</a:t>
            </a:r>
            <a:r>
              <a:rPr lang="en-US" dirty="0" err="1" smtClean="0"/>
              <a:t>Demsetz</a:t>
            </a:r>
            <a:r>
              <a:rPr lang="en-US" dirty="0" smtClean="0"/>
              <a:t>) (en </a:t>
            </a:r>
            <a:r>
              <a:rPr lang="en-US" dirty="0" err="1" smtClean="0"/>
              <a:t>vez</a:t>
            </a:r>
            <a:r>
              <a:rPr lang="en-US" dirty="0" smtClean="0"/>
              <a:t> de </a:t>
            </a:r>
            <a:r>
              <a:rPr lang="en-US" dirty="0" err="1" smtClean="0"/>
              <a:t>competencia</a:t>
            </a:r>
            <a:r>
              <a:rPr lang="en-US" dirty="0" smtClean="0"/>
              <a:t> </a:t>
            </a:r>
            <a:r>
              <a:rPr lang="en-US" i="1" dirty="0" smtClean="0"/>
              <a:t>en </a:t>
            </a:r>
            <a:r>
              <a:rPr lang="en-US" dirty="0" smtClean="0"/>
              <a:t>el </a:t>
            </a:r>
            <a:r>
              <a:rPr lang="en-US" dirty="0" err="1" smtClean="0"/>
              <a:t>mercado</a:t>
            </a:r>
            <a:r>
              <a:rPr lang="en-US" dirty="0" smtClean="0"/>
              <a:t>). </a:t>
            </a:r>
          </a:p>
          <a:p>
            <a:pPr lvl="1"/>
            <a:r>
              <a:rPr lang="en-US" dirty="0" err="1" smtClean="0"/>
              <a:t>Pero</a:t>
            </a:r>
            <a:r>
              <a:rPr lang="en-US" dirty="0" smtClean="0"/>
              <a:t>, la </a:t>
            </a:r>
            <a:r>
              <a:rPr lang="en-US" dirty="0" err="1" smtClean="0"/>
              <a:t>competencia</a:t>
            </a:r>
            <a:r>
              <a:rPr lang="en-US" dirty="0" smtClean="0"/>
              <a:t> </a:t>
            </a:r>
            <a:r>
              <a:rPr lang="en-US" dirty="0" err="1" smtClean="0"/>
              <a:t>Demsetz</a:t>
            </a:r>
            <a:r>
              <a:rPr lang="en-US" dirty="0" smtClean="0"/>
              <a:t> </a:t>
            </a:r>
            <a:r>
              <a:rPr lang="en-US" dirty="0" err="1" smtClean="0"/>
              <a:t>lleva</a:t>
            </a:r>
            <a:r>
              <a:rPr lang="en-US" dirty="0" smtClean="0"/>
              <a:t> a un </a:t>
            </a:r>
            <a:r>
              <a:rPr lang="en-US" i="1" dirty="0" smtClean="0"/>
              <a:t>second best, </a:t>
            </a:r>
            <a:r>
              <a:rPr lang="en-US" dirty="0" err="1" smtClean="0"/>
              <a:t>y</a:t>
            </a:r>
            <a:r>
              <a:rPr lang="en-US" dirty="0" smtClean="0"/>
              <a:t> </a:t>
            </a:r>
            <a:r>
              <a:rPr lang="en-US" dirty="0" err="1" smtClean="0"/>
              <a:t>además</a:t>
            </a:r>
            <a:r>
              <a:rPr lang="en-US" dirty="0" smtClean="0"/>
              <a:t> </a:t>
            </a:r>
            <a:r>
              <a:rPr lang="en-US" dirty="0" err="1" smtClean="0"/>
              <a:t>es</a:t>
            </a:r>
            <a:r>
              <a:rPr lang="en-US" dirty="0" smtClean="0"/>
              <a:t> </a:t>
            </a:r>
            <a:r>
              <a:rPr lang="en-US" dirty="0" err="1" smtClean="0"/>
              <a:t>necesario</a:t>
            </a:r>
            <a:r>
              <a:rPr lang="en-US" dirty="0" smtClean="0"/>
              <a:t> regular la </a:t>
            </a:r>
            <a:r>
              <a:rPr lang="en-US" dirty="0" err="1" smtClean="0"/>
              <a:t>calidad</a:t>
            </a:r>
            <a:r>
              <a:rPr lang="en-US" dirty="0" smtClean="0"/>
              <a:t> del </a:t>
            </a:r>
            <a:r>
              <a:rPr lang="en-US" dirty="0" err="1" smtClean="0"/>
              <a:t>servicio</a:t>
            </a:r>
            <a:r>
              <a:rPr lang="en-US" dirty="0" smtClean="0"/>
              <a:t> a </a:t>
            </a:r>
            <a:r>
              <a:rPr lang="en-US" dirty="0" err="1" smtClean="0"/>
              <a:t>prestarse</a:t>
            </a:r>
            <a:r>
              <a:rPr lang="en-US" dirty="0" smtClean="0"/>
              <a:t>, lo </a:t>
            </a:r>
            <a:r>
              <a:rPr lang="en-US" dirty="0" err="1" smtClean="0"/>
              <a:t>que</a:t>
            </a:r>
            <a:r>
              <a:rPr lang="en-US" dirty="0" smtClean="0"/>
              <a:t> </a:t>
            </a:r>
            <a:r>
              <a:rPr lang="en-US" dirty="0" err="1" smtClean="0"/>
              <a:t>nos</a:t>
            </a:r>
            <a:r>
              <a:rPr lang="en-US" dirty="0" smtClean="0"/>
              <a:t> </a:t>
            </a:r>
            <a:r>
              <a:rPr lang="en-US" dirty="0" err="1" smtClean="0"/>
              <a:t>lleva</a:t>
            </a:r>
            <a:r>
              <a:rPr lang="en-US" dirty="0" smtClean="0"/>
              <a:t> de </a:t>
            </a:r>
            <a:r>
              <a:rPr lang="en-US" dirty="0" err="1" smtClean="0"/>
              <a:t>vuelta</a:t>
            </a:r>
            <a:r>
              <a:rPr lang="en-US" dirty="0" smtClean="0"/>
              <a:t> a la </a:t>
            </a:r>
            <a:r>
              <a:rPr lang="en-US" dirty="0" err="1" smtClean="0"/>
              <a:t>regulación</a:t>
            </a:r>
            <a:endParaRPr lang="en-US" dirty="0" smtClean="0"/>
          </a:p>
          <a:p>
            <a:pPr lvl="1"/>
            <a:r>
              <a:rPr lang="en-US" dirty="0" err="1" smtClean="0"/>
              <a:t>Demsetz</a:t>
            </a:r>
            <a:r>
              <a:rPr lang="en-US" dirty="0" smtClean="0"/>
              <a:t> </a:t>
            </a:r>
            <a:r>
              <a:rPr lang="en-US" dirty="0" err="1" smtClean="0"/>
              <a:t>nos</a:t>
            </a:r>
            <a:r>
              <a:rPr lang="en-US" dirty="0" smtClean="0"/>
              <a:t> </a:t>
            </a:r>
            <a:r>
              <a:rPr lang="en-US" dirty="0" err="1" smtClean="0"/>
              <a:t>lleva</a:t>
            </a:r>
            <a:r>
              <a:rPr lang="en-US" dirty="0" smtClean="0"/>
              <a:t> a </a:t>
            </a:r>
            <a:r>
              <a:rPr lang="en-US" dirty="0" err="1" smtClean="0"/>
              <a:t>contratos</a:t>
            </a:r>
            <a:r>
              <a:rPr lang="en-US" dirty="0" smtClean="0"/>
              <a:t> de </a:t>
            </a:r>
            <a:r>
              <a:rPr lang="en-US" dirty="0" err="1" smtClean="0"/>
              <a:t>larga</a:t>
            </a:r>
            <a:r>
              <a:rPr lang="en-US" dirty="0" smtClean="0"/>
              <a:t> </a:t>
            </a:r>
            <a:r>
              <a:rPr lang="en-US" dirty="0" err="1" smtClean="0"/>
              <a:t>duración</a:t>
            </a:r>
            <a:r>
              <a:rPr lang="en-US" dirty="0" smtClean="0"/>
              <a:t>, </a:t>
            </a:r>
            <a:r>
              <a:rPr lang="en-US" dirty="0" err="1" smtClean="0"/>
              <a:t>que</a:t>
            </a:r>
            <a:r>
              <a:rPr lang="en-US" dirty="0" smtClean="0"/>
              <a:t> se </a:t>
            </a:r>
            <a:r>
              <a:rPr lang="en-US" dirty="0" err="1" smtClean="0"/>
              <a:t>parecen</a:t>
            </a:r>
            <a:r>
              <a:rPr lang="en-US" dirty="0" smtClean="0"/>
              <a:t> mucho a la </a:t>
            </a:r>
            <a:r>
              <a:rPr lang="en-US" dirty="0" err="1" smtClean="0"/>
              <a:t>regulación</a:t>
            </a:r>
            <a:r>
              <a:rPr lang="en-US" dirty="0" smtClean="0"/>
              <a:t> (hay </a:t>
            </a:r>
            <a:r>
              <a:rPr lang="en-US" dirty="0" err="1" smtClean="0"/>
              <a:t>que</a:t>
            </a:r>
            <a:r>
              <a:rPr lang="en-US" dirty="0" smtClean="0"/>
              <a:t> </a:t>
            </a:r>
            <a:r>
              <a:rPr lang="en-US" dirty="0" err="1" smtClean="0"/>
              <a:t>crear</a:t>
            </a:r>
            <a:r>
              <a:rPr lang="en-US" dirty="0" smtClean="0"/>
              <a:t> </a:t>
            </a:r>
            <a:r>
              <a:rPr lang="en-US" dirty="0" err="1" smtClean="0"/>
              <a:t>procedimientos</a:t>
            </a:r>
            <a:r>
              <a:rPr lang="en-US" dirty="0" smtClean="0"/>
              <a:t> </a:t>
            </a:r>
            <a:r>
              <a:rPr lang="en-US" dirty="0" err="1" smtClean="0"/>
              <a:t>para</a:t>
            </a:r>
            <a:r>
              <a:rPr lang="en-US" dirty="0" smtClean="0"/>
              <a:t> </a:t>
            </a:r>
            <a:r>
              <a:rPr lang="en-US" dirty="0" err="1" smtClean="0"/>
              <a:t>lidiar</a:t>
            </a:r>
            <a:r>
              <a:rPr lang="en-US" dirty="0" smtClean="0"/>
              <a:t> con la </a:t>
            </a:r>
            <a:r>
              <a:rPr lang="en-US" dirty="0" err="1" smtClean="0"/>
              <a:t>incertidumbre</a:t>
            </a:r>
            <a:r>
              <a:rPr lang="en-US" dirty="0" smtClean="0"/>
              <a:t>).</a:t>
            </a:r>
          </a:p>
          <a:p>
            <a:r>
              <a:rPr lang="en-US" dirty="0" smtClean="0"/>
              <a:t>Si no el mercado es desafiable o hay competencia intermodal tampoco puede ser necesario regular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Síntesis</a:t>
            </a:r>
            <a:r>
              <a:rPr lang="en-US" dirty="0" smtClean="0"/>
              <a:t> (</a:t>
            </a:r>
            <a:r>
              <a:rPr lang="en-US" dirty="0" err="1" smtClean="0"/>
              <a:t>Braeutigam</a:t>
            </a:r>
            <a:r>
              <a:rPr lang="en-US" dirty="0" smtClean="0"/>
              <a:t>)</a:t>
            </a:r>
            <a:endParaRPr lang="en-US" dirty="0"/>
          </a:p>
        </p:txBody>
      </p:sp>
      <p:pic>
        <p:nvPicPr>
          <p:cNvPr id="4" name="Picture 3"/>
          <p:cNvPicPr>
            <a:picLocks noChangeAspect="1"/>
          </p:cNvPicPr>
          <p:nvPr/>
        </p:nvPicPr>
        <p:blipFill>
          <a:blip r:embed="rId2"/>
          <a:stretch>
            <a:fillRect/>
          </a:stretch>
        </p:blipFill>
        <p:spPr>
          <a:xfrm>
            <a:off x="1371600" y="1600200"/>
            <a:ext cx="4442423" cy="4992624"/>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Regulación</a:t>
            </a:r>
            <a:r>
              <a:rPr lang="en-US" dirty="0" smtClean="0"/>
              <a:t> </a:t>
            </a:r>
            <a:r>
              <a:rPr lang="en-US" dirty="0" err="1" smtClean="0"/>
              <a:t>debe</a:t>
            </a:r>
            <a:r>
              <a:rPr lang="en-US" dirty="0" smtClean="0"/>
              <a:t> </a:t>
            </a:r>
            <a:r>
              <a:rPr lang="en-US" dirty="0" err="1" smtClean="0"/>
              <a:t>imitar</a:t>
            </a:r>
            <a:r>
              <a:rPr lang="en-US" dirty="0" smtClean="0"/>
              <a:t> la </a:t>
            </a:r>
            <a:r>
              <a:rPr lang="en-US" dirty="0" err="1" smtClean="0"/>
              <a:t>competencia</a:t>
            </a:r>
            <a:endParaRPr lang="en-US" dirty="0"/>
          </a:p>
        </p:txBody>
      </p:sp>
      <p:sp>
        <p:nvSpPr>
          <p:cNvPr id="3" name="Content Placeholder 2"/>
          <p:cNvSpPr>
            <a:spLocks noGrp="1"/>
          </p:cNvSpPr>
          <p:nvPr>
            <p:ph idx="1"/>
          </p:nvPr>
        </p:nvSpPr>
        <p:spPr/>
        <p:txBody>
          <a:bodyPr>
            <a:normAutofit lnSpcReduction="10000"/>
          </a:bodyPr>
          <a:lstStyle/>
          <a:p>
            <a:r>
              <a:rPr lang="en-US" dirty="0" smtClean="0"/>
              <a:t>La </a:t>
            </a:r>
            <a:r>
              <a:rPr lang="en-US" dirty="0" err="1" smtClean="0"/>
              <a:t>regulación</a:t>
            </a:r>
            <a:r>
              <a:rPr lang="en-US" dirty="0" smtClean="0"/>
              <a:t> </a:t>
            </a:r>
            <a:r>
              <a:rPr lang="en-US" dirty="0" err="1" smtClean="0"/>
              <a:t>debe</a:t>
            </a:r>
            <a:r>
              <a:rPr lang="en-US" dirty="0" smtClean="0"/>
              <a:t> </a:t>
            </a:r>
            <a:r>
              <a:rPr lang="en-US" dirty="0" err="1" smtClean="0"/>
              <a:t>introducirse</a:t>
            </a:r>
            <a:r>
              <a:rPr lang="en-US" dirty="0" smtClean="0"/>
              <a:t> </a:t>
            </a:r>
            <a:r>
              <a:rPr lang="en-US" dirty="0" err="1" smtClean="0"/>
              <a:t>para</a:t>
            </a:r>
            <a:r>
              <a:rPr lang="en-US" dirty="0" smtClean="0"/>
              <a:t> </a:t>
            </a:r>
            <a:r>
              <a:rPr lang="en-US" dirty="0" err="1" smtClean="0"/>
              <a:t>buscar</a:t>
            </a:r>
            <a:r>
              <a:rPr lang="en-US" dirty="0" smtClean="0"/>
              <a:t> un first best</a:t>
            </a:r>
          </a:p>
          <a:p>
            <a:r>
              <a:rPr lang="en-US" dirty="0" err="1" smtClean="0"/>
              <a:t>Objetivos</a:t>
            </a:r>
            <a:r>
              <a:rPr lang="en-US" dirty="0" smtClean="0"/>
              <a:t> (</a:t>
            </a:r>
            <a:r>
              <a:rPr lang="en-US" dirty="0" err="1" smtClean="0"/>
              <a:t>Willig</a:t>
            </a:r>
            <a:r>
              <a:rPr lang="en-US" dirty="0" smtClean="0"/>
              <a:t>)</a:t>
            </a:r>
          </a:p>
          <a:p>
            <a:pPr lvl="1"/>
            <a:r>
              <a:rPr lang="en-US" dirty="0" smtClean="0"/>
              <a:t>Control el </a:t>
            </a:r>
            <a:r>
              <a:rPr lang="en-US" dirty="0" err="1" smtClean="0"/>
              <a:t>poder</a:t>
            </a:r>
            <a:r>
              <a:rPr lang="en-US" dirty="0" smtClean="0"/>
              <a:t> de </a:t>
            </a:r>
            <a:r>
              <a:rPr lang="en-US" dirty="0" err="1" smtClean="0"/>
              <a:t>mercado</a:t>
            </a:r>
            <a:endParaRPr lang="en-US" dirty="0" smtClean="0"/>
          </a:p>
          <a:p>
            <a:pPr lvl="1"/>
            <a:r>
              <a:rPr lang="en-US" dirty="0" err="1" smtClean="0"/>
              <a:t>Respetar</a:t>
            </a:r>
            <a:r>
              <a:rPr lang="en-US" dirty="0" smtClean="0"/>
              <a:t> </a:t>
            </a:r>
            <a:r>
              <a:rPr lang="en-US" dirty="0" err="1" smtClean="0"/>
              <a:t>inversiones</a:t>
            </a:r>
            <a:endParaRPr lang="en-US" dirty="0" smtClean="0"/>
          </a:p>
          <a:p>
            <a:pPr lvl="1"/>
            <a:r>
              <a:rPr lang="en-US" dirty="0" err="1" smtClean="0"/>
              <a:t>Mantener</a:t>
            </a:r>
            <a:r>
              <a:rPr lang="en-US" dirty="0" smtClean="0"/>
              <a:t> </a:t>
            </a:r>
            <a:r>
              <a:rPr lang="en-US" dirty="0" err="1" smtClean="0"/>
              <a:t>incentivos</a:t>
            </a:r>
            <a:r>
              <a:rPr lang="en-US" dirty="0" smtClean="0"/>
              <a:t> </a:t>
            </a:r>
            <a:r>
              <a:rPr lang="en-US" dirty="0" err="1" smtClean="0"/>
              <a:t>para</a:t>
            </a:r>
            <a:r>
              <a:rPr lang="en-US" dirty="0" smtClean="0"/>
              <a:t> </a:t>
            </a:r>
            <a:r>
              <a:rPr lang="en-US" dirty="0" err="1" smtClean="0"/>
              <a:t>innovar</a:t>
            </a:r>
            <a:endParaRPr lang="en-US" dirty="0" smtClean="0"/>
          </a:p>
          <a:p>
            <a:pPr lvl="1"/>
            <a:r>
              <a:rPr lang="en-US" dirty="0" err="1" smtClean="0"/>
              <a:t>Permitir</a:t>
            </a:r>
            <a:r>
              <a:rPr lang="en-US" dirty="0" smtClean="0"/>
              <a:t> un </a:t>
            </a:r>
            <a:r>
              <a:rPr lang="en-US" dirty="0" err="1" smtClean="0"/>
              <a:t>sistema</a:t>
            </a:r>
            <a:r>
              <a:rPr lang="en-US" dirty="0" smtClean="0"/>
              <a:t> de </a:t>
            </a:r>
            <a:r>
              <a:rPr lang="en-US" dirty="0" err="1" smtClean="0"/>
              <a:t>precios</a:t>
            </a:r>
            <a:r>
              <a:rPr lang="en-US" dirty="0" smtClean="0"/>
              <a:t> </a:t>
            </a:r>
            <a:r>
              <a:rPr lang="en-US" dirty="0" err="1" smtClean="0"/>
              <a:t>eficiente</a:t>
            </a:r>
            <a:endParaRPr lang="en-US" dirty="0" smtClean="0"/>
          </a:p>
          <a:p>
            <a:pPr lvl="1"/>
            <a:r>
              <a:rPr lang="en-US" dirty="0" err="1" smtClean="0"/>
              <a:t>Aislar</a:t>
            </a:r>
            <a:r>
              <a:rPr lang="en-US" dirty="0" smtClean="0"/>
              <a:t> el </a:t>
            </a:r>
            <a:r>
              <a:rPr lang="en-US" dirty="0" err="1" smtClean="0"/>
              <a:t>sistema</a:t>
            </a:r>
            <a:r>
              <a:rPr lang="en-US" dirty="0" smtClean="0"/>
              <a:t> </a:t>
            </a:r>
            <a:r>
              <a:rPr lang="en-US" dirty="0" err="1" smtClean="0"/>
              <a:t>regulatorio</a:t>
            </a:r>
            <a:r>
              <a:rPr lang="en-US" dirty="0" smtClean="0"/>
              <a:t> de </a:t>
            </a:r>
            <a:r>
              <a:rPr lang="en-US" dirty="0" err="1" smtClean="0"/>
              <a:t>las</a:t>
            </a:r>
            <a:r>
              <a:rPr lang="en-US" dirty="0" smtClean="0"/>
              <a:t> </a:t>
            </a:r>
            <a:r>
              <a:rPr lang="en-US" dirty="0" err="1" smtClean="0"/>
              <a:t>influencias</a:t>
            </a:r>
            <a:r>
              <a:rPr lang="en-US" dirty="0" smtClean="0"/>
              <a:t> </a:t>
            </a:r>
            <a:r>
              <a:rPr lang="en-US" dirty="0" err="1" smtClean="0"/>
              <a:t>políticas</a:t>
            </a:r>
            <a:endParaRPr lang="en-US" dirty="0" smtClean="0"/>
          </a:p>
          <a:p>
            <a:pPr lvl="1"/>
            <a:r>
              <a:rPr lang="en-US" dirty="0" err="1" smtClean="0"/>
              <a:t>Permitir</a:t>
            </a:r>
            <a:r>
              <a:rPr lang="en-US" dirty="0" smtClean="0"/>
              <a:t> la </a:t>
            </a:r>
            <a:r>
              <a:rPr lang="en-US" dirty="0" err="1" smtClean="0"/>
              <a:t>competencia</a:t>
            </a:r>
            <a:r>
              <a:rPr lang="en-US" dirty="0" smtClean="0"/>
              <a:t> </a:t>
            </a:r>
            <a:r>
              <a:rPr lang="en-US" dirty="0" err="1" smtClean="0"/>
              <a:t>dentro</a:t>
            </a:r>
            <a:r>
              <a:rPr lang="en-US" dirty="0" smtClean="0"/>
              <a:t> de lo </a:t>
            </a:r>
            <a:r>
              <a:rPr lang="en-US" dirty="0" err="1" smtClean="0"/>
              <a:t>posible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Galetovic-Sanhueza</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480440" y="1524000"/>
            <a:ext cx="5764910" cy="531000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Concepto clave</a:t>
            </a:r>
          </a:p>
        </p:txBody>
      </p:sp>
      <p:sp>
        <p:nvSpPr>
          <p:cNvPr id="3" name="Content Placeholder 2"/>
          <p:cNvSpPr>
            <a:spLocks noGrp="1"/>
          </p:cNvSpPr>
          <p:nvPr>
            <p:ph idx="1"/>
          </p:nvPr>
        </p:nvSpPr>
        <p:spPr/>
        <p:txBody>
          <a:bodyPr>
            <a:normAutofit fontScale="92500"/>
          </a:bodyPr>
          <a:lstStyle/>
          <a:p>
            <a:r>
              <a:rPr lang="en-US"/>
              <a:t>Corte Suprema norteamericana, </a:t>
            </a:r>
            <a:r>
              <a:rPr lang="en-US" i="1"/>
              <a:t>Federal Power Commission v. Hope Natural Gas Co.</a:t>
            </a:r>
            <a:r>
              <a:rPr lang="en-US"/>
              <a:t>, 320 US 591, 603 (1944)</a:t>
            </a:r>
          </a:p>
          <a:p>
            <a:pPr lvl="1"/>
            <a:r>
              <a:rPr lang="en-US"/>
              <a:t>The fixing of ‘just and reasonable’ rates involves a balancing of the investor and the consumer interests… From the investor or company point of view it is important that there be enough revenue not only for operating expenses but also for the capital costs of the business… The return of the equity owner should be commensurate with returns on investments in other enterprises having corresponding risks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Cost of Service Regulation</a:t>
            </a:r>
          </a:p>
        </p:txBody>
      </p:sp>
      <p:sp>
        <p:nvSpPr>
          <p:cNvPr id="3" name="Content Placeholder 2"/>
          <p:cNvSpPr>
            <a:spLocks noGrp="1"/>
          </p:cNvSpPr>
          <p:nvPr>
            <p:ph idx="1"/>
          </p:nvPr>
        </p:nvSpPr>
        <p:spPr/>
        <p:txBody>
          <a:bodyPr>
            <a:normAutofit fontScale="92500" lnSpcReduction="20000"/>
          </a:bodyPr>
          <a:lstStyle/>
          <a:p>
            <a:r>
              <a:rPr lang="en-US"/>
              <a:t>Ecuación fundamental</a:t>
            </a:r>
          </a:p>
          <a:p>
            <a:pPr lvl="1"/>
            <a:r>
              <a:rPr lang="en-US"/>
              <a:t>PQ=RR=TC    </a:t>
            </a:r>
            <a:r>
              <a:rPr lang="en-US">
                <a:sym typeface="Wingdings"/>
              </a:rPr>
              <a:t>      P=TC/Q</a:t>
            </a:r>
          </a:p>
          <a:p>
            <a:r>
              <a:rPr lang="en-US">
                <a:sym typeface="Wingdings"/>
              </a:rPr>
              <a:t>Dos etapas en la fijación de precios</a:t>
            </a:r>
          </a:p>
          <a:p>
            <a:pPr lvl="1"/>
            <a:r>
              <a:rPr lang="en-US">
                <a:sym typeface="Wingdings"/>
              </a:rPr>
              <a:t>Determinación del </a:t>
            </a:r>
            <a:r>
              <a:rPr lang="en-US" i="1">
                <a:sym typeface="Wingdings"/>
              </a:rPr>
              <a:t>revenue requirement </a:t>
            </a:r>
            <a:r>
              <a:rPr lang="en-US">
                <a:sym typeface="Wingdings"/>
              </a:rPr>
              <a:t>(RR)</a:t>
            </a:r>
          </a:p>
          <a:p>
            <a:pPr lvl="1"/>
            <a:r>
              <a:rPr lang="en-US">
                <a:sym typeface="Wingdings"/>
              </a:rPr>
              <a:t>Determinación del P</a:t>
            </a:r>
          </a:p>
          <a:p>
            <a:pPr lvl="2"/>
            <a:r>
              <a:rPr lang="en-US">
                <a:sym typeface="Wingdings"/>
              </a:rPr>
              <a:t>Firma uni-producto, P es igual al costo medio</a:t>
            </a:r>
          </a:p>
          <a:p>
            <a:pPr lvl="2"/>
            <a:r>
              <a:rPr lang="en-US">
                <a:sym typeface="Wingdings"/>
              </a:rPr>
              <a:t>Firmas multi-producto, hay que asignar los costos comunes</a:t>
            </a:r>
          </a:p>
          <a:p>
            <a:pPr lvl="3"/>
            <a:r>
              <a:rPr lang="en-US">
                <a:sym typeface="Wingdings"/>
              </a:rPr>
              <a:t>FDC: fully distributed costs (por output, costos o ingres0s), problema siempre presente</a:t>
            </a:r>
          </a:p>
          <a:p>
            <a:pPr lvl="4"/>
            <a:r>
              <a:rPr lang="en-US">
                <a:sym typeface="Wingdings"/>
              </a:rPr>
              <a:t>Ineficiente, se aleja de Ramsey pricing</a:t>
            </a:r>
          </a:p>
          <a:p>
            <a:pPr lvl="4"/>
            <a:r>
              <a:rPr lang="en-US">
                <a:sym typeface="Wingdings"/>
              </a:rPr>
              <a:t>Cream-skimming, cross-subsidization (incremental and stand-alone tests)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Cost of Service Regulation</a:t>
            </a:r>
          </a:p>
        </p:txBody>
      </p:sp>
      <p:sp>
        <p:nvSpPr>
          <p:cNvPr id="3" name="Content Placeholder 2"/>
          <p:cNvSpPr>
            <a:spLocks noGrp="1"/>
          </p:cNvSpPr>
          <p:nvPr>
            <p:ph idx="1"/>
          </p:nvPr>
        </p:nvSpPr>
        <p:spPr/>
        <p:txBody>
          <a:bodyPr>
            <a:normAutofit fontScale="92500" lnSpcReduction="20000"/>
          </a:bodyPr>
          <a:lstStyle/>
          <a:p>
            <a:r>
              <a:rPr lang="en-US">
                <a:sym typeface="Wingdings"/>
              </a:rPr>
              <a:t>TC=Costos operativos + costos de capital</a:t>
            </a:r>
          </a:p>
          <a:p>
            <a:pPr lvl="1"/>
            <a:r>
              <a:rPr lang="en-US">
                <a:sym typeface="Wingdings"/>
              </a:rPr>
              <a:t>Costos de operación (determinación ex ante)</a:t>
            </a:r>
          </a:p>
          <a:p>
            <a:pPr lvl="2"/>
            <a:r>
              <a:rPr lang="en-US">
                <a:sym typeface="Wingdings"/>
              </a:rPr>
              <a:t>Elección de un año referencial</a:t>
            </a:r>
          </a:p>
          <a:p>
            <a:pPr lvl="2"/>
            <a:r>
              <a:rPr lang="en-US"/>
              <a:t>Determinación de los costos razonables: gastos administrativo, mantención, sueldos, combustibles, energía, etc.</a:t>
            </a:r>
          </a:p>
          <a:p>
            <a:pPr lvl="1"/>
            <a:r>
              <a:rPr lang="en-US"/>
              <a:t>Costos de capital (K=rRB+d)</a:t>
            </a:r>
          </a:p>
          <a:p>
            <a:pPr lvl="2"/>
            <a:r>
              <a:rPr lang="en-US" i="1"/>
              <a:t>Rate base (RB)</a:t>
            </a:r>
            <a:r>
              <a:rPr lang="en-US"/>
              <a:t>: Costo histórico de la inversión de la firma menos la depreciación acumulada (valoración de activos)</a:t>
            </a:r>
          </a:p>
          <a:p>
            <a:pPr lvl="2"/>
            <a:r>
              <a:rPr lang="en-US"/>
              <a:t>Retorno razonable (r, que se multiplica por la base)</a:t>
            </a:r>
          </a:p>
          <a:p>
            <a:pPr lvl="2"/>
            <a:r>
              <a:rPr lang="en-US"/>
              <a:t>Depreciación del período: Pérdida de valor de la inversión durante el período</a:t>
            </a:r>
          </a:p>
          <a:p>
            <a:pPr lvl="1"/>
            <a:r>
              <a:rPr lang="en-US"/>
              <a:t>Todo esto en un cierto período (Teleco: 5 años)</a:t>
            </a:r>
          </a:p>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Críticas a CoS</a:t>
            </a:r>
          </a:p>
        </p:txBody>
      </p:sp>
      <p:sp>
        <p:nvSpPr>
          <p:cNvPr id="3" name="Content Placeholder 2"/>
          <p:cNvSpPr>
            <a:spLocks noGrp="1"/>
          </p:cNvSpPr>
          <p:nvPr>
            <p:ph idx="1"/>
          </p:nvPr>
        </p:nvSpPr>
        <p:spPr/>
        <p:txBody>
          <a:bodyPr>
            <a:normAutofit fontScale="70000" lnSpcReduction="20000"/>
          </a:bodyPr>
          <a:lstStyle/>
          <a:p>
            <a:r>
              <a:rPr lang="en-US"/>
              <a:t>Asimetrías de información</a:t>
            </a:r>
          </a:p>
          <a:p>
            <a:pPr lvl="1"/>
            <a:r>
              <a:rPr lang="en-US"/>
              <a:t>Regulado mucho más informado que el regulador</a:t>
            </a:r>
          </a:p>
          <a:p>
            <a:r>
              <a:rPr lang="en-US"/>
              <a:t>No hay incentivos para reducir los costos </a:t>
            </a:r>
          </a:p>
          <a:p>
            <a:pPr lvl="1"/>
            <a:r>
              <a:rPr lang="en-US"/>
              <a:t>Gold plating</a:t>
            </a:r>
          </a:p>
          <a:p>
            <a:r>
              <a:rPr lang="en-US"/>
              <a:t>El efecto Averch-Johnson</a:t>
            </a:r>
          </a:p>
          <a:p>
            <a:pPr lvl="1"/>
            <a:r>
              <a:rPr lang="en-US"/>
              <a:t>Incentivo a expandir el rate base</a:t>
            </a:r>
          </a:p>
          <a:p>
            <a:pPr lvl="1"/>
            <a:r>
              <a:rPr lang="en-US"/>
              <a:t>Incentivo a invertir en capital versus trabajo</a:t>
            </a:r>
          </a:p>
          <a:p>
            <a:r>
              <a:rPr lang="en-US"/>
              <a:t>Factores de mitigación</a:t>
            </a:r>
          </a:p>
          <a:p>
            <a:pPr lvl="1"/>
            <a:r>
              <a:rPr lang="en-US"/>
              <a:t>Regulatory lag: promueve la eficiencia productiva</a:t>
            </a:r>
          </a:p>
          <a:p>
            <a:pPr lvl="1"/>
            <a:r>
              <a:rPr lang="en-US"/>
              <a:t>Prodence and facilities reviews</a:t>
            </a:r>
          </a:p>
          <a:p>
            <a:r>
              <a:rPr lang="en-US"/>
              <a:t>Otros</a:t>
            </a:r>
          </a:p>
          <a:p>
            <a:pPr lvl="1"/>
            <a:r>
              <a:rPr lang="en-US"/>
              <a:t>Riesgo regulatorio: problema de inconsistencia dinámica</a:t>
            </a:r>
          </a:p>
          <a:p>
            <a:pPr lvl="1"/>
            <a:r>
              <a:rPr lang="en-US"/>
              <a:t>FDC y eficiencia asignativa</a:t>
            </a:r>
          </a:p>
          <a:p>
            <a:pPr lvl="1"/>
            <a:r>
              <a:rPr lang="en-US"/>
              <a:t>Costo regulatorio</a:t>
            </a:r>
          </a:p>
          <a:p>
            <a:r>
              <a:rPr lang="en-US"/>
              <a:t>Mejoras</a:t>
            </a:r>
          </a:p>
          <a:p>
            <a:pPr lvl="1"/>
            <a:r>
              <a:rPr lang="en-US"/>
              <a:t>Uso de la empresa eficiente en Chile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Incentive-Based Regulation</a:t>
            </a:r>
          </a:p>
        </p:txBody>
      </p:sp>
      <p:sp>
        <p:nvSpPr>
          <p:cNvPr id="3" name="Content Placeholder 2"/>
          <p:cNvSpPr>
            <a:spLocks noGrp="1"/>
          </p:cNvSpPr>
          <p:nvPr>
            <p:ph idx="1"/>
          </p:nvPr>
        </p:nvSpPr>
        <p:spPr/>
        <p:txBody>
          <a:bodyPr/>
          <a:lstStyle/>
          <a:p>
            <a:r>
              <a:rPr lang="en-US"/>
              <a:t>Avances en UK en 1984 (privatización de BT)</a:t>
            </a:r>
          </a:p>
          <a:p>
            <a:pPr lvl="1"/>
            <a:r>
              <a:rPr lang="en-US"/>
              <a:t>Uso de Price-Caps</a:t>
            </a:r>
          </a:p>
          <a:p>
            <a:pPr lvl="2"/>
            <a:r>
              <a:rPr lang="en-US"/>
              <a:t>Pueden ser por productos o por </a:t>
            </a:r>
            <a:r>
              <a:rPr lang="en-US" i="1"/>
              <a:t>baskets</a:t>
            </a:r>
            <a:r>
              <a:rPr lang="en-US"/>
              <a:t> de productos</a:t>
            </a:r>
          </a:p>
          <a:p>
            <a:pPr lvl="1"/>
            <a:r>
              <a:rPr lang="en-US"/>
              <a:t>Uso del Factor X (RPI-X)</a:t>
            </a:r>
          </a:p>
          <a:p>
            <a:r>
              <a:rPr lang="en-US"/>
              <a:t>Los problemas se mantienen</a:t>
            </a:r>
          </a:p>
          <a:p>
            <a:pPr lvl="1"/>
            <a:r>
              <a:rPr lang="en-US"/>
              <a:t>Necesidad de tener pass through (shocks estocásticos en los costos)</a:t>
            </a:r>
          </a:p>
          <a:p>
            <a:pPr lvl="1"/>
            <a:r>
              <a:rPr lang="en-US"/>
              <a:t>Cambios exógenos pueden gatillar una revisión de precios</a:t>
            </a:r>
          </a:p>
          <a:p>
            <a:pPr lvl="1"/>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Primera</a:t>
            </a:r>
            <a:r>
              <a:rPr lang="en-US" dirty="0" smtClean="0"/>
              <a:t> </a:t>
            </a:r>
            <a:r>
              <a:rPr lang="en-US" dirty="0" err="1" smtClean="0"/>
              <a:t>falla</a:t>
            </a:r>
            <a:r>
              <a:rPr lang="en-US" dirty="0" smtClean="0"/>
              <a:t>: El </a:t>
            </a:r>
            <a:r>
              <a:rPr lang="en-US" dirty="0" err="1" smtClean="0"/>
              <a:t>monopolio</a:t>
            </a:r>
            <a:r>
              <a:rPr lang="en-US" dirty="0" smtClean="0"/>
              <a:t> natural</a:t>
            </a:r>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DEL COS a las CONCESIONES</a:t>
            </a:r>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Demsetz</a:t>
            </a:r>
          </a:p>
        </p:txBody>
      </p:sp>
      <p:sp>
        <p:nvSpPr>
          <p:cNvPr id="3" name="Content Placeholder 2"/>
          <p:cNvSpPr>
            <a:spLocks noGrp="1"/>
          </p:cNvSpPr>
          <p:nvPr>
            <p:ph idx="1"/>
          </p:nvPr>
        </p:nvSpPr>
        <p:spPr/>
        <p:txBody>
          <a:bodyPr>
            <a:normAutofit fontScale="92500"/>
          </a:bodyPr>
          <a:lstStyle/>
          <a:p>
            <a:r>
              <a:rPr lang="en-US"/>
              <a:t>Cambiar la competencia “en el mercado” (cuando no funciona) por la competencia “por el mercado”</a:t>
            </a:r>
          </a:p>
          <a:p>
            <a:r>
              <a:rPr lang="en-US"/>
              <a:t>Why regulate utilities</a:t>
            </a:r>
            <a:r>
              <a:rPr lang="en-US" i="1"/>
              <a:t>, </a:t>
            </a:r>
            <a:r>
              <a:rPr lang="en-US"/>
              <a:t>1968</a:t>
            </a:r>
          </a:p>
          <a:p>
            <a:pPr lvl="1"/>
            <a:r>
              <a:rPr lang="en-US"/>
              <a:t>P. 57: “If the number of bidders is large or if, for other reasons, collussion among them is impractical, the contracted price can be very close to per-unit production cost”.</a:t>
            </a:r>
          </a:p>
          <a:p>
            <a:pPr lvl="1"/>
            <a:r>
              <a:rPr lang="en-US"/>
              <a:t>P. 58: “Under these conditions there will exist enough independently acting bidders to assure that the winning price will differ insignificantly from the per-unit cost of producing [the goods]”.</a:t>
            </a:r>
          </a:p>
          <a:p>
            <a:pPr lvl="1"/>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Mercado</a:t>
            </a:r>
          </a:p>
        </p:txBody>
      </p:sp>
      <p:sp>
        <p:nvSpPr>
          <p:cNvPr id="3" name="Content Placeholder 2"/>
          <p:cNvSpPr>
            <a:spLocks noGrp="1"/>
          </p:cNvSpPr>
          <p:nvPr>
            <p:ph idx="1"/>
          </p:nvPr>
        </p:nvSpPr>
        <p:spPr/>
        <p:txBody>
          <a:bodyPr>
            <a:normAutofit/>
          </a:bodyPr>
          <a:lstStyle/>
          <a:p>
            <a:r>
              <a:rPr lang="en-US"/>
              <a:t>Cuando el mercado funciona bien, no hay rentas económicas (visión estática)</a:t>
            </a:r>
          </a:p>
          <a:p>
            <a:r>
              <a:rPr lang="en-US"/>
              <a:t>El sistema de precios provee de señales para que los consumidores puedan maximizar su utilidad dada sus preferencias</a:t>
            </a:r>
          </a:p>
          <a:p>
            <a:r>
              <a:rPr lang="en-US"/>
              <a:t>En la medida que el mercado se aleje de P=CM </a:t>
            </a:r>
            <a:r>
              <a:rPr lang="en-US" b="1"/>
              <a:t>o exista la expectativa de dicho alejamiento</a:t>
            </a:r>
            <a:r>
              <a:rPr lang="en-US"/>
              <a:t>, el propio mercado provee señales a los inversionistas para que inviertan en el sector</a:t>
            </a:r>
          </a:p>
          <a:p>
            <a:pPr lvl="1">
              <a:buNone/>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Regulación</a:t>
            </a:r>
          </a:p>
        </p:txBody>
      </p:sp>
      <p:sp>
        <p:nvSpPr>
          <p:cNvPr id="3" name="Content Placeholder 2"/>
          <p:cNvSpPr>
            <a:spLocks noGrp="1"/>
          </p:cNvSpPr>
          <p:nvPr>
            <p:ph idx="1"/>
          </p:nvPr>
        </p:nvSpPr>
        <p:spPr/>
        <p:txBody>
          <a:bodyPr/>
          <a:lstStyle/>
          <a:p>
            <a:r>
              <a:rPr lang="en-US"/>
              <a:t>Difícil lograr esas dos virtudes del mercado:</a:t>
            </a:r>
          </a:p>
          <a:p>
            <a:pPr lvl="1"/>
            <a:r>
              <a:rPr lang="en-US"/>
              <a:t>P=CM</a:t>
            </a:r>
          </a:p>
          <a:p>
            <a:pPr lvl="1"/>
            <a:r>
              <a:rPr lang="en-US"/>
              <a:t>Sistema de señales que regule la inversión privada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 </a:t>
            </a:r>
            <a:r>
              <a:rPr lang="en-US" dirty="0" err="1" smtClean="0"/>
              <a:t>problema</a:t>
            </a:r>
            <a:r>
              <a:rPr lang="en-US" dirty="0" smtClean="0"/>
              <a:t> del </a:t>
            </a:r>
            <a:r>
              <a:rPr lang="en-US" dirty="0" err="1" smtClean="0"/>
              <a:t>monopolista</a:t>
            </a:r>
            <a:endParaRPr lang="en-US" dirty="0"/>
          </a:p>
        </p:txBody>
      </p:sp>
      <p:pic>
        <p:nvPicPr>
          <p:cNvPr id="4" name="Picture 3"/>
          <p:cNvPicPr>
            <a:picLocks noChangeAspect="1"/>
          </p:cNvPicPr>
          <p:nvPr/>
        </p:nvPicPr>
        <p:blipFill>
          <a:blip r:embed="rId2"/>
          <a:stretch>
            <a:fillRect/>
          </a:stretch>
        </p:blipFill>
        <p:spPr>
          <a:xfrm>
            <a:off x="1803400" y="1775191"/>
            <a:ext cx="4826000" cy="4405385"/>
          </a:xfrm>
          <a:prstGeom prst="rect">
            <a:avLst/>
          </a:prstGeom>
        </p:spPr>
      </p:pic>
      <p:sp>
        <p:nvSpPr>
          <p:cNvPr id="5" name="TextBox 4"/>
          <p:cNvSpPr txBox="1"/>
          <p:nvPr/>
        </p:nvSpPr>
        <p:spPr>
          <a:xfrm>
            <a:off x="1524000" y="6304002"/>
            <a:ext cx="6008563" cy="369332"/>
          </a:xfrm>
          <a:prstGeom prst="rect">
            <a:avLst/>
          </a:prstGeom>
          <a:noFill/>
        </p:spPr>
        <p:txBody>
          <a:bodyPr wrap="none" rtlCol="0">
            <a:spAutoFit/>
          </a:bodyPr>
          <a:lstStyle/>
          <a:p>
            <a:r>
              <a:rPr lang="en-US" dirty="0" err="1" smtClean="0"/>
              <a:t>Fuente</a:t>
            </a:r>
            <a:r>
              <a:rPr lang="en-US" dirty="0" smtClean="0"/>
              <a:t>: Motta, </a:t>
            </a:r>
            <a:r>
              <a:rPr lang="en-US" i="1" dirty="0" smtClean="0"/>
              <a:t>Competition Policy: Theory and Practice </a:t>
            </a:r>
            <a:r>
              <a:rPr lang="en-US" dirty="0" smtClean="0"/>
              <a:t>(2004).</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and Second Best </a:t>
            </a:r>
            <a:endParaRPr lang="en-US" dirty="0"/>
          </a:p>
        </p:txBody>
      </p:sp>
      <p:sp>
        <p:nvSpPr>
          <p:cNvPr id="3" name="Content Placeholder 2"/>
          <p:cNvSpPr>
            <a:spLocks noGrp="1"/>
          </p:cNvSpPr>
          <p:nvPr>
            <p:ph idx="1"/>
          </p:nvPr>
        </p:nvSpPr>
        <p:spPr/>
        <p:txBody>
          <a:bodyPr/>
          <a:lstStyle/>
          <a:p>
            <a:r>
              <a:rPr lang="en-US" dirty="0" err="1" smtClean="0"/>
              <a:t>C(y</a:t>
            </a:r>
            <a:r>
              <a:rPr lang="en-US" dirty="0" smtClean="0"/>
              <a:t>)=</a:t>
            </a:r>
            <a:r>
              <a:rPr lang="en-US" dirty="0" err="1" smtClean="0"/>
              <a:t>F+my</a:t>
            </a:r>
            <a:endParaRPr lang="en-US" dirty="0" smtClean="0"/>
          </a:p>
          <a:p>
            <a:r>
              <a:rPr lang="en-US" dirty="0" smtClean="0"/>
              <a:t>First Best: </a:t>
            </a:r>
            <a:r>
              <a:rPr lang="en-US" dirty="0" err="1" smtClean="0"/>
              <a:t>m</a:t>
            </a:r>
            <a:r>
              <a:rPr lang="en-US" dirty="0" smtClean="0"/>
              <a:t>=</a:t>
            </a:r>
            <a:r>
              <a:rPr lang="en-US" dirty="0" err="1" smtClean="0"/>
              <a:t>Pe</a:t>
            </a:r>
            <a:r>
              <a:rPr lang="en-US" dirty="0" smtClean="0"/>
              <a:t> (CM=P); AEH </a:t>
            </a:r>
            <a:r>
              <a:rPr lang="en-US" dirty="0" err="1" smtClean="0"/>
              <a:t>bienestar</a:t>
            </a:r>
            <a:r>
              <a:rPr lang="en-US" dirty="0" smtClean="0"/>
              <a:t> </a:t>
            </a:r>
            <a:r>
              <a:rPr lang="en-US" dirty="0" err="1" smtClean="0"/>
              <a:t>máximo</a:t>
            </a:r>
            <a:r>
              <a:rPr lang="en-US" dirty="0" smtClean="0"/>
              <a:t>. ¿</a:t>
            </a:r>
            <a:r>
              <a:rPr lang="en-US" dirty="0" err="1" smtClean="0"/>
              <a:t>Pero</a:t>
            </a:r>
            <a:r>
              <a:rPr lang="en-US" dirty="0" smtClean="0"/>
              <a:t> </a:t>
            </a:r>
            <a:r>
              <a:rPr lang="en-US" dirty="0" err="1" smtClean="0"/>
              <a:t>cómo</a:t>
            </a:r>
            <a:r>
              <a:rPr lang="en-US" dirty="0" smtClean="0"/>
              <a:t> </a:t>
            </a:r>
            <a:r>
              <a:rPr lang="en-US" dirty="0" err="1" smtClean="0"/>
              <a:t>recupera</a:t>
            </a:r>
            <a:r>
              <a:rPr lang="en-US" dirty="0" smtClean="0"/>
              <a:t> F?</a:t>
            </a:r>
            <a:endParaRPr lang="en-US" dirty="0"/>
          </a:p>
        </p:txBody>
      </p:sp>
      <p:pic>
        <p:nvPicPr>
          <p:cNvPr id="5" name="Picture 4"/>
          <p:cNvPicPr>
            <a:picLocks noChangeAspect="1"/>
          </p:cNvPicPr>
          <p:nvPr/>
        </p:nvPicPr>
        <p:blipFill>
          <a:blip r:embed="rId2"/>
          <a:stretch>
            <a:fillRect/>
          </a:stretch>
        </p:blipFill>
        <p:spPr>
          <a:xfrm>
            <a:off x="2362200" y="3352800"/>
            <a:ext cx="4138566" cy="31940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First Best</a:t>
            </a:r>
          </a:p>
        </p:txBody>
      </p:sp>
      <p:sp>
        <p:nvSpPr>
          <p:cNvPr id="3" name="Content Placeholder 2"/>
          <p:cNvSpPr>
            <a:spLocks noGrp="1"/>
          </p:cNvSpPr>
          <p:nvPr>
            <p:ph idx="1"/>
          </p:nvPr>
        </p:nvSpPr>
        <p:spPr/>
        <p:txBody>
          <a:bodyPr/>
          <a:lstStyle/>
          <a:p>
            <a:pPr lvl="2"/>
            <a:endParaRPr lang="en-US" dirty="0" smtClean="0"/>
          </a:p>
          <a:p>
            <a:r>
              <a:rPr lang="en-US" dirty="0" smtClean="0"/>
              <a:t>El first best se </a:t>
            </a:r>
            <a:r>
              <a:rPr lang="en-US" dirty="0" err="1" smtClean="0"/>
              <a:t>puede</a:t>
            </a:r>
            <a:r>
              <a:rPr lang="en-US" dirty="0" smtClean="0"/>
              <a:t> </a:t>
            </a:r>
            <a:r>
              <a:rPr lang="en-US" dirty="0" err="1" smtClean="0"/>
              <a:t>obtener</a:t>
            </a:r>
            <a:r>
              <a:rPr lang="en-US" dirty="0" smtClean="0"/>
              <a:t> </a:t>
            </a:r>
            <a:r>
              <a:rPr lang="en-US" dirty="0" err="1" smtClean="0"/>
              <a:t>vía</a:t>
            </a:r>
            <a:endParaRPr lang="en-US" dirty="0" smtClean="0"/>
          </a:p>
          <a:p>
            <a:pPr lvl="1"/>
            <a:r>
              <a:rPr lang="en-US" dirty="0" err="1" smtClean="0"/>
              <a:t>Subsidios</a:t>
            </a:r>
            <a:r>
              <a:rPr lang="en-US" dirty="0" smtClean="0"/>
              <a:t> </a:t>
            </a:r>
            <a:r>
              <a:rPr lang="en-US" dirty="0" err="1" smtClean="0"/>
              <a:t>iguales</a:t>
            </a:r>
            <a:r>
              <a:rPr lang="en-US" dirty="0" smtClean="0"/>
              <a:t> a F</a:t>
            </a:r>
          </a:p>
          <a:p>
            <a:pPr lvl="1"/>
            <a:r>
              <a:rPr lang="en-US" dirty="0" err="1" smtClean="0"/>
              <a:t>Discriminación</a:t>
            </a:r>
            <a:r>
              <a:rPr lang="en-US" dirty="0" smtClean="0"/>
              <a:t> de </a:t>
            </a:r>
            <a:r>
              <a:rPr lang="en-US" dirty="0" err="1" smtClean="0"/>
              <a:t>precios</a:t>
            </a:r>
            <a:endParaRPr lang="en-US" dirty="0" smtClean="0"/>
          </a:p>
          <a:p>
            <a:pPr lvl="1"/>
            <a:r>
              <a:rPr lang="en-US" dirty="0" smtClean="0"/>
              <a:t>Non-linear pricing</a:t>
            </a:r>
            <a:endParaRPr lang="en-US" dirty="0"/>
          </a:p>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Best </a:t>
            </a:r>
            <a:endParaRPr lang="en-US" dirty="0"/>
          </a:p>
        </p:txBody>
      </p:sp>
      <p:sp>
        <p:nvSpPr>
          <p:cNvPr id="3" name="Content Placeholder 2"/>
          <p:cNvSpPr>
            <a:spLocks noGrp="1"/>
          </p:cNvSpPr>
          <p:nvPr>
            <p:ph idx="1"/>
          </p:nvPr>
        </p:nvSpPr>
        <p:spPr/>
        <p:txBody>
          <a:bodyPr>
            <a:normAutofit/>
          </a:bodyPr>
          <a:lstStyle/>
          <a:p>
            <a:r>
              <a:rPr lang="en-US" dirty="0" smtClean="0"/>
              <a:t>Second best: </a:t>
            </a:r>
          </a:p>
          <a:p>
            <a:pPr lvl="1"/>
            <a:r>
              <a:rPr lang="en-US" dirty="0" err="1" smtClean="0"/>
              <a:t>Óptimo (máximo excedente) que satisface la condición de no-pérdida para el monopolista (break-even constraint optimum)</a:t>
            </a:r>
          </a:p>
          <a:p>
            <a:pPr lvl="2"/>
            <a:r>
              <a:rPr lang="en-US" dirty="0" err="1" smtClean="0"/>
              <a:t>Aquí, intersección</a:t>
            </a:r>
            <a:r>
              <a:rPr lang="en-US" dirty="0" smtClean="0"/>
              <a:t> </a:t>
            </a:r>
            <a:r>
              <a:rPr lang="en-US" dirty="0" err="1" smtClean="0"/>
              <a:t>costo</a:t>
            </a:r>
            <a:r>
              <a:rPr lang="en-US" dirty="0" smtClean="0"/>
              <a:t> </a:t>
            </a:r>
            <a:r>
              <a:rPr lang="en-US" dirty="0" err="1" smtClean="0"/>
              <a:t>medio</a:t>
            </a:r>
            <a:r>
              <a:rPr lang="en-US" dirty="0" smtClean="0"/>
              <a:t> </a:t>
            </a:r>
            <a:r>
              <a:rPr lang="en-US" dirty="0" err="1" smtClean="0"/>
              <a:t>y</a:t>
            </a:r>
            <a:r>
              <a:rPr lang="en-US" dirty="0" smtClean="0"/>
              <a:t> </a:t>
            </a:r>
            <a:r>
              <a:rPr lang="en-US" dirty="0" err="1" smtClean="0"/>
              <a:t>curva</a:t>
            </a:r>
            <a:r>
              <a:rPr lang="en-US" dirty="0" smtClean="0"/>
              <a:t> de la </a:t>
            </a:r>
            <a:r>
              <a:rPr lang="en-US" dirty="0" err="1" smtClean="0"/>
              <a:t>demanda</a:t>
            </a:r>
            <a:r>
              <a:rPr lang="en-US" dirty="0" smtClean="0"/>
              <a:t>: </a:t>
            </a:r>
            <a:r>
              <a:rPr lang="en-US" dirty="0" err="1" smtClean="0"/>
              <a:t>Precio</a:t>
            </a:r>
            <a:r>
              <a:rPr lang="en-US" dirty="0" smtClean="0"/>
              <a:t> </a:t>
            </a:r>
            <a:r>
              <a:rPr lang="en-US" dirty="0" err="1" smtClean="0"/>
              <a:t>Pb</a:t>
            </a:r>
            <a:endParaRPr lang="en-US" dirty="0" smtClean="0"/>
          </a:p>
          <a:p>
            <a:pPr lvl="2"/>
            <a:r>
              <a:rPr lang="en-US" dirty="0" err="1" smtClean="0"/>
              <a:t>Cualquier</a:t>
            </a:r>
            <a:r>
              <a:rPr lang="en-US" dirty="0" smtClean="0"/>
              <a:t> </a:t>
            </a:r>
            <a:r>
              <a:rPr lang="en-US" dirty="0" err="1" smtClean="0"/>
              <a:t>precio</a:t>
            </a:r>
            <a:r>
              <a:rPr lang="en-US" dirty="0" smtClean="0"/>
              <a:t> mayor a </a:t>
            </a:r>
            <a:r>
              <a:rPr lang="en-US" dirty="0" err="1" smtClean="0"/>
              <a:t>Pb</a:t>
            </a:r>
            <a:r>
              <a:rPr lang="en-US" dirty="0" smtClean="0"/>
              <a:t> </a:t>
            </a:r>
            <a:r>
              <a:rPr lang="en-US" dirty="0" err="1" smtClean="0"/>
              <a:t>causa</a:t>
            </a:r>
            <a:r>
              <a:rPr lang="en-US" dirty="0" smtClean="0"/>
              <a:t> </a:t>
            </a:r>
            <a:r>
              <a:rPr lang="en-US" dirty="0" err="1" smtClean="0"/>
              <a:t>una</a:t>
            </a:r>
            <a:r>
              <a:rPr lang="en-US" dirty="0" smtClean="0"/>
              <a:t> </a:t>
            </a:r>
            <a:r>
              <a:rPr lang="en-US" dirty="0" err="1" smtClean="0"/>
              <a:t>pérdida</a:t>
            </a:r>
            <a:r>
              <a:rPr lang="en-US" dirty="0" smtClean="0"/>
              <a:t> de </a:t>
            </a:r>
            <a:r>
              <a:rPr lang="en-US" dirty="0" err="1" smtClean="0"/>
              <a:t>bienestar</a:t>
            </a:r>
            <a:r>
              <a:rPr lang="en-US" dirty="0" smtClean="0"/>
              <a:t> mayor a la de </a:t>
            </a:r>
            <a:r>
              <a:rPr lang="en-US" dirty="0" err="1" smtClean="0"/>
              <a:t>Pb</a:t>
            </a:r>
            <a:endParaRPr lang="en-US" dirty="0" smtClean="0"/>
          </a:p>
          <a:p>
            <a:pPr lvl="1"/>
            <a:r>
              <a:rPr lang="en-US" dirty="0" smtClean="0"/>
              <a:t>Welfare loss en </a:t>
            </a:r>
            <a:r>
              <a:rPr lang="en-US" dirty="0" err="1" smtClean="0"/>
              <a:t>Pb</a:t>
            </a:r>
            <a:r>
              <a:rPr lang="en-US" dirty="0" smtClean="0"/>
              <a:t> </a:t>
            </a:r>
            <a:r>
              <a:rPr lang="en-US" dirty="0" err="1" smtClean="0"/>
              <a:t>es</a:t>
            </a:r>
            <a:r>
              <a:rPr lang="en-US" dirty="0" smtClean="0"/>
              <a:t> </a:t>
            </a:r>
            <a:r>
              <a:rPr lang="en-US" dirty="0" err="1" smtClean="0"/>
              <a:t>triángulo</a:t>
            </a:r>
            <a:r>
              <a:rPr lang="en-US" dirty="0" smtClean="0"/>
              <a:t> BGE.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Second Best</a:t>
            </a:r>
          </a:p>
        </p:txBody>
      </p:sp>
      <p:sp>
        <p:nvSpPr>
          <p:cNvPr id="3" name="Content Placeholder 2"/>
          <p:cNvSpPr>
            <a:spLocks noGrp="1"/>
          </p:cNvSpPr>
          <p:nvPr>
            <p:ph idx="1"/>
          </p:nvPr>
        </p:nvSpPr>
        <p:spPr/>
        <p:txBody>
          <a:bodyPr>
            <a:normAutofit/>
          </a:bodyPr>
          <a:lstStyle/>
          <a:p>
            <a:pPr lvl="1"/>
            <a:r>
              <a:rPr lang="en-US" dirty="0" smtClean="0"/>
              <a:t>Tratándose de firmas multi-producto, el second best óptimo se logra vía precios </a:t>
            </a:r>
            <a:r>
              <a:rPr lang="en-US" i="1" dirty="0" smtClean="0"/>
              <a:t>Ramsey</a:t>
            </a:r>
            <a:endParaRPr lang="en-US" dirty="0" smtClean="0"/>
          </a:p>
          <a:p>
            <a:pPr lvl="2"/>
            <a:r>
              <a:rPr lang="en-US" dirty="0" smtClean="0"/>
              <a:t>El Ramsey pricing es lineal, es decir, los precios de cada uno de los productos son precios lineales</a:t>
            </a:r>
          </a:p>
          <a:p>
            <a:pPr lvl="2"/>
            <a:endParaRPr lang="en-US" dirty="0" smtClean="0"/>
          </a:p>
          <a:p>
            <a:pPr lvl="2"/>
            <a:endParaRPr lang="en-US" dirty="0" smtClean="0"/>
          </a:p>
          <a:p>
            <a:pPr lvl="2"/>
            <a:endParaRPr lang="en-US" dirty="0" smtClean="0"/>
          </a:p>
          <a:p>
            <a:pPr lvl="2"/>
            <a:r>
              <a:rPr lang="en-US" dirty="0" smtClean="0"/>
              <a:t>La regla de Ramsey permite obtener mayores márgenes en los productos con demanda más inelástica</a:t>
            </a:r>
          </a:p>
          <a:p>
            <a:pPr lvl="2"/>
            <a:endParaRPr lang="en-US" dirty="0" smtClean="0"/>
          </a:p>
          <a:p>
            <a:endParaRPr lang="en-US"/>
          </a:p>
        </p:txBody>
      </p:sp>
      <p:graphicFrame>
        <p:nvGraphicFramePr>
          <p:cNvPr id="86018" name="Object 2"/>
          <p:cNvGraphicFramePr>
            <a:graphicFrameLocks noChangeAspect="1"/>
          </p:cNvGraphicFramePr>
          <p:nvPr/>
        </p:nvGraphicFramePr>
        <p:xfrm>
          <a:off x="1893006" y="3429000"/>
          <a:ext cx="5422194" cy="1009650"/>
        </p:xfrm>
        <a:graphic>
          <a:graphicData uri="http://schemas.openxmlformats.org/presentationml/2006/ole">
            <p:oleObj spid="_x0000_s86018" name="Equation" r:id="rId3" imgW="1841500" imgH="342900" progId="Equation.3">
              <p:embed/>
            </p:oleObj>
          </a:graphicData>
        </a:graphic>
      </p:graphicFrame>
      <p:graphicFrame>
        <p:nvGraphicFramePr>
          <p:cNvPr id="86019" name="Object 3"/>
          <p:cNvGraphicFramePr>
            <a:graphicFrameLocks noChangeAspect="1"/>
          </p:cNvGraphicFramePr>
          <p:nvPr/>
        </p:nvGraphicFramePr>
        <p:xfrm>
          <a:off x="3238500" y="5562600"/>
          <a:ext cx="2095500" cy="857250"/>
        </p:xfrm>
        <a:graphic>
          <a:graphicData uri="http://schemas.openxmlformats.org/presentationml/2006/ole">
            <p:oleObj spid="_x0000_s86019" name="Equation" r:id="rId4" imgW="838200" imgH="342900" progId="Equation.3">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1713</TotalTime>
  <Words>1056</Words>
  <Application>Microsoft Macintosh PowerPoint</Application>
  <PresentationFormat>On-screen Show (4:3)</PresentationFormat>
  <Paragraphs>112</Paragraphs>
  <Slides>26</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Urban</vt:lpstr>
      <vt:lpstr>Equation</vt:lpstr>
      <vt:lpstr>Nuevas Formas de Intervención Administrativa</vt:lpstr>
      <vt:lpstr>Primera falla: El monopolio natural</vt:lpstr>
      <vt:lpstr>Mercado</vt:lpstr>
      <vt:lpstr>Regulación</vt:lpstr>
      <vt:lpstr>El problema del monopolista</vt:lpstr>
      <vt:lpstr>First and Second Best </vt:lpstr>
      <vt:lpstr>First Best</vt:lpstr>
      <vt:lpstr>Second Best </vt:lpstr>
      <vt:lpstr>Second Best</vt:lpstr>
      <vt:lpstr>Kip Viscusi</vt:lpstr>
      <vt:lpstr>Preguntas claves</vt:lpstr>
      <vt:lpstr>Síntesis (Braeutigam)</vt:lpstr>
      <vt:lpstr>Regulación debe imitar la competencia</vt:lpstr>
      <vt:lpstr>Galetovic-Sanhueza</vt:lpstr>
      <vt:lpstr>Concepto clave</vt:lpstr>
      <vt:lpstr>Cost of Service Regulation</vt:lpstr>
      <vt:lpstr>Cost of Service Regulation</vt:lpstr>
      <vt:lpstr>Críticas a CoS</vt:lpstr>
      <vt:lpstr>Incentive-Based Regulation</vt:lpstr>
      <vt:lpstr>DEL COS a las CONCESIONES</vt:lpstr>
      <vt:lpstr>Demsetz</vt:lpstr>
      <vt:lpstr>Slide 22</vt:lpstr>
      <vt:lpstr>Slide 23</vt:lpstr>
      <vt:lpstr>Slide 24</vt:lpstr>
      <vt:lpstr>Slide 25</vt:lpstr>
      <vt:lpstr>Slide 26</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40</cp:revision>
  <dcterms:created xsi:type="dcterms:W3CDTF">2010-09-09T23:20:54Z</dcterms:created>
  <dcterms:modified xsi:type="dcterms:W3CDTF">2010-09-09T23:33:27Z</dcterms:modified>
</cp:coreProperties>
</file>