
<file path=[Content_Types].xml><?xml version="1.0" encoding="utf-8"?>
<Types xmlns="http://schemas.openxmlformats.org/package/2006/content-types">
  <Override PartName="/ppt/slides/slide45.xml" ContentType="application/vnd.openxmlformats-officedocument.presentationml.slide+xml"/>
  <Override PartName="/ppt/slides/slide18.xml" ContentType="application/vnd.openxmlformats-officedocument.presentationml.slide+xml"/>
  <Override PartName="/ppt/slides/slide9.xml" ContentType="application/vnd.openxmlformats-officedocument.presentationml.slide+xml"/>
  <Override PartName="/ppt/slides/slide41.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slides/slide38.xml" ContentType="application/vnd.openxmlformats-officedocument.presentationml.slide+xml"/>
  <Default Extension="rels" ContentType="application/vnd.openxmlformats-package.relationships+xml"/>
  <Override PartName="/ppt/slides/slide10.xml" ContentType="application/vnd.openxmlformats-officedocument.presentationml.slide+xml"/>
  <Default Extension="jpeg" ContentType="image/jpeg"/>
  <Override PartName="/ppt/slideLayouts/slideLayout5.xml" ContentType="application/vnd.openxmlformats-officedocument.presentationml.slideLayout+xml"/>
  <Override PartName="/ppt/slides/slide1.xml" ContentType="application/vnd.openxmlformats-officedocument.presentationml.slide+xml"/>
  <Override PartName="/ppt/slides/slide26.xml" ContentType="application/vnd.openxmlformats-officedocument.presentationml.slide+xml"/>
  <Override PartName="/ppt/slides/slide34.xml" ContentType="application/vnd.openxmlformats-officedocument.presentationml.slide+xml"/>
  <Override PartName="/docProps/app.xml" ContentType="application/vnd.openxmlformats-officedocument.extended-properties+xml"/>
  <Override PartName="/ppt/slideLayouts/slideLayout1.xml" ContentType="application/vnd.openxmlformats-officedocument.presentationml.slideLayout+xml"/>
  <Override PartName="/ppt/slides/slide22.xml" ContentType="application/vnd.openxmlformats-officedocument.presentationml.slide+xml"/>
  <Override PartName="/ppt/slides/slide30.xml" ContentType="application/vnd.openxmlformats-officedocument.presentationml.slide+xml"/>
  <Override PartName="/ppt/slides/slide46.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42.xml" ContentType="application/vnd.openxmlformats-officedocument.presentationml.slide+xml"/>
  <Override PartName="/ppt/slides/slide50.xml" ContentType="application/vnd.openxmlformats-officedocument.presentationml.slide+xml"/>
  <Override PartName="/ppt/slides/slide15.xml" ContentType="application/vnd.openxmlformats-officedocument.presentationml.slide+xml"/>
  <Override PartName="/ppt/slides/slide6.xml" ContentType="application/vnd.openxmlformats-officedocument.presentationml.slide+xml"/>
  <Override PartName="/ppt/slides/slide39.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35.xml" ContentType="application/vnd.openxmlformats-officedocument.presentationml.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slides/slide31.xml" ContentType="application/vnd.openxmlformats-officedocument.presentationml.slide+xml"/>
  <Override PartName="/ppt/slides/slide47.xml" ContentType="application/vnd.openxmlformats-officedocument.presentationml.slide+xml"/>
  <Override PartName="/ppt/slides/slide43.xml" ContentType="application/vnd.openxmlformats-officedocument.presentationml.slide+xml"/>
  <Override PartName="/ppt/slides/slide51.xml" ContentType="application/vnd.openxmlformats-officedocument.presentationml.slide+xml"/>
  <Override PartName="/ppt/slides/slide16.xml" ContentType="application/vnd.openxmlformats-officedocument.presentationml.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28.xml" ContentType="application/vnd.openxmlformats-officedocument.presentationml.slide+xml"/>
  <Override PartName="/ppt/slides/slide36.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slides/slide48.xml" ContentType="application/vnd.openxmlformats-officedocument.presentationml.slide+xml"/>
  <Override PartName="/ppt/slides/slide20.xml" ContentType="application/vnd.openxmlformats-officedocument.presentationml.slide+xml"/>
  <Override PartName="/ppt/slides/slide44.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37.xml" ContentType="application/vnd.openxmlformats-officedocument.presentationml.slide+xml"/>
  <Override PartName="/ppt/slides/slide29.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s/slide33.xml" ContentType="application/vnd.openxmlformats-officedocument.presentationml.slide+xml"/>
  <Override PartName="/ppt/slideMasters/slideMaster1.xml" ContentType="application/vnd.openxmlformats-officedocument.presentationml.slideMaster+xml"/>
  <Override PartName="/ppt/slides/slide49.xml" ContentType="application/vnd.openxmlformats-officedocument.presentationml.slide+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72" r:id="rId1"/>
  </p:sldMasterIdLst>
  <p:sldIdLst>
    <p:sldId id="256" r:id="rId2"/>
    <p:sldId id="290" r:id="rId3"/>
    <p:sldId id="292" r:id="rId4"/>
    <p:sldId id="293" r:id="rId5"/>
    <p:sldId id="294" r:id="rId6"/>
    <p:sldId id="291" r:id="rId7"/>
    <p:sldId id="295" r:id="rId8"/>
    <p:sldId id="296" r:id="rId9"/>
    <p:sldId id="297" r:id="rId10"/>
    <p:sldId id="298" r:id="rId11"/>
    <p:sldId id="299" r:id="rId12"/>
    <p:sldId id="303" r:id="rId13"/>
    <p:sldId id="304" r:id="rId14"/>
    <p:sldId id="301" r:id="rId15"/>
    <p:sldId id="302" r:id="rId16"/>
    <p:sldId id="300" r:id="rId17"/>
    <p:sldId id="257" r:id="rId18"/>
    <p:sldId id="258" r:id="rId19"/>
    <p:sldId id="259" r:id="rId20"/>
    <p:sldId id="260" r:id="rId21"/>
    <p:sldId id="261" r:id="rId22"/>
    <p:sldId id="262" r:id="rId23"/>
    <p:sldId id="263" r:id="rId24"/>
    <p:sldId id="264" r:id="rId25"/>
    <p:sldId id="265" r:id="rId26"/>
    <p:sldId id="266" r:id="rId27"/>
    <p:sldId id="267" r:id="rId28"/>
    <p:sldId id="268" r:id="rId29"/>
    <p:sldId id="269" r:id="rId30"/>
    <p:sldId id="270" r:id="rId31"/>
    <p:sldId id="305" r:id="rId32"/>
    <p:sldId id="306" r:id="rId33"/>
    <p:sldId id="271" r:id="rId34"/>
    <p:sldId id="272" r:id="rId35"/>
    <p:sldId id="273" r:id="rId36"/>
    <p:sldId id="274" r:id="rId37"/>
    <p:sldId id="275" r:id="rId38"/>
    <p:sldId id="276" r:id="rId39"/>
    <p:sldId id="277" r:id="rId40"/>
    <p:sldId id="278" r:id="rId41"/>
    <p:sldId id="279" r:id="rId42"/>
    <p:sldId id="280" r:id="rId43"/>
    <p:sldId id="281" r:id="rId44"/>
    <p:sldId id="282" r:id="rId45"/>
    <p:sldId id="283" r:id="rId46"/>
    <p:sldId id="284" r:id="rId47"/>
    <p:sldId id="285" r:id="rId48"/>
    <p:sldId id="286" r:id="rId49"/>
    <p:sldId id="287" r:id="rId50"/>
    <p:sldId id="288" r:id="rId51"/>
    <p:sldId id="289" r:id="rId5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snapToObjects="1">
      <p:cViewPr varScale="1">
        <p:scale>
          <a:sx n="77" d="100"/>
          <a:sy n="77" d="100"/>
        </p:scale>
        <p:origin x="-1144"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printerSettings" Target="printerSettings/printerSettings1.bin"/><Relationship Id="rId54" Type="http://schemas.openxmlformats.org/officeDocument/2006/relationships/presProps" Target="presProps.xml"/><Relationship Id="rId55" Type="http://schemas.openxmlformats.org/officeDocument/2006/relationships/viewProps" Target="viewProps.xml"/><Relationship Id="rId56" Type="http://schemas.openxmlformats.org/officeDocument/2006/relationships/theme" Target="theme/theme1.xml"/><Relationship Id="rId57"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s-ES_tradnl"/>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_tradnl"/>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F3217B74-410C-3144-8A15-6588C267DB84}" type="datetimeFigureOut">
              <a:rPr lang="en-US" smtClean="0"/>
              <a:pPr/>
              <a:t>11/2/10</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BDA47615-6B31-F542-8F4D-DC5221AF5B0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_tradnl"/>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4" name="Date Placeholder 3"/>
          <p:cNvSpPr>
            <a:spLocks noGrp="1"/>
          </p:cNvSpPr>
          <p:nvPr>
            <p:ph type="dt" sz="half" idx="10"/>
          </p:nvPr>
        </p:nvSpPr>
        <p:spPr/>
        <p:txBody>
          <a:bodyPr/>
          <a:lstStyle/>
          <a:p>
            <a:fld id="{F3217B74-410C-3144-8A15-6588C267DB84}" type="datetimeFigureOut">
              <a:rPr lang="en-US" smtClean="0"/>
              <a:pPr/>
              <a:t>11/2/10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s-ES_tradnl"/>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4" name="Date Placeholder 3"/>
          <p:cNvSpPr>
            <a:spLocks noGrp="1"/>
          </p:cNvSpPr>
          <p:nvPr>
            <p:ph type="dt" sz="half" idx="10"/>
          </p:nvPr>
        </p:nvSpPr>
        <p:spPr/>
        <p:txBody>
          <a:bodyPr/>
          <a:lstStyle/>
          <a:p>
            <a:fld id="{F3217B74-410C-3144-8A15-6588C267DB84}" type="datetimeFigureOut">
              <a:rPr lang="en-US" smtClean="0"/>
              <a:pPr/>
              <a:t>11/2/10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_tradnl"/>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4" name="Date Placeholder 3"/>
          <p:cNvSpPr>
            <a:spLocks noGrp="1"/>
          </p:cNvSpPr>
          <p:nvPr>
            <p:ph type="dt" sz="half" idx="10"/>
          </p:nvPr>
        </p:nvSpPr>
        <p:spPr/>
        <p:txBody>
          <a:bodyPr/>
          <a:lstStyle/>
          <a:p>
            <a:fld id="{F3217B74-410C-3144-8A15-6588C267DB84}" type="datetimeFigureOut">
              <a:rPr lang="en-US" smtClean="0"/>
              <a:pPr/>
              <a:t>11/2/10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s-ES_tradnl"/>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_tradnl"/>
              <a:t>Click to edit Master text styles</a:t>
            </a:r>
          </a:p>
        </p:txBody>
      </p:sp>
      <p:sp>
        <p:nvSpPr>
          <p:cNvPr id="4" name="Date Placeholder 3"/>
          <p:cNvSpPr>
            <a:spLocks noGrp="1"/>
          </p:cNvSpPr>
          <p:nvPr>
            <p:ph type="dt" sz="half" idx="10"/>
          </p:nvPr>
        </p:nvSpPr>
        <p:spPr/>
        <p:txBody>
          <a:bodyPr/>
          <a:lstStyle/>
          <a:p>
            <a:fld id="{F3217B74-410C-3144-8A15-6588C267DB84}" type="datetimeFigureOut">
              <a:rPr lang="en-US" smtClean="0"/>
              <a:pPr/>
              <a:t>11/2/10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_tradnl"/>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5" name="Date Placeholder 4"/>
          <p:cNvSpPr>
            <a:spLocks noGrp="1"/>
          </p:cNvSpPr>
          <p:nvPr>
            <p:ph type="dt" sz="half" idx="10"/>
          </p:nvPr>
        </p:nvSpPr>
        <p:spPr/>
        <p:txBody>
          <a:bodyPr/>
          <a:lstStyle/>
          <a:p>
            <a:fld id="{F3217B74-410C-3144-8A15-6588C267DB84}" type="datetimeFigureOut">
              <a:rPr lang="en-US" smtClean="0"/>
              <a:pPr/>
              <a:t>11/2/10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s-ES_tradnl"/>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_tradnl"/>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_tradnl"/>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26" name="Date Placeholder 25"/>
          <p:cNvSpPr>
            <a:spLocks noGrp="1"/>
          </p:cNvSpPr>
          <p:nvPr>
            <p:ph type="dt" sz="half" idx="10"/>
          </p:nvPr>
        </p:nvSpPr>
        <p:spPr/>
        <p:txBody>
          <a:bodyPr rtlCol="0"/>
          <a:lstStyle/>
          <a:p>
            <a:fld id="{F3217B74-410C-3144-8A15-6588C267DB84}" type="datetimeFigureOut">
              <a:rPr lang="en-US" smtClean="0"/>
              <a:pPr/>
              <a:t>11/2/10</a:t>
            </a:fld>
            <a:endParaRPr lang="en-US"/>
          </a:p>
        </p:txBody>
      </p:sp>
      <p:sp>
        <p:nvSpPr>
          <p:cNvPr id="27" name="Slide Number Placeholder 26"/>
          <p:cNvSpPr>
            <a:spLocks noGrp="1"/>
          </p:cNvSpPr>
          <p:nvPr>
            <p:ph type="sldNum" sz="quarter" idx="11"/>
          </p:nvPr>
        </p:nvSpPr>
        <p:spPr/>
        <p:txBody>
          <a:bodyPr rtlCol="0"/>
          <a:lstStyle/>
          <a:p>
            <a:fld id="{BDA47615-6B31-F542-8F4D-DC5221AF5B03}" type="slidenum">
              <a:rPr lang="en-US" smtClean="0"/>
              <a:pPr/>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s-ES_tradnl"/>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F3217B74-410C-3144-8A15-6588C267DB84}" type="datetimeFigureOut">
              <a:rPr lang="en-US" smtClean="0"/>
              <a:pPr/>
              <a:t>11/2/10</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BDA47615-6B31-F542-8F4D-DC5221AF5B0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217B74-410C-3144-8A15-6588C267DB84}" type="datetimeFigureOut">
              <a:rPr lang="en-US" smtClean="0"/>
              <a:pPr/>
              <a:t>11/2/10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s-ES_tradnl"/>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_tradnl"/>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5" name="Date Placeholder 4"/>
          <p:cNvSpPr>
            <a:spLocks noGrp="1"/>
          </p:cNvSpPr>
          <p:nvPr>
            <p:ph type="dt" sz="half" idx="10"/>
          </p:nvPr>
        </p:nvSpPr>
        <p:spPr/>
        <p:txBody>
          <a:bodyPr/>
          <a:lstStyle/>
          <a:p>
            <a:fld id="{F3217B74-410C-3144-8A15-6588C267DB84}" type="datetimeFigureOut">
              <a:rPr lang="en-US" smtClean="0"/>
              <a:pPr/>
              <a:t>11/2/10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s-ES_tradnl"/>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s-ES_tradnl" dirty="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_tradnl"/>
              <a:t>Click to edit Master text styles</a:t>
            </a:r>
          </a:p>
        </p:txBody>
      </p:sp>
      <p:sp>
        <p:nvSpPr>
          <p:cNvPr id="5" name="Date Placeholder 4"/>
          <p:cNvSpPr>
            <a:spLocks noGrp="1"/>
          </p:cNvSpPr>
          <p:nvPr>
            <p:ph type="dt" sz="half" idx="10"/>
          </p:nvPr>
        </p:nvSpPr>
        <p:spPr/>
        <p:txBody>
          <a:bodyPr/>
          <a:lstStyle/>
          <a:p>
            <a:fld id="{F3217B74-410C-3144-8A15-6588C267DB84}" type="datetimeFigureOut">
              <a:rPr lang="en-US" smtClean="0"/>
              <a:pPr/>
              <a:t>11/2/10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457200"/>
            <a:ext cx="8229600" cy="1066800"/>
          </a:xfrm>
          <a:prstGeom prst="rect">
            <a:avLst/>
          </a:prstGeom>
        </p:spPr>
        <p:txBody>
          <a:bodyPr vert="horz" anchor="ctr">
            <a:normAutofit/>
          </a:bodyPr>
          <a:lstStyle/>
          <a:p>
            <a:r>
              <a:rPr kumimoji="0" lang="es-ES_tradnl" smtClean="0"/>
              <a:t>Click to edit Master title style</a:t>
            </a:r>
            <a:endParaRPr kumimoji="0" lang="en-US"/>
          </a:p>
        </p:txBody>
      </p:sp>
      <p:sp>
        <p:nvSpPr>
          <p:cNvPr id="13" name="Text Placeholder 12"/>
          <p:cNvSpPr>
            <a:spLocks noGrp="1"/>
          </p:cNvSpPr>
          <p:nvPr>
            <p:ph type="body" idx="1"/>
          </p:nvPr>
        </p:nvSpPr>
        <p:spPr>
          <a:xfrm>
            <a:off x="457200" y="1694688"/>
            <a:ext cx="8229600" cy="4325112"/>
          </a:xfrm>
          <a:prstGeom prst="rect">
            <a:avLst/>
          </a:prstGeom>
        </p:spPr>
        <p:txBody>
          <a:bodyPr vert="horz">
            <a:normAutofit/>
          </a:bodyPr>
          <a:lstStyle/>
          <a:p>
            <a:pPr lvl="0" eaLnBrk="1" latinLnBrk="0" hangingPunct="1"/>
            <a:r>
              <a:rPr kumimoji="0" lang="es-ES_tradnl" smtClean="0"/>
              <a:t>Click to edit Master text styles</a:t>
            </a:r>
          </a:p>
          <a:p>
            <a:pPr lvl="1" eaLnBrk="1" latinLnBrk="0" hangingPunct="1"/>
            <a:r>
              <a:rPr kumimoji="0" lang="es-ES_tradnl" smtClean="0"/>
              <a:t>Second level</a:t>
            </a:r>
          </a:p>
          <a:p>
            <a:pPr lvl="2" eaLnBrk="1" latinLnBrk="0" hangingPunct="1"/>
            <a:r>
              <a:rPr kumimoji="0" lang="es-ES_tradnl" smtClean="0"/>
              <a:t>Third level</a:t>
            </a:r>
          </a:p>
          <a:p>
            <a:pPr lvl="3" eaLnBrk="1" latinLnBrk="0" hangingPunct="1"/>
            <a:r>
              <a:rPr kumimoji="0" lang="es-ES_tradnl" smtClean="0"/>
              <a:t>Fourth level</a:t>
            </a:r>
          </a:p>
          <a:p>
            <a:pPr lvl="4" eaLnBrk="1" latinLnBrk="0" hangingPunct="1"/>
            <a:r>
              <a:rPr kumimoji="0" lang="es-ES_tradnl"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F3217B74-410C-3144-8A15-6588C267DB84}" type="datetimeFigureOut">
              <a:rPr lang="en-US" smtClean="0"/>
              <a:pPr/>
              <a:t>11/2/10</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BDA47615-6B31-F542-8F4D-DC5221AF5B0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Nuevas</a:t>
            </a:r>
            <a:r>
              <a:rPr lang="en-US" dirty="0" smtClean="0"/>
              <a:t> </a:t>
            </a:r>
            <a:r>
              <a:rPr lang="en-US" dirty="0" err="1" smtClean="0"/>
              <a:t>Formas</a:t>
            </a:r>
            <a:r>
              <a:rPr lang="en-US" dirty="0" smtClean="0"/>
              <a:t> de</a:t>
            </a:r>
            <a:br>
              <a:rPr lang="en-US" dirty="0" smtClean="0"/>
            </a:br>
            <a:r>
              <a:rPr lang="en-US" dirty="0" err="1" smtClean="0"/>
              <a:t>Intervención</a:t>
            </a:r>
            <a:r>
              <a:rPr lang="en-US" dirty="0" smtClean="0"/>
              <a:t> </a:t>
            </a:r>
            <a:r>
              <a:rPr lang="en-US" dirty="0" err="1" smtClean="0"/>
              <a:t>Administrativa</a:t>
            </a:r>
            <a:endParaRPr lang="en-US" dirty="0"/>
          </a:p>
        </p:txBody>
      </p:sp>
      <p:sp>
        <p:nvSpPr>
          <p:cNvPr id="3" name="Subtitle 2"/>
          <p:cNvSpPr>
            <a:spLocks noGrp="1"/>
          </p:cNvSpPr>
          <p:nvPr>
            <p:ph type="subTitle" idx="1"/>
          </p:nvPr>
        </p:nvSpPr>
        <p:spPr/>
        <p:txBody>
          <a:bodyPr/>
          <a:lstStyle/>
          <a:p>
            <a:r>
              <a:rPr lang="en-US" dirty="0" smtClean="0"/>
              <a:t>Octava semana: </a:t>
            </a:r>
          </a:p>
          <a:p>
            <a:r>
              <a:rPr lang="en-US" dirty="0" err="1" smtClean="0"/>
              <a:t>fallas</a:t>
            </a:r>
            <a:r>
              <a:rPr lang="en-US" dirty="0" smtClean="0"/>
              <a:t> de gobierno</a:t>
            </a:r>
          </a:p>
          <a:p>
            <a:endParaRPr lang="en-US" dirty="0"/>
          </a:p>
        </p:txBody>
      </p:sp>
      <p:sp>
        <p:nvSpPr>
          <p:cNvPr id="4" name="TextBox 3"/>
          <p:cNvSpPr txBox="1"/>
          <p:nvPr/>
        </p:nvSpPr>
        <p:spPr>
          <a:xfrm>
            <a:off x="4572000" y="5714999"/>
            <a:ext cx="2685952" cy="646331"/>
          </a:xfrm>
          <a:prstGeom prst="rect">
            <a:avLst/>
          </a:prstGeom>
          <a:noFill/>
        </p:spPr>
        <p:txBody>
          <a:bodyPr wrap="none" rtlCol="0">
            <a:spAutoFit/>
          </a:bodyPr>
          <a:lstStyle/>
          <a:p>
            <a:r>
              <a:rPr lang="en-US" dirty="0" smtClean="0"/>
              <a:t>Santiago Montt </a:t>
            </a:r>
            <a:r>
              <a:rPr lang="en-US" dirty="0" err="1" smtClean="0"/>
              <a:t>Oyarzún</a:t>
            </a:r>
            <a:endParaRPr lang="en-US" dirty="0" smtClean="0"/>
          </a:p>
          <a:p>
            <a:r>
              <a:rPr lang="en-US" dirty="0" smtClean="0"/>
              <a:t>21 al  de </a:t>
            </a:r>
            <a:r>
              <a:rPr lang="en-US" dirty="0" err="1" smtClean="0"/>
              <a:t>octubre</a:t>
            </a:r>
            <a:r>
              <a:rPr lang="en-US" dirty="0" smtClean="0"/>
              <a:t> 2010</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Imagenes</a:t>
            </a:r>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444500" y="2374900"/>
            <a:ext cx="8470900" cy="28829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Discusión de resultados</a:t>
            </a:r>
          </a:p>
        </p:txBody>
      </p:sp>
      <p:sp>
        <p:nvSpPr>
          <p:cNvPr id="3" name="Content Placeholder 2"/>
          <p:cNvSpPr>
            <a:spLocks noGrp="1"/>
          </p:cNvSpPr>
          <p:nvPr>
            <p:ph idx="1"/>
          </p:nvPr>
        </p:nvSpPr>
        <p:spPr/>
        <p:txBody>
          <a:bodyPr>
            <a:normAutofit fontScale="92500"/>
          </a:bodyPr>
          <a:lstStyle/>
          <a:p>
            <a:r>
              <a:rPr lang="en-US"/>
              <a:t>“When analyzing choice sets including an immediate reward for SELF, we found an activated network of brain areas thought to be engaged in emotion- and reward-related processes”</a:t>
            </a:r>
          </a:p>
          <a:p>
            <a:r>
              <a:rPr lang="en-US"/>
              <a:t>From these findings we conclude that choices for SELF involving an immediate option differentially activiate an affective brain network. This network is implicated in choices associated with the possibility of immediate gratification of one’s own needs”</a:t>
            </a:r>
          </a:p>
          <a:p>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Discusión de resultados</a:t>
            </a:r>
          </a:p>
        </p:txBody>
      </p:sp>
      <p:sp>
        <p:nvSpPr>
          <p:cNvPr id="3" name="Content Placeholder 2"/>
          <p:cNvSpPr>
            <a:spLocks noGrp="1"/>
          </p:cNvSpPr>
          <p:nvPr>
            <p:ph idx="1"/>
          </p:nvPr>
        </p:nvSpPr>
        <p:spPr/>
        <p:txBody>
          <a:bodyPr/>
          <a:lstStyle/>
          <a:p>
            <a:r>
              <a:rPr lang="en-US"/>
              <a:t>“The elevated activity associated with the interaction of SELF and today trials was located in the pregenual ACC, which is an area in the ventral part of the ACC, anterior to the genu of the corpus callosum”.</a:t>
            </a:r>
          </a:p>
          <a:p>
            <a:r>
              <a:rPr lang="en-US"/>
              <a:t>“This part of the ACC has been found to be engaged in decisions involving gambles containing large gains and has also been associated with happy emotions”.</a:t>
            </a: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7500" lnSpcReduction="20000"/>
          </a:bodyPr>
          <a:lstStyle/>
          <a:p>
            <a:r>
              <a:rPr lang="en-US"/>
              <a:t>“We also observe heightented aMPFC activation for today trials in the SELF condition. The MPFC is active in self-related judgments, thought and attention. It has also been found to be involved in the process of externally and internally cued emotions. It has been suggested therefore that the MPFC might be engaged in identifying and evaluating positive emotions”.</a:t>
            </a:r>
          </a:p>
          <a:p>
            <a:pPr lvl="1"/>
            <a:r>
              <a:rPr lang="en-US"/>
              <a:t>“The MPFC’s higher engagement also in today trials shows that participants were more self-focused when there was an immediate option, and possibly more engaged with their own happy emotions towards immediate rewards, perhas evaluating how good exactly such immediate gratification would feel”.</a:t>
            </a:r>
          </a:p>
          <a:p>
            <a:pPr lvl="1"/>
            <a:r>
              <a:rPr lang="en-US"/>
              <a:t>Esto no ocurre tratándose de otros.</a:t>
            </a:r>
          </a:p>
          <a:p>
            <a:r>
              <a:rPr lang="en-US"/>
              <a:t>Empathy gap</a:t>
            </a: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Discusión de resultados</a:t>
            </a:r>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990600" y="1720568"/>
            <a:ext cx="6483350" cy="4527832"/>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Discusión de resultados</a:t>
            </a:r>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762000" y="1905000"/>
            <a:ext cx="7247890" cy="371475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Fallas de Gobierno </a:t>
            </a:r>
          </a:p>
        </p:txBody>
      </p:sp>
      <p:sp>
        <p:nvSpPr>
          <p:cNvPr id="5" name="Text Placeholder 4"/>
          <p:cNvSpPr>
            <a:spLocks noGrp="1"/>
          </p:cNvSpPr>
          <p:nvPr>
            <p:ph type="body" idx="1"/>
          </p:nvPr>
        </p:nvSpPr>
        <p:spPr/>
        <p:txBody>
          <a:bodyPr/>
          <a:lstStyle/>
          <a:p>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Introducción</a:t>
            </a:r>
            <a:r>
              <a:rPr lang="en-US" dirty="0" smtClean="0"/>
              <a:t> a la </a:t>
            </a:r>
            <a:r>
              <a:rPr lang="en-US" dirty="0" err="1" smtClean="0"/>
              <a:t>teoría</a:t>
            </a:r>
            <a:r>
              <a:rPr lang="en-US" dirty="0" smtClean="0"/>
              <a:t> de la </a:t>
            </a:r>
            <a:r>
              <a:rPr lang="en-US" dirty="0" err="1" smtClean="0"/>
              <a:t>regulación</a:t>
            </a:r>
            <a:endParaRPr lang="en-US" dirty="0"/>
          </a:p>
        </p:txBody>
      </p:sp>
      <p:sp>
        <p:nvSpPr>
          <p:cNvPr id="3" name="Content Placeholder 2"/>
          <p:cNvSpPr>
            <a:spLocks noGrp="1"/>
          </p:cNvSpPr>
          <p:nvPr>
            <p:ph idx="1"/>
          </p:nvPr>
        </p:nvSpPr>
        <p:spPr/>
        <p:txBody>
          <a:bodyPr>
            <a:normAutofit lnSpcReduction="10000"/>
          </a:bodyPr>
          <a:lstStyle/>
          <a:p>
            <a:r>
              <a:rPr lang="en-US" dirty="0" smtClean="0"/>
              <a:t>¿</a:t>
            </a:r>
            <a:r>
              <a:rPr lang="en-US" dirty="0" err="1" smtClean="0"/>
              <a:t>Qué</a:t>
            </a:r>
            <a:r>
              <a:rPr lang="en-US" dirty="0" smtClean="0"/>
              <a:t> </a:t>
            </a:r>
            <a:r>
              <a:rPr lang="en-US" dirty="0" err="1" smtClean="0"/>
              <a:t>es</a:t>
            </a:r>
            <a:r>
              <a:rPr lang="en-US" dirty="0" smtClean="0"/>
              <a:t>?</a:t>
            </a:r>
          </a:p>
          <a:p>
            <a:pPr lvl="1"/>
            <a:r>
              <a:rPr lang="en-US" dirty="0" smtClean="0"/>
              <a:t>Se </a:t>
            </a:r>
            <a:r>
              <a:rPr lang="en-US" dirty="0" err="1" smtClean="0"/>
              <a:t>trata</a:t>
            </a:r>
            <a:r>
              <a:rPr lang="en-US" dirty="0" smtClean="0"/>
              <a:t> de </a:t>
            </a:r>
            <a:r>
              <a:rPr lang="en-US" dirty="0" err="1" smtClean="0"/>
              <a:t>una</a:t>
            </a:r>
            <a:r>
              <a:rPr lang="en-US" dirty="0" smtClean="0"/>
              <a:t> </a:t>
            </a:r>
            <a:r>
              <a:rPr lang="en-US" dirty="0" err="1" smtClean="0"/>
              <a:t>empresa</a:t>
            </a:r>
            <a:r>
              <a:rPr lang="en-US" dirty="0" smtClean="0"/>
              <a:t> </a:t>
            </a:r>
            <a:r>
              <a:rPr lang="en-US" dirty="0" err="1" smtClean="0"/>
              <a:t>científica</a:t>
            </a:r>
            <a:r>
              <a:rPr lang="en-US" dirty="0" smtClean="0"/>
              <a:t>, </a:t>
            </a:r>
            <a:r>
              <a:rPr lang="en-US" dirty="0" err="1" smtClean="0"/>
              <a:t>que</a:t>
            </a:r>
            <a:r>
              <a:rPr lang="en-US" dirty="0" smtClean="0"/>
              <a:t> </a:t>
            </a:r>
            <a:r>
              <a:rPr lang="en-US" dirty="0" err="1" smtClean="0"/>
              <a:t>busca</a:t>
            </a:r>
            <a:r>
              <a:rPr lang="en-US" dirty="0" smtClean="0"/>
              <a:t> responder </a:t>
            </a:r>
            <a:r>
              <a:rPr lang="en-US" dirty="0" err="1" smtClean="0"/>
              <a:t>las</a:t>
            </a:r>
            <a:r>
              <a:rPr lang="en-US" dirty="0" smtClean="0"/>
              <a:t> </a:t>
            </a:r>
            <a:r>
              <a:rPr lang="en-US" dirty="0" err="1" smtClean="0"/>
              <a:t>siguientes</a:t>
            </a:r>
            <a:r>
              <a:rPr lang="en-US" dirty="0" smtClean="0"/>
              <a:t> </a:t>
            </a:r>
            <a:r>
              <a:rPr lang="en-US" dirty="0" err="1" smtClean="0"/>
              <a:t>preguntas</a:t>
            </a:r>
            <a:r>
              <a:rPr lang="en-US" dirty="0" smtClean="0"/>
              <a:t>: ¿</a:t>
            </a:r>
            <a:r>
              <a:rPr lang="en-US" dirty="0" err="1" smtClean="0"/>
              <a:t>Por</a:t>
            </a:r>
            <a:r>
              <a:rPr lang="en-US" dirty="0" smtClean="0"/>
              <a:t> </a:t>
            </a:r>
            <a:r>
              <a:rPr lang="en-US" dirty="0" err="1" smtClean="0"/>
              <a:t>qué</a:t>
            </a:r>
            <a:r>
              <a:rPr lang="en-US" dirty="0" smtClean="0"/>
              <a:t> se dicta la </a:t>
            </a:r>
            <a:r>
              <a:rPr lang="en-US" dirty="0" err="1" smtClean="0"/>
              <a:t>regulación</a:t>
            </a:r>
            <a:r>
              <a:rPr lang="en-US" dirty="0" smtClean="0"/>
              <a:t>? ¿</a:t>
            </a:r>
            <a:r>
              <a:rPr lang="en-US" dirty="0" err="1" smtClean="0"/>
              <a:t>Cómo</a:t>
            </a:r>
            <a:r>
              <a:rPr lang="en-US" dirty="0" smtClean="0"/>
              <a:t> </a:t>
            </a:r>
            <a:r>
              <a:rPr lang="en-US" dirty="0" err="1" smtClean="0"/>
              <a:t>y</a:t>
            </a:r>
            <a:r>
              <a:rPr lang="en-US" dirty="0" smtClean="0"/>
              <a:t> </a:t>
            </a:r>
            <a:r>
              <a:rPr lang="en-US" dirty="0" err="1" smtClean="0"/>
              <a:t>por</a:t>
            </a:r>
            <a:r>
              <a:rPr lang="en-US" dirty="0" smtClean="0"/>
              <a:t> </a:t>
            </a:r>
            <a:r>
              <a:rPr lang="en-US" dirty="0" err="1" smtClean="0"/>
              <a:t>qué</a:t>
            </a:r>
            <a:r>
              <a:rPr lang="en-US" dirty="0" smtClean="0"/>
              <a:t> se </a:t>
            </a:r>
            <a:r>
              <a:rPr lang="en-US" dirty="0" err="1" smtClean="0"/>
              <a:t>legisla</a:t>
            </a:r>
            <a:r>
              <a:rPr lang="en-US" dirty="0" smtClean="0"/>
              <a:t>? ¿?</a:t>
            </a:r>
          </a:p>
          <a:p>
            <a:pPr lvl="1"/>
            <a:r>
              <a:rPr lang="en-US" dirty="0" smtClean="0"/>
              <a:t>La </a:t>
            </a:r>
            <a:r>
              <a:rPr lang="en-US" dirty="0" err="1" smtClean="0"/>
              <a:t>respuesta</a:t>
            </a:r>
            <a:r>
              <a:rPr lang="en-US" dirty="0" smtClean="0"/>
              <a:t> </a:t>
            </a:r>
            <a:r>
              <a:rPr lang="en-US" dirty="0" err="1" smtClean="0"/>
              <a:t>requiere</a:t>
            </a:r>
            <a:r>
              <a:rPr lang="en-US" dirty="0" smtClean="0"/>
              <a:t> del </a:t>
            </a:r>
            <a:r>
              <a:rPr lang="en-US" dirty="0" err="1" smtClean="0"/>
              <a:t>análisis</a:t>
            </a:r>
            <a:r>
              <a:rPr lang="en-US" dirty="0" smtClean="0"/>
              <a:t> de </a:t>
            </a:r>
            <a:r>
              <a:rPr lang="en-US" dirty="0" err="1" smtClean="0"/>
              <a:t>varias</a:t>
            </a:r>
            <a:r>
              <a:rPr lang="en-US" dirty="0" smtClean="0"/>
              <a:t> </a:t>
            </a:r>
            <a:r>
              <a:rPr lang="en-US" dirty="0" err="1" smtClean="0"/>
              <a:t>disciplinas</a:t>
            </a:r>
            <a:r>
              <a:rPr lang="en-US" dirty="0" smtClean="0"/>
              <a:t>: </a:t>
            </a:r>
            <a:r>
              <a:rPr lang="en-US" dirty="0" err="1" smtClean="0"/>
              <a:t>economía</a:t>
            </a:r>
            <a:r>
              <a:rPr lang="en-US" dirty="0" smtClean="0"/>
              <a:t>, </a:t>
            </a:r>
            <a:r>
              <a:rPr lang="en-US" dirty="0" err="1" smtClean="0"/>
              <a:t>ciencia</a:t>
            </a:r>
            <a:r>
              <a:rPr lang="en-US" dirty="0" smtClean="0"/>
              <a:t> </a:t>
            </a:r>
            <a:r>
              <a:rPr lang="en-US" dirty="0" err="1" smtClean="0"/>
              <a:t>política</a:t>
            </a:r>
            <a:r>
              <a:rPr lang="en-US" dirty="0" smtClean="0"/>
              <a:t>, </a:t>
            </a:r>
            <a:r>
              <a:rPr lang="en-US" dirty="0" err="1" smtClean="0"/>
              <a:t>sociología</a:t>
            </a:r>
            <a:r>
              <a:rPr lang="en-US" dirty="0" smtClean="0"/>
              <a:t>, etc.</a:t>
            </a:r>
          </a:p>
          <a:p>
            <a:r>
              <a:rPr lang="en-US" dirty="0" err="1" smtClean="0"/>
              <a:t>Distinguir</a:t>
            </a:r>
            <a:endParaRPr lang="en-US" dirty="0" smtClean="0"/>
          </a:p>
          <a:p>
            <a:pPr lvl="1"/>
            <a:r>
              <a:rPr lang="en-US" dirty="0" smtClean="0"/>
              <a:t>La </a:t>
            </a:r>
            <a:r>
              <a:rPr lang="en-US" dirty="0" err="1" smtClean="0"/>
              <a:t>dimensión</a:t>
            </a:r>
            <a:r>
              <a:rPr lang="en-US" dirty="0" smtClean="0"/>
              <a:t> </a:t>
            </a:r>
            <a:r>
              <a:rPr lang="en-US" dirty="0" err="1" smtClean="0"/>
              <a:t>positiva</a:t>
            </a:r>
            <a:r>
              <a:rPr lang="en-US" dirty="0" smtClean="0"/>
              <a:t> (</a:t>
            </a:r>
            <a:r>
              <a:rPr lang="en-US" dirty="0" err="1" smtClean="0"/>
              <a:t>explicar</a:t>
            </a:r>
            <a:r>
              <a:rPr lang="en-US" dirty="0" smtClean="0"/>
              <a:t> lo </a:t>
            </a:r>
            <a:r>
              <a:rPr lang="en-US" dirty="0" err="1" smtClean="0"/>
              <a:t>que</a:t>
            </a:r>
            <a:r>
              <a:rPr lang="en-US" dirty="0" smtClean="0"/>
              <a:t> </a:t>
            </a:r>
            <a:r>
              <a:rPr lang="en-US" dirty="0" err="1" smtClean="0"/>
              <a:t>fue</a:t>
            </a:r>
            <a:r>
              <a:rPr lang="en-US" dirty="0" smtClean="0"/>
              <a:t>)</a:t>
            </a:r>
          </a:p>
          <a:p>
            <a:pPr lvl="2"/>
            <a:r>
              <a:rPr lang="en-US" dirty="0" err="1" smtClean="0"/>
              <a:t>Ambito</a:t>
            </a:r>
            <a:r>
              <a:rPr lang="en-US" dirty="0" smtClean="0"/>
              <a:t> de la </a:t>
            </a:r>
            <a:r>
              <a:rPr lang="en-US" dirty="0" err="1" smtClean="0"/>
              <a:t>teoría</a:t>
            </a:r>
            <a:r>
              <a:rPr lang="en-US" dirty="0" smtClean="0"/>
              <a:t> de la </a:t>
            </a:r>
            <a:r>
              <a:rPr lang="en-US" dirty="0" err="1" smtClean="0"/>
              <a:t>regulación</a:t>
            </a:r>
            <a:endParaRPr lang="en-US" dirty="0" smtClean="0"/>
          </a:p>
          <a:p>
            <a:pPr lvl="1"/>
            <a:r>
              <a:rPr lang="en-US" dirty="0" smtClean="0"/>
              <a:t>La </a:t>
            </a:r>
            <a:r>
              <a:rPr lang="en-US" dirty="0" err="1" smtClean="0"/>
              <a:t>dimensión</a:t>
            </a:r>
            <a:r>
              <a:rPr lang="en-US" dirty="0" smtClean="0"/>
              <a:t> </a:t>
            </a:r>
            <a:r>
              <a:rPr lang="en-US" dirty="0" err="1" smtClean="0"/>
              <a:t>normativa</a:t>
            </a:r>
            <a:r>
              <a:rPr lang="en-US" dirty="0" smtClean="0"/>
              <a:t> (</a:t>
            </a:r>
            <a:r>
              <a:rPr lang="en-US" dirty="0" err="1" smtClean="0"/>
              <a:t>establecer</a:t>
            </a:r>
            <a:r>
              <a:rPr lang="en-US" dirty="0" smtClean="0"/>
              <a:t> el </a:t>
            </a:r>
            <a:r>
              <a:rPr lang="en-US" dirty="0" err="1" smtClean="0"/>
              <a:t>deber</a:t>
            </a:r>
            <a:r>
              <a:rPr lang="en-US" dirty="0" smtClean="0"/>
              <a:t> ser)</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Tres</a:t>
            </a:r>
            <a:r>
              <a:rPr lang="en-US" dirty="0" smtClean="0"/>
              <a:t> </a:t>
            </a:r>
            <a:r>
              <a:rPr lang="en-US" dirty="0" err="1" smtClean="0"/>
              <a:t>teorías</a:t>
            </a:r>
            <a:r>
              <a:rPr lang="en-US" dirty="0" smtClean="0"/>
              <a:t> </a:t>
            </a:r>
            <a:r>
              <a:rPr lang="en-US" dirty="0" err="1" smtClean="0"/>
              <a:t>explicativas</a:t>
            </a:r>
            <a:endParaRPr lang="en-US" dirty="0"/>
          </a:p>
        </p:txBody>
      </p:sp>
      <p:sp>
        <p:nvSpPr>
          <p:cNvPr id="3" name="Content Placeholder 2"/>
          <p:cNvSpPr>
            <a:spLocks noGrp="1"/>
          </p:cNvSpPr>
          <p:nvPr>
            <p:ph idx="1"/>
          </p:nvPr>
        </p:nvSpPr>
        <p:spPr/>
        <p:txBody>
          <a:bodyPr/>
          <a:lstStyle/>
          <a:p>
            <a:r>
              <a:rPr lang="en-US" dirty="0" err="1" smtClean="0"/>
              <a:t>Teoría</a:t>
            </a:r>
            <a:r>
              <a:rPr lang="en-US" dirty="0" smtClean="0"/>
              <a:t> del </a:t>
            </a:r>
            <a:r>
              <a:rPr lang="en-US" dirty="0" err="1" smtClean="0"/>
              <a:t>interés</a:t>
            </a:r>
            <a:r>
              <a:rPr lang="en-US" dirty="0" smtClean="0"/>
              <a:t> </a:t>
            </a:r>
            <a:r>
              <a:rPr lang="en-US" dirty="0" err="1" smtClean="0"/>
              <a:t>público</a:t>
            </a:r>
            <a:endParaRPr lang="en-US" dirty="0" smtClean="0"/>
          </a:p>
          <a:p>
            <a:pPr lvl="1"/>
            <a:r>
              <a:rPr lang="en-US" dirty="0" smtClean="0"/>
              <a:t>La </a:t>
            </a:r>
            <a:r>
              <a:rPr lang="en-US" dirty="0" err="1" smtClean="0"/>
              <a:t>regulación</a:t>
            </a:r>
            <a:r>
              <a:rPr lang="en-US" dirty="0" smtClean="0"/>
              <a:t> se dicta en </a:t>
            </a:r>
            <a:r>
              <a:rPr lang="en-US" dirty="0" err="1" smtClean="0"/>
              <a:t>función</a:t>
            </a:r>
            <a:r>
              <a:rPr lang="en-US" dirty="0" smtClean="0"/>
              <a:t> del </a:t>
            </a:r>
            <a:r>
              <a:rPr lang="en-US" dirty="0" err="1" smtClean="0"/>
              <a:t>interés</a:t>
            </a:r>
            <a:r>
              <a:rPr lang="en-US" dirty="0" smtClean="0"/>
              <a:t> </a:t>
            </a:r>
            <a:r>
              <a:rPr lang="en-US" dirty="0" err="1" smtClean="0"/>
              <a:t>público</a:t>
            </a:r>
            <a:endParaRPr lang="en-US" dirty="0" smtClean="0"/>
          </a:p>
          <a:p>
            <a:r>
              <a:rPr lang="en-US" dirty="0" err="1" smtClean="0"/>
              <a:t>Teoría</a:t>
            </a:r>
            <a:r>
              <a:rPr lang="en-US" dirty="0" smtClean="0"/>
              <a:t> del </a:t>
            </a:r>
            <a:r>
              <a:rPr lang="en-US" dirty="0" err="1" smtClean="0"/>
              <a:t>interés</a:t>
            </a:r>
            <a:r>
              <a:rPr lang="en-US" dirty="0" smtClean="0"/>
              <a:t> </a:t>
            </a:r>
            <a:r>
              <a:rPr lang="en-US" dirty="0" err="1" smtClean="0"/>
              <a:t>privado</a:t>
            </a:r>
            <a:endParaRPr lang="en-US" dirty="0" smtClean="0"/>
          </a:p>
          <a:p>
            <a:pPr lvl="1"/>
            <a:r>
              <a:rPr lang="en-US" dirty="0" smtClean="0"/>
              <a:t>La </a:t>
            </a:r>
            <a:r>
              <a:rPr lang="en-US" dirty="0" err="1" smtClean="0"/>
              <a:t>regulación</a:t>
            </a:r>
            <a:r>
              <a:rPr lang="en-US" dirty="0" smtClean="0"/>
              <a:t> se dicta en </a:t>
            </a:r>
            <a:r>
              <a:rPr lang="en-US" dirty="0" err="1" smtClean="0"/>
              <a:t>función</a:t>
            </a:r>
            <a:r>
              <a:rPr lang="en-US" dirty="0" smtClean="0"/>
              <a:t> del </a:t>
            </a:r>
            <a:r>
              <a:rPr lang="en-US" dirty="0" err="1" smtClean="0"/>
              <a:t>interés</a:t>
            </a:r>
            <a:r>
              <a:rPr lang="en-US" dirty="0" smtClean="0"/>
              <a:t> </a:t>
            </a:r>
            <a:r>
              <a:rPr lang="en-US" dirty="0" err="1" smtClean="0"/>
              <a:t>privado</a:t>
            </a:r>
            <a:endParaRPr lang="en-US" dirty="0" smtClean="0"/>
          </a:p>
          <a:p>
            <a:r>
              <a:rPr lang="en-US" dirty="0" err="1" smtClean="0"/>
              <a:t>Teorías</a:t>
            </a:r>
            <a:r>
              <a:rPr lang="en-US" dirty="0" smtClean="0"/>
              <a:t> </a:t>
            </a:r>
            <a:r>
              <a:rPr lang="en-US" dirty="0" err="1" smtClean="0"/>
              <a:t>institucionalistas</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 </a:t>
            </a:r>
            <a:r>
              <a:rPr lang="en-US" dirty="0" err="1" smtClean="0"/>
              <a:t>teoría</a:t>
            </a:r>
            <a:r>
              <a:rPr lang="en-US" dirty="0" smtClean="0"/>
              <a:t> del </a:t>
            </a:r>
            <a:r>
              <a:rPr lang="en-US" dirty="0" err="1" smtClean="0"/>
              <a:t>interés</a:t>
            </a:r>
            <a:r>
              <a:rPr lang="en-US" dirty="0" smtClean="0"/>
              <a:t> </a:t>
            </a:r>
            <a:r>
              <a:rPr lang="en-US" dirty="0" err="1" smtClean="0"/>
              <a:t>público</a:t>
            </a:r>
            <a:endParaRPr lang="en-US" dirty="0"/>
          </a:p>
        </p:txBody>
      </p:sp>
      <p:sp>
        <p:nvSpPr>
          <p:cNvPr id="3" name="Content Placeholder 2"/>
          <p:cNvSpPr>
            <a:spLocks noGrp="1"/>
          </p:cNvSpPr>
          <p:nvPr>
            <p:ph idx="1"/>
          </p:nvPr>
        </p:nvSpPr>
        <p:spPr/>
        <p:txBody>
          <a:bodyPr/>
          <a:lstStyle/>
          <a:p>
            <a:r>
              <a:rPr lang="en-US" dirty="0" err="1" smtClean="0"/>
              <a:t>Corresponde</a:t>
            </a:r>
            <a:r>
              <a:rPr lang="en-US" dirty="0" smtClean="0"/>
              <a:t> a lo </a:t>
            </a:r>
            <a:r>
              <a:rPr lang="en-US" dirty="0" err="1" smtClean="0"/>
              <a:t>que</a:t>
            </a:r>
            <a:r>
              <a:rPr lang="en-US" dirty="0" smtClean="0"/>
              <a:t> </a:t>
            </a:r>
            <a:r>
              <a:rPr lang="en-US" dirty="0" err="1" smtClean="0"/>
              <a:t>hemos</a:t>
            </a:r>
            <a:r>
              <a:rPr lang="en-US" dirty="0" smtClean="0"/>
              <a:t> </a:t>
            </a:r>
            <a:r>
              <a:rPr lang="en-US" dirty="0" err="1" smtClean="0"/>
              <a:t>hablado</a:t>
            </a:r>
            <a:r>
              <a:rPr lang="en-US" dirty="0" smtClean="0"/>
              <a:t> </a:t>
            </a:r>
            <a:r>
              <a:rPr lang="en-US" dirty="0" err="1" smtClean="0"/>
              <a:t>las</a:t>
            </a:r>
            <a:r>
              <a:rPr lang="en-US" dirty="0" smtClean="0"/>
              <a:t> </a:t>
            </a:r>
            <a:r>
              <a:rPr lang="en-US" dirty="0" err="1" smtClean="0"/>
              <a:t>clases</a:t>
            </a:r>
            <a:r>
              <a:rPr lang="en-US" dirty="0" smtClean="0"/>
              <a:t> </a:t>
            </a:r>
            <a:r>
              <a:rPr lang="en-US" dirty="0" err="1" smtClean="0"/>
              <a:t>anteriores</a:t>
            </a:r>
            <a:r>
              <a:rPr lang="en-US" dirty="0" smtClean="0"/>
              <a:t>: </a:t>
            </a:r>
          </a:p>
          <a:p>
            <a:pPr lvl="1"/>
            <a:r>
              <a:rPr lang="en-US" dirty="0" err="1" smtClean="0"/>
              <a:t>regulación</a:t>
            </a:r>
            <a:r>
              <a:rPr lang="en-US" dirty="0" smtClean="0"/>
              <a:t> </a:t>
            </a:r>
            <a:r>
              <a:rPr lang="en-US" dirty="0" err="1" smtClean="0"/>
              <a:t>como</a:t>
            </a:r>
            <a:r>
              <a:rPr lang="en-US" dirty="0" smtClean="0"/>
              <a:t> </a:t>
            </a:r>
            <a:r>
              <a:rPr lang="en-US" dirty="0" err="1" smtClean="0"/>
              <a:t>reacción</a:t>
            </a:r>
            <a:r>
              <a:rPr lang="en-US" dirty="0" smtClean="0"/>
              <a:t> a </a:t>
            </a:r>
            <a:r>
              <a:rPr lang="en-US" dirty="0" err="1" smtClean="0"/>
              <a:t>las</a:t>
            </a:r>
            <a:r>
              <a:rPr lang="en-US" dirty="0" smtClean="0"/>
              <a:t> </a:t>
            </a:r>
            <a:r>
              <a:rPr lang="en-US" dirty="0" err="1" smtClean="0"/>
              <a:t>fallas</a:t>
            </a:r>
            <a:r>
              <a:rPr lang="en-US" dirty="0" smtClean="0"/>
              <a:t> de </a:t>
            </a:r>
            <a:r>
              <a:rPr lang="en-US" dirty="0" err="1" smtClean="0"/>
              <a:t>mercado</a:t>
            </a:r>
            <a:r>
              <a:rPr lang="en-US" dirty="0" smtClean="0"/>
              <a:t>, </a:t>
            </a:r>
            <a:r>
              <a:rPr lang="en-US" dirty="0" err="1" smtClean="0"/>
              <a:t>fallas</a:t>
            </a:r>
            <a:r>
              <a:rPr lang="en-US" dirty="0" smtClean="0"/>
              <a:t> </a:t>
            </a:r>
            <a:r>
              <a:rPr lang="en-US" dirty="0" err="1" smtClean="0"/>
              <a:t>sociales</a:t>
            </a:r>
            <a:r>
              <a:rPr lang="en-US" dirty="0" smtClean="0"/>
              <a:t>, </a:t>
            </a:r>
            <a:r>
              <a:rPr lang="en-US" dirty="0" err="1" smtClean="0"/>
              <a:t>fallas</a:t>
            </a:r>
            <a:r>
              <a:rPr lang="en-US" dirty="0" smtClean="0"/>
              <a:t> </a:t>
            </a:r>
            <a:r>
              <a:rPr lang="en-US" dirty="0" err="1" smtClean="0"/>
              <a:t>individuales</a:t>
            </a:r>
            <a:r>
              <a:rPr lang="en-US" dirty="0" smtClean="0"/>
              <a:t>.</a:t>
            </a:r>
          </a:p>
          <a:p>
            <a:r>
              <a:rPr lang="en-US" dirty="0" err="1" smtClean="0"/>
              <a:t>Pero</a:t>
            </a:r>
            <a:r>
              <a:rPr lang="en-US" dirty="0" smtClean="0"/>
              <a:t> en “</a:t>
            </a:r>
            <a:r>
              <a:rPr lang="en-US" dirty="0" err="1" smtClean="0"/>
              <a:t>modo</a:t>
            </a:r>
            <a:r>
              <a:rPr lang="en-US" dirty="0" smtClean="0"/>
              <a:t> </a:t>
            </a:r>
            <a:r>
              <a:rPr lang="en-US" dirty="0" err="1" smtClean="0"/>
              <a:t>positivo</a:t>
            </a:r>
            <a:r>
              <a:rPr lang="en-US" dirty="0" smtClean="0"/>
              <a:t>” (no </a:t>
            </a:r>
            <a:r>
              <a:rPr lang="en-US" dirty="0" err="1" smtClean="0"/>
              <a:t>normativo</a:t>
            </a:r>
            <a:r>
              <a:rPr lang="en-US" dirty="0" smtClean="0"/>
              <a:t>)</a:t>
            </a:r>
          </a:p>
          <a:p>
            <a:pPr lvl="1"/>
            <a:r>
              <a:rPr lang="en-US" dirty="0" smtClean="0"/>
              <a:t>“Las </a:t>
            </a:r>
            <a:r>
              <a:rPr lang="en-US" dirty="0" err="1" smtClean="0"/>
              <a:t>regulaciones</a:t>
            </a:r>
            <a:r>
              <a:rPr lang="en-US" dirty="0" smtClean="0"/>
              <a:t> del </a:t>
            </a:r>
            <a:r>
              <a:rPr lang="en-US" dirty="0" err="1" smtClean="0"/>
              <a:t>Derecho</a:t>
            </a:r>
            <a:r>
              <a:rPr lang="en-US" dirty="0" smtClean="0"/>
              <a:t> </a:t>
            </a:r>
            <a:r>
              <a:rPr lang="en-US" dirty="0" err="1" smtClean="0"/>
              <a:t>chileno</a:t>
            </a:r>
            <a:r>
              <a:rPr lang="en-US" dirty="0" smtClean="0"/>
              <a:t> se </a:t>
            </a:r>
            <a:r>
              <a:rPr lang="en-US" dirty="0" err="1" smtClean="0"/>
              <a:t>explican</a:t>
            </a:r>
            <a:r>
              <a:rPr lang="en-US" dirty="0" smtClean="0"/>
              <a:t> en </a:t>
            </a:r>
            <a:r>
              <a:rPr lang="en-US" dirty="0" err="1" smtClean="0"/>
              <a:t>función</a:t>
            </a:r>
            <a:r>
              <a:rPr lang="en-US" dirty="0" smtClean="0"/>
              <a:t> del </a:t>
            </a:r>
            <a:r>
              <a:rPr lang="en-US" dirty="0" err="1" smtClean="0"/>
              <a:t>interés</a:t>
            </a:r>
            <a:r>
              <a:rPr lang="en-US" dirty="0" smtClean="0"/>
              <a:t> </a:t>
            </a:r>
            <a:r>
              <a:rPr lang="en-US" dirty="0" err="1" smtClean="0"/>
              <a:t>público</a:t>
            </a:r>
            <a:r>
              <a:rPr lang="en-US" dirty="0" smtClean="0"/>
              <a:t>”.</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..terminando la clase anterior</a:t>
            </a:r>
          </a:p>
        </p:txBody>
      </p:sp>
      <p:sp>
        <p:nvSpPr>
          <p:cNvPr id="3" name="Content Placeholder 2"/>
          <p:cNvSpPr>
            <a:spLocks noGrp="1"/>
          </p:cNvSpPr>
          <p:nvPr>
            <p:ph idx="1"/>
          </p:nvPr>
        </p:nvSpPr>
        <p:spPr/>
        <p:txBody>
          <a:bodyPr>
            <a:normAutofit fontScale="85000" lnSpcReduction="20000"/>
          </a:bodyPr>
          <a:lstStyle/>
          <a:p>
            <a:r>
              <a:rPr lang="en-US"/>
              <a:t>Albrecht et al, “What is for me is not for you…”, </a:t>
            </a:r>
            <a:r>
              <a:rPr lang="en-US" i="1"/>
              <a:t>Social Cognitive and Affective Neuroscience</a:t>
            </a:r>
            <a:r>
              <a:rPr lang="en-US"/>
              <a:t> (Junio 2010), </a:t>
            </a:r>
          </a:p>
          <a:p>
            <a:pPr lvl="1"/>
            <a:r>
              <a:rPr lang="en-US"/>
              <a:t>Decisiones inter-temporales para otras personas (no para uno mismo). Qué pasa?</a:t>
            </a:r>
          </a:p>
          <a:p>
            <a:pPr lvl="2"/>
            <a:r>
              <a:rPr lang="en-US"/>
              <a:t>Hipótesis: el elemento temporal no es lo único que está en juego. El elemento “yo” es relevante.</a:t>
            </a:r>
          </a:p>
          <a:p>
            <a:pPr lvl="3"/>
            <a:r>
              <a:rPr lang="en-US"/>
              <a:t>“There are reasons to assume that decision-making for another person—instead for oneself—may have the property of generating less concern for immediate gratification”.</a:t>
            </a:r>
          </a:p>
          <a:p>
            <a:pPr lvl="2"/>
            <a:r>
              <a:rPr lang="en-US"/>
              <a:t>Clave: relación abogado-cliente, donde el abogado negocia por otro</a:t>
            </a:r>
          </a:p>
          <a:p>
            <a:pPr lvl="1"/>
            <a:r>
              <a:rPr lang="en-US"/>
              <a:t>Desarrollos anteriores: dos sistemas</a:t>
            </a:r>
          </a:p>
          <a:p>
            <a:pPr lvl="2"/>
            <a:r>
              <a:rPr lang="en-US"/>
              <a:t>Sistema “caliente”: el presente</a:t>
            </a:r>
          </a:p>
          <a:p>
            <a:pPr lvl="2"/>
            <a:r>
              <a:rPr lang="en-US"/>
              <a:t>Sistema “frío”: el futuro</a:t>
            </a:r>
          </a:p>
          <a:p>
            <a:pPr lvl="1"/>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Teoría</a:t>
            </a:r>
            <a:r>
              <a:rPr lang="en-US" dirty="0" smtClean="0"/>
              <a:t> del </a:t>
            </a:r>
            <a:r>
              <a:rPr lang="en-US" dirty="0" err="1" smtClean="0"/>
              <a:t>interés</a:t>
            </a:r>
            <a:r>
              <a:rPr lang="en-US" dirty="0" smtClean="0"/>
              <a:t> </a:t>
            </a:r>
            <a:r>
              <a:rPr lang="en-US" dirty="0" err="1" smtClean="0"/>
              <a:t>privado</a:t>
            </a:r>
            <a:endParaRPr lang="en-US" dirty="0"/>
          </a:p>
        </p:txBody>
      </p:sp>
      <p:sp>
        <p:nvSpPr>
          <p:cNvPr id="3" name="Content Placeholder 2"/>
          <p:cNvSpPr>
            <a:spLocks noGrp="1"/>
          </p:cNvSpPr>
          <p:nvPr>
            <p:ph idx="1"/>
          </p:nvPr>
        </p:nvSpPr>
        <p:spPr/>
        <p:txBody>
          <a:bodyPr/>
          <a:lstStyle/>
          <a:p>
            <a:r>
              <a:rPr lang="en-US" dirty="0" err="1" smtClean="0"/>
              <a:t>Visión</a:t>
            </a:r>
            <a:r>
              <a:rPr lang="en-US" dirty="0" smtClean="0"/>
              <a:t> </a:t>
            </a:r>
            <a:r>
              <a:rPr lang="en-US" dirty="0" err="1" smtClean="0"/>
              <a:t>pesimista</a:t>
            </a:r>
            <a:r>
              <a:rPr lang="en-US" dirty="0" smtClean="0"/>
              <a:t> </a:t>
            </a:r>
            <a:r>
              <a:rPr lang="en-US" dirty="0" err="1" smtClean="0"/>
              <a:t>o</a:t>
            </a:r>
            <a:r>
              <a:rPr lang="en-US" dirty="0" smtClean="0"/>
              <a:t> </a:t>
            </a:r>
            <a:r>
              <a:rPr lang="en-US" dirty="0" err="1" smtClean="0"/>
              <a:t>cínica</a:t>
            </a:r>
            <a:r>
              <a:rPr lang="en-US" dirty="0" smtClean="0"/>
              <a:t> de la </a:t>
            </a:r>
            <a:r>
              <a:rPr lang="en-US" dirty="0" err="1" smtClean="0"/>
              <a:t>política</a:t>
            </a:r>
            <a:endParaRPr lang="en-US" dirty="0" smtClean="0"/>
          </a:p>
          <a:p>
            <a:pPr lvl="1"/>
            <a:r>
              <a:rPr lang="en-US" dirty="0" smtClean="0"/>
              <a:t>Mercado de </a:t>
            </a:r>
            <a:r>
              <a:rPr lang="en-US" dirty="0" err="1" smtClean="0"/>
              <a:t>intercambio</a:t>
            </a:r>
            <a:endParaRPr lang="en-US" dirty="0" smtClean="0"/>
          </a:p>
          <a:p>
            <a:pPr lvl="1"/>
            <a:r>
              <a:rPr lang="en-US" dirty="0" err="1" smtClean="0"/>
              <a:t>Políticos</a:t>
            </a:r>
            <a:r>
              <a:rPr lang="en-US" dirty="0" smtClean="0"/>
              <a:t> </a:t>
            </a:r>
            <a:r>
              <a:rPr lang="en-US" dirty="0" err="1" smtClean="0"/>
              <a:t>ofrecen</a:t>
            </a:r>
            <a:r>
              <a:rPr lang="en-US" dirty="0" smtClean="0"/>
              <a:t> </a:t>
            </a:r>
            <a:r>
              <a:rPr lang="en-US" dirty="0" err="1" smtClean="0"/>
              <a:t>rentas</a:t>
            </a:r>
            <a:r>
              <a:rPr lang="en-US" dirty="0" smtClean="0"/>
              <a:t> </a:t>
            </a:r>
            <a:r>
              <a:rPr lang="en-US" dirty="0" err="1" smtClean="0"/>
              <a:t>económicas</a:t>
            </a:r>
            <a:r>
              <a:rPr lang="en-US" dirty="0" smtClean="0"/>
              <a:t> a </a:t>
            </a:r>
            <a:r>
              <a:rPr lang="en-US" dirty="0" err="1" smtClean="0"/>
              <a:t>cambio</a:t>
            </a:r>
            <a:r>
              <a:rPr lang="en-US" dirty="0" smtClean="0"/>
              <a:t> de </a:t>
            </a:r>
            <a:r>
              <a:rPr lang="en-US" dirty="0" err="1" smtClean="0"/>
              <a:t>recursos</a:t>
            </a:r>
            <a:r>
              <a:rPr lang="en-US" dirty="0" smtClean="0"/>
              <a:t> </a:t>
            </a:r>
            <a:r>
              <a:rPr lang="en-US" dirty="0" err="1" smtClean="0"/>
              <a:t>que</a:t>
            </a:r>
            <a:r>
              <a:rPr lang="en-US" dirty="0" smtClean="0"/>
              <a:t> les </a:t>
            </a:r>
            <a:r>
              <a:rPr lang="en-US" dirty="0" err="1" smtClean="0"/>
              <a:t>aseguren</a:t>
            </a:r>
            <a:r>
              <a:rPr lang="en-US" dirty="0" smtClean="0"/>
              <a:t> </a:t>
            </a:r>
            <a:r>
              <a:rPr lang="en-US" dirty="0" err="1" smtClean="0"/>
              <a:t>ganar</a:t>
            </a:r>
            <a:r>
              <a:rPr lang="en-US" dirty="0" smtClean="0"/>
              <a:t> </a:t>
            </a:r>
            <a:r>
              <a:rPr lang="en-US" dirty="0" err="1" smtClean="0"/>
              <a:t>las</a:t>
            </a:r>
            <a:r>
              <a:rPr lang="en-US" dirty="0" smtClean="0"/>
              <a:t> </a:t>
            </a:r>
            <a:r>
              <a:rPr lang="en-US" dirty="0" err="1" smtClean="0"/>
              <a:t>siguientes</a:t>
            </a:r>
            <a:r>
              <a:rPr lang="en-US" dirty="0" smtClean="0"/>
              <a:t> </a:t>
            </a:r>
            <a:r>
              <a:rPr lang="en-US" dirty="0" err="1" smtClean="0"/>
              <a:t>elecciones</a:t>
            </a:r>
            <a:endParaRPr lang="en-US" dirty="0" smtClean="0"/>
          </a:p>
          <a:p>
            <a:pPr lvl="1"/>
            <a:r>
              <a:rPr lang="en-US" dirty="0" err="1" smtClean="0"/>
              <a:t>Distintos</a:t>
            </a:r>
            <a:r>
              <a:rPr lang="en-US" dirty="0" smtClean="0"/>
              <a:t> </a:t>
            </a:r>
            <a:r>
              <a:rPr lang="en-US" dirty="0" err="1" smtClean="0"/>
              <a:t>grupos</a:t>
            </a:r>
            <a:r>
              <a:rPr lang="en-US" dirty="0" smtClean="0"/>
              <a:t> de </a:t>
            </a:r>
            <a:r>
              <a:rPr lang="en-US" dirty="0" err="1" smtClean="0"/>
              <a:t>interés</a:t>
            </a:r>
            <a:r>
              <a:rPr lang="en-US" dirty="0" smtClean="0"/>
              <a:t> </a:t>
            </a:r>
            <a:r>
              <a:rPr lang="en-US" dirty="0" err="1" smtClean="0"/>
              <a:t>compiten</a:t>
            </a:r>
            <a:r>
              <a:rPr lang="en-US" dirty="0" smtClean="0"/>
              <a:t> entre </a:t>
            </a:r>
            <a:r>
              <a:rPr lang="en-US" dirty="0" err="1" smtClean="0"/>
              <a:t>sí</a:t>
            </a:r>
            <a:r>
              <a:rPr lang="en-US" dirty="0" smtClean="0"/>
              <a:t>, </a:t>
            </a:r>
            <a:r>
              <a:rPr lang="en-US" dirty="0" err="1" smtClean="0"/>
              <a:t>invirtiendo</a:t>
            </a:r>
            <a:r>
              <a:rPr lang="en-US" dirty="0" smtClean="0"/>
              <a:t> </a:t>
            </a:r>
            <a:r>
              <a:rPr lang="en-US" dirty="0" err="1" smtClean="0"/>
              <a:t>energía</a:t>
            </a:r>
            <a:r>
              <a:rPr lang="en-US" dirty="0" smtClean="0"/>
              <a:t> </a:t>
            </a:r>
            <a:r>
              <a:rPr lang="en-US" dirty="0" err="1" smtClean="0"/>
              <a:t>y</a:t>
            </a:r>
            <a:r>
              <a:rPr lang="en-US" dirty="0" smtClean="0"/>
              <a:t> </a:t>
            </a:r>
            <a:r>
              <a:rPr lang="en-US" dirty="0" err="1" smtClean="0"/>
              <a:t>recursos</a:t>
            </a:r>
            <a:r>
              <a:rPr lang="en-US" dirty="0" smtClean="0"/>
              <a:t>, </a:t>
            </a:r>
            <a:r>
              <a:rPr lang="en-US" dirty="0" err="1" smtClean="0"/>
              <a:t>por</a:t>
            </a:r>
            <a:r>
              <a:rPr lang="en-US" dirty="0" smtClean="0"/>
              <a:t> </a:t>
            </a:r>
            <a:r>
              <a:rPr lang="en-US" dirty="0" err="1" smtClean="0"/>
              <a:t>capturar</a:t>
            </a:r>
            <a:r>
              <a:rPr lang="en-US" dirty="0" smtClean="0"/>
              <a:t> </a:t>
            </a:r>
            <a:r>
              <a:rPr lang="en-US" dirty="0" err="1" smtClean="0"/>
              <a:t>dichas</a:t>
            </a:r>
            <a:r>
              <a:rPr lang="en-US" dirty="0" smtClean="0"/>
              <a:t> </a:t>
            </a:r>
            <a:r>
              <a:rPr lang="en-US" dirty="0" err="1" smtClean="0"/>
              <a:t>rentas</a:t>
            </a:r>
            <a:endParaRPr lang="en-US" dirty="0" smtClean="0"/>
          </a:p>
          <a:p>
            <a:pPr lvl="1"/>
            <a:r>
              <a:rPr lang="en-US" dirty="0" smtClean="0"/>
              <a:t>No hay </a:t>
            </a:r>
            <a:r>
              <a:rPr lang="en-US" dirty="0" err="1" smtClean="0"/>
              <a:t>una</a:t>
            </a:r>
            <a:r>
              <a:rPr lang="en-US" dirty="0" smtClean="0"/>
              <a:t> </a:t>
            </a:r>
            <a:r>
              <a:rPr lang="en-US" dirty="0" err="1" smtClean="0"/>
              <a:t>concepción</a:t>
            </a:r>
            <a:r>
              <a:rPr lang="en-US" dirty="0" smtClean="0"/>
              <a:t> </a:t>
            </a:r>
            <a:r>
              <a:rPr lang="en-US" dirty="0" err="1" smtClean="0"/>
              <a:t>sólida</a:t>
            </a:r>
            <a:r>
              <a:rPr lang="en-US" dirty="0" smtClean="0"/>
              <a:t> del </a:t>
            </a:r>
            <a:r>
              <a:rPr lang="en-US" dirty="0" err="1" smtClean="0"/>
              <a:t>interés</a:t>
            </a:r>
            <a:r>
              <a:rPr lang="en-US" dirty="0" smtClean="0"/>
              <a:t> </a:t>
            </a:r>
            <a:r>
              <a:rPr lang="en-US" dirty="0" err="1" smtClean="0"/>
              <a:t>público</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Public Choice (1) </a:t>
            </a:r>
            <a:endParaRPr lang="en-US" dirty="0"/>
          </a:p>
        </p:txBody>
      </p:sp>
      <p:sp>
        <p:nvSpPr>
          <p:cNvPr id="3" name="Content Placeholder 2"/>
          <p:cNvSpPr>
            <a:spLocks noGrp="1"/>
          </p:cNvSpPr>
          <p:nvPr>
            <p:ph idx="1"/>
          </p:nvPr>
        </p:nvSpPr>
        <p:spPr/>
        <p:txBody>
          <a:bodyPr>
            <a:normAutofit fontScale="85000" lnSpcReduction="20000"/>
          </a:bodyPr>
          <a:lstStyle/>
          <a:p>
            <a:r>
              <a:rPr lang="en-US" dirty="0" err="1" smtClean="0"/>
              <a:t>También</a:t>
            </a:r>
            <a:r>
              <a:rPr lang="en-US" dirty="0" smtClean="0"/>
              <a:t> </a:t>
            </a:r>
            <a:r>
              <a:rPr lang="en-US" dirty="0" err="1" smtClean="0"/>
              <a:t>llamada</a:t>
            </a:r>
            <a:r>
              <a:rPr lang="en-US" dirty="0" smtClean="0"/>
              <a:t> </a:t>
            </a:r>
            <a:r>
              <a:rPr lang="en-US" dirty="0" err="1" smtClean="0"/>
              <a:t>Escuela</a:t>
            </a:r>
            <a:r>
              <a:rPr lang="en-US" dirty="0" smtClean="0"/>
              <a:t> de Virginia</a:t>
            </a:r>
          </a:p>
          <a:p>
            <a:pPr lvl="1"/>
            <a:r>
              <a:rPr lang="en-US" dirty="0" err="1" smtClean="0"/>
              <a:t>Escuela</a:t>
            </a:r>
            <a:r>
              <a:rPr lang="en-US" dirty="0" smtClean="0"/>
              <a:t> de Chicago </a:t>
            </a:r>
            <a:r>
              <a:rPr lang="en-US" dirty="0" err="1" smtClean="0"/>
              <a:t>estuvo</a:t>
            </a:r>
            <a:r>
              <a:rPr lang="en-US" dirty="0" smtClean="0"/>
              <a:t> </a:t>
            </a:r>
            <a:r>
              <a:rPr lang="en-US" dirty="0" err="1" smtClean="0"/>
              <a:t>siempre</a:t>
            </a:r>
            <a:r>
              <a:rPr lang="en-US" dirty="0" smtClean="0"/>
              <a:t> </a:t>
            </a:r>
            <a:r>
              <a:rPr lang="en-US" dirty="0" err="1" smtClean="0"/>
              <a:t>muy</a:t>
            </a:r>
            <a:r>
              <a:rPr lang="en-US" dirty="0" smtClean="0"/>
              <a:t> </a:t>
            </a:r>
            <a:r>
              <a:rPr lang="en-US" dirty="0" err="1" smtClean="0"/>
              <a:t>enfocada</a:t>
            </a:r>
            <a:r>
              <a:rPr lang="en-US" dirty="0" smtClean="0"/>
              <a:t> en el </a:t>
            </a:r>
            <a:r>
              <a:rPr lang="en-US" dirty="0" err="1" smtClean="0"/>
              <a:t>derecho</a:t>
            </a:r>
            <a:r>
              <a:rPr lang="en-US" dirty="0" smtClean="0"/>
              <a:t> </a:t>
            </a:r>
            <a:r>
              <a:rPr lang="en-US" dirty="0" err="1" smtClean="0"/>
              <a:t>privado</a:t>
            </a:r>
            <a:endParaRPr lang="en-US" dirty="0" smtClean="0"/>
          </a:p>
          <a:p>
            <a:pPr lvl="1"/>
            <a:r>
              <a:rPr lang="en-US" dirty="0" smtClean="0"/>
              <a:t>“Public choice theory is defined as the economic analysis of nonmarket decision making—a body of theory that treats individual decision makers as participants in a complex interactions that generates political outcomes”.</a:t>
            </a:r>
          </a:p>
          <a:p>
            <a:pPr lvl="1"/>
            <a:r>
              <a:rPr lang="en-US" i="1" dirty="0" smtClean="0"/>
              <a:t>Homo </a:t>
            </a:r>
            <a:r>
              <a:rPr lang="en-US" i="1" dirty="0" err="1" smtClean="0"/>
              <a:t>economicus</a:t>
            </a:r>
            <a:endParaRPr lang="en-US" dirty="0" smtClean="0"/>
          </a:p>
          <a:p>
            <a:pPr lvl="2"/>
            <a:r>
              <a:rPr lang="en-US" dirty="0" smtClean="0"/>
              <a:t>El </a:t>
            </a:r>
            <a:r>
              <a:rPr lang="en-US" dirty="0" err="1" smtClean="0"/>
              <a:t>supuesto</a:t>
            </a:r>
            <a:r>
              <a:rPr lang="en-US" dirty="0" smtClean="0"/>
              <a:t> </a:t>
            </a:r>
            <a:r>
              <a:rPr lang="en-US" dirty="0" err="1" smtClean="0"/>
              <a:t>metodológico</a:t>
            </a:r>
            <a:r>
              <a:rPr lang="en-US" dirty="0" smtClean="0"/>
              <a:t> </a:t>
            </a:r>
            <a:r>
              <a:rPr lang="en-US" dirty="0" err="1" smtClean="0"/>
              <a:t>es</a:t>
            </a:r>
            <a:r>
              <a:rPr lang="en-US" dirty="0" smtClean="0"/>
              <a:t> </a:t>
            </a:r>
            <a:r>
              <a:rPr lang="en-US" dirty="0" err="1" smtClean="0"/>
              <a:t>que</a:t>
            </a:r>
            <a:r>
              <a:rPr lang="en-US" dirty="0" smtClean="0"/>
              <a:t> los </a:t>
            </a:r>
            <a:r>
              <a:rPr lang="en-US" dirty="0" err="1" smtClean="0"/>
              <a:t>políticos</a:t>
            </a:r>
            <a:r>
              <a:rPr lang="en-US" dirty="0" smtClean="0"/>
              <a:t> </a:t>
            </a:r>
            <a:r>
              <a:rPr lang="en-US" dirty="0" err="1" smtClean="0"/>
              <a:t>y</a:t>
            </a:r>
            <a:r>
              <a:rPr lang="en-US" dirty="0" smtClean="0"/>
              <a:t> </a:t>
            </a:r>
            <a:r>
              <a:rPr lang="en-US" dirty="0" err="1" smtClean="0"/>
              <a:t>reguladores</a:t>
            </a:r>
            <a:r>
              <a:rPr lang="en-US" dirty="0" smtClean="0"/>
              <a:t> </a:t>
            </a:r>
            <a:r>
              <a:rPr lang="en-US" dirty="0" err="1" smtClean="0"/>
              <a:t>también</a:t>
            </a:r>
            <a:r>
              <a:rPr lang="en-US" dirty="0" smtClean="0"/>
              <a:t> </a:t>
            </a:r>
            <a:r>
              <a:rPr lang="en-US" dirty="0" err="1" smtClean="0"/>
              <a:t>están</a:t>
            </a:r>
            <a:r>
              <a:rPr lang="en-US" dirty="0" smtClean="0"/>
              <a:t> en el </a:t>
            </a:r>
            <a:r>
              <a:rPr lang="en-US" dirty="0" err="1" smtClean="0"/>
              <a:t>negocio</a:t>
            </a:r>
            <a:r>
              <a:rPr lang="en-US" dirty="0" smtClean="0"/>
              <a:t> de </a:t>
            </a:r>
            <a:r>
              <a:rPr lang="en-US" dirty="0" err="1" smtClean="0"/>
              <a:t>maximizar</a:t>
            </a:r>
            <a:r>
              <a:rPr lang="en-US" dirty="0" smtClean="0"/>
              <a:t> </a:t>
            </a:r>
            <a:r>
              <a:rPr lang="en-US" dirty="0" err="1" smtClean="0"/>
              <a:t>su</a:t>
            </a:r>
            <a:r>
              <a:rPr lang="en-US" dirty="0" smtClean="0"/>
              <a:t> </a:t>
            </a:r>
            <a:r>
              <a:rPr lang="en-US" dirty="0" err="1" smtClean="0"/>
              <a:t>bienestar</a:t>
            </a:r>
            <a:r>
              <a:rPr lang="en-US" dirty="0" smtClean="0"/>
              <a:t>, lo </a:t>
            </a:r>
            <a:r>
              <a:rPr lang="en-US" dirty="0" err="1" smtClean="0"/>
              <a:t>que</a:t>
            </a:r>
            <a:r>
              <a:rPr lang="en-US" dirty="0" smtClean="0"/>
              <a:t> </a:t>
            </a:r>
            <a:r>
              <a:rPr lang="en-US" dirty="0" err="1" smtClean="0"/>
              <a:t>permite</a:t>
            </a:r>
            <a:r>
              <a:rPr lang="en-US" dirty="0" smtClean="0"/>
              <a:t> </a:t>
            </a:r>
            <a:r>
              <a:rPr lang="en-US" dirty="0" err="1" smtClean="0"/>
              <a:t>importar</a:t>
            </a:r>
            <a:r>
              <a:rPr lang="en-US" dirty="0" smtClean="0"/>
              <a:t> el arsenal </a:t>
            </a:r>
            <a:r>
              <a:rPr lang="en-US" dirty="0" err="1" smtClean="0"/>
              <a:t>microeconómico</a:t>
            </a:r>
            <a:r>
              <a:rPr lang="en-US" dirty="0" smtClean="0"/>
              <a:t> al </a:t>
            </a:r>
            <a:r>
              <a:rPr lang="en-US" dirty="0" err="1" smtClean="0"/>
              <a:t>mundo</a:t>
            </a:r>
            <a:r>
              <a:rPr lang="en-US" dirty="0" smtClean="0"/>
              <a:t> de la </a:t>
            </a:r>
            <a:r>
              <a:rPr lang="en-US" dirty="0" err="1" smtClean="0"/>
              <a:t>política</a:t>
            </a:r>
            <a:r>
              <a:rPr lang="en-US" dirty="0" smtClean="0"/>
              <a:t> </a:t>
            </a:r>
            <a:r>
              <a:rPr lang="en-US" dirty="0" err="1" smtClean="0"/>
              <a:t>y</a:t>
            </a:r>
            <a:r>
              <a:rPr lang="en-US" dirty="0" smtClean="0"/>
              <a:t> la </a:t>
            </a:r>
            <a:r>
              <a:rPr lang="en-US" dirty="0" err="1" smtClean="0"/>
              <a:t>regulación</a:t>
            </a:r>
            <a:endParaRPr lang="en-US" dirty="0" smtClean="0"/>
          </a:p>
          <a:p>
            <a:pPr lvl="2"/>
            <a:r>
              <a:rPr lang="en-US" dirty="0" smtClean="0"/>
              <a:t>Los </a:t>
            </a:r>
            <a:r>
              <a:rPr lang="en-US" dirty="0" err="1" smtClean="0"/>
              <a:t>políticos</a:t>
            </a:r>
            <a:r>
              <a:rPr lang="en-US" dirty="0" smtClean="0"/>
              <a:t> no </a:t>
            </a:r>
            <a:r>
              <a:rPr lang="en-US" dirty="0" err="1" smtClean="0"/>
              <a:t>maximizan</a:t>
            </a:r>
            <a:r>
              <a:rPr lang="en-US" dirty="0" smtClean="0"/>
              <a:t> el </a:t>
            </a:r>
            <a:r>
              <a:rPr lang="en-US" dirty="0" err="1" smtClean="0"/>
              <a:t>bien</a:t>
            </a:r>
            <a:r>
              <a:rPr lang="en-US" dirty="0" smtClean="0"/>
              <a:t> </a:t>
            </a:r>
            <a:r>
              <a:rPr lang="en-US" dirty="0" err="1" smtClean="0"/>
              <a:t>común</a:t>
            </a:r>
            <a:r>
              <a:rPr lang="en-US" dirty="0" smtClean="0"/>
              <a:t>, </a:t>
            </a:r>
            <a:r>
              <a:rPr lang="en-US" dirty="0" err="1" smtClean="0"/>
              <a:t>sino</a:t>
            </a:r>
            <a:r>
              <a:rPr lang="en-US" dirty="0" smtClean="0"/>
              <a:t> </a:t>
            </a:r>
            <a:r>
              <a:rPr lang="en-US" dirty="0" err="1" smtClean="0"/>
              <a:t>su</a:t>
            </a:r>
            <a:r>
              <a:rPr lang="en-US" dirty="0" smtClean="0"/>
              <a:t> </a:t>
            </a:r>
            <a:r>
              <a:rPr lang="en-US" dirty="0" err="1" smtClean="0"/>
              <a:t>bienestar</a:t>
            </a:r>
            <a:r>
              <a:rPr lang="en-US" dirty="0" smtClean="0"/>
              <a:t> individual</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Public Choice (2)</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James Buchanan</a:t>
            </a:r>
          </a:p>
          <a:p>
            <a:pPr lvl="1"/>
            <a:r>
              <a:rPr lang="en-US" dirty="0" smtClean="0"/>
              <a:t>“The critically important bridge between the behavior of persons who act in the marketplace and the behavior of persons who act in political process must be analyzed. The ‘theory of public choice’ can be interpreted as the construction of such a bridge. The approach requires only the simple assumption that the same individuals act in both relationships. Political decisions are not handed down from on high by omniscient beings who cannot err. Individuals behave in market interactions, in political-government interactions, in cooperative-nongovernmental interactions, and in other arrangements”. </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Problemas</a:t>
            </a:r>
            <a:r>
              <a:rPr lang="en-US" dirty="0" smtClean="0"/>
              <a:t> de </a:t>
            </a:r>
            <a:r>
              <a:rPr lang="en-US" dirty="0" err="1" smtClean="0"/>
              <a:t>acción</a:t>
            </a:r>
            <a:r>
              <a:rPr lang="en-US" dirty="0" smtClean="0"/>
              <a:t> </a:t>
            </a:r>
            <a:r>
              <a:rPr lang="en-US" dirty="0" err="1" smtClean="0"/>
              <a:t>colectiva</a:t>
            </a:r>
            <a:endParaRPr lang="en-US" dirty="0"/>
          </a:p>
        </p:txBody>
      </p:sp>
      <p:sp>
        <p:nvSpPr>
          <p:cNvPr id="3" name="Content Placeholder 2"/>
          <p:cNvSpPr>
            <a:spLocks noGrp="1"/>
          </p:cNvSpPr>
          <p:nvPr>
            <p:ph idx="1"/>
          </p:nvPr>
        </p:nvSpPr>
        <p:spPr/>
        <p:txBody>
          <a:bodyPr>
            <a:normAutofit fontScale="85000" lnSpcReduction="20000"/>
          </a:bodyPr>
          <a:lstStyle/>
          <a:p>
            <a:r>
              <a:rPr lang="en-US" dirty="0" err="1" smtClean="0"/>
              <a:t>Todo</a:t>
            </a:r>
            <a:r>
              <a:rPr lang="en-US" dirty="0" smtClean="0"/>
              <a:t> </a:t>
            </a:r>
            <a:r>
              <a:rPr lang="en-US" dirty="0" err="1" smtClean="0"/>
              <a:t>empieza</a:t>
            </a:r>
            <a:r>
              <a:rPr lang="en-US" dirty="0" smtClean="0"/>
              <a:t> con los </a:t>
            </a:r>
            <a:r>
              <a:rPr lang="en-US" dirty="0" err="1" smtClean="0"/>
              <a:t>problemas</a:t>
            </a:r>
            <a:r>
              <a:rPr lang="en-US" dirty="0" smtClean="0"/>
              <a:t> de </a:t>
            </a:r>
            <a:r>
              <a:rPr lang="en-US" dirty="0" err="1" smtClean="0"/>
              <a:t>acción</a:t>
            </a:r>
            <a:r>
              <a:rPr lang="en-US" dirty="0" smtClean="0"/>
              <a:t> </a:t>
            </a:r>
            <a:r>
              <a:rPr lang="en-US" dirty="0" err="1" smtClean="0"/>
              <a:t>colectiva</a:t>
            </a:r>
            <a:r>
              <a:rPr lang="en-US" dirty="0" smtClean="0"/>
              <a:t> </a:t>
            </a:r>
            <a:r>
              <a:rPr lang="en-US" dirty="0" err="1" smtClean="0"/>
              <a:t>que</a:t>
            </a:r>
            <a:r>
              <a:rPr lang="en-US" dirty="0" smtClean="0"/>
              <a:t> </a:t>
            </a:r>
            <a:r>
              <a:rPr lang="en-US" dirty="0" err="1" smtClean="0"/>
              <a:t>existen</a:t>
            </a:r>
            <a:r>
              <a:rPr lang="en-US" dirty="0" smtClean="0"/>
              <a:t> </a:t>
            </a:r>
            <a:r>
              <a:rPr lang="en-US" dirty="0" err="1" smtClean="0"/>
              <a:t>como</a:t>
            </a:r>
            <a:r>
              <a:rPr lang="en-US" dirty="0" smtClean="0"/>
              <a:t> </a:t>
            </a:r>
            <a:r>
              <a:rPr lang="en-US" dirty="0" err="1" smtClean="0"/>
              <a:t>consecuencia</a:t>
            </a:r>
            <a:r>
              <a:rPr lang="en-US" dirty="0" smtClean="0"/>
              <a:t> de los </a:t>
            </a:r>
            <a:r>
              <a:rPr lang="en-US" dirty="0" err="1" smtClean="0"/>
              <a:t>daños/beneficios</a:t>
            </a:r>
            <a:r>
              <a:rPr lang="en-US" dirty="0" smtClean="0"/>
              <a:t> </a:t>
            </a:r>
            <a:r>
              <a:rPr lang="en-US" dirty="0" err="1" smtClean="0"/>
              <a:t>que</a:t>
            </a:r>
            <a:r>
              <a:rPr lang="en-US" dirty="0" smtClean="0"/>
              <a:t> </a:t>
            </a:r>
            <a:r>
              <a:rPr lang="en-US" dirty="0" err="1" smtClean="0"/>
              <a:t>resultan</a:t>
            </a:r>
            <a:r>
              <a:rPr lang="en-US" dirty="0" smtClean="0"/>
              <a:t> de la </a:t>
            </a:r>
            <a:r>
              <a:rPr lang="en-US" dirty="0" err="1" smtClean="0"/>
              <a:t>acción</a:t>
            </a:r>
            <a:r>
              <a:rPr lang="en-US" dirty="0" smtClean="0"/>
              <a:t> </a:t>
            </a:r>
            <a:r>
              <a:rPr lang="en-US" dirty="0" err="1" smtClean="0"/>
              <a:t>pública</a:t>
            </a:r>
            <a:endParaRPr lang="en-US" dirty="0" smtClean="0"/>
          </a:p>
          <a:p>
            <a:r>
              <a:rPr lang="en-US" dirty="0" smtClean="0"/>
              <a:t>La </a:t>
            </a:r>
            <a:r>
              <a:rPr lang="en-US" dirty="0" err="1" smtClean="0"/>
              <a:t>única</a:t>
            </a:r>
            <a:r>
              <a:rPr lang="en-US" dirty="0" smtClean="0"/>
              <a:t> </a:t>
            </a:r>
            <a:r>
              <a:rPr lang="en-US" dirty="0" err="1" smtClean="0"/>
              <a:t>regla</a:t>
            </a:r>
            <a:r>
              <a:rPr lang="en-US" dirty="0" smtClean="0"/>
              <a:t> </a:t>
            </a:r>
            <a:r>
              <a:rPr lang="en-US" dirty="0" err="1" smtClean="0"/>
              <a:t>que</a:t>
            </a:r>
            <a:r>
              <a:rPr lang="en-US" dirty="0" smtClean="0"/>
              <a:t> </a:t>
            </a:r>
            <a:r>
              <a:rPr lang="en-US" dirty="0" err="1" smtClean="0"/>
              <a:t>asegura</a:t>
            </a:r>
            <a:r>
              <a:rPr lang="en-US" dirty="0" smtClean="0"/>
              <a:t> </a:t>
            </a:r>
            <a:r>
              <a:rPr lang="en-US" dirty="0" err="1" smtClean="0"/>
              <a:t>que</a:t>
            </a:r>
            <a:r>
              <a:rPr lang="en-US" dirty="0" smtClean="0"/>
              <a:t> </a:t>
            </a:r>
            <a:r>
              <a:rPr lang="en-US" dirty="0" err="1" smtClean="0"/>
              <a:t>nadie</a:t>
            </a:r>
            <a:r>
              <a:rPr lang="en-US" dirty="0" smtClean="0"/>
              <a:t> </a:t>
            </a:r>
            <a:r>
              <a:rPr lang="en-US" dirty="0" err="1" smtClean="0"/>
              <a:t>pierda</a:t>
            </a:r>
            <a:r>
              <a:rPr lang="en-US" dirty="0" smtClean="0"/>
              <a:t> </a:t>
            </a:r>
            <a:r>
              <a:rPr lang="en-US" dirty="0" err="1" smtClean="0"/>
              <a:t>es</a:t>
            </a:r>
            <a:r>
              <a:rPr lang="en-US" dirty="0" smtClean="0"/>
              <a:t> la de </a:t>
            </a:r>
            <a:r>
              <a:rPr lang="en-US" dirty="0" err="1" smtClean="0"/>
              <a:t>unanimidad</a:t>
            </a:r>
            <a:r>
              <a:rPr lang="en-US" dirty="0" smtClean="0"/>
              <a:t>, </a:t>
            </a:r>
            <a:r>
              <a:rPr lang="en-US" dirty="0" err="1" smtClean="0"/>
              <a:t>pero</a:t>
            </a:r>
            <a:r>
              <a:rPr lang="en-US" dirty="0" smtClean="0"/>
              <a:t> </a:t>
            </a:r>
            <a:r>
              <a:rPr lang="en-US" dirty="0" err="1" smtClean="0"/>
              <a:t>esa</a:t>
            </a:r>
            <a:r>
              <a:rPr lang="en-US" dirty="0" smtClean="0"/>
              <a:t> </a:t>
            </a:r>
            <a:r>
              <a:rPr lang="en-US" dirty="0" err="1" smtClean="0"/>
              <a:t>regla</a:t>
            </a:r>
            <a:r>
              <a:rPr lang="en-US" dirty="0" smtClean="0"/>
              <a:t> </a:t>
            </a:r>
            <a:r>
              <a:rPr lang="en-US" dirty="0" err="1" smtClean="0"/>
              <a:t>es</a:t>
            </a:r>
            <a:r>
              <a:rPr lang="en-US" dirty="0" smtClean="0"/>
              <a:t> </a:t>
            </a:r>
            <a:r>
              <a:rPr lang="en-US" dirty="0" err="1" smtClean="0"/>
              <a:t>muy</a:t>
            </a:r>
            <a:r>
              <a:rPr lang="en-US" dirty="0" smtClean="0"/>
              <a:t> </a:t>
            </a:r>
            <a:r>
              <a:rPr lang="en-US" dirty="0" err="1" smtClean="0"/>
              <a:t>cara</a:t>
            </a:r>
            <a:endParaRPr lang="en-US" dirty="0" smtClean="0"/>
          </a:p>
          <a:p>
            <a:pPr lvl="1"/>
            <a:r>
              <a:rPr lang="en-US" dirty="0" err="1" smtClean="0"/>
              <a:t>Costos</a:t>
            </a:r>
            <a:r>
              <a:rPr lang="en-US" dirty="0" smtClean="0"/>
              <a:t> de </a:t>
            </a:r>
            <a:r>
              <a:rPr lang="en-US" dirty="0" err="1" smtClean="0"/>
              <a:t>negociación</a:t>
            </a:r>
            <a:endParaRPr lang="en-US" dirty="0" smtClean="0"/>
          </a:p>
          <a:p>
            <a:pPr lvl="1"/>
            <a:r>
              <a:rPr lang="en-US" dirty="0" err="1" smtClean="0"/>
              <a:t>Problema</a:t>
            </a:r>
            <a:r>
              <a:rPr lang="en-US" dirty="0" smtClean="0"/>
              <a:t> del </a:t>
            </a:r>
            <a:r>
              <a:rPr lang="en-US" i="1" dirty="0" smtClean="0"/>
              <a:t>hold out</a:t>
            </a:r>
            <a:endParaRPr lang="en-US" dirty="0" smtClean="0"/>
          </a:p>
          <a:p>
            <a:r>
              <a:rPr lang="en-US" dirty="0" err="1" smtClean="0"/>
              <a:t>Todo</a:t>
            </a:r>
            <a:r>
              <a:rPr lang="en-US" dirty="0" smtClean="0"/>
              <a:t> </a:t>
            </a:r>
            <a:r>
              <a:rPr lang="en-US" dirty="0" err="1" smtClean="0"/>
              <a:t>mecanismo</a:t>
            </a:r>
            <a:r>
              <a:rPr lang="en-US" dirty="0" smtClean="0"/>
              <a:t> de </a:t>
            </a:r>
            <a:r>
              <a:rPr lang="en-US" dirty="0" err="1" smtClean="0"/>
              <a:t>decisión</a:t>
            </a:r>
            <a:r>
              <a:rPr lang="en-US" dirty="0" smtClean="0"/>
              <a:t> </a:t>
            </a:r>
            <a:r>
              <a:rPr lang="en-US" dirty="0" err="1" smtClean="0"/>
              <a:t>colectiva</a:t>
            </a:r>
            <a:r>
              <a:rPr lang="en-US" dirty="0" smtClean="0"/>
              <a:t> </a:t>
            </a:r>
            <a:r>
              <a:rPr lang="en-US" dirty="0" err="1" smtClean="0"/>
              <a:t>distinto</a:t>
            </a:r>
            <a:r>
              <a:rPr lang="en-US" dirty="0" smtClean="0"/>
              <a:t> al de </a:t>
            </a:r>
            <a:r>
              <a:rPr lang="en-US" dirty="0" err="1" smtClean="0"/>
              <a:t>unanimidad</a:t>
            </a:r>
            <a:r>
              <a:rPr lang="en-US" dirty="0" smtClean="0"/>
              <a:t> </a:t>
            </a:r>
            <a:r>
              <a:rPr lang="en-US" dirty="0" err="1" smtClean="0"/>
              <a:t>tiene</a:t>
            </a:r>
            <a:r>
              <a:rPr lang="en-US" dirty="0" smtClean="0"/>
              <a:t> dos </a:t>
            </a:r>
            <a:r>
              <a:rPr lang="en-US" dirty="0" err="1" smtClean="0"/>
              <a:t>tipos</a:t>
            </a:r>
            <a:r>
              <a:rPr lang="en-US" dirty="0" smtClean="0"/>
              <a:t> de </a:t>
            </a:r>
            <a:r>
              <a:rPr lang="en-US" dirty="0" err="1" smtClean="0"/>
              <a:t>costos</a:t>
            </a:r>
            <a:r>
              <a:rPr lang="en-US" dirty="0" smtClean="0"/>
              <a:t>:</a:t>
            </a:r>
          </a:p>
          <a:p>
            <a:pPr lvl="1"/>
            <a:r>
              <a:rPr lang="en-US" dirty="0" smtClean="0"/>
              <a:t>Los </a:t>
            </a:r>
            <a:r>
              <a:rPr lang="en-US" dirty="0" err="1" smtClean="0"/>
              <a:t>costos</a:t>
            </a:r>
            <a:r>
              <a:rPr lang="en-US" dirty="0" smtClean="0"/>
              <a:t> </a:t>
            </a:r>
            <a:r>
              <a:rPr lang="en-US" dirty="0" err="1" smtClean="0"/>
              <a:t>externos</a:t>
            </a:r>
            <a:r>
              <a:rPr lang="en-US" dirty="0" smtClean="0"/>
              <a:t>, </a:t>
            </a:r>
            <a:r>
              <a:rPr lang="en-US" dirty="0" err="1" smtClean="0"/>
              <a:t>que</a:t>
            </a:r>
            <a:r>
              <a:rPr lang="en-US" dirty="0" smtClean="0"/>
              <a:t> son los </a:t>
            </a:r>
            <a:r>
              <a:rPr lang="en-US" dirty="0" err="1" smtClean="0"/>
              <a:t>costos</a:t>
            </a:r>
            <a:r>
              <a:rPr lang="en-US" dirty="0" smtClean="0"/>
              <a:t> </a:t>
            </a:r>
            <a:r>
              <a:rPr lang="en-US" dirty="0" err="1" smtClean="0"/>
              <a:t>que</a:t>
            </a:r>
            <a:r>
              <a:rPr lang="en-US" dirty="0" smtClean="0"/>
              <a:t> pagan </a:t>
            </a:r>
            <a:r>
              <a:rPr lang="en-US" dirty="0" err="1" smtClean="0"/>
              <a:t>las</a:t>
            </a:r>
            <a:r>
              <a:rPr lang="en-US" dirty="0" smtClean="0"/>
              <a:t> </a:t>
            </a:r>
            <a:r>
              <a:rPr lang="en-US" dirty="0" err="1" smtClean="0"/>
              <a:t>minorías</a:t>
            </a:r>
            <a:r>
              <a:rPr lang="en-US" dirty="0" smtClean="0"/>
              <a:t> </a:t>
            </a:r>
            <a:r>
              <a:rPr lang="en-US" dirty="0" err="1" smtClean="0"/>
              <a:t>que</a:t>
            </a:r>
            <a:r>
              <a:rPr lang="en-US" dirty="0" smtClean="0"/>
              <a:t> </a:t>
            </a:r>
            <a:r>
              <a:rPr lang="en-US" dirty="0" err="1" smtClean="0"/>
              <a:t>desaprueban</a:t>
            </a:r>
            <a:r>
              <a:rPr lang="en-US" dirty="0" smtClean="0"/>
              <a:t> </a:t>
            </a:r>
            <a:r>
              <a:rPr lang="en-US" dirty="0" err="1" smtClean="0"/>
              <a:t>las</a:t>
            </a:r>
            <a:r>
              <a:rPr lang="en-US" dirty="0" smtClean="0"/>
              <a:t> </a:t>
            </a:r>
            <a:r>
              <a:rPr lang="en-US" dirty="0" err="1" smtClean="0"/>
              <a:t>decisiones</a:t>
            </a:r>
            <a:endParaRPr lang="en-US" dirty="0" smtClean="0"/>
          </a:p>
          <a:p>
            <a:pPr lvl="1"/>
            <a:r>
              <a:rPr lang="en-US" dirty="0" smtClean="0"/>
              <a:t>Los </a:t>
            </a:r>
            <a:r>
              <a:rPr lang="en-US" dirty="0" err="1" smtClean="0"/>
              <a:t>costos</a:t>
            </a:r>
            <a:r>
              <a:rPr lang="en-US" dirty="0" smtClean="0"/>
              <a:t> </a:t>
            </a:r>
            <a:r>
              <a:rPr lang="en-US" dirty="0" err="1" smtClean="0"/>
              <a:t>propios</a:t>
            </a:r>
            <a:r>
              <a:rPr lang="en-US" dirty="0" smtClean="0"/>
              <a:t> del </a:t>
            </a:r>
            <a:r>
              <a:rPr lang="en-US" dirty="0" err="1" smtClean="0"/>
              <a:t>sistema</a:t>
            </a:r>
            <a:r>
              <a:rPr lang="en-US" dirty="0" smtClean="0"/>
              <a:t> de </a:t>
            </a:r>
            <a:r>
              <a:rPr lang="en-US" dirty="0" err="1" smtClean="0"/>
              <a:t>decisión</a:t>
            </a:r>
            <a:r>
              <a:rPr lang="en-US" dirty="0" smtClean="0"/>
              <a:t> (</a:t>
            </a:r>
            <a:r>
              <a:rPr lang="en-US" dirty="0" err="1" smtClean="0"/>
              <a:t>costos</a:t>
            </a:r>
            <a:r>
              <a:rPr lang="en-US" dirty="0" smtClean="0"/>
              <a:t> de </a:t>
            </a:r>
            <a:r>
              <a:rPr lang="en-US" dirty="0" err="1" smtClean="0"/>
              <a:t>negociación</a:t>
            </a:r>
            <a:r>
              <a:rPr lang="en-US" dirty="0" smtClean="0"/>
              <a:t>).</a:t>
            </a: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Trade-off</a:t>
            </a:r>
            <a:endParaRPr lang="en-US" dirty="0"/>
          </a:p>
        </p:txBody>
      </p:sp>
      <p:pic>
        <p:nvPicPr>
          <p:cNvPr id="4" name="Picture 3"/>
          <p:cNvPicPr>
            <a:picLocks noChangeAspect="1"/>
          </p:cNvPicPr>
          <p:nvPr/>
        </p:nvPicPr>
        <p:blipFill>
          <a:blip r:embed="rId2"/>
          <a:stretch>
            <a:fillRect/>
          </a:stretch>
        </p:blipFill>
        <p:spPr>
          <a:xfrm>
            <a:off x="1441450" y="2019300"/>
            <a:ext cx="6261100" cy="483870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Taxonomía</a:t>
            </a:r>
            <a:r>
              <a:rPr lang="en-US" dirty="0" smtClean="0"/>
              <a:t> de la </a:t>
            </a:r>
            <a:r>
              <a:rPr lang="en-US" dirty="0" err="1" smtClean="0"/>
              <a:t>demanda</a:t>
            </a:r>
            <a:r>
              <a:rPr lang="en-US" dirty="0" smtClean="0"/>
              <a:t> </a:t>
            </a:r>
            <a:r>
              <a:rPr lang="en-US" dirty="0" err="1" smtClean="0"/>
              <a:t>por</a:t>
            </a:r>
            <a:r>
              <a:rPr lang="en-US" dirty="0" smtClean="0"/>
              <a:t> </a:t>
            </a:r>
            <a:r>
              <a:rPr lang="en-US" dirty="0" err="1" smtClean="0"/>
              <a:t>regulación</a:t>
            </a:r>
            <a:endParaRPr lang="en-US" dirty="0"/>
          </a:p>
        </p:txBody>
      </p:sp>
      <p:graphicFrame>
        <p:nvGraphicFramePr>
          <p:cNvPr id="4" name="Content Placeholder 3"/>
          <p:cNvGraphicFramePr>
            <a:graphicFrameLocks noGrp="1"/>
          </p:cNvGraphicFramePr>
          <p:nvPr>
            <p:ph idx="1"/>
          </p:nvPr>
        </p:nvGraphicFramePr>
        <p:xfrm>
          <a:off x="533400" y="1929700"/>
          <a:ext cx="8229600" cy="4318700"/>
        </p:xfrm>
        <a:graphic>
          <a:graphicData uri="http://schemas.openxmlformats.org/drawingml/2006/table">
            <a:tbl>
              <a:tblPr firstRow="1" bandRow="1">
                <a:tableStyleId>{5940675A-B579-460E-94D1-54222C63F5DA}</a:tableStyleId>
              </a:tblPr>
              <a:tblGrid>
                <a:gridCol w="1295400"/>
                <a:gridCol w="1524000"/>
                <a:gridCol w="2590800"/>
                <a:gridCol w="2819400"/>
              </a:tblGrid>
              <a:tr h="294290">
                <a:tc rowSpan="2" gridSpan="2">
                  <a:txBody>
                    <a:bodyPr/>
                    <a:lstStyle/>
                    <a:p>
                      <a:endParaRPr lang="en-US" sz="1500" dirty="0"/>
                    </a:p>
                  </a:txBody>
                  <a:tcPr/>
                </a:tc>
                <a:tc rowSpan="2" hMerge="1">
                  <a:txBody>
                    <a:bodyPr/>
                    <a:lstStyle/>
                    <a:p>
                      <a:endParaRPr lang="en-US"/>
                    </a:p>
                  </a:txBody>
                  <a:tcPr/>
                </a:tc>
                <a:tc gridSpan="2">
                  <a:txBody>
                    <a:bodyPr/>
                    <a:lstStyle/>
                    <a:p>
                      <a:r>
                        <a:rPr lang="en-US" sz="1500" b="1" dirty="0" err="1" smtClean="0"/>
                        <a:t>Costos</a:t>
                      </a:r>
                      <a:endParaRPr lang="en-US" sz="1500" b="1" dirty="0"/>
                    </a:p>
                  </a:txBody>
                  <a:tcPr/>
                </a:tc>
                <a:tc hMerge="1">
                  <a:txBody>
                    <a:bodyPr/>
                    <a:lstStyle/>
                    <a:p>
                      <a:endParaRPr lang="en-US" dirty="0"/>
                    </a:p>
                  </a:txBody>
                  <a:tcPr/>
                </a:tc>
              </a:tr>
              <a:tr h="294290">
                <a:tc gridSpan="2" vMerge="1">
                  <a:txBody>
                    <a:bodyPr/>
                    <a:lstStyle/>
                    <a:p>
                      <a:endParaRPr lang="en-US" dirty="0"/>
                    </a:p>
                  </a:txBody>
                  <a:tcPr/>
                </a:tc>
                <a:tc hMerge="1" vMerge="1">
                  <a:txBody>
                    <a:bodyPr/>
                    <a:lstStyle/>
                    <a:p>
                      <a:endParaRPr lang="en-US" dirty="0"/>
                    </a:p>
                  </a:txBody>
                  <a:tcPr/>
                </a:tc>
                <a:tc>
                  <a:txBody>
                    <a:bodyPr/>
                    <a:lstStyle/>
                    <a:p>
                      <a:r>
                        <a:rPr lang="en-US" sz="1500" dirty="0" err="1" smtClean="0"/>
                        <a:t>Distribuidos</a:t>
                      </a:r>
                      <a:endParaRPr lang="en-US" sz="1500" dirty="0"/>
                    </a:p>
                  </a:txBody>
                  <a:tcPr/>
                </a:tc>
                <a:tc>
                  <a:txBody>
                    <a:bodyPr/>
                    <a:lstStyle/>
                    <a:p>
                      <a:r>
                        <a:rPr lang="en-US" sz="1500" dirty="0" err="1" smtClean="0"/>
                        <a:t>Concentrados</a:t>
                      </a:r>
                      <a:endParaRPr lang="en-US" sz="1500" dirty="0"/>
                    </a:p>
                  </a:txBody>
                  <a:tcPr/>
                </a:tc>
              </a:tr>
              <a:tr h="1839310">
                <a:tc rowSpan="2">
                  <a:txBody>
                    <a:bodyPr/>
                    <a:lstStyle/>
                    <a:p>
                      <a:r>
                        <a:rPr lang="en-US" sz="1500" b="1" dirty="0" err="1" smtClean="0"/>
                        <a:t>Beneficios</a:t>
                      </a:r>
                      <a:endParaRPr lang="en-US" sz="1500" b="1" dirty="0"/>
                    </a:p>
                  </a:txBody>
                  <a:tcPr/>
                </a:tc>
                <a:tc>
                  <a:txBody>
                    <a:bodyPr/>
                    <a:lstStyle/>
                    <a:p>
                      <a:r>
                        <a:rPr lang="en-US" sz="1500" dirty="0" err="1" smtClean="0"/>
                        <a:t>Distribuidos</a:t>
                      </a:r>
                      <a:endParaRPr lang="en-US" sz="1500" dirty="0"/>
                    </a:p>
                  </a:txBody>
                  <a:tcPr/>
                </a:tc>
                <a:tc>
                  <a:txBody>
                    <a:bodyPr/>
                    <a:lstStyle/>
                    <a:p>
                      <a:r>
                        <a:rPr lang="en-US" sz="1500" dirty="0" smtClean="0"/>
                        <a:t>Dado </a:t>
                      </a:r>
                      <a:r>
                        <a:rPr lang="en-US" sz="1500" dirty="0" err="1" smtClean="0"/>
                        <a:t>que</a:t>
                      </a:r>
                      <a:r>
                        <a:rPr lang="en-US" sz="1500" dirty="0" smtClean="0"/>
                        <a:t> no hay </a:t>
                      </a:r>
                      <a:r>
                        <a:rPr lang="en-US" sz="1500" dirty="0" err="1" smtClean="0"/>
                        <a:t>presión</a:t>
                      </a:r>
                      <a:r>
                        <a:rPr lang="en-US" sz="1500" dirty="0" smtClean="0"/>
                        <a:t> de </a:t>
                      </a:r>
                      <a:r>
                        <a:rPr lang="en-US" sz="1500" dirty="0" err="1" smtClean="0"/>
                        <a:t>ningún</a:t>
                      </a:r>
                      <a:r>
                        <a:rPr lang="en-US" sz="1500" dirty="0" smtClean="0"/>
                        <a:t> </a:t>
                      </a:r>
                      <a:r>
                        <a:rPr lang="en-US" sz="1500" dirty="0" err="1" smtClean="0"/>
                        <a:t>grupo</a:t>
                      </a:r>
                      <a:r>
                        <a:rPr lang="en-US" sz="1500" baseline="0" dirty="0" smtClean="0"/>
                        <a:t> </a:t>
                      </a:r>
                      <a:r>
                        <a:rPr lang="en-US" sz="1500" baseline="0" dirty="0" err="1" smtClean="0"/>
                        <a:t>organizado</a:t>
                      </a:r>
                      <a:r>
                        <a:rPr lang="en-US" sz="1500" baseline="0" dirty="0" smtClean="0"/>
                        <a:t>, el </a:t>
                      </a:r>
                      <a:r>
                        <a:rPr lang="en-US" sz="1500" baseline="0" dirty="0" err="1" smtClean="0"/>
                        <a:t>regulador</a:t>
                      </a:r>
                      <a:r>
                        <a:rPr lang="en-US" sz="1500" baseline="0" dirty="0" smtClean="0"/>
                        <a:t> no </a:t>
                      </a:r>
                      <a:r>
                        <a:rPr lang="en-US" sz="1500" baseline="0" dirty="0" err="1" smtClean="0"/>
                        <a:t>favorecerá</a:t>
                      </a:r>
                      <a:r>
                        <a:rPr lang="en-US" sz="1500" baseline="0" dirty="0" smtClean="0"/>
                        <a:t> </a:t>
                      </a:r>
                      <a:r>
                        <a:rPr lang="en-US" sz="1500" baseline="0" dirty="0" err="1" smtClean="0"/>
                        <a:t>ningún</a:t>
                      </a:r>
                      <a:r>
                        <a:rPr lang="en-US" sz="1500" baseline="0" dirty="0" smtClean="0"/>
                        <a:t> </a:t>
                      </a:r>
                      <a:r>
                        <a:rPr lang="en-US" sz="1500" baseline="0" dirty="0" err="1" smtClean="0"/>
                        <a:t>cambio</a:t>
                      </a:r>
                      <a:r>
                        <a:rPr lang="en-US" sz="1500" baseline="0" dirty="0" smtClean="0"/>
                        <a:t> </a:t>
                      </a:r>
                      <a:r>
                        <a:rPr lang="en-US" sz="1500" baseline="0" dirty="0" err="1" smtClean="0"/>
                        <a:t>o</a:t>
                      </a:r>
                      <a:r>
                        <a:rPr lang="en-US" sz="1500" baseline="0" dirty="0" smtClean="0"/>
                        <a:t> </a:t>
                      </a:r>
                      <a:r>
                        <a:rPr lang="en-US" sz="1500" baseline="0" dirty="0" err="1" smtClean="0"/>
                        <a:t>una</a:t>
                      </a:r>
                      <a:r>
                        <a:rPr lang="en-US" sz="1500" baseline="0" dirty="0" smtClean="0"/>
                        <a:t> </a:t>
                      </a:r>
                      <a:r>
                        <a:rPr lang="en-US" sz="1500" baseline="0" dirty="0" err="1" smtClean="0"/>
                        <a:t>mera</a:t>
                      </a:r>
                      <a:r>
                        <a:rPr lang="en-US" sz="1500" baseline="0" dirty="0" smtClean="0"/>
                        <a:t> </a:t>
                      </a:r>
                      <a:r>
                        <a:rPr lang="en-US" sz="1500" baseline="0" dirty="0" err="1" smtClean="0"/>
                        <a:t>acción</a:t>
                      </a:r>
                      <a:r>
                        <a:rPr lang="en-US" sz="1500" baseline="0" dirty="0" smtClean="0"/>
                        <a:t> </a:t>
                      </a:r>
                      <a:r>
                        <a:rPr lang="en-US" sz="1500" baseline="0" dirty="0" err="1" smtClean="0"/>
                        <a:t>simbólica</a:t>
                      </a:r>
                      <a:endParaRPr lang="en-US" sz="1500" dirty="0"/>
                    </a:p>
                  </a:txBody>
                  <a:tcPr/>
                </a:tc>
                <a:tc>
                  <a:txBody>
                    <a:bodyPr/>
                    <a:lstStyle/>
                    <a:p>
                      <a:r>
                        <a:rPr lang="en-US" sz="1500" i="0" dirty="0" smtClean="0"/>
                        <a:t>Dado</a:t>
                      </a:r>
                      <a:r>
                        <a:rPr lang="en-US" sz="1500" i="0" baseline="0" dirty="0" smtClean="0"/>
                        <a:t> </a:t>
                      </a:r>
                      <a:r>
                        <a:rPr lang="en-US" sz="1500" i="0" baseline="0" dirty="0" err="1" smtClean="0"/>
                        <a:t>que</a:t>
                      </a:r>
                      <a:r>
                        <a:rPr lang="en-US" sz="1500" i="0" baseline="0" dirty="0" smtClean="0"/>
                        <a:t> hay </a:t>
                      </a:r>
                      <a:r>
                        <a:rPr lang="en-US" sz="1500" i="0" baseline="0" dirty="0" err="1" smtClean="0"/>
                        <a:t>oposición</a:t>
                      </a:r>
                      <a:r>
                        <a:rPr lang="en-US" sz="1500" i="0" baseline="0" dirty="0" smtClean="0"/>
                        <a:t> de </a:t>
                      </a:r>
                      <a:r>
                        <a:rPr lang="en-US" sz="1500" i="0" baseline="0" dirty="0" err="1" smtClean="0"/>
                        <a:t>grupos</a:t>
                      </a:r>
                      <a:r>
                        <a:rPr lang="en-US" sz="1500" i="0" baseline="0" dirty="0" smtClean="0"/>
                        <a:t> </a:t>
                      </a:r>
                      <a:r>
                        <a:rPr lang="en-US" sz="1500" i="0" baseline="0" dirty="0" err="1" smtClean="0"/>
                        <a:t>organizadores</a:t>
                      </a:r>
                      <a:r>
                        <a:rPr lang="en-US" sz="1500" i="0" baseline="0" dirty="0" smtClean="0"/>
                        <a:t>, </a:t>
                      </a:r>
                      <a:r>
                        <a:rPr lang="en-US" sz="1500" i="0" baseline="0" dirty="0" err="1" smtClean="0"/>
                        <a:t>es</a:t>
                      </a:r>
                      <a:r>
                        <a:rPr lang="en-US" sz="1500" i="0" baseline="0" dirty="0" smtClean="0"/>
                        <a:t> </a:t>
                      </a:r>
                      <a:r>
                        <a:rPr lang="en-US" sz="1500" i="0" baseline="0" dirty="0" err="1" smtClean="0"/>
                        <a:t>posible</a:t>
                      </a:r>
                      <a:r>
                        <a:rPr lang="en-US" sz="1500" i="0" baseline="0" dirty="0" smtClean="0"/>
                        <a:t> </a:t>
                      </a:r>
                      <a:r>
                        <a:rPr lang="en-US" sz="1500" i="0" baseline="0" dirty="0" err="1" smtClean="0"/>
                        <a:t>que</a:t>
                      </a:r>
                      <a:r>
                        <a:rPr lang="en-US" sz="1500" i="0" baseline="0" dirty="0" smtClean="0"/>
                        <a:t> no </a:t>
                      </a:r>
                      <a:r>
                        <a:rPr lang="en-US" sz="1500" i="0" baseline="0" dirty="0" err="1" smtClean="0"/>
                        <a:t>haya</a:t>
                      </a:r>
                      <a:r>
                        <a:rPr lang="en-US" sz="1500" i="0" baseline="0" dirty="0" smtClean="0"/>
                        <a:t> </a:t>
                      </a:r>
                      <a:r>
                        <a:rPr lang="en-US" sz="1500" i="0" baseline="0" dirty="0" err="1" smtClean="0"/>
                        <a:t>cambio</a:t>
                      </a:r>
                      <a:r>
                        <a:rPr lang="en-US" sz="1500" i="0" baseline="0" dirty="0" smtClean="0"/>
                        <a:t> </a:t>
                      </a:r>
                      <a:r>
                        <a:rPr lang="en-US" sz="1500" i="0" baseline="0" dirty="0" err="1" smtClean="0"/>
                        <a:t>regulatorio</a:t>
                      </a:r>
                      <a:r>
                        <a:rPr lang="en-US" sz="1500" i="0" baseline="0" dirty="0" smtClean="0"/>
                        <a:t> , la </a:t>
                      </a:r>
                      <a:r>
                        <a:rPr lang="en-US" sz="1500" i="0" baseline="0" dirty="0" err="1" smtClean="0"/>
                        <a:t>regulación</a:t>
                      </a:r>
                      <a:r>
                        <a:rPr lang="en-US" sz="1500" i="0" baseline="0" dirty="0" smtClean="0"/>
                        <a:t> sea </a:t>
                      </a:r>
                      <a:r>
                        <a:rPr lang="en-US" sz="1500" i="0" baseline="0" dirty="0" err="1" smtClean="0"/>
                        <a:t>ambigua</a:t>
                      </a:r>
                      <a:r>
                        <a:rPr lang="en-US" sz="1500" i="0" baseline="0" dirty="0" smtClean="0"/>
                        <a:t> </a:t>
                      </a:r>
                      <a:r>
                        <a:rPr lang="en-US" sz="1500" i="0" baseline="0" dirty="0" err="1" smtClean="0"/>
                        <a:t>o</a:t>
                      </a:r>
                      <a:r>
                        <a:rPr lang="en-US" sz="1500" i="0" baseline="0" dirty="0" smtClean="0"/>
                        <a:t> </a:t>
                      </a:r>
                      <a:r>
                        <a:rPr lang="en-US" sz="1500" i="0" baseline="0" dirty="0" err="1" smtClean="0"/>
                        <a:t>haya</a:t>
                      </a:r>
                      <a:r>
                        <a:rPr lang="en-US" sz="1500" i="0" baseline="0" dirty="0" smtClean="0"/>
                        <a:t> un </a:t>
                      </a:r>
                      <a:r>
                        <a:rPr lang="en-US" sz="1500" i="1" baseline="0" dirty="0" smtClean="0"/>
                        <a:t>regulatory </a:t>
                      </a:r>
                      <a:r>
                        <a:rPr lang="en-US" sz="1500" i="0" baseline="0" dirty="0" smtClean="0"/>
                        <a:t>lottery a </a:t>
                      </a:r>
                      <a:r>
                        <a:rPr lang="en-US" sz="1500" i="0" baseline="0" dirty="0" err="1" smtClean="0"/>
                        <a:t>nivel</a:t>
                      </a:r>
                      <a:r>
                        <a:rPr lang="en-US" sz="1500" i="0" baseline="0" dirty="0" smtClean="0"/>
                        <a:t> del </a:t>
                      </a:r>
                      <a:r>
                        <a:rPr lang="en-US" sz="1500" i="0" baseline="0" dirty="0" err="1" smtClean="0"/>
                        <a:t>legislador</a:t>
                      </a:r>
                      <a:r>
                        <a:rPr lang="en-US" sz="1500" i="0" baseline="0" dirty="0" smtClean="0"/>
                        <a:t>. </a:t>
                      </a:r>
                      <a:endParaRPr lang="en-US" sz="1500" i="0" dirty="0"/>
                    </a:p>
                  </a:txBody>
                  <a:tcPr/>
                </a:tc>
              </a:tr>
              <a:tr h="1839310">
                <a:tc vMerge="1">
                  <a:txBody>
                    <a:bodyPr/>
                    <a:lstStyle/>
                    <a:p>
                      <a:endParaRPr lang="en-US" dirty="0"/>
                    </a:p>
                  </a:txBody>
                  <a:tcPr/>
                </a:tc>
                <a:tc>
                  <a:txBody>
                    <a:bodyPr/>
                    <a:lstStyle/>
                    <a:p>
                      <a:r>
                        <a:rPr lang="en-US" sz="1500" dirty="0" err="1" smtClean="0"/>
                        <a:t>Concentrados</a:t>
                      </a:r>
                      <a:endParaRPr lang="en-US" sz="1500" dirty="0"/>
                    </a:p>
                  </a:txBody>
                  <a:tcPr/>
                </a:tc>
                <a:tc>
                  <a:txBody>
                    <a:bodyPr/>
                    <a:lstStyle/>
                    <a:p>
                      <a:r>
                        <a:rPr lang="en-US" sz="1500" dirty="0" smtClean="0"/>
                        <a:t>Dado</a:t>
                      </a:r>
                      <a:r>
                        <a:rPr lang="en-US" sz="1500" baseline="0" dirty="0" smtClean="0"/>
                        <a:t> </a:t>
                      </a:r>
                      <a:r>
                        <a:rPr lang="en-US" sz="1500" baseline="0" dirty="0" err="1" smtClean="0"/>
                        <a:t>que</a:t>
                      </a:r>
                      <a:r>
                        <a:rPr lang="en-US" sz="1500" baseline="0" dirty="0" smtClean="0"/>
                        <a:t> los </a:t>
                      </a:r>
                      <a:r>
                        <a:rPr lang="en-US" sz="1500" baseline="0" dirty="0" err="1" smtClean="0"/>
                        <a:t>costos</a:t>
                      </a:r>
                      <a:r>
                        <a:rPr lang="en-US" sz="1500" baseline="0" dirty="0" smtClean="0"/>
                        <a:t> </a:t>
                      </a:r>
                      <a:r>
                        <a:rPr lang="en-US" sz="1500" baseline="0" dirty="0" err="1" smtClean="0"/>
                        <a:t>pueden</a:t>
                      </a:r>
                      <a:r>
                        <a:rPr lang="en-US" sz="1500" baseline="0" dirty="0" smtClean="0"/>
                        <a:t> ser </a:t>
                      </a:r>
                      <a:r>
                        <a:rPr lang="en-US" sz="1500" baseline="0" dirty="0" err="1" smtClean="0"/>
                        <a:t>asignados</a:t>
                      </a:r>
                      <a:r>
                        <a:rPr lang="en-US" sz="1500" baseline="0" dirty="0" smtClean="0"/>
                        <a:t> al un </a:t>
                      </a:r>
                      <a:r>
                        <a:rPr lang="en-US" sz="1500" baseline="0" dirty="0" err="1" smtClean="0"/>
                        <a:t>público</a:t>
                      </a:r>
                      <a:r>
                        <a:rPr lang="en-US" sz="1500" baseline="0" dirty="0" smtClean="0"/>
                        <a:t> </a:t>
                      </a:r>
                      <a:r>
                        <a:rPr lang="en-US" sz="1500" baseline="0" dirty="0" err="1" smtClean="0"/>
                        <a:t>desinformado</a:t>
                      </a:r>
                      <a:r>
                        <a:rPr lang="en-US" sz="1500" baseline="0" dirty="0" smtClean="0"/>
                        <a:t>, el </a:t>
                      </a:r>
                      <a:r>
                        <a:rPr lang="en-US" sz="1500" baseline="0" dirty="0" err="1" smtClean="0"/>
                        <a:t>regulador</a:t>
                      </a:r>
                      <a:r>
                        <a:rPr lang="en-US" sz="1500" baseline="0" dirty="0" smtClean="0"/>
                        <a:t> </a:t>
                      </a:r>
                      <a:r>
                        <a:rPr lang="en-US" sz="1500" baseline="0" dirty="0" err="1" smtClean="0"/>
                        <a:t>otorgará</a:t>
                      </a:r>
                      <a:r>
                        <a:rPr lang="en-US" sz="1500" baseline="0" dirty="0" smtClean="0"/>
                        <a:t> </a:t>
                      </a:r>
                      <a:r>
                        <a:rPr lang="en-US" sz="1500" baseline="0" dirty="0" err="1" smtClean="0"/>
                        <a:t>subsidios</a:t>
                      </a:r>
                      <a:r>
                        <a:rPr lang="en-US" sz="1500" baseline="0" dirty="0" smtClean="0"/>
                        <a:t> </a:t>
                      </a:r>
                      <a:r>
                        <a:rPr lang="en-US" sz="1500" baseline="0" dirty="0" err="1" smtClean="0"/>
                        <a:t>o</a:t>
                      </a:r>
                      <a:r>
                        <a:rPr lang="en-US" sz="1500" baseline="0" dirty="0" smtClean="0"/>
                        <a:t> </a:t>
                      </a:r>
                      <a:r>
                        <a:rPr lang="en-US" sz="1500" baseline="0" dirty="0" err="1" smtClean="0"/>
                        <a:t>rentas</a:t>
                      </a:r>
                      <a:r>
                        <a:rPr lang="en-US" sz="1500" baseline="0" dirty="0" smtClean="0"/>
                        <a:t> a los </a:t>
                      </a:r>
                      <a:r>
                        <a:rPr lang="en-US" sz="1500" baseline="0" dirty="0" err="1" smtClean="0"/>
                        <a:t>grupos</a:t>
                      </a:r>
                      <a:r>
                        <a:rPr lang="en-US" sz="1500" baseline="0" dirty="0" smtClean="0"/>
                        <a:t> de </a:t>
                      </a:r>
                      <a:r>
                        <a:rPr lang="en-US" sz="1500" baseline="0" dirty="0" err="1" smtClean="0"/>
                        <a:t>beneficiorios</a:t>
                      </a:r>
                      <a:endParaRPr lang="en-US" sz="1500" dirty="0"/>
                    </a:p>
                  </a:txBody>
                  <a:tcPr/>
                </a:tc>
                <a:tc>
                  <a:txBody>
                    <a:bodyPr/>
                    <a:lstStyle/>
                    <a:p>
                      <a:r>
                        <a:rPr lang="en-US" sz="1500" dirty="0" smtClean="0"/>
                        <a:t>Dado </a:t>
                      </a:r>
                      <a:r>
                        <a:rPr lang="en-US" sz="1500" dirty="0" err="1" smtClean="0"/>
                        <a:t>que</a:t>
                      </a:r>
                      <a:r>
                        <a:rPr lang="en-US" sz="1500" dirty="0" smtClean="0"/>
                        <a:t> los </a:t>
                      </a:r>
                      <a:r>
                        <a:rPr lang="en-US" sz="1500" dirty="0" err="1" smtClean="0"/>
                        <a:t>grupos</a:t>
                      </a:r>
                      <a:r>
                        <a:rPr lang="en-US" sz="1500" dirty="0" smtClean="0"/>
                        <a:t> </a:t>
                      </a:r>
                      <a:r>
                        <a:rPr lang="en-US" sz="1500" dirty="0" err="1" smtClean="0"/>
                        <a:t>afectados</a:t>
                      </a:r>
                      <a:r>
                        <a:rPr lang="en-US" sz="1500" dirty="0" smtClean="0"/>
                        <a:t> </a:t>
                      </a:r>
                      <a:r>
                        <a:rPr lang="en-US" sz="1500" dirty="0" err="1" smtClean="0"/>
                        <a:t>pelearán</a:t>
                      </a:r>
                      <a:r>
                        <a:rPr lang="en-US" sz="1500" dirty="0" smtClean="0"/>
                        <a:t> </a:t>
                      </a:r>
                      <a:r>
                        <a:rPr lang="en-US" sz="1500" dirty="0" err="1" smtClean="0"/>
                        <a:t>fuertemente</a:t>
                      </a:r>
                      <a:r>
                        <a:rPr lang="en-US" sz="1500" baseline="0" dirty="0" smtClean="0"/>
                        <a:t> con los </a:t>
                      </a:r>
                      <a:r>
                        <a:rPr lang="en-US" sz="1500" baseline="0" dirty="0" err="1" smtClean="0"/>
                        <a:t>grupos</a:t>
                      </a:r>
                      <a:r>
                        <a:rPr lang="en-US" sz="1500" baseline="0" dirty="0" smtClean="0"/>
                        <a:t> </a:t>
                      </a:r>
                      <a:r>
                        <a:rPr lang="en-US" sz="1500" baseline="0" dirty="0" err="1" smtClean="0"/>
                        <a:t>beneficiarios</a:t>
                      </a:r>
                      <a:r>
                        <a:rPr lang="en-US" sz="1500" baseline="0" dirty="0" smtClean="0"/>
                        <a:t>, no </a:t>
                      </a:r>
                      <a:r>
                        <a:rPr lang="en-US" sz="1500" baseline="0" dirty="0" err="1" smtClean="0"/>
                        <a:t>es</a:t>
                      </a:r>
                      <a:r>
                        <a:rPr lang="en-US" sz="1500" baseline="0" dirty="0" smtClean="0"/>
                        <a:t> </a:t>
                      </a:r>
                      <a:r>
                        <a:rPr lang="en-US" sz="1500" baseline="0" dirty="0" err="1" smtClean="0"/>
                        <a:t>claro</a:t>
                      </a:r>
                      <a:r>
                        <a:rPr lang="en-US" sz="1500" baseline="0" dirty="0" smtClean="0"/>
                        <a:t> </a:t>
                      </a:r>
                      <a:r>
                        <a:rPr lang="en-US" sz="1500" baseline="0" dirty="0" err="1" smtClean="0"/>
                        <a:t>que</a:t>
                      </a:r>
                      <a:r>
                        <a:rPr lang="en-US" sz="1500" baseline="0" dirty="0" smtClean="0"/>
                        <a:t> </a:t>
                      </a:r>
                      <a:r>
                        <a:rPr lang="en-US" sz="1500" baseline="0" dirty="0" err="1" smtClean="0"/>
                        <a:t>ocurrirá</a:t>
                      </a:r>
                      <a:r>
                        <a:rPr lang="en-US" sz="1500" baseline="0" dirty="0" smtClean="0"/>
                        <a:t>. </a:t>
                      </a:r>
                      <a:r>
                        <a:rPr lang="en-US" sz="1500" baseline="0" dirty="0" err="1" smtClean="0"/>
                        <a:t>Puede</a:t>
                      </a:r>
                      <a:r>
                        <a:rPr lang="en-US" sz="1500" baseline="0" dirty="0" smtClean="0"/>
                        <a:t> no </a:t>
                      </a:r>
                      <a:r>
                        <a:rPr lang="en-US" sz="1500" baseline="0" dirty="0" err="1" smtClean="0"/>
                        <a:t>existir</a:t>
                      </a:r>
                      <a:r>
                        <a:rPr lang="en-US" sz="1500" baseline="0" dirty="0" smtClean="0"/>
                        <a:t> </a:t>
                      </a:r>
                      <a:r>
                        <a:rPr lang="en-US" sz="1500" baseline="0" dirty="0" err="1" smtClean="0"/>
                        <a:t>regulación</a:t>
                      </a:r>
                      <a:r>
                        <a:rPr lang="en-US" sz="1500" baseline="0" dirty="0" smtClean="0"/>
                        <a:t>, </a:t>
                      </a:r>
                      <a:r>
                        <a:rPr lang="en-US" sz="1500" baseline="0" dirty="0" err="1" smtClean="0"/>
                        <a:t>o</a:t>
                      </a:r>
                      <a:r>
                        <a:rPr lang="en-US" sz="1500" baseline="0" dirty="0" smtClean="0"/>
                        <a:t> </a:t>
                      </a:r>
                      <a:r>
                        <a:rPr lang="en-US" sz="1500" baseline="0" dirty="0" err="1" smtClean="0"/>
                        <a:t>existir</a:t>
                      </a:r>
                      <a:r>
                        <a:rPr lang="en-US" sz="1500" baseline="0" dirty="0" smtClean="0"/>
                        <a:t> un </a:t>
                      </a:r>
                      <a:r>
                        <a:rPr lang="en-US" sz="1500" i="1" baseline="0" dirty="0" smtClean="0"/>
                        <a:t>regulatory lottery </a:t>
                      </a:r>
                      <a:r>
                        <a:rPr lang="en-US" sz="1500" i="0" baseline="0" dirty="0" smtClean="0"/>
                        <a:t>a </a:t>
                      </a:r>
                      <a:r>
                        <a:rPr lang="en-US" sz="1500" i="0" baseline="0" dirty="0" err="1" smtClean="0"/>
                        <a:t>nivel</a:t>
                      </a:r>
                      <a:r>
                        <a:rPr lang="en-US" sz="1500" i="0" baseline="0" dirty="0" smtClean="0"/>
                        <a:t> del </a:t>
                      </a:r>
                      <a:r>
                        <a:rPr lang="en-US" sz="1500" i="0" baseline="0" dirty="0" err="1" smtClean="0"/>
                        <a:t>legislador</a:t>
                      </a:r>
                      <a:r>
                        <a:rPr lang="en-US" sz="1500" i="0" baseline="0" dirty="0" smtClean="0"/>
                        <a:t>.</a:t>
                      </a:r>
                      <a:endParaRPr lang="en-US" sz="1500" i="0" dirty="0"/>
                    </a:p>
                  </a:txBody>
                  <a:tcPr/>
                </a:tc>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Resumen</a:t>
            </a:r>
            <a:r>
              <a:rPr lang="en-US" dirty="0" smtClean="0"/>
              <a:t> paper Jerry </a:t>
            </a:r>
            <a:r>
              <a:rPr lang="en-US" dirty="0" err="1" smtClean="0"/>
              <a:t>Mashaw</a:t>
            </a:r>
            <a:endParaRPr lang="en-US" dirty="0"/>
          </a:p>
        </p:txBody>
      </p:sp>
      <p:sp>
        <p:nvSpPr>
          <p:cNvPr id="3" name="Content Placeholder 2"/>
          <p:cNvSpPr>
            <a:spLocks noGrp="1"/>
          </p:cNvSpPr>
          <p:nvPr>
            <p:ph idx="1"/>
          </p:nvPr>
        </p:nvSpPr>
        <p:spPr/>
        <p:txBody>
          <a:bodyPr/>
          <a:lstStyle/>
          <a:p>
            <a:pPr>
              <a:buNone/>
            </a:pPr>
            <a:r>
              <a:rPr lang="en-US" dirty="0" smtClean="0"/>
              <a:t>“Public Law and Public Choice: Critique and </a:t>
            </a:r>
            <a:r>
              <a:rPr lang="en-US" dirty="0" err="1" smtClean="0"/>
              <a:t>Rapprochment</a:t>
            </a:r>
            <a:r>
              <a:rPr lang="en-US" dirty="0" smtClean="0"/>
              <a:t>”</a:t>
            </a: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Introducción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La </a:t>
            </a:r>
            <a:r>
              <a:rPr lang="en-US" dirty="0" err="1" smtClean="0"/>
              <a:t>teoría</a:t>
            </a:r>
            <a:r>
              <a:rPr lang="en-US" dirty="0" smtClean="0"/>
              <a:t> de </a:t>
            </a:r>
            <a:r>
              <a:rPr lang="en-US" i="1" dirty="0" smtClean="0"/>
              <a:t>public choice </a:t>
            </a:r>
            <a:r>
              <a:rPr lang="en-US" dirty="0" err="1" smtClean="0"/>
              <a:t>es</a:t>
            </a:r>
            <a:r>
              <a:rPr lang="en-US" dirty="0" smtClean="0"/>
              <a:t> </a:t>
            </a:r>
            <a:r>
              <a:rPr lang="en-US" dirty="0" err="1" smtClean="0"/>
              <a:t>una</a:t>
            </a:r>
            <a:r>
              <a:rPr lang="en-US" dirty="0" smtClean="0"/>
              <a:t> </a:t>
            </a:r>
            <a:r>
              <a:rPr lang="en-US" dirty="0" err="1" smtClean="0"/>
              <a:t>teoría</a:t>
            </a:r>
            <a:r>
              <a:rPr lang="en-US" dirty="0" smtClean="0"/>
              <a:t> de </a:t>
            </a:r>
            <a:r>
              <a:rPr lang="en-US" dirty="0" err="1" smtClean="0"/>
              <a:t>cómo</a:t>
            </a:r>
            <a:r>
              <a:rPr lang="en-US" dirty="0" smtClean="0"/>
              <a:t> </a:t>
            </a:r>
            <a:r>
              <a:rPr lang="en-US" dirty="0" err="1" smtClean="0"/>
              <a:t>funciona</a:t>
            </a:r>
            <a:r>
              <a:rPr lang="en-US" dirty="0" smtClean="0"/>
              <a:t> el </a:t>
            </a:r>
            <a:r>
              <a:rPr lang="en-US" dirty="0" err="1" smtClean="0"/>
              <a:t>gobierno</a:t>
            </a:r>
            <a:r>
              <a:rPr lang="en-US" dirty="0" smtClean="0"/>
              <a:t> </a:t>
            </a:r>
            <a:r>
              <a:rPr lang="en-US" dirty="0" err="1" smtClean="0"/>
              <a:t>y</a:t>
            </a:r>
            <a:r>
              <a:rPr lang="en-US" dirty="0" smtClean="0"/>
              <a:t>, </a:t>
            </a:r>
            <a:r>
              <a:rPr lang="en-US" dirty="0" err="1" smtClean="0"/>
              <a:t>por</a:t>
            </a:r>
            <a:r>
              <a:rPr lang="en-US" dirty="0" smtClean="0"/>
              <a:t> </a:t>
            </a:r>
            <a:r>
              <a:rPr lang="en-US" dirty="0" err="1" smtClean="0"/>
              <a:t>ende</a:t>
            </a:r>
            <a:r>
              <a:rPr lang="en-US" dirty="0" smtClean="0"/>
              <a:t>, de </a:t>
            </a:r>
            <a:r>
              <a:rPr lang="en-US" dirty="0" err="1" smtClean="0"/>
              <a:t>cómo</a:t>
            </a:r>
            <a:r>
              <a:rPr lang="en-US" dirty="0" smtClean="0"/>
              <a:t> se </a:t>
            </a:r>
            <a:r>
              <a:rPr lang="en-US" dirty="0" err="1" smtClean="0"/>
              <a:t>hace</a:t>
            </a:r>
            <a:r>
              <a:rPr lang="en-US" dirty="0" smtClean="0"/>
              <a:t> </a:t>
            </a:r>
            <a:r>
              <a:rPr lang="en-US" dirty="0" err="1" smtClean="0"/>
              <a:t>y</a:t>
            </a:r>
            <a:r>
              <a:rPr lang="en-US" dirty="0" smtClean="0"/>
              <a:t> se </a:t>
            </a:r>
            <a:r>
              <a:rPr lang="en-US" dirty="0" err="1" smtClean="0"/>
              <a:t>aplica</a:t>
            </a:r>
            <a:r>
              <a:rPr lang="en-US" dirty="0" smtClean="0"/>
              <a:t> el </a:t>
            </a:r>
            <a:r>
              <a:rPr lang="en-US" dirty="0" err="1" smtClean="0"/>
              <a:t>derecho</a:t>
            </a:r>
            <a:r>
              <a:rPr lang="en-US" dirty="0" smtClean="0"/>
              <a:t> </a:t>
            </a:r>
            <a:r>
              <a:rPr lang="en-US" dirty="0" err="1" smtClean="0"/>
              <a:t>público</a:t>
            </a:r>
            <a:endParaRPr lang="en-US" dirty="0" smtClean="0"/>
          </a:p>
          <a:p>
            <a:r>
              <a:rPr lang="en-US" i="1" dirty="0" smtClean="0"/>
              <a:t>Public choice</a:t>
            </a:r>
            <a:r>
              <a:rPr lang="en-US" dirty="0" smtClean="0"/>
              <a:t> </a:t>
            </a:r>
            <a:r>
              <a:rPr lang="en-US" dirty="0" err="1" smtClean="0"/>
              <a:t>es</a:t>
            </a:r>
            <a:r>
              <a:rPr lang="en-US" dirty="0" smtClean="0"/>
              <a:t> parte del </a:t>
            </a:r>
            <a:r>
              <a:rPr lang="en-US" i="1" dirty="0" smtClean="0"/>
              <a:t>law and economics</a:t>
            </a:r>
            <a:r>
              <a:rPr lang="en-US" dirty="0" smtClean="0"/>
              <a:t> </a:t>
            </a:r>
            <a:r>
              <a:rPr lang="en-US" dirty="0" err="1" smtClean="0"/>
              <a:t>y</a:t>
            </a:r>
            <a:r>
              <a:rPr lang="en-US" dirty="0" smtClean="0"/>
              <a:t> de la </a:t>
            </a:r>
            <a:r>
              <a:rPr lang="en-US" dirty="0" err="1" smtClean="0"/>
              <a:t>ciencia</a:t>
            </a:r>
            <a:r>
              <a:rPr lang="en-US" dirty="0" smtClean="0"/>
              <a:t> </a:t>
            </a:r>
            <a:r>
              <a:rPr lang="en-US" dirty="0" err="1" smtClean="0"/>
              <a:t>política</a:t>
            </a:r>
            <a:endParaRPr lang="en-US" dirty="0" smtClean="0"/>
          </a:p>
          <a:p>
            <a:r>
              <a:rPr lang="en-US" dirty="0" err="1" smtClean="0"/>
              <a:t>Variantes</a:t>
            </a:r>
            <a:r>
              <a:rPr lang="en-US" dirty="0" smtClean="0"/>
              <a:t>: </a:t>
            </a:r>
            <a:r>
              <a:rPr lang="en-US" i="1" dirty="0" smtClean="0"/>
              <a:t>social choice</a:t>
            </a:r>
            <a:r>
              <a:rPr lang="en-US" dirty="0" smtClean="0"/>
              <a:t>, </a:t>
            </a:r>
            <a:r>
              <a:rPr lang="en-US" i="1" dirty="0" smtClean="0"/>
              <a:t>positive political theory</a:t>
            </a:r>
          </a:p>
          <a:p>
            <a:pPr lvl="1"/>
            <a:r>
              <a:rPr lang="en-US" dirty="0" err="1" smtClean="0"/>
              <a:t>Todos</a:t>
            </a:r>
            <a:r>
              <a:rPr lang="en-US" dirty="0" smtClean="0"/>
              <a:t> </a:t>
            </a:r>
            <a:r>
              <a:rPr lang="en-US" dirty="0" err="1" smtClean="0"/>
              <a:t>parten</a:t>
            </a:r>
            <a:r>
              <a:rPr lang="en-US" dirty="0" smtClean="0"/>
              <a:t> de la </a:t>
            </a:r>
            <a:r>
              <a:rPr lang="en-US" dirty="0" err="1" smtClean="0"/>
              <a:t>misma</a:t>
            </a:r>
            <a:r>
              <a:rPr lang="en-US" dirty="0" smtClean="0"/>
              <a:t> </a:t>
            </a:r>
            <a:r>
              <a:rPr lang="en-US" dirty="0" err="1" smtClean="0"/>
              <a:t>suposición</a:t>
            </a:r>
            <a:r>
              <a:rPr lang="en-US" dirty="0" smtClean="0"/>
              <a:t>: los </a:t>
            </a:r>
            <a:r>
              <a:rPr lang="en-US" dirty="0" err="1" smtClean="0"/>
              <a:t>actores</a:t>
            </a:r>
            <a:r>
              <a:rPr lang="en-US" dirty="0" smtClean="0"/>
              <a:t> </a:t>
            </a:r>
            <a:r>
              <a:rPr lang="en-US" dirty="0" err="1" smtClean="0"/>
              <a:t>políticos</a:t>
            </a:r>
            <a:r>
              <a:rPr lang="en-US" dirty="0" smtClean="0"/>
              <a:t> </a:t>
            </a:r>
            <a:r>
              <a:rPr lang="en-US" dirty="0" err="1" smtClean="0"/>
              <a:t>actúan</a:t>
            </a:r>
            <a:r>
              <a:rPr lang="en-US" dirty="0" smtClean="0"/>
              <a:t> </a:t>
            </a:r>
            <a:r>
              <a:rPr lang="en-US" dirty="0" err="1" smtClean="0"/>
              <a:t>sobre</a:t>
            </a:r>
            <a:r>
              <a:rPr lang="en-US" dirty="0" smtClean="0"/>
              <a:t> la base de </a:t>
            </a:r>
            <a:r>
              <a:rPr lang="en-US" dirty="0" err="1" smtClean="0"/>
              <a:t>su</a:t>
            </a:r>
            <a:r>
              <a:rPr lang="en-US" dirty="0" smtClean="0"/>
              <a:t> </a:t>
            </a:r>
            <a:r>
              <a:rPr lang="en-US" dirty="0" err="1" smtClean="0"/>
              <a:t>propio</a:t>
            </a:r>
            <a:r>
              <a:rPr lang="en-US" dirty="0" smtClean="0"/>
              <a:t> </a:t>
            </a:r>
            <a:r>
              <a:rPr lang="en-US" dirty="0" err="1" smtClean="0"/>
              <a:t>interés</a:t>
            </a:r>
            <a:r>
              <a:rPr lang="en-US" dirty="0" smtClean="0"/>
              <a:t> </a:t>
            </a:r>
            <a:r>
              <a:rPr lang="en-US" dirty="0" err="1" smtClean="0"/>
              <a:t>racional</a:t>
            </a:r>
            <a:r>
              <a:rPr lang="en-US" dirty="0" smtClean="0"/>
              <a:t>. </a:t>
            </a:r>
          </a:p>
          <a:p>
            <a:pPr lvl="1"/>
            <a:r>
              <a:rPr lang="en-US" dirty="0" err="1" smtClean="0"/>
              <a:t>Maximizan</a:t>
            </a:r>
            <a:r>
              <a:rPr lang="en-US" dirty="0" smtClean="0"/>
              <a:t> </a:t>
            </a:r>
            <a:r>
              <a:rPr lang="en-US" dirty="0" err="1" smtClean="0"/>
              <a:t>alguna</a:t>
            </a:r>
            <a:r>
              <a:rPr lang="en-US" dirty="0" smtClean="0"/>
              <a:t> </a:t>
            </a:r>
            <a:r>
              <a:rPr lang="en-US" dirty="0" err="1" smtClean="0"/>
              <a:t>función</a:t>
            </a:r>
            <a:r>
              <a:rPr lang="en-US" dirty="0" smtClean="0"/>
              <a:t> </a:t>
            </a:r>
            <a:r>
              <a:rPr lang="en-US" dirty="0" err="1" smtClean="0"/>
              <a:t>objetiva</a:t>
            </a:r>
            <a:r>
              <a:rPr lang="en-US" dirty="0" smtClean="0"/>
              <a:t>: </a:t>
            </a:r>
            <a:r>
              <a:rPr lang="en-US" dirty="0" err="1" smtClean="0"/>
              <a:t>dinero</a:t>
            </a:r>
            <a:r>
              <a:rPr lang="en-US" dirty="0" smtClean="0"/>
              <a:t>, status, </a:t>
            </a:r>
            <a:r>
              <a:rPr lang="en-US" dirty="0" err="1" smtClean="0"/>
              <a:t>poder</a:t>
            </a:r>
            <a:r>
              <a:rPr lang="en-US" dirty="0" smtClean="0"/>
              <a:t>.</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 Public Choice: A Brief Overview</a:t>
            </a:r>
            <a:endParaRPr lang="en-US" dirty="0"/>
          </a:p>
        </p:txBody>
      </p:sp>
      <p:sp>
        <p:nvSpPr>
          <p:cNvPr id="3" name="Content Placeholder 2"/>
          <p:cNvSpPr>
            <a:spLocks noGrp="1"/>
          </p:cNvSpPr>
          <p:nvPr>
            <p:ph idx="1"/>
          </p:nvPr>
        </p:nvSpPr>
        <p:spPr/>
        <p:txBody>
          <a:bodyPr>
            <a:normAutofit fontScale="85000" lnSpcReduction="20000"/>
          </a:bodyPr>
          <a:lstStyle/>
          <a:p>
            <a:r>
              <a:rPr lang="en-US" dirty="0" err="1" smtClean="0"/>
              <a:t>Una</a:t>
            </a:r>
            <a:r>
              <a:rPr lang="en-US" dirty="0" smtClean="0"/>
              <a:t> </a:t>
            </a:r>
            <a:r>
              <a:rPr lang="en-US" dirty="0" err="1" smtClean="0"/>
              <a:t>consecuencia</a:t>
            </a:r>
            <a:r>
              <a:rPr lang="en-US" dirty="0" smtClean="0"/>
              <a:t> de la anterior </a:t>
            </a:r>
            <a:r>
              <a:rPr lang="en-US" dirty="0" err="1" smtClean="0"/>
              <a:t>suposición</a:t>
            </a:r>
            <a:r>
              <a:rPr lang="en-US" dirty="0" smtClean="0"/>
              <a:t> </a:t>
            </a:r>
            <a:r>
              <a:rPr lang="en-US" dirty="0" err="1" smtClean="0"/>
              <a:t>es</a:t>
            </a:r>
            <a:r>
              <a:rPr lang="en-US" dirty="0" smtClean="0"/>
              <a:t> </a:t>
            </a:r>
            <a:r>
              <a:rPr lang="en-US" dirty="0" err="1" smtClean="0"/>
              <a:t>que</a:t>
            </a:r>
            <a:r>
              <a:rPr lang="en-US" dirty="0" smtClean="0"/>
              <a:t> la </a:t>
            </a:r>
            <a:r>
              <a:rPr lang="en-US" dirty="0" err="1" smtClean="0"/>
              <a:t>retórica</a:t>
            </a:r>
            <a:r>
              <a:rPr lang="en-US" dirty="0" smtClean="0"/>
              <a:t> de </a:t>
            </a:r>
            <a:r>
              <a:rPr lang="en-US" dirty="0" err="1" smtClean="0"/>
              <a:t>interés</a:t>
            </a:r>
            <a:r>
              <a:rPr lang="en-US" dirty="0" smtClean="0"/>
              <a:t> </a:t>
            </a:r>
            <a:r>
              <a:rPr lang="en-US" dirty="0" err="1" smtClean="0"/>
              <a:t>público</a:t>
            </a:r>
            <a:r>
              <a:rPr lang="en-US" dirty="0" smtClean="0"/>
              <a:t> del </a:t>
            </a:r>
            <a:r>
              <a:rPr lang="en-US" dirty="0" err="1" smtClean="0"/>
              <a:t>lenguaje</a:t>
            </a:r>
            <a:r>
              <a:rPr lang="en-US" dirty="0" smtClean="0"/>
              <a:t> </a:t>
            </a:r>
            <a:r>
              <a:rPr lang="en-US" dirty="0" err="1" smtClean="0"/>
              <a:t>político</a:t>
            </a:r>
            <a:r>
              <a:rPr lang="en-US" dirty="0" smtClean="0"/>
              <a:t> </a:t>
            </a:r>
            <a:r>
              <a:rPr lang="en-US" dirty="0" err="1" smtClean="0"/>
              <a:t>y</a:t>
            </a:r>
            <a:r>
              <a:rPr lang="en-US" dirty="0" smtClean="0"/>
              <a:t> legal </a:t>
            </a:r>
            <a:r>
              <a:rPr lang="en-US" dirty="0" err="1" smtClean="0"/>
              <a:t>es</a:t>
            </a:r>
            <a:r>
              <a:rPr lang="en-US" dirty="0" smtClean="0"/>
              <a:t> un </a:t>
            </a:r>
            <a:r>
              <a:rPr lang="en-US" dirty="0" err="1" smtClean="0"/>
              <a:t>disfraz</a:t>
            </a:r>
            <a:r>
              <a:rPr lang="en-US" dirty="0" smtClean="0"/>
              <a:t> </a:t>
            </a:r>
            <a:r>
              <a:rPr lang="en-US" dirty="0" err="1" smtClean="0"/>
              <a:t>que</a:t>
            </a:r>
            <a:r>
              <a:rPr lang="en-US" dirty="0" smtClean="0"/>
              <a:t> </a:t>
            </a:r>
            <a:r>
              <a:rPr lang="en-US" dirty="0" err="1" smtClean="0"/>
              <a:t>esconde</a:t>
            </a:r>
            <a:r>
              <a:rPr lang="en-US" dirty="0" smtClean="0"/>
              <a:t> </a:t>
            </a:r>
            <a:r>
              <a:rPr lang="en-US" dirty="0" err="1" smtClean="0"/>
              <a:t>otra</a:t>
            </a:r>
            <a:r>
              <a:rPr lang="en-US" dirty="0" smtClean="0"/>
              <a:t> </a:t>
            </a:r>
            <a:r>
              <a:rPr lang="en-US" dirty="0" err="1" smtClean="0"/>
              <a:t>verdadera</a:t>
            </a:r>
            <a:r>
              <a:rPr lang="en-US" dirty="0" smtClean="0"/>
              <a:t> </a:t>
            </a:r>
            <a:r>
              <a:rPr lang="en-US" dirty="0" err="1" smtClean="0"/>
              <a:t>motivación</a:t>
            </a:r>
            <a:r>
              <a:rPr lang="en-US" dirty="0" smtClean="0"/>
              <a:t> (</a:t>
            </a:r>
            <a:r>
              <a:rPr lang="en-US" dirty="0" err="1" smtClean="0"/>
              <a:t>satisfacción</a:t>
            </a:r>
            <a:r>
              <a:rPr lang="en-US" dirty="0" smtClean="0"/>
              <a:t> de </a:t>
            </a:r>
            <a:r>
              <a:rPr lang="en-US" dirty="0" err="1" smtClean="0"/>
              <a:t>intereses</a:t>
            </a:r>
            <a:r>
              <a:rPr lang="en-US" dirty="0" smtClean="0"/>
              <a:t> </a:t>
            </a:r>
            <a:r>
              <a:rPr lang="en-US" dirty="0" err="1" smtClean="0"/>
              <a:t>privados</a:t>
            </a:r>
            <a:r>
              <a:rPr lang="en-US" dirty="0" smtClean="0"/>
              <a:t>).</a:t>
            </a:r>
          </a:p>
          <a:p>
            <a:r>
              <a:rPr lang="en-US" dirty="0" err="1" smtClean="0"/>
              <a:t>Visión</a:t>
            </a:r>
            <a:r>
              <a:rPr lang="en-US" dirty="0" smtClean="0"/>
              <a:t> ideal</a:t>
            </a:r>
          </a:p>
          <a:p>
            <a:pPr lvl="1"/>
            <a:r>
              <a:rPr lang="en-US" dirty="0" err="1" smtClean="0"/>
              <a:t>Bajo</a:t>
            </a:r>
            <a:r>
              <a:rPr lang="en-US" dirty="0" smtClean="0"/>
              <a:t> la </a:t>
            </a:r>
            <a:r>
              <a:rPr lang="en-US" dirty="0" err="1" smtClean="0"/>
              <a:t>regla</a:t>
            </a:r>
            <a:r>
              <a:rPr lang="en-US" dirty="0" smtClean="0"/>
              <a:t> de la </a:t>
            </a:r>
            <a:r>
              <a:rPr lang="en-US" dirty="0" err="1" smtClean="0"/>
              <a:t>mayoría</a:t>
            </a:r>
            <a:r>
              <a:rPr lang="en-US" dirty="0" smtClean="0"/>
              <a:t>, </a:t>
            </a:r>
            <a:r>
              <a:rPr lang="en-US" dirty="0" err="1" smtClean="0"/>
              <a:t>las</a:t>
            </a:r>
            <a:r>
              <a:rPr lang="en-US" dirty="0" smtClean="0"/>
              <a:t> </a:t>
            </a:r>
            <a:r>
              <a:rPr lang="en-US" dirty="0" err="1" smtClean="0"/>
              <a:t>leyes</a:t>
            </a:r>
            <a:r>
              <a:rPr lang="en-US" dirty="0" smtClean="0"/>
              <a:t> </a:t>
            </a:r>
            <a:r>
              <a:rPr lang="en-US" dirty="0" err="1" smtClean="0"/>
              <a:t>expresan</a:t>
            </a:r>
            <a:r>
              <a:rPr lang="en-US" dirty="0" smtClean="0"/>
              <a:t> los </a:t>
            </a:r>
            <a:r>
              <a:rPr lang="en-US" dirty="0" err="1" smtClean="0"/>
              <a:t>deseos</a:t>
            </a:r>
            <a:r>
              <a:rPr lang="en-US" dirty="0" smtClean="0"/>
              <a:t> de la </a:t>
            </a:r>
            <a:r>
              <a:rPr lang="en-US" dirty="0" err="1" smtClean="0"/>
              <a:t>mayoría</a:t>
            </a:r>
            <a:r>
              <a:rPr lang="en-US" dirty="0" smtClean="0"/>
              <a:t> de los </a:t>
            </a:r>
            <a:r>
              <a:rPr lang="en-US" dirty="0" err="1" smtClean="0"/>
              <a:t>ciudadanos</a:t>
            </a:r>
            <a:r>
              <a:rPr lang="en-US" dirty="0" smtClean="0"/>
              <a:t> </a:t>
            </a:r>
          </a:p>
          <a:p>
            <a:pPr lvl="1"/>
            <a:r>
              <a:rPr lang="en-US" dirty="0" smtClean="0"/>
              <a:t>Las </a:t>
            </a:r>
            <a:r>
              <a:rPr lang="en-US" dirty="0" err="1" smtClean="0"/>
              <a:t>organizaciones</a:t>
            </a:r>
            <a:r>
              <a:rPr lang="en-US" dirty="0" smtClean="0"/>
              <a:t> </a:t>
            </a:r>
            <a:r>
              <a:rPr lang="en-US" dirty="0" err="1" smtClean="0"/>
              <a:t>administrativas</a:t>
            </a:r>
            <a:r>
              <a:rPr lang="en-US" dirty="0" smtClean="0"/>
              <a:t> son </a:t>
            </a:r>
            <a:r>
              <a:rPr lang="en-US" dirty="0" err="1" smtClean="0"/>
              <a:t>diseñadas</a:t>
            </a:r>
            <a:r>
              <a:rPr lang="en-US" dirty="0" smtClean="0"/>
              <a:t> </a:t>
            </a:r>
            <a:r>
              <a:rPr lang="en-US" dirty="0" err="1" smtClean="0"/>
              <a:t>para</a:t>
            </a:r>
            <a:r>
              <a:rPr lang="en-US" dirty="0" smtClean="0"/>
              <a:t> </a:t>
            </a:r>
            <a:r>
              <a:rPr lang="en-US" dirty="0" err="1" smtClean="0"/>
              <a:t>asegurar</a:t>
            </a:r>
            <a:r>
              <a:rPr lang="en-US" dirty="0" smtClean="0"/>
              <a:t> </a:t>
            </a:r>
            <a:r>
              <a:rPr lang="en-US" dirty="0" err="1" smtClean="0"/>
              <a:t>que</a:t>
            </a:r>
            <a:r>
              <a:rPr lang="en-US" dirty="0" smtClean="0"/>
              <a:t> los </a:t>
            </a:r>
            <a:r>
              <a:rPr lang="en-US" dirty="0" err="1" smtClean="0"/>
              <a:t>administradores</a:t>
            </a:r>
            <a:r>
              <a:rPr lang="en-US" dirty="0" smtClean="0"/>
              <a:t> </a:t>
            </a:r>
            <a:r>
              <a:rPr lang="en-US" dirty="0" err="1" smtClean="0"/>
              <a:t>desarrollen</a:t>
            </a:r>
            <a:r>
              <a:rPr lang="en-US" dirty="0" smtClean="0"/>
              <a:t> los </a:t>
            </a:r>
            <a:r>
              <a:rPr lang="en-US" dirty="0" err="1" smtClean="0"/>
              <a:t>deseos</a:t>
            </a:r>
            <a:r>
              <a:rPr lang="en-US" dirty="0" smtClean="0"/>
              <a:t> de los </a:t>
            </a:r>
            <a:r>
              <a:rPr lang="en-US" dirty="0" err="1" smtClean="0"/>
              <a:t>ciudadanos</a:t>
            </a:r>
            <a:r>
              <a:rPr lang="en-US" dirty="0" smtClean="0"/>
              <a:t> </a:t>
            </a:r>
            <a:r>
              <a:rPr lang="en-US" dirty="0" err="1" smtClean="0"/>
              <a:t>expresados</a:t>
            </a:r>
            <a:r>
              <a:rPr lang="en-US" dirty="0" smtClean="0"/>
              <a:t> en </a:t>
            </a:r>
            <a:r>
              <a:rPr lang="en-US" dirty="0" err="1" smtClean="0"/>
              <a:t>las</a:t>
            </a:r>
            <a:r>
              <a:rPr lang="en-US" dirty="0" smtClean="0"/>
              <a:t> </a:t>
            </a:r>
            <a:r>
              <a:rPr lang="en-US" dirty="0" err="1" smtClean="0"/>
              <a:t>leyes</a:t>
            </a:r>
            <a:endParaRPr lang="en-US" dirty="0" smtClean="0"/>
          </a:p>
          <a:p>
            <a:pPr lvl="1"/>
            <a:r>
              <a:rPr lang="en-US" dirty="0" smtClean="0"/>
              <a:t>El </a:t>
            </a:r>
            <a:r>
              <a:rPr lang="en-US" dirty="0" err="1" smtClean="0"/>
              <a:t>derecho</a:t>
            </a:r>
            <a:r>
              <a:rPr lang="en-US" dirty="0" smtClean="0"/>
              <a:t> </a:t>
            </a:r>
            <a:r>
              <a:rPr lang="en-US" dirty="0" err="1" smtClean="0"/>
              <a:t>administrativo</a:t>
            </a:r>
            <a:r>
              <a:rPr lang="en-US" dirty="0" smtClean="0"/>
              <a:t>, </a:t>
            </a:r>
            <a:r>
              <a:rPr lang="en-US" dirty="0" err="1" smtClean="0"/>
              <a:t>incluyendo</a:t>
            </a:r>
            <a:r>
              <a:rPr lang="en-US" dirty="0" smtClean="0"/>
              <a:t> la </a:t>
            </a:r>
            <a:r>
              <a:rPr lang="en-US" dirty="0" err="1" smtClean="0"/>
              <a:t>revisión</a:t>
            </a:r>
            <a:r>
              <a:rPr lang="en-US" dirty="0" smtClean="0"/>
              <a:t> judicial de la </a:t>
            </a:r>
            <a:r>
              <a:rPr lang="en-US" dirty="0" err="1" smtClean="0"/>
              <a:t>acción</a:t>
            </a:r>
            <a:r>
              <a:rPr lang="en-US" dirty="0" smtClean="0"/>
              <a:t> </a:t>
            </a:r>
            <a:r>
              <a:rPr lang="en-US" dirty="0" err="1" smtClean="0"/>
              <a:t>administrativa</a:t>
            </a:r>
            <a:r>
              <a:rPr lang="en-US" dirty="0" smtClean="0"/>
              <a:t>, </a:t>
            </a:r>
            <a:r>
              <a:rPr lang="en-US" dirty="0" err="1" smtClean="0"/>
              <a:t>es</a:t>
            </a:r>
            <a:r>
              <a:rPr lang="en-US" dirty="0" smtClean="0"/>
              <a:t> un </a:t>
            </a:r>
            <a:r>
              <a:rPr lang="en-US" dirty="0" err="1" smtClean="0"/>
              <a:t>cuerpo</a:t>
            </a:r>
            <a:r>
              <a:rPr lang="en-US" dirty="0" smtClean="0"/>
              <a:t> legal </a:t>
            </a:r>
            <a:r>
              <a:rPr lang="en-US" dirty="0" err="1" smtClean="0"/>
              <a:t>que</a:t>
            </a:r>
            <a:r>
              <a:rPr lang="en-US" dirty="0" smtClean="0"/>
              <a:t> </a:t>
            </a:r>
            <a:r>
              <a:rPr lang="en-US" dirty="0" err="1" smtClean="0"/>
              <a:t>proteje</a:t>
            </a:r>
            <a:r>
              <a:rPr lang="en-US" dirty="0" smtClean="0"/>
              <a:t> a los </a:t>
            </a:r>
            <a:r>
              <a:rPr lang="en-US" dirty="0" err="1" smtClean="0"/>
              <a:t>ciudadanos</a:t>
            </a:r>
            <a:r>
              <a:rPr lang="en-US" dirty="0" smtClean="0"/>
              <a:t> de los </a:t>
            </a:r>
            <a:r>
              <a:rPr lang="en-US" dirty="0" err="1" smtClean="0"/>
              <a:t>errores</a:t>
            </a:r>
            <a:r>
              <a:rPr lang="en-US" dirty="0" smtClean="0"/>
              <a:t> </a:t>
            </a:r>
            <a:r>
              <a:rPr lang="en-US" dirty="0" err="1" smtClean="0"/>
              <a:t>e</a:t>
            </a:r>
            <a:r>
              <a:rPr lang="en-US" dirty="0" smtClean="0"/>
              <a:t> </a:t>
            </a:r>
            <a:r>
              <a:rPr lang="en-US" dirty="0" err="1" smtClean="0"/>
              <a:t>injusticias</a:t>
            </a:r>
            <a:r>
              <a:rPr lang="en-US" dirty="0" smtClean="0"/>
              <a:t> </a:t>
            </a:r>
            <a:r>
              <a:rPr lang="en-US" dirty="0" err="1" smtClean="0"/>
              <a:t>cometidos</a:t>
            </a:r>
            <a:r>
              <a:rPr lang="en-US" dirty="0" smtClean="0"/>
              <a:t> </a:t>
            </a:r>
            <a:r>
              <a:rPr lang="en-US" dirty="0" err="1" smtClean="0"/>
              <a:t>por</a:t>
            </a:r>
            <a:r>
              <a:rPr lang="en-US" dirty="0" smtClean="0"/>
              <a:t> los </a:t>
            </a:r>
            <a:r>
              <a:rPr lang="en-US" dirty="0" err="1" smtClean="0"/>
              <a:t>administradores</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 A Brief Overview (2)</a:t>
            </a:r>
            <a:endParaRPr lang="en-US" dirty="0"/>
          </a:p>
        </p:txBody>
      </p:sp>
      <p:sp>
        <p:nvSpPr>
          <p:cNvPr id="3" name="Content Placeholder 2"/>
          <p:cNvSpPr>
            <a:spLocks noGrp="1"/>
          </p:cNvSpPr>
          <p:nvPr>
            <p:ph idx="1"/>
          </p:nvPr>
        </p:nvSpPr>
        <p:spPr/>
        <p:txBody>
          <a:bodyPr>
            <a:normAutofit/>
          </a:bodyPr>
          <a:lstStyle/>
          <a:p>
            <a:r>
              <a:rPr lang="en-US" dirty="0" smtClean="0"/>
              <a:t>La </a:t>
            </a:r>
            <a:r>
              <a:rPr lang="en-US" dirty="0" err="1" smtClean="0"/>
              <a:t>teoría</a:t>
            </a:r>
            <a:r>
              <a:rPr lang="en-US" dirty="0" smtClean="0"/>
              <a:t> </a:t>
            </a:r>
            <a:r>
              <a:rPr lang="en-US" i="1" dirty="0" smtClean="0"/>
              <a:t>public choice </a:t>
            </a:r>
            <a:r>
              <a:rPr lang="en-US" dirty="0" smtClean="0"/>
              <a:t>(TPC) dice </a:t>
            </a:r>
            <a:r>
              <a:rPr lang="en-US" dirty="0" err="1" smtClean="0"/>
              <a:t>que</a:t>
            </a:r>
            <a:r>
              <a:rPr lang="en-US" dirty="0" smtClean="0"/>
              <a:t> lo anterior no </a:t>
            </a:r>
            <a:r>
              <a:rPr lang="en-US" dirty="0" err="1" smtClean="0"/>
              <a:t>existe</a:t>
            </a:r>
            <a:r>
              <a:rPr lang="en-US" dirty="0" smtClean="0"/>
              <a:t> </a:t>
            </a:r>
            <a:r>
              <a:rPr lang="en-US" dirty="0" err="1" smtClean="0"/>
              <a:t>y</a:t>
            </a:r>
            <a:r>
              <a:rPr lang="en-US" dirty="0" smtClean="0"/>
              <a:t> </a:t>
            </a:r>
            <a:r>
              <a:rPr lang="en-US" dirty="0" err="1" smtClean="0"/>
              <a:t>que</a:t>
            </a:r>
            <a:r>
              <a:rPr lang="en-US" dirty="0" smtClean="0"/>
              <a:t> </a:t>
            </a:r>
            <a:r>
              <a:rPr lang="en-US" dirty="0" err="1" smtClean="0"/>
              <a:t>además</a:t>
            </a:r>
            <a:r>
              <a:rPr lang="en-US" dirty="0" smtClean="0"/>
              <a:t> </a:t>
            </a:r>
            <a:r>
              <a:rPr lang="en-US" dirty="0" err="1" smtClean="0"/>
              <a:t>es</a:t>
            </a:r>
            <a:r>
              <a:rPr lang="en-US" dirty="0" smtClean="0"/>
              <a:t> </a:t>
            </a:r>
            <a:r>
              <a:rPr lang="en-US" dirty="0" err="1" smtClean="0"/>
              <a:t>imposible</a:t>
            </a:r>
            <a:r>
              <a:rPr lang="en-US" dirty="0" smtClean="0"/>
              <a:t> de </a:t>
            </a:r>
            <a:r>
              <a:rPr lang="en-US" dirty="0" err="1" smtClean="0"/>
              <a:t>construir</a:t>
            </a:r>
            <a:endParaRPr lang="en-US" dirty="0" smtClean="0"/>
          </a:p>
          <a:p>
            <a:r>
              <a:rPr lang="en-US" dirty="0" smtClean="0"/>
              <a:t>No hay </a:t>
            </a:r>
            <a:r>
              <a:rPr lang="en-US" dirty="0" err="1" smtClean="0"/>
              <a:t>relación</a:t>
            </a:r>
            <a:r>
              <a:rPr lang="en-US" dirty="0" smtClean="0"/>
              <a:t> entre </a:t>
            </a:r>
            <a:r>
              <a:rPr lang="en-US" dirty="0" err="1" smtClean="0"/>
              <a:t>las</a:t>
            </a:r>
            <a:r>
              <a:rPr lang="en-US" dirty="0" smtClean="0"/>
              <a:t> </a:t>
            </a:r>
            <a:r>
              <a:rPr lang="en-US" dirty="0" err="1" smtClean="0"/>
              <a:t>preferencias</a:t>
            </a:r>
            <a:r>
              <a:rPr lang="en-US" dirty="0" smtClean="0"/>
              <a:t> de </a:t>
            </a:r>
            <a:r>
              <a:rPr lang="en-US" dirty="0" err="1" smtClean="0"/>
              <a:t>las</a:t>
            </a:r>
            <a:r>
              <a:rPr lang="en-US" dirty="0" smtClean="0"/>
              <a:t> personas </a:t>
            </a:r>
            <a:r>
              <a:rPr lang="en-US" dirty="0" err="1" smtClean="0"/>
              <a:t>y</a:t>
            </a:r>
            <a:r>
              <a:rPr lang="en-US" dirty="0" smtClean="0"/>
              <a:t> </a:t>
            </a:r>
            <a:r>
              <a:rPr lang="en-US" dirty="0" err="1" smtClean="0"/>
              <a:t>las</a:t>
            </a:r>
            <a:r>
              <a:rPr lang="en-US" dirty="0" smtClean="0"/>
              <a:t> de </a:t>
            </a:r>
            <a:r>
              <a:rPr lang="en-US" dirty="0" err="1" smtClean="0"/>
              <a:t>las</a:t>
            </a:r>
            <a:r>
              <a:rPr lang="en-US" dirty="0" smtClean="0"/>
              <a:t> </a:t>
            </a:r>
            <a:r>
              <a:rPr lang="en-US" dirty="0" err="1" smtClean="0"/>
              <a:t>asambleas</a:t>
            </a:r>
            <a:r>
              <a:rPr lang="en-US" dirty="0" smtClean="0"/>
              <a:t> </a:t>
            </a:r>
            <a:r>
              <a:rPr lang="en-US" dirty="0" err="1" smtClean="0"/>
              <a:t>legislativas</a:t>
            </a:r>
            <a:endParaRPr lang="en-US" dirty="0" smtClean="0"/>
          </a:p>
          <a:p>
            <a:pPr lvl="1"/>
            <a:r>
              <a:rPr lang="en-US" dirty="0" err="1" smtClean="0"/>
              <a:t>Estas</a:t>
            </a:r>
            <a:r>
              <a:rPr lang="en-US" dirty="0" smtClean="0"/>
              <a:t> </a:t>
            </a:r>
            <a:r>
              <a:rPr lang="en-US" dirty="0" err="1" smtClean="0"/>
              <a:t>últimas</a:t>
            </a:r>
            <a:r>
              <a:rPr lang="en-US" dirty="0" smtClean="0"/>
              <a:t> </a:t>
            </a:r>
            <a:r>
              <a:rPr lang="en-US" dirty="0" err="1" smtClean="0"/>
              <a:t>están</a:t>
            </a:r>
            <a:r>
              <a:rPr lang="en-US" dirty="0" smtClean="0"/>
              <a:t> </a:t>
            </a:r>
            <a:r>
              <a:rPr lang="en-US" dirty="0" err="1" smtClean="0"/>
              <a:t>dominadas</a:t>
            </a:r>
            <a:r>
              <a:rPr lang="en-US" dirty="0" smtClean="0"/>
              <a:t> </a:t>
            </a:r>
            <a:r>
              <a:rPr lang="en-US" dirty="0" err="1" smtClean="0"/>
              <a:t>por</a:t>
            </a:r>
            <a:r>
              <a:rPr lang="en-US" dirty="0" smtClean="0"/>
              <a:t> </a:t>
            </a:r>
            <a:r>
              <a:rPr lang="en-US" dirty="0" err="1" smtClean="0"/>
              <a:t>intereses</a:t>
            </a:r>
            <a:r>
              <a:rPr lang="en-US" dirty="0" smtClean="0"/>
              <a:t> </a:t>
            </a:r>
            <a:r>
              <a:rPr lang="en-US" dirty="0" err="1" smtClean="0"/>
              <a:t>especiales</a:t>
            </a:r>
            <a:endParaRPr lang="en-US" dirty="0" smtClean="0"/>
          </a:p>
          <a:p>
            <a:pPr lvl="1"/>
            <a:r>
              <a:rPr lang="en-US" dirty="0" err="1" smtClean="0"/>
              <a:t>Esto</a:t>
            </a:r>
            <a:r>
              <a:rPr lang="en-US" dirty="0" smtClean="0"/>
              <a:t> </a:t>
            </a:r>
            <a:r>
              <a:rPr lang="en-US" dirty="0" err="1" smtClean="0"/>
              <a:t>incluye</a:t>
            </a:r>
            <a:r>
              <a:rPr lang="en-US" dirty="0" smtClean="0"/>
              <a:t> los </a:t>
            </a:r>
            <a:r>
              <a:rPr lang="en-US" dirty="0" err="1" smtClean="0"/>
              <a:t>intereses</a:t>
            </a:r>
            <a:r>
              <a:rPr lang="en-US" dirty="0" smtClean="0"/>
              <a:t> </a:t>
            </a:r>
            <a:r>
              <a:rPr lang="en-US" dirty="0" err="1" smtClean="0"/>
              <a:t>propios</a:t>
            </a:r>
            <a:r>
              <a:rPr lang="en-US" dirty="0" smtClean="0"/>
              <a:t> de los </a:t>
            </a:r>
            <a:r>
              <a:rPr lang="en-US" dirty="0" err="1" smtClean="0"/>
              <a:t>legisladores</a:t>
            </a:r>
            <a:r>
              <a:rPr lang="en-US" dirty="0" smtClean="0"/>
              <a:t> </a:t>
            </a:r>
            <a:r>
              <a:rPr lang="en-US" dirty="0" err="1" smtClean="0"/>
              <a:t>y</a:t>
            </a:r>
            <a:r>
              <a:rPr lang="en-US" dirty="0" smtClean="0"/>
              <a:t> </a:t>
            </a:r>
            <a:r>
              <a:rPr lang="en-US" dirty="0" err="1" smtClean="0"/>
              <a:t>burócratas</a:t>
            </a:r>
            <a:r>
              <a:rPr lang="en-US" dirty="0" smtClean="0"/>
              <a:t> (Buchanan </a:t>
            </a:r>
            <a:r>
              <a:rPr lang="en-US" dirty="0" err="1" smtClean="0"/>
              <a:t>y</a:t>
            </a:r>
            <a:r>
              <a:rPr lang="en-US" dirty="0" smtClean="0"/>
              <a:t> </a:t>
            </a:r>
            <a:r>
              <a:rPr lang="en-US" dirty="0" err="1" smtClean="0"/>
              <a:t>Tullock</a:t>
            </a:r>
            <a:r>
              <a:rPr lang="en-US" dirty="0" smtClean="0"/>
              <a:t>, </a:t>
            </a:r>
            <a:r>
              <a:rPr lang="en-US" i="1" dirty="0" smtClean="0"/>
              <a:t>The calculus of consent</a:t>
            </a:r>
            <a:r>
              <a:rPr lang="en-US" dirty="0" smtClean="0"/>
              <a:t>).</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Sistema frío y caliente</a:t>
            </a:r>
          </a:p>
        </p:txBody>
      </p:sp>
      <p:sp>
        <p:nvSpPr>
          <p:cNvPr id="3" name="Content Placeholder 2"/>
          <p:cNvSpPr>
            <a:spLocks noGrp="1"/>
          </p:cNvSpPr>
          <p:nvPr>
            <p:ph idx="1"/>
          </p:nvPr>
        </p:nvSpPr>
        <p:spPr/>
        <p:txBody>
          <a:bodyPr>
            <a:normAutofit/>
          </a:bodyPr>
          <a:lstStyle/>
          <a:p>
            <a:r>
              <a:rPr lang="en-US"/>
              <a:t>“In most of these dual-process theories, it is assumed that the cool (reasoning) system is a deliberative, slow, rule-governed and emotionally neutral system, which is the seat of self-control, while the hot (affective) system is fast and automatic, and prone to develop earlier in life. The activation of the hot system is suggested to occur automatically and to be imperfectly monitored by the cool system”.</a:t>
            </a: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 A Brief Overview (3)</a:t>
            </a:r>
            <a:endParaRPr lang="en-US" dirty="0"/>
          </a:p>
        </p:txBody>
      </p:sp>
      <p:sp>
        <p:nvSpPr>
          <p:cNvPr id="3" name="Content Placeholder 2"/>
          <p:cNvSpPr>
            <a:spLocks noGrp="1"/>
          </p:cNvSpPr>
          <p:nvPr>
            <p:ph idx="1"/>
          </p:nvPr>
        </p:nvSpPr>
        <p:spPr/>
        <p:txBody>
          <a:bodyPr/>
          <a:lstStyle/>
          <a:p>
            <a:r>
              <a:rPr lang="en-US" dirty="0" err="1" smtClean="0"/>
              <a:t>Votar</a:t>
            </a:r>
            <a:r>
              <a:rPr lang="en-US" dirty="0" smtClean="0"/>
              <a:t> </a:t>
            </a:r>
            <a:r>
              <a:rPr lang="en-US" dirty="0" err="1" smtClean="0"/>
              <a:t>es</a:t>
            </a:r>
            <a:r>
              <a:rPr lang="en-US" dirty="0" smtClean="0"/>
              <a:t> </a:t>
            </a:r>
            <a:r>
              <a:rPr lang="en-US" dirty="0" err="1" smtClean="0"/>
              <a:t>inútil</a:t>
            </a:r>
            <a:endParaRPr lang="en-US" dirty="0" smtClean="0"/>
          </a:p>
          <a:p>
            <a:pPr lvl="1"/>
            <a:r>
              <a:rPr lang="en-US" dirty="0" smtClean="0"/>
              <a:t>La </a:t>
            </a:r>
            <a:r>
              <a:rPr lang="en-US" dirty="0" err="1" smtClean="0"/>
              <a:t>utilidad</a:t>
            </a:r>
            <a:r>
              <a:rPr lang="en-US" dirty="0" smtClean="0"/>
              <a:t> de mi </a:t>
            </a:r>
            <a:r>
              <a:rPr lang="en-US" dirty="0" err="1" smtClean="0"/>
              <a:t>voto</a:t>
            </a:r>
            <a:r>
              <a:rPr lang="en-US" dirty="0" smtClean="0"/>
              <a:t> </a:t>
            </a:r>
            <a:r>
              <a:rPr lang="en-US" dirty="0" err="1" smtClean="0"/>
              <a:t>es</a:t>
            </a:r>
            <a:r>
              <a:rPr lang="en-US" dirty="0" smtClean="0"/>
              <a:t> nada al </a:t>
            </a:r>
            <a:r>
              <a:rPr lang="en-US" dirty="0" err="1" smtClean="0"/>
              <a:t>lado</a:t>
            </a:r>
            <a:r>
              <a:rPr lang="en-US" dirty="0" smtClean="0"/>
              <a:t> de los </a:t>
            </a:r>
            <a:r>
              <a:rPr lang="en-US" dirty="0" err="1" smtClean="0"/>
              <a:t>costos</a:t>
            </a:r>
            <a:r>
              <a:rPr lang="en-US" dirty="0" smtClean="0"/>
              <a:t> de </a:t>
            </a:r>
            <a:r>
              <a:rPr lang="en-US" dirty="0" err="1" smtClean="0"/>
              <a:t>informarme</a:t>
            </a:r>
            <a:r>
              <a:rPr lang="en-US" dirty="0" smtClean="0"/>
              <a:t> </a:t>
            </a:r>
            <a:r>
              <a:rPr lang="en-US" dirty="0" err="1" smtClean="0"/>
              <a:t>y</a:t>
            </a:r>
            <a:r>
              <a:rPr lang="en-US" dirty="0" smtClean="0"/>
              <a:t> de </a:t>
            </a:r>
            <a:r>
              <a:rPr lang="en-US" dirty="0" err="1" smtClean="0"/>
              <a:t>ir</a:t>
            </a:r>
            <a:r>
              <a:rPr lang="en-US" dirty="0" smtClean="0"/>
              <a:t> a </a:t>
            </a:r>
            <a:r>
              <a:rPr lang="en-US" dirty="0" err="1" smtClean="0"/>
              <a:t>votar</a:t>
            </a:r>
            <a:endParaRPr lang="en-US" dirty="0" smtClean="0"/>
          </a:p>
          <a:p>
            <a:r>
              <a:rPr lang="en-US" dirty="0" smtClean="0"/>
              <a:t>El </a:t>
            </a:r>
            <a:r>
              <a:rPr lang="en-US" dirty="0" err="1" smtClean="0"/>
              <a:t>resultado</a:t>
            </a:r>
            <a:r>
              <a:rPr lang="en-US" dirty="0" smtClean="0"/>
              <a:t> de </a:t>
            </a:r>
            <a:r>
              <a:rPr lang="en-US" dirty="0" err="1" smtClean="0"/>
              <a:t>las</a:t>
            </a:r>
            <a:r>
              <a:rPr lang="en-US" dirty="0" smtClean="0"/>
              <a:t> </a:t>
            </a:r>
            <a:r>
              <a:rPr lang="en-US" dirty="0" err="1" smtClean="0"/>
              <a:t>votaciones</a:t>
            </a:r>
            <a:r>
              <a:rPr lang="en-US" dirty="0" smtClean="0"/>
              <a:t> </a:t>
            </a:r>
            <a:r>
              <a:rPr lang="en-US" dirty="0" err="1" smtClean="0"/>
              <a:t>está</a:t>
            </a:r>
            <a:r>
              <a:rPr lang="en-US" dirty="0" smtClean="0"/>
              <a:t> </a:t>
            </a:r>
            <a:r>
              <a:rPr lang="en-US" dirty="0" err="1" smtClean="0"/>
              <a:t>sujeto</a:t>
            </a:r>
            <a:r>
              <a:rPr lang="en-US" dirty="0" smtClean="0"/>
              <a:t> al </a:t>
            </a:r>
            <a:r>
              <a:rPr lang="en-US" dirty="0" err="1" smtClean="0"/>
              <a:t>teorema</a:t>
            </a:r>
            <a:r>
              <a:rPr lang="en-US" dirty="0" smtClean="0"/>
              <a:t> de Arrow</a:t>
            </a:r>
          </a:p>
          <a:p>
            <a:pPr lvl="1"/>
            <a:r>
              <a:rPr lang="en-US" dirty="0" err="1" smtClean="0"/>
              <a:t>Incluso</a:t>
            </a:r>
            <a:r>
              <a:rPr lang="en-US" dirty="0" smtClean="0"/>
              <a:t> </a:t>
            </a:r>
            <a:r>
              <a:rPr lang="en-US" dirty="0" err="1" smtClean="0"/>
              <a:t>si</a:t>
            </a:r>
            <a:r>
              <a:rPr lang="en-US" dirty="0" smtClean="0"/>
              <a:t> </a:t>
            </a:r>
            <a:r>
              <a:rPr lang="en-US" dirty="0" err="1" smtClean="0"/>
              <a:t>nos</a:t>
            </a:r>
            <a:r>
              <a:rPr lang="en-US" dirty="0" smtClean="0"/>
              <a:t> </a:t>
            </a:r>
            <a:r>
              <a:rPr lang="en-US" dirty="0" err="1" smtClean="0"/>
              <a:t>informamos</a:t>
            </a:r>
            <a:r>
              <a:rPr lang="en-US" dirty="0" smtClean="0"/>
              <a:t>, no </a:t>
            </a:r>
            <a:r>
              <a:rPr lang="en-US" dirty="0" err="1" smtClean="0"/>
              <a:t>tenemos</a:t>
            </a:r>
            <a:r>
              <a:rPr lang="en-US" dirty="0" smtClean="0"/>
              <a:t> </a:t>
            </a:r>
            <a:r>
              <a:rPr lang="en-US" dirty="0" err="1" smtClean="0"/>
              <a:t>garantía</a:t>
            </a:r>
            <a:r>
              <a:rPr lang="en-US" dirty="0" smtClean="0"/>
              <a:t> </a:t>
            </a:r>
            <a:r>
              <a:rPr lang="en-US" dirty="0" err="1" smtClean="0"/>
              <a:t>que</a:t>
            </a:r>
            <a:r>
              <a:rPr lang="en-US" dirty="0" smtClean="0"/>
              <a:t> el </a:t>
            </a:r>
            <a:r>
              <a:rPr lang="en-US" dirty="0" err="1" smtClean="0"/>
              <a:t>resultado</a:t>
            </a:r>
            <a:r>
              <a:rPr lang="en-US" dirty="0" smtClean="0"/>
              <a:t> de </a:t>
            </a:r>
            <a:r>
              <a:rPr lang="en-US" dirty="0" err="1" smtClean="0"/>
              <a:t>las</a:t>
            </a:r>
            <a:r>
              <a:rPr lang="en-US" dirty="0" smtClean="0"/>
              <a:t> </a:t>
            </a:r>
            <a:r>
              <a:rPr lang="en-US" dirty="0" err="1" smtClean="0"/>
              <a:t>elecciones</a:t>
            </a:r>
            <a:r>
              <a:rPr lang="en-US" dirty="0" smtClean="0"/>
              <a:t>, </a:t>
            </a:r>
            <a:r>
              <a:rPr lang="en-US" dirty="0" err="1" smtClean="0"/>
              <a:t>y</a:t>
            </a:r>
            <a:r>
              <a:rPr lang="en-US" dirty="0" smtClean="0"/>
              <a:t> </a:t>
            </a:r>
            <a:r>
              <a:rPr lang="en-US" dirty="0" err="1" smtClean="0"/>
              <a:t>luegos</a:t>
            </a:r>
            <a:r>
              <a:rPr lang="en-US" dirty="0" smtClean="0"/>
              <a:t> </a:t>
            </a:r>
            <a:r>
              <a:rPr lang="en-US" dirty="0" err="1" smtClean="0"/>
              <a:t>las</a:t>
            </a:r>
            <a:r>
              <a:rPr lang="en-US" dirty="0" smtClean="0"/>
              <a:t> </a:t>
            </a:r>
            <a:r>
              <a:rPr lang="en-US" dirty="0" err="1" smtClean="0"/>
              <a:t>políticas</a:t>
            </a:r>
            <a:r>
              <a:rPr lang="en-US" dirty="0" smtClean="0"/>
              <a:t> </a:t>
            </a:r>
            <a:r>
              <a:rPr lang="en-US" dirty="0" err="1" smtClean="0"/>
              <a:t>elegidas</a:t>
            </a:r>
            <a:r>
              <a:rPr lang="en-US" dirty="0" smtClean="0"/>
              <a:t> </a:t>
            </a:r>
            <a:r>
              <a:rPr lang="en-US" dirty="0" err="1" smtClean="0"/>
              <a:t>por</a:t>
            </a:r>
            <a:r>
              <a:rPr lang="en-US" dirty="0" smtClean="0"/>
              <a:t> </a:t>
            </a:r>
            <a:r>
              <a:rPr lang="en-US" dirty="0" err="1" smtClean="0"/>
              <a:t>las</a:t>
            </a:r>
            <a:r>
              <a:rPr lang="en-US" dirty="0" smtClean="0"/>
              <a:t> </a:t>
            </a:r>
            <a:r>
              <a:rPr lang="en-US" dirty="0" err="1" smtClean="0"/>
              <a:t>asambleas</a:t>
            </a:r>
            <a:r>
              <a:rPr lang="en-US" dirty="0" smtClean="0"/>
              <a:t>, </a:t>
            </a:r>
            <a:r>
              <a:rPr lang="en-US" dirty="0" err="1" smtClean="0"/>
              <a:t>representen</a:t>
            </a:r>
            <a:r>
              <a:rPr lang="en-US" dirty="0" smtClean="0"/>
              <a:t> </a:t>
            </a:r>
            <a:r>
              <a:rPr lang="en-US" dirty="0" err="1" smtClean="0"/>
              <a:t>las</a:t>
            </a:r>
            <a:r>
              <a:rPr lang="en-US" dirty="0" smtClean="0"/>
              <a:t> </a:t>
            </a:r>
            <a:r>
              <a:rPr lang="en-US" dirty="0" err="1" smtClean="0"/>
              <a:t>preferencias</a:t>
            </a:r>
            <a:r>
              <a:rPr lang="en-US" dirty="0" smtClean="0"/>
              <a:t> de los </a:t>
            </a:r>
            <a:r>
              <a:rPr lang="en-US" dirty="0" err="1" smtClean="0"/>
              <a:t>ciudadanos</a:t>
            </a:r>
            <a:endParaRPr lang="en-US" dirty="0" smtClean="0"/>
          </a:p>
          <a:p>
            <a:pPr lvl="1"/>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Paradoja de Condorcet	</a:t>
            </a:r>
          </a:p>
        </p:txBody>
      </p:sp>
      <p:graphicFrame>
        <p:nvGraphicFramePr>
          <p:cNvPr id="4" name="Content Placeholder 3"/>
          <p:cNvGraphicFramePr>
            <a:graphicFrameLocks noGrp="1"/>
          </p:cNvGraphicFramePr>
          <p:nvPr>
            <p:ph idx="1"/>
          </p:nvPr>
        </p:nvGraphicFramePr>
        <p:xfrm>
          <a:off x="457200" y="2402840"/>
          <a:ext cx="8229600" cy="1483360"/>
        </p:xfrm>
        <a:graphic>
          <a:graphicData uri="http://schemas.openxmlformats.org/drawingml/2006/table">
            <a:tbl>
              <a:tblPr firstRow="1" bandRow="1">
                <a:tableStyleId>{5940675A-B579-460E-94D1-54222C63F5DA}</a:tableStyleId>
              </a:tblPr>
              <a:tblGrid>
                <a:gridCol w="2057400"/>
                <a:gridCol w="2057400"/>
                <a:gridCol w="2057400"/>
                <a:gridCol w="2057400"/>
              </a:tblGrid>
              <a:tr h="370840">
                <a:tc>
                  <a:txBody>
                    <a:bodyPr/>
                    <a:lstStyle/>
                    <a:p>
                      <a:endParaRPr lang="en-US"/>
                    </a:p>
                  </a:txBody>
                  <a:tcPr/>
                </a:tc>
                <a:tc>
                  <a:txBody>
                    <a:bodyPr/>
                    <a:lstStyle/>
                    <a:p>
                      <a:r>
                        <a:rPr lang="en-US"/>
                        <a:t>Primera Pref.</a:t>
                      </a:r>
                    </a:p>
                  </a:txBody>
                  <a:tcPr/>
                </a:tc>
                <a:tc>
                  <a:txBody>
                    <a:bodyPr/>
                    <a:lstStyle/>
                    <a:p>
                      <a:r>
                        <a:rPr lang="en-US"/>
                        <a:t>Segunda Pref.</a:t>
                      </a:r>
                    </a:p>
                  </a:txBody>
                  <a:tcPr/>
                </a:tc>
                <a:tc>
                  <a:txBody>
                    <a:bodyPr/>
                    <a:lstStyle/>
                    <a:p>
                      <a:r>
                        <a:rPr lang="en-US"/>
                        <a:t>Tercera Pref.</a:t>
                      </a:r>
                    </a:p>
                  </a:txBody>
                  <a:tcPr/>
                </a:tc>
              </a:tr>
              <a:tr h="370840">
                <a:tc>
                  <a:txBody>
                    <a:bodyPr/>
                    <a:lstStyle/>
                    <a:p>
                      <a:r>
                        <a:rPr lang="en-US"/>
                        <a:t>Votante 1</a:t>
                      </a:r>
                    </a:p>
                  </a:txBody>
                  <a:tcPr/>
                </a:tc>
                <a:tc>
                  <a:txBody>
                    <a:bodyPr/>
                    <a:lstStyle/>
                    <a:p>
                      <a:r>
                        <a:rPr lang="en-US"/>
                        <a:t>A</a:t>
                      </a:r>
                    </a:p>
                  </a:txBody>
                  <a:tcPr/>
                </a:tc>
                <a:tc>
                  <a:txBody>
                    <a:bodyPr/>
                    <a:lstStyle/>
                    <a:p>
                      <a:r>
                        <a:rPr lang="en-US"/>
                        <a:t>B</a:t>
                      </a:r>
                    </a:p>
                  </a:txBody>
                  <a:tcPr/>
                </a:tc>
                <a:tc>
                  <a:txBody>
                    <a:bodyPr/>
                    <a:lstStyle/>
                    <a:p>
                      <a:r>
                        <a:rPr lang="en-US"/>
                        <a:t>C</a:t>
                      </a:r>
                    </a:p>
                  </a:txBody>
                  <a:tcPr/>
                </a:tc>
              </a:tr>
              <a:tr h="370840">
                <a:tc>
                  <a:txBody>
                    <a:bodyPr/>
                    <a:lstStyle/>
                    <a:p>
                      <a:r>
                        <a:rPr lang="en-US"/>
                        <a:t>Votante 2</a:t>
                      </a:r>
                    </a:p>
                  </a:txBody>
                  <a:tcPr/>
                </a:tc>
                <a:tc>
                  <a:txBody>
                    <a:bodyPr/>
                    <a:lstStyle/>
                    <a:p>
                      <a:r>
                        <a:rPr lang="en-US"/>
                        <a:t>B</a:t>
                      </a:r>
                    </a:p>
                  </a:txBody>
                  <a:tcPr/>
                </a:tc>
                <a:tc>
                  <a:txBody>
                    <a:bodyPr/>
                    <a:lstStyle/>
                    <a:p>
                      <a:r>
                        <a:rPr lang="en-US"/>
                        <a:t>C</a:t>
                      </a:r>
                    </a:p>
                  </a:txBody>
                  <a:tcPr/>
                </a:tc>
                <a:tc>
                  <a:txBody>
                    <a:bodyPr/>
                    <a:lstStyle/>
                    <a:p>
                      <a:r>
                        <a:rPr lang="en-US"/>
                        <a:t>A</a:t>
                      </a:r>
                    </a:p>
                  </a:txBody>
                  <a:tcPr/>
                </a:tc>
              </a:tr>
              <a:tr h="370840">
                <a:tc>
                  <a:txBody>
                    <a:bodyPr/>
                    <a:lstStyle/>
                    <a:p>
                      <a:r>
                        <a:rPr lang="en-US"/>
                        <a:t>Votante 3</a:t>
                      </a:r>
                    </a:p>
                  </a:txBody>
                  <a:tcPr/>
                </a:tc>
                <a:tc>
                  <a:txBody>
                    <a:bodyPr/>
                    <a:lstStyle/>
                    <a:p>
                      <a:r>
                        <a:rPr lang="en-US"/>
                        <a:t>C</a:t>
                      </a:r>
                    </a:p>
                  </a:txBody>
                  <a:tcPr/>
                </a:tc>
                <a:tc>
                  <a:txBody>
                    <a:bodyPr/>
                    <a:lstStyle/>
                    <a:p>
                      <a:r>
                        <a:rPr lang="en-US"/>
                        <a:t>A</a:t>
                      </a:r>
                    </a:p>
                  </a:txBody>
                  <a:tcPr/>
                </a:tc>
                <a:tc>
                  <a:txBody>
                    <a:bodyPr/>
                    <a:lstStyle/>
                    <a:p>
                      <a:r>
                        <a:rPr lang="en-US"/>
                        <a:t>B</a:t>
                      </a:r>
                    </a:p>
                  </a:txBody>
                  <a:tcPr/>
                </a:tc>
              </a:tr>
            </a:tbl>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Arrow</a:t>
            </a:r>
          </a:p>
        </p:txBody>
      </p:sp>
      <p:sp>
        <p:nvSpPr>
          <p:cNvPr id="3" name="Content Placeholder 2"/>
          <p:cNvSpPr>
            <a:spLocks noGrp="1"/>
          </p:cNvSpPr>
          <p:nvPr>
            <p:ph idx="1"/>
          </p:nvPr>
        </p:nvSpPr>
        <p:spPr/>
        <p:txBody>
          <a:bodyPr/>
          <a:lstStyle/>
          <a:p>
            <a:r>
              <a:rPr lang="en-US"/>
              <a:t>Teorema de la imposibilidad</a:t>
            </a:r>
          </a:p>
          <a:p>
            <a:pPr lvl="1"/>
            <a:r>
              <a:rPr lang="en-US"/>
              <a:t>Cualquier funci</a:t>
            </a:r>
            <a:r>
              <a:rPr lang="en-US"/>
              <a:t>ón de bienestar social</a:t>
            </a:r>
          </a:p>
          <a:p>
            <a:pPr lvl="2"/>
            <a:r>
              <a:rPr lang="en-US"/>
              <a:t>Que incluya a tres o más individuos</a:t>
            </a:r>
          </a:p>
          <a:p>
            <a:pPr lvl="2"/>
            <a:r>
              <a:rPr lang="en-US"/>
              <a:t>Con tres o mas opciones</a:t>
            </a:r>
          </a:p>
          <a:p>
            <a:pPr lvl="1"/>
            <a:r>
              <a:rPr lang="en-US"/>
              <a:t>Entonces, su formulación viola algunos de los siguientes principios (entre otros)</a:t>
            </a:r>
          </a:p>
          <a:p>
            <a:pPr lvl="2"/>
            <a:r>
              <a:rPr lang="en-US"/>
              <a:t>Racionalidad</a:t>
            </a:r>
          </a:p>
          <a:p>
            <a:pPr lvl="2"/>
            <a:r>
              <a:rPr lang="en-US"/>
              <a:t>Pareto</a:t>
            </a:r>
          </a:p>
          <a:p>
            <a:pPr lvl="2"/>
            <a:r>
              <a:rPr lang="en-US"/>
              <a:t>No-dictatorial</a:t>
            </a:r>
          </a:p>
          <a:p>
            <a:pPr lvl="2"/>
            <a:r>
              <a:rPr lang="en-US"/>
              <a:t>Independencia</a:t>
            </a:r>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 A Brief Overview (4)</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a:t>
            </a:r>
            <a:r>
              <a:rPr lang="en-US" dirty="0" err="1" smtClean="0"/>
              <a:t>Por</a:t>
            </a:r>
            <a:r>
              <a:rPr lang="en-US" dirty="0" smtClean="0"/>
              <a:t> </a:t>
            </a:r>
            <a:r>
              <a:rPr lang="en-US" dirty="0" err="1" smtClean="0"/>
              <a:t>qué</a:t>
            </a:r>
            <a:r>
              <a:rPr lang="en-US" dirty="0" smtClean="0"/>
              <a:t> </a:t>
            </a:r>
            <a:r>
              <a:rPr lang="en-US" dirty="0" err="1" smtClean="0"/>
              <a:t>vemos</a:t>
            </a:r>
            <a:r>
              <a:rPr lang="en-US" dirty="0" smtClean="0"/>
              <a:t> </a:t>
            </a:r>
            <a:r>
              <a:rPr lang="en-US" dirty="0" err="1" smtClean="0"/>
              <a:t>entonces</a:t>
            </a:r>
            <a:r>
              <a:rPr lang="en-US" dirty="0" smtClean="0"/>
              <a:t> </a:t>
            </a:r>
            <a:r>
              <a:rPr lang="en-US" dirty="0" err="1" smtClean="0"/>
              <a:t>actividad</a:t>
            </a:r>
            <a:r>
              <a:rPr lang="en-US" dirty="0" smtClean="0"/>
              <a:t> </a:t>
            </a:r>
            <a:r>
              <a:rPr lang="en-US" dirty="0" err="1" smtClean="0"/>
              <a:t>política</a:t>
            </a:r>
            <a:r>
              <a:rPr lang="en-US" dirty="0" smtClean="0"/>
              <a:t>?</a:t>
            </a:r>
          </a:p>
          <a:p>
            <a:pPr lvl="1"/>
            <a:r>
              <a:rPr lang="en-US" dirty="0" smtClean="0"/>
              <a:t>Olson, </a:t>
            </a:r>
            <a:r>
              <a:rPr lang="en-US" i="1" dirty="0" smtClean="0"/>
              <a:t>The logic of collective action</a:t>
            </a:r>
            <a:r>
              <a:rPr lang="en-US" dirty="0" smtClean="0"/>
              <a:t>: </a:t>
            </a:r>
            <a:r>
              <a:rPr lang="en-US" dirty="0" err="1" smtClean="0"/>
              <a:t>porque</a:t>
            </a:r>
            <a:r>
              <a:rPr lang="en-US" dirty="0" smtClean="0"/>
              <a:t> </a:t>
            </a:r>
            <a:r>
              <a:rPr lang="en-US" dirty="0" err="1" smtClean="0"/>
              <a:t>participan</a:t>
            </a:r>
            <a:r>
              <a:rPr lang="en-US" dirty="0" smtClean="0"/>
              <a:t> </a:t>
            </a:r>
            <a:r>
              <a:rPr lang="en-US" dirty="0" err="1" smtClean="0"/>
              <a:t>activamente</a:t>
            </a:r>
            <a:r>
              <a:rPr lang="en-US" dirty="0" smtClean="0"/>
              <a:t> </a:t>
            </a:r>
            <a:r>
              <a:rPr lang="en-US" dirty="0" err="1" smtClean="0"/>
              <a:t>aquellos</a:t>
            </a:r>
            <a:r>
              <a:rPr lang="en-US" dirty="0" smtClean="0"/>
              <a:t> </a:t>
            </a:r>
            <a:r>
              <a:rPr lang="en-US" dirty="0" err="1" smtClean="0"/>
              <a:t>grupos</a:t>
            </a:r>
            <a:r>
              <a:rPr lang="en-US" dirty="0" smtClean="0"/>
              <a:t> </a:t>
            </a:r>
            <a:r>
              <a:rPr lang="en-US" dirty="0" err="1" smtClean="0"/>
              <a:t>que</a:t>
            </a:r>
            <a:r>
              <a:rPr lang="en-US" dirty="0" smtClean="0"/>
              <a:t> </a:t>
            </a:r>
            <a:r>
              <a:rPr lang="en-US" dirty="0" err="1" smtClean="0"/>
              <a:t>pueden</a:t>
            </a:r>
            <a:r>
              <a:rPr lang="en-US" dirty="0" smtClean="0"/>
              <a:t> </a:t>
            </a:r>
            <a:r>
              <a:rPr lang="en-US" dirty="0" err="1" smtClean="0"/>
              <a:t>asegurar</a:t>
            </a:r>
            <a:r>
              <a:rPr lang="en-US" dirty="0" smtClean="0"/>
              <a:t> </a:t>
            </a:r>
            <a:r>
              <a:rPr lang="en-US" dirty="0" err="1" smtClean="0"/>
              <a:t>obtener</a:t>
            </a:r>
            <a:r>
              <a:rPr lang="en-US" dirty="0" smtClean="0"/>
              <a:t> </a:t>
            </a:r>
            <a:r>
              <a:rPr lang="en-US" dirty="0" err="1" smtClean="0"/>
              <a:t>rentas</a:t>
            </a:r>
            <a:r>
              <a:rPr lang="en-US" dirty="0" smtClean="0"/>
              <a:t> del </a:t>
            </a:r>
            <a:r>
              <a:rPr lang="en-US" dirty="0" err="1" smtClean="0"/>
              <a:t>sistema</a:t>
            </a:r>
            <a:r>
              <a:rPr lang="en-US" dirty="0" smtClean="0"/>
              <a:t> </a:t>
            </a:r>
            <a:r>
              <a:rPr lang="en-US" dirty="0" err="1" smtClean="0"/>
              <a:t>político</a:t>
            </a:r>
            <a:r>
              <a:rPr lang="en-US" dirty="0" smtClean="0"/>
              <a:t> (</a:t>
            </a:r>
            <a:r>
              <a:rPr lang="en-US" dirty="0" err="1" smtClean="0"/>
              <a:t>grupos</a:t>
            </a:r>
            <a:r>
              <a:rPr lang="en-US" dirty="0" smtClean="0"/>
              <a:t> </a:t>
            </a:r>
            <a:r>
              <a:rPr lang="en-US" dirty="0" err="1" smtClean="0"/>
              <a:t>pequeños</a:t>
            </a:r>
            <a:r>
              <a:rPr lang="en-US" dirty="0" smtClean="0"/>
              <a:t>, de </a:t>
            </a:r>
            <a:r>
              <a:rPr lang="en-US" dirty="0" err="1" smtClean="0"/>
              <a:t>intereses</a:t>
            </a:r>
            <a:r>
              <a:rPr lang="en-US" dirty="0" smtClean="0"/>
              <a:t> </a:t>
            </a:r>
            <a:r>
              <a:rPr lang="en-US" dirty="0" err="1" smtClean="0"/>
              <a:t>concentrados</a:t>
            </a:r>
            <a:r>
              <a:rPr lang="en-US" dirty="0" smtClean="0"/>
              <a:t>)</a:t>
            </a:r>
          </a:p>
          <a:p>
            <a:r>
              <a:rPr lang="en-US" dirty="0" smtClean="0"/>
              <a:t>¿Y </a:t>
            </a:r>
            <a:r>
              <a:rPr lang="en-US" dirty="0" err="1" smtClean="0"/>
              <a:t>por</a:t>
            </a:r>
            <a:r>
              <a:rPr lang="en-US" dirty="0" smtClean="0"/>
              <a:t> el </a:t>
            </a:r>
            <a:r>
              <a:rPr lang="en-US" dirty="0" err="1" smtClean="0"/>
              <a:t>lado</a:t>
            </a:r>
            <a:r>
              <a:rPr lang="en-US" dirty="0" smtClean="0"/>
              <a:t> de la </a:t>
            </a:r>
            <a:r>
              <a:rPr lang="en-US" dirty="0" err="1" smtClean="0"/>
              <a:t>oferta</a:t>
            </a:r>
            <a:r>
              <a:rPr lang="en-US" dirty="0" smtClean="0"/>
              <a:t>?</a:t>
            </a:r>
          </a:p>
          <a:p>
            <a:pPr lvl="1"/>
            <a:r>
              <a:rPr lang="en-US" dirty="0" smtClean="0"/>
              <a:t>Los </a:t>
            </a:r>
            <a:r>
              <a:rPr lang="en-US" dirty="0" err="1" smtClean="0"/>
              <a:t>legisladores</a:t>
            </a:r>
            <a:r>
              <a:rPr lang="en-US" dirty="0" smtClean="0"/>
              <a:t> </a:t>
            </a:r>
            <a:r>
              <a:rPr lang="en-US" dirty="0" err="1" smtClean="0"/>
              <a:t>buscan</a:t>
            </a:r>
            <a:r>
              <a:rPr lang="en-US" dirty="0" smtClean="0"/>
              <a:t> la </a:t>
            </a:r>
            <a:r>
              <a:rPr lang="en-US" dirty="0" err="1" smtClean="0"/>
              <a:t>reelección</a:t>
            </a:r>
            <a:r>
              <a:rPr lang="en-US" dirty="0" smtClean="0"/>
              <a:t> (</a:t>
            </a:r>
            <a:r>
              <a:rPr lang="en-US" dirty="0" err="1" smtClean="0"/>
              <a:t>transaccional</a:t>
            </a:r>
            <a:r>
              <a:rPr lang="en-US" dirty="0" smtClean="0"/>
              <a:t> model de Hayes, </a:t>
            </a:r>
            <a:r>
              <a:rPr lang="en-US" i="1" dirty="0" smtClean="0"/>
              <a:t>Lobbyists and legislators: a theory of political markets</a:t>
            </a:r>
            <a:r>
              <a:rPr lang="en-US" dirty="0" smtClean="0"/>
              <a:t>).</a:t>
            </a:r>
          </a:p>
          <a:p>
            <a:pPr lvl="1"/>
            <a:r>
              <a:rPr lang="en-US" dirty="0" err="1" smtClean="0"/>
              <a:t>Administradores</a:t>
            </a:r>
            <a:r>
              <a:rPr lang="en-US" dirty="0" smtClean="0"/>
              <a:t> </a:t>
            </a:r>
            <a:r>
              <a:rPr lang="en-US" dirty="0" err="1" smtClean="0"/>
              <a:t>buscan</a:t>
            </a:r>
            <a:r>
              <a:rPr lang="en-US" dirty="0" smtClean="0"/>
              <a:t> </a:t>
            </a:r>
            <a:r>
              <a:rPr lang="en-US" dirty="0" err="1" smtClean="0"/>
              <a:t>maximizar</a:t>
            </a:r>
            <a:r>
              <a:rPr lang="en-US" dirty="0" smtClean="0"/>
              <a:t> </a:t>
            </a:r>
            <a:r>
              <a:rPr lang="en-US" dirty="0" err="1" smtClean="0"/>
              <a:t>sus</a:t>
            </a:r>
            <a:r>
              <a:rPr lang="en-US" dirty="0" smtClean="0"/>
              <a:t> </a:t>
            </a:r>
            <a:r>
              <a:rPr lang="en-US" dirty="0" err="1" smtClean="0"/>
              <a:t>poderes</a:t>
            </a:r>
            <a:r>
              <a:rPr lang="en-US" dirty="0" smtClean="0"/>
              <a:t> </a:t>
            </a:r>
            <a:r>
              <a:rPr lang="en-US" dirty="0" err="1" smtClean="0"/>
              <a:t>y</a:t>
            </a:r>
            <a:r>
              <a:rPr lang="en-US" dirty="0" smtClean="0"/>
              <a:t> </a:t>
            </a:r>
            <a:r>
              <a:rPr lang="en-US" dirty="0" err="1" smtClean="0"/>
              <a:t>sus</a:t>
            </a:r>
            <a:r>
              <a:rPr lang="en-US" dirty="0" smtClean="0"/>
              <a:t> </a:t>
            </a:r>
            <a:r>
              <a:rPr lang="en-US" dirty="0" err="1" smtClean="0"/>
              <a:t>presupuestos</a:t>
            </a:r>
            <a:endParaRPr lang="en-US" dirty="0" smtClean="0"/>
          </a:p>
          <a:p>
            <a:pPr lvl="2"/>
            <a:r>
              <a:rPr lang="en-US" dirty="0" smtClean="0"/>
              <a:t>La labor </a:t>
            </a:r>
            <a:r>
              <a:rPr lang="en-US" dirty="0" err="1" smtClean="0"/>
              <a:t>regulatoria</a:t>
            </a:r>
            <a:r>
              <a:rPr lang="en-US" dirty="0" smtClean="0"/>
              <a:t> de la </a:t>
            </a:r>
            <a:r>
              <a:rPr lang="en-US" dirty="0" err="1" smtClean="0"/>
              <a:t>administración</a:t>
            </a:r>
            <a:r>
              <a:rPr lang="en-US" dirty="0" smtClean="0"/>
              <a:t> se </a:t>
            </a:r>
            <a:r>
              <a:rPr lang="en-US" dirty="0" err="1" smtClean="0"/>
              <a:t>explica</a:t>
            </a:r>
            <a:r>
              <a:rPr lang="en-US" dirty="0" smtClean="0"/>
              <a:t> </a:t>
            </a:r>
            <a:r>
              <a:rPr lang="en-US" dirty="0" err="1" smtClean="0"/>
              <a:t>bajo</a:t>
            </a:r>
            <a:r>
              <a:rPr lang="en-US" dirty="0" smtClean="0"/>
              <a:t> un </a:t>
            </a:r>
            <a:r>
              <a:rPr lang="en-US" dirty="0" err="1" smtClean="0"/>
              <a:t>modelo</a:t>
            </a:r>
            <a:r>
              <a:rPr lang="en-US" dirty="0" smtClean="0"/>
              <a:t>  de “</a:t>
            </a:r>
            <a:r>
              <a:rPr lang="en-US" dirty="0" err="1" smtClean="0"/>
              <a:t>echar</a:t>
            </a:r>
            <a:r>
              <a:rPr lang="en-US" dirty="0" smtClean="0"/>
              <a:t> la culpa” </a:t>
            </a:r>
            <a:r>
              <a:rPr lang="en-US" dirty="0" err="1" smtClean="0"/>
              <a:t>y</a:t>
            </a:r>
            <a:r>
              <a:rPr lang="en-US" dirty="0" smtClean="0"/>
              <a:t> “</a:t>
            </a:r>
            <a:r>
              <a:rPr lang="en-US" dirty="0" err="1" smtClean="0"/>
              <a:t>reclamar</a:t>
            </a:r>
            <a:r>
              <a:rPr lang="en-US" dirty="0" smtClean="0"/>
              <a:t> </a:t>
            </a:r>
            <a:r>
              <a:rPr lang="en-US" dirty="0" err="1" smtClean="0"/>
              <a:t>crédito</a:t>
            </a:r>
            <a:r>
              <a:rPr lang="en-US" dirty="0" smtClean="0"/>
              <a:t>”</a:t>
            </a:r>
          </a:p>
          <a:p>
            <a:r>
              <a:rPr lang="en-US" dirty="0" smtClean="0"/>
              <a:t>“El </a:t>
            </a:r>
            <a:r>
              <a:rPr lang="en-US" dirty="0" err="1" smtClean="0"/>
              <a:t>triángulo</a:t>
            </a:r>
            <a:r>
              <a:rPr lang="en-US" dirty="0" smtClean="0"/>
              <a:t> de </a:t>
            </a:r>
            <a:r>
              <a:rPr lang="en-US" dirty="0" err="1" smtClean="0"/>
              <a:t>hierro</a:t>
            </a:r>
            <a:r>
              <a:rPr lang="en-US" dirty="0" smtClean="0"/>
              <a:t>”: </a:t>
            </a:r>
            <a:r>
              <a:rPr lang="en-US" dirty="0" err="1" smtClean="0"/>
              <a:t>intereses</a:t>
            </a:r>
            <a:r>
              <a:rPr lang="en-US" dirty="0" smtClean="0"/>
              <a:t> </a:t>
            </a:r>
            <a:r>
              <a:rPr lang="en-US" dirty="0" err="1" smtClean="0"/>
              <a:t>especiales</a:t>
            </a:r>
            <a:r>
              <a:rPr lang="en-US" dirty="0" smtClean="0"/>
              <a:t>, </a:t>
            </a:r>
            <a:r>
              <a:rPr lang="en-US" dirty="0" err="1" smtClean="0"/>
              <a:t>burócratas</a:t>
            </a:r>
            <a:r>
              <a:rPr lang="en-US" dirty="0" smtClean="0"/>
              <a:t>, </a:t>
            </a:r>
            <a:r>
              <a:rPr lang="en-US" dirty="0" err="1" smtClean="0"/>
              <a:t>legisladores</a:t>
            </a:r>
            <a:endParaRPr lang="en-US" dirty="0" smtClean="0"/>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 A Brief Overview (5)</a:t>
            </a:r>
            <a:endParaRPr lang="en-US" dirty="0"/>
          </a:p>
        </p:txBody>
      </p:sp>
      <p:sp>
        <p:nvSpPr>
          <p:cNvPr id="3" name="Content Placeholder 2"/>
          <p:cNvSpPr>
            <a:spLocks noGrp="1"/>
          </p:cNvSpPr>
          <p:nvPr>
            <p:ph idx="1"/>
          </p:nvPr>
        </p:nvSpPr>
        <p:spPr/>
        <p:txBody>
          <a:bodyPr>
            <a:normAutofit fontScale="92500"/>
          </a:bodyPr>
          <a:lstStyle/>
          <a:p>
            <a:r>
              <a:rPr lang="en-US" dirty="0" err="1" smtClean="0"/>
              <a:t>Problema</a:t>
            </a:r>
            <a:r>
              <a:rPr lang="en-US" dirty="0" smtClean="0"/>
              <a:t> de </a:t>
            </a:r>
            <a:r>
              <a:rPr lang="en-US" dirty="0" err="1" smtClean="0"/>
              <a:t>agencia</a:t>
            </a:r>
            <a:r>
              <a:rPr lang="en-US" dirty="0" smtClean="0"/>
              <a:t> entre el </a:t>
            </a:r>
            <a:r>
              <a:rPr lang="en-US" dirty="0" err="1" smtClean="0"/>
              <a:t>Congreso</a:t>
            </a:r>
            <a:r>
              <a:rPr lang="en-US" dirty="0" smtClean="0"/>
              <a:t> </a:t>
            </a:r>
            <a:r>
              <a:rPr lang="en-US" dirty="0" err="1" smtClean="0"/>
              <a:t>y</a:t>
            </a:r>
            <a:r>
              <a:rPr lang="en-US" dirty="0" smtClean="0"/>
              <a:t> </a:t>
            </a:r>
            <a:r>
              <a:rPr lang="en-US" dirty="0" err="1" smtClean="0"/>
              <a:t>las</a:t>
            </a:r>
            <a:r>
              <a:rPr lang="en-US" dirty="0" smtClean="0"/>
              <a:t> </a:t>
            </a:r>
            <a:r>
              <a:rPr lang="en-US" dirty="0" err="1" smtClean="0"/>
              <a:t>agencias</a:t>
            </a:r>
            <a:endParaRPr lang="en-US" dirty="0" smtClean="0"/>
          </a:p>
          <a:p>
            <a:pPr lvl="1"/>
            <a:r>
              <a:rPr lang="en-US" dirty="0" smtClean="0"/>
              <a:t>El </a:t>
            </a:r>
            <a:r>
              <a:rPr lang="en-US" dirty="0" err="1" smtClean="0"/>
              <a:t>Derecho</a:t>
            </a:r>
            <a:r>
              <a:rPr lang="en-US" dirty="0" smtClean="0"/>
              <a:t> </a:t>
            </a:r>
            <a:r>
              <a:rPr lang="en-US" dirty="0" err="1" smtClean="0"/>
              <a:t>administrativo</a:t>
            </a:r>
            <a:r>
              <a:rPr lang="en-US" dirty="0" smtClean="0"/>
              <a:t> se </a:t>
            </a:r>
            <a:r>
              <a:rPr lang="en-US" dirty="0" err="1" smtClean="0"/>
              <a:t>explica</a:t>
            </a:r>
            <a:r>
              <a:rPr lang="en-US" dirty="0" smtClean="0"/>
              <a:t> </a:t>
            </a:r>
            <a:r>
              <a:rPr lang="en-US" dirty="0" err="1" smtClean="0"/>
              <a:t>como</a:t>
            </a:r>
            <a:r>
              <a:rPr lang="en-US" dirty="0" smtClean="0"/>
              <a:t> un </a:t>
            </a:r>
            <a:r>
              <a:rPr lang="en-US" dirty="0" err="1" smtClean="0"/>
              <a:t>esfuerzo</a:t>
            </a:r>
            <a:r>
              <a:rPr lang="en-US" dirty="0" smtClean="0"/>
              <a:t> </a:t>
            </a:r>
            <a:r>
              <a:rPr lang="en-US" dirty="0" err="1" smtClean="0"/>
              <a:t>por</a:t>
            </a:r>
            <a:r>
              <a:rPr lang="en-US" dirty="0" smtClean="0"/>
              <a:t> </a:t>
            </a:r>
            <a:r>
              <a:rPr lang="en-US" dirty="0" err="1" smtClean="0"/>
              <a:t>reducir</a:t>
            </a:r>
            <a:r>
              <a:rPr lang="en-US" dirty="0" smtClean="0"/>
              <a:t> los </a:t>
            </a:r>
            <a:r>
              <a:rPr lang="en-US" dirty="0" err="1" smtClean="0"/>
              <a:t>costos</a:t>
            </a:r>
            <a:r>
              <a:rPr lang="en-US" dirty="0" smtClean="0"/>
              <a:t> de </a:t>
            </a:r>
            <a:r>
              <a:rPr lang="en-US" dirty="0" err="1" smtClean="0"/>
              <a:t>monitoreo</a:t>
            </a:r>
            <a:r>
              <a:rPr lang="en-US" dirty="0" smtClean="0"/>
              <a:t> de </a:t>
            </a:r>
            <a:r>
              <a:rPr lang="en-US" dirty="0" err="1" smtClean="0"/>
              <a:t>las</a:t>
            </a:r>
            <a:r>
              <a:rPr lang="en-US" dirty="0" smtClean="0"/>
              <a:t> </a:t>
            </a:r>
            <a:r>
              <a:rPr lang="en-US" dirty="0" err="1" smtClean="0"/>
              <a:t>agencias</a:t>
            </a:r>
            <a:r>
              <a:rPr lang="en-US" dirty="0" smtClean="0"/>
              <a:t> (</a:t>
            </a:r>
            <a:r>
              <a:rPr lang="en-US" dirty="0" err="1" smtClean="0"/>
              <a:t>McNollgast</a:t>
            </a:r>
            <a:r>
              <a:rPr lang="en-US" dirty="0" smtClean="0"/>
              <a:t>)</a:t>
            </a:r>
          </a:p>
          <a:p>
            <a:pPr lvl="1"/>
            <a:r>
              <a:rPr lang="en-US" dirty="0" smtClean="0"/>
              <a:t>El </a:t>
            </a:r>
            <a:r>
              <a:rPr lang="en-US" dirty="0" err="1" smtClean="0"/>
              <a:t>monitoreo</a:t>
            </a:r>
            <a:r>
              <a:rPr lang="en-US" dirty="0" smtClean="0"/>
              <a:t>, </a:t>
            </a:r>
            <a:r>
              <a:rPr lang="en-US" dirty="0" err="1" smtClean="0"/>
              <a:t>que</a:t>
            </a:r>
            <a:r>
              <a:rPr lang="en-US" dirty="0" smtClean="0"/>
              <a:t> </a:t>
            </a:r>
            <a:r>
              <a:rPr lang="en-US" dirty="0" err="1" smtClean="0"/>
              <a:t>es</a:t>
            </a:r>
            <a:r>
              <a:rPr lang="en-US" dirty="0" smtClean="0"/>
              <a:t> </a:t>
            </a:r>
            <a:r>
              <a:rPr lang="en-US" dirty="0" err="1" smtClean="0"/>
              <a:t>caro</a:t>
            </a:r>
            <a:r>
              <a:rPr lang="en-US" dirty="0" smtClean="0"/>
              <a:t>, se </a:t>
            </a:r>
            <a:r>
              <a:rPr lang="en-US" dirty="0" err="1" smtClean="0"/>
              <a:t>delega</a:t>
            </a:r>
            <a:r>
              <a:rPr lang="en-US" dirty="0" smtClean="0"/>
              <a:t> en los </a:t>
            </a:r>
            <a:r>
              <a:rPr lang="en-US" dirty="0" err="1" smtClean="0"/>
              <a:t>ciudadanos</a:t>
            </a:r>
            <a:r>
              <a:rPr lang="en-US" dirty="0" smtClean="0"/>
              <a:t> </a:t>
            </a:r>
            <a:r>
              <a:rPr lang="en-US" dirty="0" err="1" smtClean="0"/>
              <a:t>y</a:t>
            </a:r>
            <a:r>
              <a:rPr lang="en-US" dirty="0" smtClean="0"/>
              <a:t> los </a:t>
            </a:r>
            <a:r>
              <a:rPr lang="en-US" dirty="0" err="1" smtClean="0"/>
              <a:t>tribunales</a:t>
            </a:r>
            <a:endParaRPr lang="en-US" dirty="0" smtClean="0"/>
          </a:p>
          <a:p>
            <a:pPr lvl="1"/>
            <a:r>
              <a:rPr lang="en-US" dirty="0" smtClean="0"/>
              <a:t>El </a:t>
            </a:r>
            <a:r>
              <a:rPr lang="en-US" dirty="0" err="1" smtClean="0"/>
              <a:t>objetivo</a:t>
            </a:r>
            <a:r>
              <a:rPr lang="en-US" dirty="0" smtClean="0"/>
              <a:t> del </a:t>
            </a:r>
            <a:r>
              <a:rPr lang="en-US" dirty="0" err="1" smtClean="0"/>
              <a:t>monitoreo</a:t>
            </a:r>
            <a:r>
              <a:rPr lang="en-US" dirty="0" smtClean="0"/>
              <a:t> </a:t>
            </a:r>
            <a:r>
              <a:rPr lang="en-US" dirty="0" err="1" smtClean="0"/>
              <a:t>es</a:t>
            </a:r>
            <a:r>
              <a:rPr lang="en-US" dirty="0" smtClean="0"/>
              <a:t> </a:t>
            </a:r>
            <a:r>
              <a:rPr lang="en-US" dirty="0" err="1" smtClean="0"/>
              <a:t>preservar</a:t>
            </a:r>
            <a:r>
              <a:rPr lang="en-US" dirty="0" smtClean="0"/>
              <a:t> </a:t>
            </a:r>
            <a:r>
              <a:rPr lang="en-US" dirty="0" err="1" smtClean="0"/>
              <a:t>las</a:t>
            </a:r>
            <a:r>
              <a:rPr lang="en-US" dirty="0" smtClean="0"/>
              <a:t> </a:t>
            </a:r>
            <a:r>
              <a:rPr lang="en-US" dirty="0" err="1" smtClean="0"/>
              <a:t>negociaciones</a:t>
            </a:r>
            <a:r>
              <a:rPr lang="en-US" dirty="0" smtClean="0"/>
              <a:t> </a:t>
            </a:r>
            <a:r>
              <a:rPr lang="en-US" dirty="0" err="1" smtClean="0"/>
              <a:t>originales</a:t>
            </a:r>
            <a:r>
              <a:rPr lang="en-US" dirty="0" smtClean="0"/>
              <a:t> </a:t>
            </a:r>
            <a:r>
              <a:rPr lang="en-US" dirty="0" err="1" smtClean="0"/>
              <a:t>pactadas</a:t>
            </a:r>
            <a:r>
              <a:rPr lang="en-US" dirty="0" smtClean="0"/>
              <a:t> en </a:t>
            </a:r>
            <a:r>
              <a:rPr lang="en-US" dirty="0" err="1" smtClean="0"/>
              <a:t>las</a:t>
            </a:r>
            <a:r>
              <a:rPr lang="en-US" dirty="0" smtClean="0"/>
              <a:t> </a:t>
            </a:r>
            <a:r>
              <a:rPr lang="en-US" dirty="0" err="1" smtClean="0"/>
              <a:t>leyes</a:t>
            </a:r>
            <a:r>
              <a:rPr lang="en-US" dirty="0" smtClean="0"/>
              <a:t>, lo </a:t>
            </a:r>
            <a:r>
              <a:rPr lang="en-US" dirty="0" err="1" smtClean="0"/>
              <a:t>que</a:t>
            </a:r>
            <a:r>
              <a:rPr lang="en-US" dirty="0" smtClean="0"/>
              <a:t> </a:t>
            </a:r>
            <a:r>
              <a:rPr lang="en-US" dirty="0" err="1" smtClean="0"/>
              <a:t>explica</a:t>
            </a:r>
            <a:r>
              <a:rPr lang="en-US" dirty="0" smtClean="0"/>
              <a:t> </a:t>
            </a:r>
            <a:r>
              <a:rPr lang="en-US" dirty="0" err="1" smtClean="0"/>
              <a:t>también</a:t>
            </a:r>
            <a:r>
              <a:rPr lang="en-US" dirty="0" smtClean="0"/>
              <a:t> los </a:t>
            </a:r>
            <a:r>
              <a:rPr lang="en-US" dirty="0" err="1" smtClean="0"/>
              <a:t>principios</a:t>
            </a:r>
            <a:r>
              <a:rPr lang="en-US" dirty="0" smtClean="0"/>
              <a:t> de </a:t>
            </a:r>
            <a:r>
              <a:rPr lang="en-US" dirty="0" err="1" smtClean="0"/>
              <a:t>transparencia</a:t>
            </a:r>
            <a:r>
              <a:rPr lang="en-US" dirty="0" smtClean="0"/>
              <a:t>, </a:t>
            </a:r>
            <a:r>
              <a:rPr lang="en-US" dirty="0" err="1" smtClean="0"/>
              <a:t>y</a:t>
            </a:r>
            <a:r>
              <a:rPr lang="en-US" dirty="0" smtClean="0"/>
              <a:t> </a:t>
            </a:r>
            <a:r>
              <a:rPr lang="en-US" dirty="0" err="1" smtClean="0"/>
              <a:t>regularidad</a:t>
            </a:r>
            <a:r>
              <a:rPr lang="en-US" dirty="0" smtClean="0"/>
              <a:t> en los </a:t>
            </a:r>
            <a:r>
              <a:rPr lang="en-US" dirty="0" err="1" smtClean="0"/>
              <a:t>procedimientos</a:t>
            </a:r>
            <a:endParaRPr lang="en-US" dirty="0" smtClean="0"/>
          </a:p>
          <a:p>
            <a:pPr lvl="1"/>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II. Critiquing Public Choice. Voters, elections and market for legislation (1)</a:t>
            </a:r>
            <a:endParaRPr lang="en-US" sz="3600" dirty="0"/>
          </a:p>
        </p:txBody>
      </p:sp>
      <p:sp>
        <p:nvSpPr>
          <p:cNvPr id="3" name="Content Placeholder 2"/>
          <p:cNvSpPr>
            <a:spLocks noGrp="1"/>
          </p:cNvSpPr>
          <p:nvPr>
            <p:ph idx="1"/>
          </p:nvPr>
        </p:nvSpPr>
        <p:spPr/>
        <p:txBody>
          <a:bodyPr>
            <a:normAutofit lnSpcReduction="10000"/>
          </a:bodyPr>
          <a:lstStyle/>
          <a:p>
            <a:r>
              <a:rPr lang="en-US" dirty="0" smtClean="0"/>
              <a:t>La “</a:t>
            </a:r>
            <a:r>
              <a:rPr lang="en-US" dirty="0" err="1" smtClean="0"/>
              <a:t>eficiencia</a:t>
            </a:r>
            <a:r>
              <a:rPr lang="en-US" dirty="0" smtClean="0"/>
              <a:t>” de </a:t>
            </a:r>
            <a:r>
              <a:rPr lang="en-US" dirty="0" err="1" smtClean="0"/>
              <a:t>las</a:t>
            </a:r>
            <a:r>
              <a:rPr lang="en-US" dirty="0" smtClean="0"/>
              <a:t> </a:t>
            </a:r>
            <a:r>
              <a:rPr lang="en-US" dirty="0" err="1" smtClean="0"/>
              <a:t>instituciones</a:t>
            </a:r>
            <a:r>
              <a:rPr lang="en-US" dirty="0" smtClean="0"/>
              <a:t> </a:t>
            </a:r>
            <a:r>
              <a:rPr lang="en-US" dirty="0" err="1" smtClean="0"/>
              <a:t>democráticas</a:t>
            </a:r>
            <a:r>
              <a:rPr lang="en-US" dirty="0" smtClean="0"/>
              <a:t> </a:t>
            </a:r>
            <a:r>
              <a:rPr lang="en-US" dirty="0" err="1" smtClean="0"/>
              <a:t>está</a:t>
            </a:r>
            <a:r>
              <a:rPr lang="en-US" dirty="0" smtClean="0"/>
              <a:t> </a:t>
            </a:r>
            <a:r>
              <a:rPr lang="en-US" dirty="0" err="1" smtClean="0"/>
              <a:t>sujeta</a:t>
            </a:r>
            <a:r>
              <a:rPr lang="en-US" dirty="0" smtClean="0"/>
              <a:t> a dos </a:t>
            </a:r>
            <a:r>
              <a:rPr lang="en-US" dirty="0" err="1" smtClean="0"/>
              <a:t>líneas</a:t>
            </a:r>
            <a:r>
              <a:rPr lang="en-US" dirty="0" smtClean="0"/>
              <a:t> de </a:t>
            </a:r>
            <a:r>
              <a:rPr lang="en-US" dirty="0" err="1" smtClean="0"/>
              <a:t>ataque</a:t>
            </a:r>
            <a:r>
              <a:rPr lang="en-US" dirty="0" smtClean="0"/>
              <a:t> en la TPC: </a:t>
            </a:r>
            <a:r>
              <a:rPr lang="en-US" dirty="0" err="1" smtClean="0"/>
              <a:t>teoría</a:t>
            </a:r>
            <a:r>
              <a:rPr lang="en-US" dirty="0" smtClean="0"/>
              <a:t> de </a:t>
            </a:r>
            <a:r>
              <a:rPr lang="en-US" dirty="0" err="1" smtClean="0"/>
              <a:t>las</a:t>
            </a:r>
            <a:r>
              <a:rPr lang="en-US" dirty="0" smtClean="0"/>
              <a:t> </a:t>
            </a:r>
            <a:r>
              <a:rPr lang="en-US" dirty="0" err="1" smtClean="0"/>
              <a:t>votaciones</a:t>
            </a:r>
            <a:r>
              <a:rPr lang="en-US" dirty="0" smtClean="0"/>
              <a:t> </a:t>
            </a:r>
            <a:r>
              <a:rPr lang="en-US" dirty="0" err="1" smtClean="0"/>
              <a:t>y</a:t>
            </a:r>
            <a:r>
              <a:rPr lang="en-US" dirty="0" smtClean="0"/>
              <a:t> </a:t>
            </a:r>
            <a:r>
              <a:rPr lang="en-US" dirty="0" err="1" smtClean="0"/>
              <a:t>teoría</a:t>
            </a:r>
            <a:r>
              <a:rPr lang="en-US" dirty="0" smtClean="0"/>
              <a:t> de los </a:t>
            </a:r>
            <a:r>
              <a:rPr lang="en-US" dirty="0" err="1" smtClean="0"/>
              <a:t>grupos</a:t>
            </a:r>
            <a:r>
              <a:rPr lang="en-US" dirty="0" smtClean="0"/>
              <a:t> de </a:t>
            </a:r>
            <a:r>
              <a:rPr lang="en-US" dirty="0" err="1" smtClean="0"/>
              <a:t>interés</a:t>
            </a:r>
            <a:r>
              <a:rPr lang="en-US" dirty="0" smtClean="0"/>
              <a:t>. </a:t>
            </a:r>
            <a:r>
              <a:rPr lang="en-US" dirty="0" err="1" smtClean="0"/>
              <a:t>Partimos</a:t>
            </a:r>
            <a:r>
              <a:rPr lang="en-US" dirty="0" smtClean="0"/>
              <a:t> con la </a:t>
            </a:r>
            <a:r>
              <a:rPr lang="en-US" dirty="0" err="1" smtClean="0"/>
              <a:t>primera</a:t>
            </a:r>
            <a:r>
              <a:rPr lang="en-US" dirty="0" smtClean="0"/>
              <a:t> de </a:t>
            </a:r>
            <a:r>
              <a:rPr lang="en-US" dirty="0" err="1" smtClean="0"/>
              <a:t>ellas</a:t>
            </a:r>
            <a:r>
              <a:rPr lang="en-US" dirty="0" smtClean="0"/>
              <a:t>.</a:t>
            </a:r>
          </a:p>
          <a:p>
            <a:r>
              <a:rPr lang="en-US" dirty="0" smtClean="0"/>
              <a:t>El </a:t>
            </a:r>
            <a:r>
              <a:rPr lang="en-US" dirty="0" err="1" smtClean="0"/>
              <a:t>teorema</a:t>
            </a:r>
            <a:r>
              <a:rPr lang="en-US" dirty="0" smtClean="0"/>
              <a:t> de Arrow </a:t>
            </a:r>
            <a:r>
              <a:rPr lang="en-US" dirty="0" err="1" smtClean="0"/>
              <a:t>sugiere</a:t>
            </a:r>
            <a:r>
              <a:rPr lang="en-US" dirty="0" smtClean="0"/>
              <a:t> </a:t>
            </a:r>
            <a:r>
              <a:rPr lang="en-US" dirty="0" err="1" smtClean="0"/>
              <a:t>que</a:t>
            </a:r>
            <a:r>
              <a:rPr lang="en-US" dirty="0" smtClean="0"/>
              <a:t> </a:t>
            </a:r>
            <a:r>
              <a:rPr lang="en-US" dirty="0" err="1" smtClean="0"/>
              <a:t>las</a:t>
            </a:r>
            <a:r>
              <a:rPr lang="en-US" dirty="0" smtClean="0"/>
              <a:t> </a:t>
            </a:r>
            <a:r>
              <a:rPr lang="en-US" dirty="0" err="1" smtClean="0"/>
              <a:t>determinaciones</a:t>
            </a:r>
            <a:r>
              <a:rPr lang="en-US" dirty="0" smtClean="0"/>
              <a:t> de </a:t>
            </a:r>
            <a:r>
              <a:rPr lang="en-US" dirty="0" err="1" smtClean="0"/>
              <a:t>las</a:t>
            </a:r>
            <a:r>
              <a:rPr lang="en-US" dirty="0" smtClean="0"/>
              <a:t> </a:t>
            </a:r>
            <a:r>
              <a:rPr lang="en-US" dirty="0" err="1" smtClean="0"/>
              <a:t>preferencias</a:t>
            </a:r>
            <a:r>
              <a:rPr lang="en-US" dirty="0" smtClean="0"/>
              <a:t> </a:t>
            </a:r>
            <a:r>
              <a:rPr lang="en-US" dirty="0" err="1" smtClean="0"/>
              <a:t>sociales</a:t>
            </a:r>
            <a:r>
              <a:rPr lang="en-US" dirty="0" smtClean="0"/>
              <a:t> </a:t>
            </a:r>
            <a:r>
              <a:rPr lang="en-US" dirty="0" err="1" smtClean="0"/>
              <a:t>vía</a:t>
            </a:r>
            <a:r>
              <a:rPr lang="en-US" dirty="0" smtClean="0"/>
              <a:t> la </a:t>
            </a:r>
            <a:r>
              <a:rPr lang="en-US" dirty="0" err="1" smtClean="0"/>
              <a:t>regla</a:t>
            </a:r>
            <a:r>
              <a:rPr lang="en-US" dirty="0" smtClean="0"/>
              <a:t> de </a:t>
            </a:r>
            <a:r>
              <a:rPr lang="en-US" dirty="0" err="1" smtClean="0"/>
              <a:t>mayoría</a:t>
            </a:r>
            <a:r>
              <a:rPr lang="en-US" dirty="0" smtClean="0"/>
              <a:t> produce </a:t>
            </a:r>
            <a:r>
              <a:rPr lang="en-US" dirty="0" err="1" smtClean="0"/>
              <a:t>resultados</a:t>
            </a:r>
            <a:r>
              <a:rPr lang="en-US" dirty="0" smtClean="0"/>
              <a:t> </a:t>
            </a:r>
            <a:r>
              <a:rPr lang="en-US" dirty="0" err="1" smtClean="0"/>
              <a:t>que</a:t>
            </a:r>
            <a:r>
              <a:rPr lang="en-US" dirty="0" smtClean="0"/>
              <a:t> son </a:t>
            </a:r>
            <a:r>
              <a:rPr lang="en-US" dirty="0" err="1" smtClean="0"/>
              <a:t>o</a:t>
            </a:r>
            <a:r>
              <a:rPr lang="en-US" dirty="0" smtClean="0"/>
              <a:t> </a:t>
            </a:r>
            <a:r>
              <a:rPr lang="en-US" dirty="0" err="1" smtClean="0"/>
              <a:t>caóticos</a:t>
            </a:r>
            <a:r>
              <a:rPr lang="en-US" dirty="0" smtClean="0"/>
              <a:t> </a:t>
            </a:r>
            <a:r>
              <a:rPr lang="en-US" dirty="0" err="1" smtClean="0"/>
              <a:t>o</a:t>
            </a:r>
            <a:r>
              <a:rPr lang="en-US" dirty="0" smtClean="0"/>
              <a:t> </a:t>
            </a:r>
            <a:r>
              <a:rPr lang="en-US" dirty="0" err="1" smtClean="0"/>
              <a:t>ilusorios</a:t>
            </a:r>
            <a:endParaRPr lang="en-US" dirty="0" smtClean="0"/>
          </a:p>
          <a:p>
            <a:pPr lvl="1"/>
            <a:r>
              <a:rPr lang="en-US" dirty="0" smtClean="0"/>
              <a:t>Las </a:t>
            </a:r>
            <a:r>
              <a:rPr lang="en-US" dirty="0" err="1" smtClean="0"/>
              <a:t>rutinas</a:t>
            </a:r>
            <a:r>
              <a:rPr lang="en-US" dirty="0" smtClean="0"/>
              <a:t> de </a:t>
            </a:r>
            <a:r>
              <a:rPr lang="en-US" dirty="0" err="1" smtClean="0"/>
              <a:t>las</a:t>
            </a:r>
            <a:r>
              <a:rPr lang="en-US" dirty="0" smtClean="0"/>
              <a:t> </a:t>
            </a:r>
            <a:r>
              <a:rPr lang="en-US" dirty="0" err="1" smtClean="0"/>
              <a:t>votaciones</a:t>
            </a:r>
            <a:r>
              <a:rPr lang="en-US" dirty="0" smtClean="0"/>
              <a:t> </a:t>
            </a:r>
            <a:r>
              <a:rPr lang="en-US" dirty="0" err="1" smtClean="0"/>
              <a:t>ordinarias</a:t>
            </a:r>
            <a:r>
              <a:rPr lang="en-US" dirty="0" smtClean="0"/>
              <a:t> no van a </a:t>
            </a:r>
            <a:r>
              <a:rPr lang="en-US" dirty="0" err="1" smtClean="0"/>
              <a:t>dar</a:t>
            </a:r>
            <a:r>
              <a:rPr lang="en-US" dirty="0" smtClean="0"/>
              <a:t> con </a:t>
            </a:r>
            <a:r>
              <a:rPr lang="en-US" dirty="0" err="1" smtClean="0"/>
              <a:t>las</a:t>
            </a:r>
            <a:r>
              <a:rPr lang="en-US" dirty="0" smtClean="0"/>
              <a:t> </a:t>
            </a:r>
            <a:r>
              <a:rPr lang="en-US" dirty="0" err="1" smtClean="0"/>
              <a:t>alternativas</a:t>
            </a:r>
            <a:r>
              <a:rPr lang="en-US" dirty="0" smtClean="0"/>
              <a:t> </a:t>
            </a:r>
            <a:r>
              <a:rPr lang="en-US" dirty="0" err="1" smtClean="0"/>
              <a:t>más</a:t>
            </a:r>
            <a:r>
              <a:rPr lang="en-US" dirty="0" smtClean="0"/>
              <a:t> </a:t>
            </a:r>
            <a:r>
              <a:rPr lang="en-US" dirty="0" err="1" smtClean="0"/>
              <a:t>preferidas</a:t>
            </a:r>
            <a:endParaRPr lang="en-US" dirty="0" smtClean="0"/>
          </a:p>
          <a:p>
            <a:endParaRPr lang="en-US" dirty="0" smtClean="0"/>
          </a:p>
          <a:p>
            <a:pPr lvl="1"/>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II. Critiquing Public Choice. Voters, elections and market for legislation (2)</a:t>
            </a:r>
            <a:endParaRPr lang="en-US" sz="3600" dirty="0"/>
          </a:p>
        </p:txBody>
      </p:sp>
      <p:sp>
        <p:nvSpPr>
          <p:cNvPr id="3" name="Content Placeholder 2"/>
          <p:cNvSpPr>
            <a:spLocks noGrp="1"/>
          </p:cNvSpPr>
          <p:nvPr>
            <p:ph idx="1"/>
          </p:nvPr>
        </p:nvSpPr>
        <p:spPr/>
        <p:txBody>
          <a:bodyPr>
            <a:normAutofit fontScale="70000" lnSpcReduction="20000"/>
          </a:bodyPr>
          <a:lstStyle/>
          <a:p>
            <a:r>
              <a:rPr lang="en-US" dirty="0" smtClean="0"/>
              <a:t>No obstante, </a:t>
            </a:r>
            <a:r>
              <a:rPr lang="en-US" dirty="0" err="1" smtClean="0"/>
              <a:t>nuestra</a:t>
            </a:r>
            <a:r>
              <a:rPr lang="en-US" dirty="0" smtClean="0"/>
              <a:t> </a:t>
            </a:r>
            <a:r>
              <a:rPr lang="en-US" dirty="0" err="1" smtClean="0"/>
              <a:t>experiencia</a:t>
            </a:r>
            <a:r>
              <a:rPr lang="en-US" dirty="0" smtClean="0"/>
              <a:t> </a:t>
            </a:r>
            <a:r>
              <a:rPr lang="en-US" dirty="0" err="1" smtClean="0"/>
              <a:t>diaria</a:t>
            </a:r>
            <a:r>
              <a:rPr lang="en-US" dirty="0" smtClean="0"/>
              <a:t> </a:t>
            </a:r>
            <a:r>
              <a:rPr lang="en-US" dirty="0" err="1" smtClean="0"/>
              <a:t>nos</a:t>
            </a:r>
            <a:r>
              <a:rPr lang="en-US" dirty="0" smtClean="0"/>
              <a:t> </a:t>
            </a:r>
            <a:r>
              <a:rPr lang="en-US" dirty="0" err="1" smtClean="0"/>
              <a:t>indica</a:t>
            </a:r>
            <a:r>
              <a:rPr lang="en-US" dirty="0" smtClean="0"/>
              <a:t> </a:t>
            </a:r>
            <a:r>
              <a:rPr lang="en-US" dirty="0" err="1" smtClean="0"/>
              <a:t>que</a:t>
            </a:r>
            <a:r>
              <a:rPr lang="en-US" dirty="0" smtClean="0"/>
              <a:t> no hay “cycling” en </a:t>
            </a:r>
            <a:r>
              <a:rPr lang="en-US" dirty="0" err="1" smtClean="0"/>
              <a:t>las</a:t>
            </a:r>
            <a:r>
              <a:rPr lang="en-US" dirty="0" smtClean="0"/>
              <a:t> </a:t>
            </a:r>
            <a:r>
              <a:rPr lang="en-US" dirty="0" err="1" smtClean="0"/>
              <a:t>votaciones</a:t>
            </a:r>
            <a:endParaRPr lang="en-US" dirty="0" smtClean="0"/>
          </a:p>
          <a:p>
            <a:pPr lvl="1"/>
            <a:r>
              <a:rPr lang="en-US" dirty="0" smtClean="0"/>
              <a:t>De </a:t>
            </a:r>
            <a:r>
              <a:rPr lang="en-US" dirty="0" err="1" smtClean="0"/>
              <a:t>acuerdo</a:t>
            </a:r>
            <a:r>
              <a:rPr lang="en-US" dirty="0" smtClean="0"/>
              <a:t> a Arrow, la </a:t>
            </a:r>
            <a:r>
              <a:rPr lang="en-US" dirty="0" err="1" smtClean="0"/>
              <a:t>estabilidad</a:t>
            </a:r>
            <a:r>
              <a:rPr lang="en-US" dirty="0" smtClean="0"/>
              <a:t> se </a:t>
            </a:r>
            <a:r>
              <a:rPr lang="en-US" dirty="0" err="1" smtClean="0"/>
              <a:t>obtiene</a:t>
            </a:r>
            <a:r>
              <a:rPr lang="en-US" dirty="0" smtClean="0"/>
              <a:t> </a:t>
            </a:r>
            <a:r>
              <a:rPr lang="en-US" dirty="0" err="1" smtClean="0"/>
              <a:t>por</a:t>
            </a:r>
            <a:r>
              <a:rPr lang="en-US" dirty="0" smtClean="0"/>
              <a:t> la </a:t>
            </a:r>
            <a:r>
              <a:rPr lang="en-US" dirty="0" err="1" smtClean="0"/>
              <a:t>vía</a:t>
            </a:r>
            <a:r>
              <a:rPr lang="en-US" dirty="0" smtClean="0"/>
              <a:t> de </a:t>
            </a:r>
            <a:r>
              <a:rPr lang="en-US" dirty="0" err="1" smtClean="0"/>
              <a:t>introducir</a:t>
            </a:r>
            <a:r>
              <a:rPr lang="en-US" dirty="0" smtClean="0"/>
              <a:t> </a:t>
            </a:r>
            <a:r>
              <a:rPr lang="en-US" dirty="0" err="1" smtClean="0"/>
              <a:t>restricciones</a:t>
            </a:r>
            <a:r>
              <a:rPr lang="en-US" dirty="0" smtClean="0"/>
              <a:t> </a:t>
            </a:r>
            <a:r>
              <a:rPr lang="en-US" dirty="0" err="1" smtClean="0"/>
              <a:t>arbitrarias</a:t>
            </a:r>
            <a:r>
              <a:rPr lang="en-US" dirty="0" smtClean="0"/>
              <a:t> </a:t>
            </a:r>
            <a:r>
              <a:rPr lang="en-US" dirty="0" err="1" smtClean="0"/>
              <a:t>o</a:t>
            </a:r>
            <a:r>
              <a:rPr lang="en-US" dirty="0" smtClean="0"/>
              <a:t> </a:t>
            </a:r>
            <a:r>
              <a:rPr lang="en-US" dirty="0" err="1" smtClean="0"/>
              <a:t>injustas</a:t>
            </a:r>
            <a:r>
              <a:rPr lang="en-US" dirty="0" smtClean="0"/>
              <a:t> en el </a:t>
            </a:r>
            <a:r>
              <a:rPr lang="en-US" dirty="0" err="1" smtClean="0"/>
              <a:t>proceso</a:t>
            </a:r>
            <a:r>
              <a:rPr lang="en-US" dirty="0" smtClean="0"/>
              <a:t> de </a:t>
            </a:r>
            <a:r>
              <a:rPr lang="en-US" dirty="0" err="1" smtClean="0"/>
              <a:t>votaciones</a:t>
            </a:r>
            <a:r>
              <a:rPr lang="en-US" dirty="0" smtClean="0"/>
              <a:t> (</a:t>
            </a:r>
            <a:r>
              <a:rPr lang="en-US" dirty="0" err="1" smtClean="0"/>
              <a:t>o</a:t>
            </a:r>
            <a:r>
              <a:rPr lang="en-US" dirty="0" smtClean="0"/>
              <a:t>, al </a:t>
            </a:r>
            <a:r>
              <a:rPr lang="en-US" dirty="0" err="1" smtClean="0"/>
              <a:t>menos</a:t>
            </a:r>
            <a:r>
              <a:rPr lang="en-US" dirty="0" smtClean="0"/>
              <a:t>, no </a:t>
            </a:r>
            <a:r>
              <a:rPr lang="en-US" dirty="0" err="1" smtClean="0"/>
              <a:t>podemos</a:t>
            </a:r>
            <a:r>
              <a:rPr lang="en-US" dirty="0" smtClean="0"/>
              <a:t> </a:t>
            </a:r>
            <a:r>
              <a:rPr lang="en-US" dirty="0" err="1" smtClean="0"/>
              <a:t>descartar</a:t>
            </a:r>
            <a:r>
              <a:rPr lang="en-US" dirty="0" smtClean="0"/>
              <a:t> </a:t>
            </a:r>
            <a:r>
              <a:rPr lang="en-US" dirty="0" err="1" smtClean="0"/>
              <a:t>que</a:t>
            </a:r>
            <a:r>
              <a:rPr lang="en-US" dirty="0" smtClean="0"/>
              <a:t> </a:t>
            </a:r>
            <a:r>
              <a:rPr lang="en-US" dirty="0" err="1" smtClean="0"/>
              <a:t>eso</a:t>
            </a:r>
            <a:r>
              <a:rPr lang="en-US" dirty="0" smtClean="0"/>
              <a:t> </a:t>
            </a:r>
            <a:r>
              <a:rPr lang="en-US" dirty="0" err="1" smtClean="0"/>
              <a:t>haya</a:t>
            </a:r>
            <a:r>
              <a:rPr lang="en-US" dirty="0" smtClean="0"/>
              <a:t> </a:t>
            </a:r>
            <a:r>
              <a:rPr lang="en-US" dirty="0" err="1" smtClean="0"/>
              <a:t>ocurrido</a:t>
            </a:r>
            <a:r>
              <a:rPr lang="en-US" dirty="0" smtClean="0"/>
              <a:t>).</a:t>
            </a:r>
          </a:p>
          <a:p>
            <a:pPr lvl="2"/>
            <a:r>
              <a:rPr lang="en-US" dirty="0" err="1" smtClean="0"/>
              <a:t>Nuestras</a:t>
            </a:r>
            <a:r>
              <a:rPr lang="en-US" dirty="0" smtClean="0"/>
              <a:t> </a:t>
            </a:r>
            <a:r>
              <a:rPr lang="en-US" dirty="0" err="1" smtClean="0"/>
              <a:t>opciones</a:t>
            </a:r>
            <a:r>
              <a:rPr lang="en-US" dirty="0" smtClean="0"/>
              <a:t> son, en </a:t>
            </a:r>
            <a:r>
              <a:rPr lang="en-US" dirty="0" err="1" smtClean="0"/>
              <a:t>definitiva</a:t>
            </a:r>
            <a:r>
              <a:rPr lang="en-US" dirty="0" smtClean="0"/>
              <a:t>, </a:t>
            </a:r>
            <a:r>
              <a:rPr lang="en-US" dirty="0" err="1" smtClean="0"/>
              <a:t>o</a:t>
            </a:r>
            <a:r>
              <a:rPr lang="en-US" dirty="0" smtClean="0"/>
              <a:t> </a:t>
            </a:r>
            <a:r>
              <a:rPr lang="en-US" dirty="0" err="1" smtClean="0"/>
              <a:t>incoherencia</a:t>
            </a:r>
            <a:r>
              <a:rPr lang="en-US" dirty="0" smtClean="0"/>
              <a:t> </a:t>
            </a:r>
            <a:r>
              <a:rPr lang="en-US" dirty="0" err="1" smtClean="0"/>
              <a:t>o</a:t>
            </a:r>
            <a:r>
              <a:rPr lang="en-US" dirty="0" smtClean="0"/>
              <a:t> </a:t>
            </a:r>
            <a:r>
              <a:rPr lang="en-US" dirty="0" err="1" smtClean="0"/>
              <a:t>injusticia</a:t>
            </a:r>
            <a:r>
              <a:rPr lang="en-US" dirty="0" smtClean="0"/>
              <a:t> (unfairness).</a:t>
            </a:r>
          </a:p>
          <a:p>
            <a:r>
              <a:rPr lang="en-US" dirty="0" err="1" smtClean="0"/>
              <a:t>Todos</a:t>
            </a:r>
            <a:r>
              <a:rPr lang="en-US" dirty="0" smtClean="0"/>
              <a:t> los </a:t>
            </a:r>
            <a:r>
              <a:rPr lang="en-US" dirty="0" err="1" smtClean="0"/>
              <a:t>sistemas</a:t>
            </a:r>
            <a:r>
              <a:rPr lang="en-US" dirty="0" smtClean="0"/>
              <a:t> de </a:t>
            </a:r>
            <a:r>
              <a:rPr lang="en-US" dirty="0" err="1" smtClean="0"/>
              <a:t>votaciones</a:t>
            </a:r>
            <a:r>
              <a:rPr lang="en-US" dirty="0" smtClean="0"/>
              <a:t> </a:t>
            </a:r>
            <a:r>
              <a:rPr lang="en-US" dirty="0" err="1" smtClean="0"/>
              <a:t>usan</a:t>
            </a:r>
            <a:r>
              <a:rPr lang="en-US" dirty="0" smtClean="0"/>
              <a:t> </a:t>
            </a:r>
            <a:r>
              <a:rPr lang="en-US" dirty="0" err="1" smtClean="0"/>
              <a:t>algún</a:t>
            </a:r>
            <a:r>
              <a:rPr lang="en-US" dirty="0" smtClean="0"/>
              <a:t> </a:t>
            </a:r>
            <a:r>
              <a:rPr lang="en-US" dirty="0" err="1" smtClean="0"/>
              <a:t>tipo</a:t>
            </a:r>
            <a:r>
              <a:rPr lang="en-US" dirty="0" smtClean="0"/>
              <a:t> de </a:t>
            </a:r>
            <a:r>
              <a:rPr lang="en-US" dirty="0" err="1" smtClean="0"/>
              <a:t>mecanismos</a:t>
            </a:r>
            <a:r>
              <a:rPr lang="en-US" dirty="0" smtClean="0"/>
              <a:t> </a:t>
            </a:r>
            <a:r>
              <a:rPr lang="en-US" dirty="0" err="1" smtClean="0"/>
              <a:t>institucionales</a:t>
            </a:r>
            <a:r>
              <a:rPr lang="en-US" dirty="0" smtClean="0"/>
              <a:t> </a:t>
            </a:r>
            <a:r>
              <a:rPr lang="en-US" dirty="0" err="1" smtClean="0"/>
              <a:t>para</a:t>
            </a:r>
            <a:r>
              <a:rPr lang="en-US" dirty="0" smtClean="0"/>
              <a:t> </a:t>
            </a:r>
            <a:r>
              <a:rPr lang="en-US" dirty="0" err="1" smtClean="0"/>
              <a:t>constreñir</a:t>
            </a:r>
            <a:r>
              <a:rPr lang="en-US" dirty="0" smtClean="0"/>
              <a:t> </a:t>
            </a:r>
            <a:r>
              <a:rPr lang="en-US" dirty="0" err="1" smtClean="0"/>
              <a:t>las</a:t>
            </a:r>
            <a:r>
              <a:rPr lang="en-US" dirty="0" smtClean="0"/>
              <a:t> </a:t>
            </a:r>
            <a:r>
              <a:rPr lang="en-US" dirty="0" err="1" smtClean="0"/>
              <a:t>alternativas</a:t>
            </a:r>
            <a:r>
              <a:rPr lang="en-US" dirty="0" smtClean="0"/>
              <a:t> </a:t>
            </a:r>
            <a:r>
              <a:rPr lang="en-US" dirty="0" err="1" smtClean="0"/>
              <a:t>sobre</a:t>
            </a:r>
            <a:r>
              <a:rPr lang="en-US" dirty="0" smtClean="0"/>
              <a:t> </a:t>
            </a:r>
            <a:r>
              <a:rPr lang="en-US" dirty="0" err="1" smtClean="0"/>
              <a:t>las</a:t>
            </a:r>
            <a:r>
              <a:rPr lang="en-US" dirty="0" smtClean="0"/>
              <a:t> </a:t>
            </a:r>
            <a:r>
              <a:rPr lang="en-US" dirty="0" err="1" smtClean="0"/>
              <a:t>que</a:t>
            </a:r>
            <a:r>
              <a:rPr lang="en-US" dirty="0" smtClean="0"/>
              <a:t> se </a:t>
            </a:r>
            <a:r>
              <a:rPr lang="en-US" dirty="0" err="1" smtClean="0"/>
              <a:t>elige</a:t>
            </a:r>
            <a:endParaRPr lang="en-US" dirty="0" smtClean="0"/>
          </a:p>
          <a:p>
            <a:pPr lvl="1"/>
            <a:r>
              <a:rPr lang="en-US" dirty="0" smtClean="0"/>
              <a:t>La clave </a:t>
            </a:r>
            <a:r>
              <a:rPr lang="en-US" dirty="0" err="1" smtClean="0"/>
              <a:t>entonces</a:t>
            </a:r>
            <a:r>
              <a:rPr lang="en-US" dirty="0" smtClean="0"/>
              <a:t> </a:t>
            </a:r>
            <a:r>
              <a:rPr lang="en-US" dirty="0" err="1" smtClean="0"/>
              <a:t>es</a:t>
            </a:r>
            <a:r>
              <a:rPr lang="en-US" dirty="0" smtClean="0"/>
              <a:t> la </a:t>
            </a:r>
            <a:r>
              <a:rPr lang="en-US" dirty="0" err="1" smtClean="0"/>
              <a:t>maquinaria</a:t>
            </a:r>
            <a:r>
              <a:rPr lang="en-US" dirty="0" smtClean="0"/>
              <a:t> </a:t>
            </a:r>
            <a:r>
              <a:rPr lang="en-US" dirty="0" err="1" smtClean="0"/>
              <a:t>institucional</a:t>
            </a:r>
            <a:r>
              <a:rPr lang="en-US" dirty="0" smtClean="0"/>
              <a:t> </a:t>
            </a:r>
            <a:r>
              <a:rPr lang="en-US" dirty="0" err="1" smtClean="0"/>
              <a:t>para</a:t>
            </a:r>
            <a:r>
              <a:rPr lang="en-US" dirty="0" smtClean="0"/>
              <a:t> </a:t>
            </a:r>
            <a:r>
              <a:rPr lang="en-US" dirty="0" err="1" smtClean="0"/>
              <a:t>determinar</a:t>
            </a:r>
            <a:r>
              <a:rPr lang="en-US" dirty="0" smtClean="0"/>
              <a:t> la agenda (</a:t>
            </a:r>
            <a:r>
              <a:rPr lang="en-US" i="1" dirty="0" smtClean="0"/>
              <a:t>agenda setting)</a:t>
            </a:r>
          </a:p>
          <a:p>
            <a:pPr lvl="1"/>
            <a:r>
              <a:rPr lang="en-US" dirty="0" smtClean="0"/>
              <a:t>Si </a:t>
            </a:r>
            <a:r>
              <a:rPr lang="en-US" dirty="0" err="1" smtClean="0"/>
              <a:t>las</a:t>
            </a:r>
            <a:r>
              <a:rPr lang="en-US" dirty="0" smtClean="0"/>
              <a:t> </a:t>
            </a:r>
            <a:r>
              <a:rPr lang="en-US" dirty="0" err="1" smtClean="0"/>
              <a:t>alternativas</a:t>
            </a:r>
            <a:r>
              <a:rPr lang="en-US" dirty="0" smtClean="0"/>
              <a:t> no son “</a:t>
            </a:r>
            <a:r>
              <a:rPr lang="en-US" dirty="0" err="1" smtClean="0"/>
              <a:t>achicadas</a:t>
            </a:r>
            <a:r>
              <a:rPr lang="en-US" dirty="0" smtClean="0"/>
              <a:t>” de </a:t>
            </a:r>
            <a:r>
              <a:rPr lang="en-US" dirty="0" err="1" smtClean="0"/>
              <a:t>alguna</a:t>
            </a:r>
            <a:r>
              <a:rPr lang="en-US" dirty="0" smtClean="0"/>
              <a:t> forma, la </a:t>
            </a:r>
            <a:r>
              <a:rPr lang="en-US" dirty="0" err="1" smtClean="0"/>
              <a:t>discusión</a:t>
            </a:r>
            <a:r>
              <a:rPr lang="en-US" dirty="0" smtClean="0"/>
              <a:t> </a:t>
            </a:r>
            <a:r>
              <a:rPr lang="en-US" dirty="0" err="1" smtClean="0"/>
              <a:t>sería</a:t>
            </a:r>
            <a:r>
              <a:rPr lang="en-US" dirty="0" smtClean="0"/>
              <a:t> </a:t>
            </a:r>
            <a:r>
              <a:rPr lang="en-US" dirty="0" err="1" smtClean="0"/>
              <a:t>infinita</a:t>
            </a:r>
            <a:endParaRPr lang="en-US" dirty="0" smtClean="0"/>
          </a:p>
          <a:p>
            <a:pPr lvl="1"/>
            <a:r>
              <a:rPr lang="en-US" dirty="0" smtClean="0"/>
              <a:t>Las </a:t>
            </a:r>
            <a:r>
              <a:rPr lang="en-US" dirty="0" err="1" smtClean="0"/>
              <a:t>teorías</a:t>
            </a:r>
            <a:r>
              <a:rPr lang="en-US" dirty="0" smtClean="0"/>
              <a:t> </a:t>
            </a:r>
            <a:r>
              <a:rPr lang="en-US" dirty="0" err="1" smtClean="0"/>
              <a:t>que</a:t>
            </a:r>
            <a:r>
              <a:rPr lang="en-US" dirty="0" smtClean="0"/>
              <a:t> </a:t>
            </a:r>
            <a:r>
              <a:rPr lang="en-US" dirty="0" err="1" smtClean="0"/>
              <a:t>funcionan</a:t>
            </a:r>
            <a:r>
              <a:rPr lang="en-US" dirty="0" smtClean="0"/>
              <a:t>, </a:t>
            </a:r>
            <a:r>
              <a:rPr lang="en-US" dirty="0" err="1" smtClean="0"/>
              <a:t>como</a:t>
            </a:r>
            <a:r>
              <a:rPr lang="en-US" dirty="0" smtClean="0"/>
              <a:t> la del </a:t>
            </a:r>
            <a:r>
              <a:rPr lang="en-US" dirty="0" err="1" smtClean="0"/>
              <a:t>votante</a:t>
            </a:r>
            <a:r>
              <a:rPr lang="en-US" dirty="0" smtClean="0"/>
              <a:t> </a:t>
            </a:r>
            <a:r>
              <a:rPr lang="en-US" dirty="0" err="1" smtClean="0"/>
              <a:t>mediano</a:t>
            </a:r>
            <a:r>
              <a:rPr lang="en-US" dirty="0" smtClean="0"/>
              <a:t>, lo </a:t>
            </a:r>
            <a:r>
              <a:rPr lang="en-US" dirty="0" err="1" smtClean="0"/>
              <a:t>hacen</a:t>
            </a:r>
            <a:r>
              <a:rPr lang="en-US" dirty="0" smtClean="0"/>
              <a:t> al </a:t>
            </a:r>
            <a:r>
              <a:rPr lang="en-US" dirty="0" err="1" smtClean="0"/>
              <a:t>costo</a:t>
            </a:r>
            <a:r>
              <a:rPr lang="en-US" dirty="0" smtClean="0"/>
              <a:t> de </a:t>
            </a:r>
            <a:r>
              <a:rPr lang="en-US" dirty="0" err="1" smtClean="0"/>
              <a:t>simplificar</a:t>
            </a:r>
            <a:r>
              <a:rPr lang="en-US" dirty="0" smtClean="0"/>
              <a:t> </a:t>
            </a:r>
            <a:r>
              <a:rPr lang="en-US" dirty="0" err="1" smtClean="0"/>
              <a:t>las</a:t>
            </a:r>
            <a:r>
              <a:rPr lang="en-US" dirty="0" smtClean="0"/>
              <a:t> </a:t>
            </a:r>
            <a:r>
              <a:rPr lang="en-US" dirty="0" err="1" smtClean="0"/>
              <a:t>cosas</a:t>
            </a:r>
            <a:r>
              <a:rPr lang="en-US" dirty="0" smtClean="0"/>
              <a:t> (</a:t>
            </a:r>
            <a:r>
              <a:rPr lang="en-US" dirty="0" err="1" smtClean="0"/>
              <a:t>asumen</a:t>
            </a:r>
            <a:r>
              <a:rPr lang="en-US" dirty="0" smtClean="0"/>
              <a:t> </a:t>
            </a:r>
            <a:r>
              <a:rPr lang="en-US" dirty="0" err="1" smtClean="0"/>
              <a:t>que</a:t>
            </a:r>
            <a:r>
              <a:rPr lang="en-US" dirty="0" smtClean="0"/>
              <a:t> </a:t>
            </a:r>
            <a:r>
              <a:rPr lang="en-US" dirty="0" err="1" smtClean="0"/>
              <a:t>las</a:t>
            </a:r>
            <a:r>
              <a:rPr lang="en-US" dirty="0" smtClean="0"/>
              <a:t> </a:t>
            </a:r>
            <a:r>
              <a:rPr lang="en-US" dirty="0" err="1" smtClean="0"/>
              <a:t>preferencias</a:t>
            </a:r>
            <a:r>
              <a:rPr lang="en-US" dirty="0" smtClean="0"/>
              <a:t> son single-peaked).</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II. Critiquing Public Choice. Voters, elections and market for legislation (3)</a:t>
            </a:r>
            <a:endParaRPr lang="en-US" sz="3600" dirty="0"/>
          </a:p>
        </p:txBody>
      </p:sp>
      <p:sp>
        <p:nvSpPr>
          <p:cNvPr id="3" name="Content Placeholder 2"/>
          <p:cNvSpPr>
            <a:spLocks noGrp="1"/>
          </p:cNvSpPr>
          <p:nvPr>
            <p:ph idx="1"/>
          </p:nvPr>
        </p:nvSpPr>
        <p:spPr/>
        <p:txBody>
          <a:bodyPr>
            <a:normAutofit fontScale="85000" lnSpcReduction="10000"/>
          </a:bodyPr>
          <a:lstStyle/>
          <a:p>
            <a:r>
              <a:rPr lang="en-US" dirty="0" smtClean="0"/>
              <a:t>La </a:t>
            </a:r>
            <a:r>
              <a:rPr lang="en-US" dirty="0" err="1" smtClean="0"/>
              <a:t>pregunta</a:t>
            </a:r>
            <a:r>
              <a:rPr lang="en-US" dirty="0" smtClean="0"/>
              <a:t> clave </a:t>
            </a:r>
            <a:r>
              <a:rPr lang="en-US" dirty="0" err="1" smtClean="0"/>
              <a:t>es</a:t>
            </a:r>
            <a:r>
              <a:rPr lang="en-US" dirty="0" smtClean="0"/>
              <a:t> </a:t>
            </a:r>
            <a:r>
              <a:rPr lang="en-US" dirty="0" err="1" smtClean="0"/>
              <a:t>qué</a:t>
            </a:r>
            <a:r>
              <a:rPr lang="en-US" dirty="0" smtClean="0"/>
              <a:t> </a:t>
            </a:r>
            <a:r>
              <a:rPr lang="en-US" dirty="0" err="1" smtClean="0"/>
              <a:t>concluir</a:t>
            </a:r>
            <a:r>
              <a:rPr lang="en-US" dirty="0" smtClean="0"/>
              <a:t> de lo anterior</a:t>
            </a:r>
          </a:p>
          <a:p>
            <a:pPr lvl="1"/>
            <a:r>
              <a:rPr lang="en-US" dirty="0" err="1" smtClean="0"/>
              <a:t>Algunos</a:t>
            </a:r>
            <a:r>
              <a:rPr lang="en-US" dirty="0" smtClean="0"/>
              <a:t> </a:t>
            </a:r>
            <a:r>
              <a:rPr lang="en-US" dirty="0" err="1" smtClean="0"/>
              <a:t>teóricos</a:t>
            </a:r>
            <a:r>
              <a:rPr lang="en-US" dirty="0" smtClean="0"/>
              <a:t> del PC </a:t>
            </a:r>
            <a:r>
              <a:rPr lang="en-US" dirty="0" err="1" smtClean="0"/>
              <a:t>han</a:t>
            </a:r>
            <a:r>
              <a:rPr lang="en-US" dirty="0" smtClean="0"/>
              <a:t> </a:t>
            </a:r>
            <a:r>
              <a:rPr lang="en-US" dirty="0" err="1" smtClean="0"/>
              <a:t>desarrollado</a:t>
            </a:r>
            <a:r>
              <a:rPr lang="en-US" dirty="0" smtClean="0"/>
              <a:t> un </a:t>
            </a:r>
            <a:r>
              <a:rPr lang="en-US" dirty="0" err="1" smtClean="0"/>
              <a:t>argumento</a:t>
            </a:r>
            <a:r>
              <a:rPr lang="en-US" dirty="0" smtClean="0"/>
              <a:t> en contra de </a:t>
            </a:r>
            <a:r>
              <a:rPr lang="en-US" dirty="0" err="1" smtClean="0"/>
              <a:t>las</a:t>
            </a:r>
            <a:r>
              <a:rPr lang="en-US" dirty="0" smtClean="0"/>
              <a:t> </a:t>
            </a:r>
            <a:r>
              <a:rPr lang="en-US" dirty="0" err="1" smtClean="0"/>
              <a:t>instituciones</a:t>
            </a:r>
            <a:r>
              <a:rPr lang="en-US" dirty="0" smtClean="0"/>
              <a:t> </a:t>
            </a:r>
            <a:r>
              <a:rPr lang="en-US" dirty="0" err="1" smtClean="0"/>
              <a:t>democráticas</a:t>
            </a:r>
            <a:endParaRPr lang="en-US" dirty="0" smtClean="0"/>
          </a:p>
          <a:p>
            <a:pPr lvl="2"/>
            <a:r>
              <a:rPr lang="en-US" dirty="0" smtClean="0"/>
              <a:t>Riker, </a:t>
            </a:r>
            <a:r>
              <a:rPr lang="en-US" i="1" dirty="0" smtClean="0"/>
              <a:t>Liberalism against populism: a confrontation between the theory of democracy and theory of social choice</a:t>
            </a:r>
            <a:endParaRPr lang="en-US" dirty="0" smtClean="0"/>
          </a:p>
          <a:p>
            <a:pPr lvl="1"/>
            <a:r>
              <a:rPr lang="en-US" dirty="0" smtClean="0"/>
              <a:t>Riker </a:t>
            </a:r>
            <a:r>
              <a:rPr lang="en-US" dirty="0" err="1" smtClean="0"/>
              <a:t>argumenta</a:t>
            </a:r>
            <a:r>
              <a:rPr lang="en-US" dirty="0" smtClean="0"/>
              <a:t> la </a:t>
            </a:r>
            <a:r>
              <a:rPr lang="en-US" dirty="0" err="1" smtClean="0"/>
              <a:t>superioridad</a:t>
            </a:r>
            <a:r>
              <a:rPr lang="en-US" dirty="0" smtClean="0"/>
              <a:t> del </a:t>
            </a:r>
            <a:r>
              <a:rPr lang="en-US" dirty="0" err="1" smtClean="0"/>
              <a:t>liberalismo</a:t>
            </a:r>
            <a:r>
              <a:rPr lang="en-US" dirty="0" smtClean="0"/>
              <a:t> (</a:t>
            </a:r>
            <a:r>
              <a:rPr lang="en-US" dirty="0" err="1" smtClean="0"/>
              <a:t>esto</a:t>
            </a:r>
            <a:r>
              <a:rPr lang="en-US" dirty="0" smtClean="0"/>
              <a:t> </a:t>
            </a:r>
            <a:r>
              <a:rPr lang="en-US" dirty="0" err="1" smtClean="0"/>
              <a:t>es</a:t>
            </a:r>
            <a:r>
              <a:rPr lang="en-US" dirty="0" smtClean="0"/>
              <a:t>, </a:t>
            </a:r>
            <a:r>
              <a:rPr lang="en-US" dirty="0" err="1" smtClean="0"/>
              <a:t>democracia</a:t>
            </a:r>
            <a:r>
              <a:rPr lang="en-US" dirty="0" smtClean="0"/>
              <a:t> </a:t>
            </a:r>
            <a:r>
              <a:rPr lang="en-US" dirty="0" err="1" smtClean="0"/>
              <a:t>representativa</a:t>
            </a:r>
            <a:r>
              <a:rPr lang="en-US" dirty="0" smtClean="0"/>
              <a:t> </a:t>
            </a:r>
            <a:r>
              <a:rPr lang="en-US" dirty="0" err="1" smtClean="0"/>
              <a:t>más</a:t>
            </a:r>
            <a:r>
              <a:rPr lang="en-US" dirty="0" smtClean="0"/>
              <a:t> </a:t>
            </a:r>
            <a:r>
              <a:rPr lang="en-US" dirty="0" err="1" smtClean="0"/>
              <a:t>garantía</a:t>
            </a:r>
            <a:r>
              <a:rPr lang="en-US" dirty="0" smtClean="0"/>
              <a:t> de </a:t>
            </a:r>
            <a:r>
              <a:rPr lang="en-US" dirty="0" err="1" smtClean="0"/>
              <a:t>las</a:t>
            </a:r>
            <a:r>
              <a:rPr lang="en-US" dirty="0" smtClean="0"/>
              <a:t> </a:t>
            </a:r>
            <a:r>
              <a:rPr lang="en-US" dirty="0" err="1" smtClean="0"/>
              <a:t>libertades</a:t>
            </a:r>
            <a:r>
              <a:rPr lang="en-US" dirty="0" smtClean="0"/>
              <a:t> </a:t>
            </a:r>
            <a:r>
              <a:rPr lang="en-US" dirty="0" err="1" smtClean="0"/>
              <a:t>individuales</a:t>
            </a:r>
            <a:r>
              <a:rPr lang="en-US" dirty="0" smtClean="0"/>
              <a:t>) </a:t>
            </a:r>
            <a:r>
              <a:rPr lang="en-US" dirty="0" err="1" smtClean="0"/>
              <a:t>sobre</a:t>
            </a:r>
            <a:r>
              <a:rPr lang="en-US" dirty="0" smtClean="0"/>
              <a:t> el </a:t>
            </a:r>
            <a:r>
              <a:rPr lang="en-US" dirty="0" err="1" smtClean="0"/>
              <a:t>populismo</a:t>
            </a:r>
            <a:r>
              <a:rPr lang="en-US" dirty="0" smtClean="0"/>
              <a:t> </a:t>
            </a:r>
            <a:r>
              <a:rPr lang="en-US" dirty="0" err="1" smtClean="0"/>
              <a:t>o</a:t>
            </a:r>
            <a:r>
              <a:rPr lang="en-US" dirty="0" smtClean="0"/>
              <a:t> la </a:t>
            </a:r>
            <a:r>
              <a:rPr lang="en-US" dirty="0" err="1" smtClean="0"/>
              <a:t>democracia</a:t>
            </a:r>
            <a:r>
              <a:rPr lang="en-US" dirty="0" smtClean="0"/>
              <a:t> </a:t>
            </a:r>
            <a:r>
              <a:rPr lang="en-US" dirty="0" err="1" smtClean="0"/>
              <a:t>directa</a:t>
            </a:r>
            <a:endParaRPr lang="en-US" dirty="0" smtClean="0"/>
          </a:p>
          <a:p>
            <a:pPr lvl="2"/>
            <a:r>
              <a:rPr lang="en-US" dirty="0" smtClean="0"/>
              <a:t>La </a:t>
            </a:r>
            <a:r>
              <a:rPr lang="en-US" dirty="0" err="1" smtClean="0"/>
              <a:t>democracia</a:t>
            </a:r>
            <a:r>
              <a:rPr lang="en-US" dirty="0" smtClean="0"/>
              <a:t> </a:t>
            </a:r>
            <a:r>
              <a:rPr lang="en-US" dirty="0" err="1" smtClean="0"/>
              <a:t>y</a:t>
            </a:r>
            <a:r>
              <a:rPr lang="en-US" dirty="0" smtClean="0"/>
              <a:t> el </a:t>
            </a:r>
            <a:r>
              <a:rPr lang="en-US" dirty="0" err="1" smtClean="0"/>
              <a:t>populismo</a:t>
            </a:r>
            <a:r>
              <a:rPr lang="en-US" dirty="0" smtClean="0"/>
              <a:t> </a:t>
            </a:r>
            <a:r>
              <a:rPr lang="en-US" dirty="0" err="1" smtClean="0"/>
              <a:t>están</a:t>
            </a:r>
            <a:r>
              <a:rPr lang="en-US" dirty="0" smtClean="0"/>
              <a:t> </a:t>
            </a:r>
            <a:r>
              <a:rPr lang="en-US" dirty="0" err="1" smtClean="0"/>
              <a:t>minadas</a:t>
            </a:r>
            <a:r>
              <a:rPr lang="en-US" dirty="0" smtClean="0"/>
              <a:t> </a:t>
            </a:r>
            <a:r>
              <a:rPr lang="en-US" dirty="0" err="1" smtClean="0"/>
              <a:t>por</a:t>
            </a:r>
            <a:r>
              <a:rPr lang="en-US" dirty="0" smtClean="0"/>
              <a:t> los </a:t>
            </a:r>
            <a:r>
              <a:rPr lang="en-US" dirty="0" err="1" smtClean="0"/>
              <a:t>problemas</a:t>
            </a:r>
            <a:r>
              <a:rPr lang="en-US" dirty="0" smtClean="0"/>
              <a:t> de </a:t>
            </a:r>
            <a:r>
              <a:rPr lang="en-US" dirty="0" err="1" smtClean="0"/>
              <a:t>votaciones</a:t>
            </a:r>
            <a:endParaRPr lang="en-US" dirty="0" smtClean="0"/>
          </a:p>
          <a:p>
            <a:pPr lvl="2"/>
            <a:r>
              <a:rPr lang="en-US" dirty="0" smtClean="0"/>
              <a:t>No </a:t>
            </a:r>
            <a:r>
              <a:rPr lang="en-US" dirty="0" err="1" smtClean="0"/>
              <a:t>así</a:t>
            </a:r>
            <a:r>
              <a:rPr lang="en-US" dirty="0" smtClean="0"/>
              <a:t> el </a:t>
            </a:r>
            <a:r>
              <a:rPr lang="en-US" dirty="0" err="1" smtClean="0"/>
              <a:t>liberalismo</a:t>
            </a:r>
            <a:r>
              <a:rPr lang="en-US" dirty="0" smtClean="0"/>
              <a:t>. Si </a:t>
            </a:r>
            <a:r>
              <a:rPr lang="en-US" dirty="0" err="1" smtClean="0"/>
              <a:t>bien</a:t>
            </a:r>
            <a:r>
              <a:rPr lang="en-US" dirty="0" smtClean="0"/>
              <a:t> la </a:t>
            </a:r>
            <a:r>
              <a:rPr lang="en-US" dirty="0" err="1" smtClean="0"/>
              <a:t>democracia</a:t>
            </a:r>
            <a:r>
              <a:rPr lang="en-US" dirty="0" smtClean="0"/>
              <a:t> “</a:t>
            </a:r>
            <a:r>
              <a:rPr lang="en-US" dirty="0" err="1" smtClean="0"/>
              <a:t>expresiva</a:t>
            </a:r>
            <a:r>
              <a:rPr lang="en-US" dirty="0" smtClean="0"/>
              <a:t>” </a:t>
            </a:r>
            <a:r>
              <a:rPr lang="en-US" dirty="0" err="1" smtClean="0"/>
              <a:t>es</a:t>
            </a:r>
            <a:r>
              <a:rPr lang="en-US" dirty="0" smtClean="0"/>
              <a:t> </a:t>
            </a:r>
            <a:r>
              <a:rPr lang="en-US" dirty="0" err="1" smtClean="0"/>
              <a:t>imposible</a:t>
            </a:r>
            <a:r>
              <a:rPr lang="en-US" dirty="0" smtClean="0"/>
              <a:t>, la </a:t>
            </a:r>
            <a:r>
              <a:rPr lang="en-US" dirty="0" err="1" smtClean="0"/>
              <a:t>democracia</a:t>
            </a:r>
            <a:r>
              <a:rPr lang="en-US" dirty="0" smtClean="0"/>
              <a:t> “</a:t>
            </a:r>
            <a:r>
              <a:rPr lang="en-US" dirty="0" err="1" smtClean="0"/>
              <a:t>defensiva</a:t>
            </a:r>
            <a:r>
              <a:rPr lang="en-US" dirty="0" smtClean="0"/>
              <a:t>” </a:t>
            </a:r>
            <a:r>
              <a:rPr lang="en-US" dirty="0" err="1" smtClean="0"/>
              <a:t>sí</a:t>
            </a:r>
            <a:r>
              <a:rPr lang="en-US" dirty="0" smtClean="0"/>
              <a:t> </a:t>
            </a:r>
            <a:r>
              <a:rPr lang="en-US" dirty="0" err="1" smtClean="0"/>
              <a:t>encuentra</a:t>
            </a:r>
            <a:r>
              <a:rPr lang="en-US" dirty="0" smtClean="0"/>
              <a:t> </a:t>
            </a:r>
            <a:r>
              <a:rPr lang="en-US" dirty="0" err="1" smtClean="0"/>
              <a:t>justificación</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II. Critiquing Public Choice. Voters, elections and market for legislation (4)</a:t>
            </a:r>
            <a:endParaRPr lang="en-US" sz="3600" dirty="0"/>
          </a:p>
        </p:txBody>
      </p:sp>
      <p:sp>
        <p:nvSpPr>
          <p:cNvPr id="3" name="Content Placeholder 2"/>
          <p:cNvSpPr>
            <a:spLocks noGrp="1"/>
          </p:cNvSpPr>
          <p:nvPr>
            <p:ph idx="1"/>
          </p:nvPr>
        </p:nvSpPr>
        <p:spPr/>
        <p:txBody>
          <a:bodyPr>
            <a:normAutofit fontScale="85000" lnSpcReduction="10000"/>
          </a:bodyPr>
          <a:lstStyle/>
          <a:p>
            <a:r>
              <a:rPr lang="en-US" dirty="0" err="1" smtClean="0"/>
              <a:t>Pero</a:t>
            </a:r>
            <a:r>
              <a:rPr lang="en-US" dirty="0" smtClean="0"/>
              <a:t>, ¿</a:t>
            </a:r>
            <a:r>
              <a:rPr lang="en-US" dirty="0" err="1" smtClean="0"/>
              <a:t>prueba</a:t>
            </a:r>
            <a:r>
              <a:rPr lang="en-US" dirty="0" smtClean="0"/>
              <a:t> Riker </a:t>
            </a:r>
            <a:r>
              <a:rPr lang="en-US" dirty="0" err="1" smtClean="0"/>
              <a:t>su</a:t>
            </a:r>
            <a:r>
              <a:rPr lang="en-US" dirty="0" smtClean="0"/>
              <a:t> </a:t>
            </a:r>
            <a:r>
              <a:rPr lang="en-US" dirty="0" err="1" smtClean="0"/>
              <a:t>caso</a:t>
            </a:r>
            <a:r>
              <a:rPr lang="en-US" dirty="0" smtClean="0"/>
              <a:t>?</a:t>
            </a:r>
          </a:p>
          <a:p>
            <a:pPr lvl="1"/>
            <a:r>
              <a:rPr lang="en-US" dirty="0" smtClean="0"/>
              <a:t>Para Riker, la </a:t>
            </a:r>
            <a:r>
              <a:rPr lang="en-US" dirty="0" err="1" smtClean="0"/>
              <a:t>falta</a:t>
            </a:r>
            <a:r>
              <a:rPr lang="en-US" dirty="0" smtClean="0"/>
              <a:t> de un </a:t>
            </a:r>
            <a:r>
              <a:rPr lang="en-US" dirty="0" err="1" smtClean="0"/>
              <a:t>fundamento</a:t>
            </a:r>
            <a:r>
              <a:rPr lang="en-US" dirty="0" smtClean="0"/>
              <a:t> </a:t>
            </a:r>
            <a:r>
              <a:rPr lang="en-US" dirty="0" err="1" smtClean="0"/>
              <a:t>sólido</a:t>
            </a:r>
            <a:r>
              <a:rPr lang="en-US" dirty="0" smtClean="0"/>
              <a:t> </a:t>
            </a:r>
            <a:r>
              <a:rPr lang="en-US" dirty="0" err="1" smtClean="0"/>
              <a:t>procedimental</a:t>
            </a:r>
            <a:r>
              <a:rPr lang="en-US" dirty="0" smtClean="0"/>
              <a:t> </a:t>
            </a:r>
            <a:r>
              <a:rPr lang="en-US" dirty="0" err="1" smtClean="0"/>
              <a:t>tanto</a:t>
            </a:r>
            <a:r>
              <a:rPr lang="en-US" dirty="0" smtClean="0"/>
              <a:t> </a:t>
            </a:r>
            <a:r>
              <a:rPr lang="en-US" dirty="0" err="1" smtClean="0"/>
              <a:t>para</a:t>
            </a:r>
            <a:r>
              <a:rPr lang="en-US" dirty="0" smtClean="0"/>
              <a:t> la </a:t>
            </a:r>
            <a:r>
              <a:rPr lang="en-US" dirty="0" err="1" smtClean="0"/>
              <a:t>democracia</a:t>
            </a:r>
            <a:r>
              <a:rPr lang="en-US" dirty="0" smtClean="0"/>
              <a:t> </a:t>
            </a:r>
            <a:r>
              <a:rPr lang="en-US" dirty="0" err="1" smtClean="0"/>
              <a:t>como</a:t>
            </a:r>
            <a:r>
              <a:rPr lang="en-US" dirty="0" smtClean="0"/>
              <a:t> </a:t>
            </a:r>
            <a:r>
              <a:rPr lang="en-US" dirty="0" err="1" smtClean="0"/>
              <a:t>para</a:t>
            </a:r>
            <a:r>
              <a:rPr lang="en-US" dirty="0" smtClean="0"/>
              <a:t> el </a:t>
            </a:r>
            <a:r>
              <a:rPr lang="en-US" dirty="0" err="1" smtClean="0"/>
              <a:t>liberalismo</a:t>
            </a:r>
            <a:r>
              <a:rPr lang="en-US" dirty="0" smtClean="0"/>
              <a:t>, </a:t>
            </a:r>
            <a:r>
              <a:rPr lang="en-US" dirty="0" err="1" smtClean="0"/>
              <a:t>es</a:t>
            </a:r>
            <a:r>
              <a:rPr lang="en-US" dirty="0" smtClean="0"/>
              <a:t> </a:t>
            </a:r>
            <a:r>
              <a:rPr lang="en-US" dirty="0" err="1" smtClean="0"/>
              <a:t>sólo</a:t>
            </a:r>
            <a:r>
              <a:rPr lang="en-US" dirty="0" smtClean="0"/>
              <a:t> un </a:t>
            </a:r>
            <a:r>
              <a:rPr lang="en-US" dirty="0" err="1" smtClean="0"/>
              <a:t>argumento</a:t>
            </a:r>
            <a:r>
              <a:rPr lang="en-US" dirty="0" smtClean="0"/>
              <a:t> en contra de la </a:t>
            </a:r>
            <a:r>
              <a:rPr lang="en-US" dirty="0" err="1" smtClean="0"/>
              <a:t>democracia</a:t>
            </a:r>
            <a:r>
              <a:rPr lang="en-US" dirty="0" smtClean="0"/>
              <a:t>.</a:t>
            </a:r>
          </a:p>
          <a:p>
            <a:pPr lvl="1"/>
            <a:r>
              <a:rPr lang="en-US" dirty="0" smtClean="0"/>
              <a:t>Su </a:t>
            </a:r>
            <a:r>
              <a:rPr lang="en-US" dirty="0" err="1" smtClean="0"/>
              <a:t>preferencia</a:t>
            </a:r>
            <a:r>
              <a:rPr lang="en-US" dirty="0" smtClean="0"/>
              <a:t> </a:t>
            </a:r>
            <a:r>
              <a:rPr lang="en-US" dirty="0" err="1" smtClean="0"/>
              <a:t>por</a:t>
            </a:r>
            <a:r>
              <a:rPr lang="en-US" dirty="0" smtClean="0"/>
              <a:t> </a:t>
            </a:r>
            <a:r>
              <a:rPr lang="en-US" dirty="0" err="1" smtClean="0"/>
              <a:t>uno</a:t>
            </a:r>
            <a:r>
              <a:rPr lang="en-US" dirty="0" smtClean="0"/>
              <a:t> </a:t>
            </a:r>
            <a:r>
              <a:rPr lang="en-US" dirty="0" err="1" smtClean="0"/>
              <a:t>y</a:t>
            </a:r>
            <a:r>
              <a:rPr lang="en-US" dirty="0" smtClean="0"/>
              <a:t> no </a:t>
            </a:r>
            <a:r>
              <a:rPr lang="en-US" dirty="0" err="1" smtClean="0"/>
              <a:t>por</a:t>
            </a:r>
            <a:r>
              <a:rPr lang="en-US" dirty="0" smtClean="0"/>
              <a:t> </a:t>
            </a:r>
            <a:r>
              <a:rPr lang="en-US" dirty="0" err="1" smtClean="0"/>
              <a:t>otro</a:t>
            </a:r>
            <a:r>
              <a:rPr lang="en-US" dirty="0" smtClean="0"/>
              <a:t> no </a:t>
            </a:r>
            <a:r>
              <a:rPr lang="en-US" dirty="0" err="1" smtClean="0"/>
              <a:t>está</a:t>
            </a:r>
            <a:r>
              <a:rPr lang="en-US" dirty="0" smtClean="0"/>
              <a:t> </a:t>
            </a:r>
            <a:r>
              <a:rPr lang="en-US" dirty="0" err="1" smtClean="0"/>
              <a:t>justificada</a:t>
            </a:r>
            <a:endParaRPr lang="en-US" dirty="0" smtClean="0"/>
          </a:p>
          <a:p>
            <a:r>
              <a:rPr lang="en-US" dirty="0" err="1" smtClean="0"/>
              <a:t>Además</a:t>
            </a:r>
            <a:r>
              <a:rPr lang="en-US" dirty="0" smtClean="0"/>
              <a:t>, </a:t>
            </a:r>
            <a:r>
              <a:rPr lang="en-US" dirty="0" err="1" smtClean="0"/>
              <a:t>las</a:t>
            </a:r>
            <a:r>
              <a:rPr lang="en-US" dirty="0" smtClean="0"/>
              <a:t> </a:t>
            </a:r>
            <a:r>
              <a:rPr lang="en-US" dirty="0" err="1" smtClean="0"/>
              <a:t>estructuras</a:t>
            </a:r>
            <a:r>
              <a:rPr lang="en-US" dirty="0" smtClean="0"/>
              <a:t> </a:t>
            </a:r>
            <a:r>
              <a:rPr lang="en-US" dirty="0" err="1" smtClean="0"/>
              <a:t>institucionales</a:t>
            </a:r>
            <a:r>
              <a:rPr lang="en-US" dirty="0" smtClean="0"/>
              <a:t> </a:t>
            </a:r>
            <a:r>
              <a:rPr lang="en-US" dirty="0" err="1" smtClean="0"/>
              <a:t>suavizan</a:t>
            </a:r>
            <a:r>
              <a:rPr lang="en-US" dirty="0" smtClean="0"/>
              <a:t> el </a:t>
            </a:r>
            <a:r>
              <a:rPr lang="en-US" dirty="0" err="1" smtClean="0"/>
              <a:t>carácter</a:t>
            </a:r>
            <a:r>
              <a:rPr lang="en-US" dirty="0" smtClean="0"/>
              <a:t> </a:t>
            </a:r>
            <a:r>
              <a:rPr lang="en-US" dirty="0" err="1" smtClean="0"/>
              <a:t>caótico</a:t>
            </a:r>
            <a:r>
              <a:rPr lang="en-US" dirty="0" smtClean="0"/>
              <a:t> </a:t>
            </a:r>
            <a:r>
              <a:rPr lang="en-US" dirty="0" err="1" smtClean="0"/>
              <a:t>predecido</a:t>
            </a:r>
            <a:r>
              <a:rPr lang="en-US" dirty="0" smtClean="0"/>
              <a:t> </a:t>
            </a:r>
            <a:r>
              <a:rPr lang="en-US" dirty="0" err="1" smtClean="0"/>
              <a:t>por</a:t>
            </a:r>
            <a:r>
              <a:rPr lang="en-US" dirty="0" smtClean="0"/>
              <a:t> Arrow</a:t>
            </a:r>
          </a:p>
          <a:p>
            <a:pPr lvl="1"/>
            <a:r>
              <a:rPr lang="en-US" dirty="0" err="1" smtClean="0"/>
              <a:t>Nuestros</a:t>
            </a:r>
            <a:r>
              <a:rPr lang="en-US" dirty="0" smtClean="0"/>
              <a:t> </a:t>
            </a:r>
            <a:r>
              <a:rPr lang="en-US" dirty="0" err="1" smtClean="0"/>
              <a:t>resultados</a:t>
            </a:r>
            <a:r>
              <a:rPr lang="en-US" dirty="0" smtClean="0"/>
              <a:t> </a:t>
            </a:r>
            <a:r>
              <a:rPr lang="en-US" dirty="0" err="1" smtClean="0"/>
              <a:t>democráticos</a:t>
            </a:r>
            <a:r>
              <a:rPr lang="en-US" dirty="0" smtClean="0"/>
              <a:t> </a:t>
            </a:r>
            <a:r>
              <a:rPr lang="en-US" dirty="0" err="1" smtClean="0"/>
              <a:t>corresponden</a:t>
            </a:r>
            <a:r>
              <a:rPr lang="en-US" dirty="0" smtClean="0"/>
              <a:t> a </a:t>
            </a:r>
            <a:r>
              <a:rPr lang="en-US" dirty="0" err="1" smtClean="0"/>
              <a:t>nuestras</a:t>
            </a:r>
            <a:r>
              <a:rPr lang="en-US" dirty="0" smtClean="0"/>
              <a:t> </a:t>
            </a:r>
            <a:r>
              <a:rPr lang="en-US" dirty="0" err="1" smtClean="0"/>
              <a:t>preferencias</a:t>
            </a:r>
            <a:r>
              <a:rPr lang="en-US" dirty="0" smtClean="0"/>
              <a:t> </a:t>
            </a:r>
            <a:r>
              <a:rPr lang="en-US" dirty="0" err="1" smtClean="0"/>
              <a:t>y</a:t>
            </a:r>
            <a:r>
              <a:rPr lang="en-US" dirty="0" smtClean="0"/>
              <a:t> a </a:t>
            </a:r>
            <a:r>
              <a:rPr lang="en-US" dirty="0" err="1" smtClean="0"/>
              <a:t>nuestros</a:t>
            </a:r>
            <a:r>
              <a:rPr lang="en-US" dirty="0" smtClean="0"/>
              <a:t> </a:t>
            </a:r>
            <a:r>
              <a:rPr lang="en-US" dirty="0" err="1" smtClean="0"/>
              <a:t>mecanismos</a:t>
            </a:r>
            <a:r>
              <a:rPr lang="en-US" dirty="0" smtClean="0"/>
              <a:t> </a:t>
            </a:r>
            <a:r>
              <a:rPr lang="en-US" dirty="0" err="1" smtClean="0"/>
              <a:t>institucionales</a:t>
            </a:r>
            <a:endParaRPr lang="en-US" dirty="0" smtClean="0"/>
          </a:p>
          <a:p>
            <a:pPr lvl="1"/>
            <a:r>
              <a:rPr lang="en-US" dirty="0" smtClean="0"/>
              <a:t>De </a:t>
            </a:r>
            <a:r>
              <a:rPr lang="en-US" dirty="0" err="1" smtClean="0"/>
              <a:t>acuerdo</a:t>
            </a:r>
            <a:r>
              <a:rPr lang="en-US" dirty="0" smtClean="0"/>
              <a:t> a Arrow, no </a:t>
            </a:r>
            <a:r>
              <a:rPr lang="en-US" dirty="0" err="1" smtClean="0"/>
              <a:t>todas</a:t>
            </a:r>
            <a:r>
              <a:rPr lang="en-US" dirty="0" smtClean="0"/>
              <a:t> </a:t>
            </a:r>
            <a:r>
              <a:rPr lang="en-US" dirty="0" err="1" smtClean="0"/>
              <a:t>las</a:t>
            </a:r>
            <a:r>
              <a:rPr lang="en-US" dirty="0" smtClean="0"/>
              <a:t> </a:t>
            </a:r>
            <a:r>
              <a:rPr lang="en-US" dirty="0" err="1" smtClean="0"/>
              <a:t>posibilidades</a:t>
            </a:r>
            <a:r>
              <a:rPr lang="en-US" dirty="0" smtClean="0"/>
              <a:t> son </a:t>
            </a:r>
            <a:r>
              <a:rPr lang="en-US" dirty="0" err="1" smtClean="0"/>
              <a:t>iguales</a:t>
            </a:r>
            <a:r>
              <a:rPr lang="en-US" dirty="0" smtClean="0"/>
              <a:t>. Si </a:t>
            </a:r>
            <a:r>
              <a:rPr lang="en-US" dirty="0" err="1" smtClean="0"/>
              <a:t>bien</a:t>
            </a:r>
            <a:r>
              <a:rPr lang="en-US" dirty="0" smtClean="0"/>
              <a:t>, </a:t>
            </a:r>
            <a:r>
              <a:rPr lang="en-US" dirty="0" err="1" smtClean="0"/>
              <a:t>puede</a:t>
            </a:r>
            <a:r>
              <a:rPr lang="en-US" dirty="0" smtClean="0"/>
              <a:t> </a:t>
            </a:r>
            <a:r>
              <a:rPr lang="en-US" dirty="0" err="1" smtClean="0"/>
              <a:t>haber</a:t>
            </a:r>
            <a:r>
              <a:rPr lang="en-US" dirty="0" smtClean="0"/>
              <a:t> cycling, </a:t>
            </a:r>
            <a:r>
              <a:rPr lang="en-US" dirty="0" err="1" smtClean="0"/>
              <a:t>las</a:t>
            </a:r>
            <a:r>
              <a:rPr lang="en-US" dirty="0" smtClean="0"/>
              <a:t> </a:t>
            </a:r>
            <a:r>
              <a:rPr lang="en-US" dirty="0" err="1" smtClean="0"/>
              <a:t>opciones</a:t>
            </a:r>
            <a:r>
              <a:rPr lang="en-US" dirty="0" smtClean="0"/>
              <a:t> </a:t>
            </a:r>
            <a:r>
              <a:rPr lang="en-US" dirty="0" err="1" smtClean="0"/>
              <a:t>más</a:t>
            </a:r>
            <a:r>
              <a:rPr lang="en-US" dirty="0" smtClean="0"/>
              <a:t> </a:t>
            </a:r>
            <a:r>
              <a:rPr lang="en-US" dirty="0" err="1" smtClean="0"/>
              <a:t>preferidas</a:t>
            </a:r>
            <a:r>
              <a:rPr lang="en-US" dirty="0" smtClean="0"/>
              <a:t> </a:t>
            </a:r>
            <a:r>
              <a:rPr lang="en-US" dirty="0" err="1" smtClean="0"/>
              <a:t>tienen</a:t>
            </a:r>
            <a:r>
              <a:rPr lang="en-US" dirty="0" smtClean="0"/>
              <a:t> </a:t>
            </a:r>
            <a:r>
              <a:rPr lang="en-US" dirty="0" err="1" smtClean="0"/>
              <a:t>más</a:t>
            </a:r>
            <a:r>
              <a:rPr lang="en-US" dirty="0" smtClean="0"/>
              <a:t> chance de </a:t>
            </a:r>
            <a:r>
              <a:rPr lang="en-US" dirty="0" err="1" smtClean="0"/>
              <a:t>ganar</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II. Critiquing Public Choice. Voters, elections and market for legislation (5)</a:t>
            </a:r>
            <a:endParaRPr lang="en-US" sz="3600" dirty="0"/>
          </a:p>
        </p:txBody>
      </p:sp>
      <p:sp>
        <p:nvSpPr>
          <p:cNvPr id="3" name="Content Placeholder 2"/>
          <p:cNvSpPr>
            <a:spLocks noGrp="1"/>
          </p:cNvSpPr>
          <p:nvPr>
            <p:ph idx="1"/>
          </p:nvPr>
        </p:nvSpPr>
        <p:spPr/>
        <p:txBody>
          <a:bodyPr>
            <a:normAutofit fontScale="92500" lnSpcReduction="20000"/>
          </a:bodyPr>
          <a:lstStyle/>
          <a:p>
            <a:r>
              <a:rPr lang="en-US" dirty="0" err="1" smtClean="0"/>
              <a:t>Delegación</a:t>
            </a:r>
            <a:endParaRPr lang="en-US" dirty="0" smtClean="0"/>
          </a:p>
          <a:p>
            <a:pPr lvl="1"/>
            <a:r>
              <a:rPr lang="en-US" dirty="0" err="1" smtClean="0"/>
              <a:t>Además</a:t>
            </a:r>
            <a:r>
              <a:rPr lang="en-US" dirty="0" smtClean="0"/>
              <a:t>, dado </a:t>
            </a:r>
            <a:r>
              <a:rPr lang="en-US" dirty="0" err="1" smtClean="0"/>
              <a:t>que</a:t>
            </a:r>
            <a:r>
              <a:rPr lang="en-US" dirty="0" smtClean="0"/>
              <a:t> </a:t>
            </a:r>
            <a:r>
              <a:rPr lang="en-US" dirty="0" err="1" smtClean="0"/>
              <a:t>las</a:t>
            </a:r>
            <a:r>
              <a:rPr lang="en-US" dirty="0" smtClean="0"/>
              <a:t> </a:t>
            </a:r>
            <a:r>
              <a:rPr lang="en-US" dirty="0" err="1" smtClean="0"/>
              <a:t>decisiones</a:t>
            </a:r>
            <a:r>
              <a:rPr lang="en-US" dirty="0" smtClean="0"/>
              <a:t> de  </a:t>
            </a:r>
            <a:r>
              <a:rPr lang="en-US" dirty="0" err="1" smtClean="0"/>
              <a:t>nuestro</a:t>
            </a:r>
            <a:r>
              <a:rPr lang="en-US" dirty="0" smtClean="0"/>
              <a:t> </a:t>
            </a:r>
            <a:r>
              <a:rPr lang="en-US" dirty="0" err="1" smtClean="0"/>
              <a:t>gobierno</a:t>
            </a:r>
            <a:r>
              <a:rPr lang="en-US" dirty="0" smtClean="0"/>
              <a:t> son </a:t>
            </a:r>
            <a:r>
              <a:rPr lang="en-US" dirty="0" err="1" smtClean="0"/>
              <a:t>habitualmente</a:t>
            </a:r>
            <a:r>
              <a:rPr lang="en-US" dirty="0" smtClean="0"/>
              <a:t> </a:t>
            </a:r>
            <a:r>
              <a:rPr lang="en-US" dirty="0" err="1" smtClean="0"/>
              <a:t>vía</a:t>
            </a:r>
            <a:r>
              <a:rPr lang="en-US" dirty="0" smtClean="0"/>
              <a:t> </a:t>
            </a:r>
            <a:r>
              <a:rPr lang="en-US" dirty="0" err="1" smtClean="0"/>
              <a:t>delegación</a:t>
            </a:r>
            <a:r>
              <a:rPr lang="en-US" dirty="0" smtClean="0"/>
              <a:t>, el </a:t>
            </a:r>
            <a:r>
              <a:rPr lang="en-US" dirty="0" err="1" smtClean="0"/>
              <a:t>resultado</a:t>
            </a:r>
            <a:r>
              <a:rPr lang="en-US" dirty="0" smtClean="0"/>
              <a:t> no </a:t>
            </a:r>
            <a:r>
              <a:rPr lang="en-US" dirty="0" err="1" smtClean="0"/>
              <a:t>es</a:t>
            </a:r>
            <a:r>
              <a:rPr lang="en-US" dirty="0" smtClean="0"/>
              <a:t> </a:t>
            </a:r>
            <a:r>
              <a:rPr lang="en-US" dirty="0" err="1" smtClean="0"/>
              <a:t>caótico</a:t>
            </a:r>
            <a:r>
              <a:rPr lang="en-US" dirty="0" smtClean="0"/>
              <a:t>. El </a:t>
            </a:r>
            <a:r>
              <a:rPr lang="en-US" dirty="0" err="1" smtClean="0"/>
              <a:t>significado</a:t>
            </a:r>
            <a:r>
              <a:rPr lang="en-US" dirty="0" smtClean="0"/>
              <a:t> </a:t>
            </a:r>
            <a:r>
              <a:rPr lang="en-US" dirty="0" err="1" smtClean="0"/>
              <a:t>debe</a:t>
            </a:r>
            <a:r>
              <a:rPr lang="en-US" dirty="0" smtClean="0"/>
              <a:t> </a:t>
            </a:r>
            <a:r>
              <a:rPr lang="en-US" dirty="0" err="1" smtClean="0"/>
              <a:t>buscarse</a:t>
            </a:r>
            <a:r>
              <a:rPr lang="en-US" dirty="0" smtClean="0"/>
              <a:t> en </a:t>
            </a:r>
            <a:r>
              <a:rPr lang="en-US" dirty="0" err="1" smtClean="0"/>
              <a:t>las</a:t>
            </a:r>
            <a:r>
              <a:rPr lang="en-US" dirty="0" smtClean="0"/>
              <a:t> </a:t>
            </a:r>
            <a:r>
              <a:rPr lang="en-US" dirty="0" err="1" smtClean="0"/>
              <a:t>acciones</a:t>
            </a:r>
            <a:r>
              <a:rPr lang="en-US" dirty="0" smtClean="0"/>
              <a:t> de </a:t>
            </a:r>
            <a:r>
              <a:rPr lang="en-US" dirty="0" err="1" smtClean="0"/>
              <a:t>aquellos</a:t>
            </a:r>
            <a:r>
              <a:rPr lang="en-US" dirty="0" smtClean="0"/>
              <a:t> </a:t>
            </a:r>
            <a:r>
              <a:rPr lang="en-US" dirty="0" err="1" smtClean="0"/>
              <a:t>que</a:t>
            </a:r>
            <a:r>
              <a:rPr lang="en-US" dirty="0" smtClean="0"/>
              <a:t> </a:t>
            </a:r>
            <a:r>
              <a:rPr lang="en-US" dirty="0" err="1" smtClean="0"/>
              <a:t>ejercen</a:t>
            </a:r>
            <a:r>
              <a:rPr lang="en-US" dirty="0" smtClean="0"/>
              <a:t> el </a:t>
            </a:r>
            <a:r>
              <a:rPr lang="en-US" dirty="0" err="1" smtClean="0"/>
              <a:t>poder</a:t>
            </a:r>
            <a:r>
              <a:rPr lang="en-US" dirty="0" smtClean="0"/>
              <a:t> </a:t>
            </a:r>
            <a:r>
              <a:rPr lang="en-US" dirty="0" err="1" smtClean="0"/>
              <a:t>delegado</a:t>
            </a:r>
            <a:endParaRPr lang="en-US" dirty="0" smtClean="0"/>
          </a:p>
          <a:p>
            <a:pPr lvl="1"/>
            <a:r>
              <a:rPr lang="en-US" dirty="0" err="1" smtClean="0"/>
              <a:t>Por</a:t>
            </a:r>
            <a:r>
              <a:rPr lang="en-US" dirty="0" smtClean="0"/>
              <a:t> </a:t>
            </a:r>
            <a:r>
              <a:rPr lang="en-US" dirty="0" err="1" smtClean="0"/>
              <a:t>ende</a:t>
            </a:r>
            <a:r>
              <a:rPr lang="en-US" dirty="0" smtClean="0"/>
              <a:t>, </a:t>
            </a:r>
            <a:r>
              <a:rPr lang="en-US" dirty="0" err="1" smtClean="0"/>
              <a:t>más</a:t>
            </a:r>
            <a:r>
              <a:rPr lang="en-US" dirty="0" smtClean="0"/>
              <a:t> </a:t>
            </a:r>
            <a:r>
              <a:rPr lang="en-US" dirty="0" err="1" smtClean="0"/>
              <a:t>bien</a:t>
            </a:r>
            <a:r>
              <a:rPr lang="en-US" dirty="0" smtClean="0"/>
              <a:t> </a:t>
            </a:r>
            <a:r>
              <a:rPr lang="en-US" dirty="0" err="1" smtClean="0"/>
              <a:t>debemos</a:t>
            </a:r>
            <a:r>
              <a:rPr lang="en-US" dirty="0" smtClean="0"/>
              <a:t> </a:t>
            </a:r>
            <a:r>
              <a:rPr lang="en-US" dirty="0" err="1" smtClean="0"/>
              <a:t>describir</a:t>
            </a:r>
            <a:r>
              <a:rPr lang="en-US" dirty="0" smtClean="0"/>
              <a:t> </a:t>
            </a:r>
            <a:r>
              <a:rPr lang="en-US" dirty="0" err="1" smtClean="0"/>
              <a:t>nuestro</a:t>
            </a:r>
            <a:r>
              <a:rPr lang="en-US" dirty="0" smtClean="0"/>
              <a:t> </a:t>
            </a:r>
            <a:r>
              <a:rPr lang="en-US" dirty="0" err="1" smtClean="0"/>
              <a:t>gobierno</a:t>
            </a:r>
            <a:r>
              <a:rPr lang="en-US" dirty="0" smtClean="0"/>
              <a:t> no </a:t>
            </a:r>
            <a:r>
              <a:rPr lang="en-US" dirty="0" err="1" smtClean="0"/>
              <a:t>como</a:t>
            </a:r>
            <a:r>
              <a:rPr lang="en-US" dirty="0" smtClean="0"/>
              <a:t> </a:t>
            </a:r>
            <a:r>
              <a:rPr lang="en-US" dirty="0" err="1" smtClean="0"/>
              <a:t>una</a:t>
            </a:r>
            <a:r>
              <a:rPr lang="en-US" dirty="0" smtClean="0"/>
              <a:t> </a:t>
            </a:r>
            <a:r>
              <a:rPr lang="en-US" dirty="0" err="1" smtClean="0"/>
              <a:t>democracia</a:t>
            </a:r>
            <a:r>
              <a:rPr lang="en-US" dirty="0" smtClean="0"/>
              <a:t> </a:t>
            </a:r>
            <a:r>
              <a:rPr lang="en-US" dirty="0" err="1" smtClean="0"/>
              <a:t>representativa</a:t>
            </a:r>
            <a:r>
              <a:rPr lang="en-US" dirty="0" smtClean="0"/>
              <a:t>, </a:t>
            </a:r>
            <a:r>
              <a:rPr lang="en-US" dirty="0" err="1" smtClean="0"/>
              <a:t>sino</a:t>
            </a:r>
            <a:r>
              <a:rPr lang="en-US" dirty="0" smtClean="0"/>
              <a:t> </a:t>
            </a:r>
            <a:r>
              <a:rPr lang="en-US" dirty="0" err="1" smtClean="0"/>
              <a:t>como</a:t>
            </a:r>
            <a:r>
              <a:rPr lang="en-US" dirty="0" smtClean="0"/>
              <a:t> un </a:t>
            </a:r>
            <a:r>
              <a:rPr lang="en-US" dirty="0" err="1" smtClean="0"/>
              <a:t>sistema</a:t>
            </a:r>
            <a:r>
              <a:rPr lang="en-US" dirty="0" smtClean="0"/>
              <a:t> de </a:t>
            </a:r>
            <a:r>
              <a:rPr lang="en-US" dirty="0" err="1" smtClean="0"/>
              <a:t>dictadores</a:t>
            </a:r>
            <a:r>
              <a:rPr lang="en-US" dirty="0" smtClean="0"/>
              <a:t> </a:t>
            </a:r>
            <a:r>
              <a:rPr lang="en-US" dirty="0" err="1" smtClean="0"/>
              <a:t>institucionales</a:t>
            </a:r>
            <a:r>
              <a:rPr lang="en-US" dirty="0" smtClean="0"/>
              <a:t> </a:t>
            </a:r>
            <a:r>
              <a:rPr lang="en-US" dirty="0" err="1" smtClean="0"/>
              <a:t>transitorios</a:t>
            </a:r>
            <a:endParaRPr lang="en-US" dirty="0" smtClean="0"/>
          </a:p>
          <a:p>
            <a:pPr lvl="2"/>
            <a:r>
              <a:rPr lang="en-US" dirty="0" err="1" smtClean="0"/>
              <a:t>Desde</a:t>
            </a:r>
            <a:r>
              <a:rPr lang="en-US" dirty="0" smtClean="0"/>
              <a:t> </a:t>
            </a:r>
            <a:r>
              <a:rPr lang="en-US" dirty="0" err="1" smtClean="0"/>
              <a:t>esta</a:t>
            </a:r>
            <a:r>
              <a:rPr lang="en-US" dirty="0" smtClean="0"/>
              <a:t> </a:t>
            </a:r>
            <a:r>
              <a:rPr lang="en-US" dirty="0" err="1" smtClean="0"/>
              <a:t>perspectiva</a:t>
            </a:r>
            <a:r>
              <a:rPr lang="en-US" dirty="0" smtClean="0"/>
              <a:t> la </a:t>
            </a:r>
            <a:r>
              <a:rPr lang="en-US" dirty="0" err="1" smtClean="0"/>
              <a:t>tradición</a:t>
            </a:r>
            <a:r>
              <a:rPr lang="en-US" dirty="0" smtClean="0"/>
              <a:t> de la </a:t>
            </a:r>
            <a:r>
              <a:rPr lang="en-US" dirty="0" err="1" smtClean="0"/>
              <a:t>teoría</a:t>
            </a:r>
            <a:r>
              <a:rPr lang="en-US" dirty="0" smtClean="0"/>
              <a:t> de </a:t>
            </a:r>
            <a:r>
              <a:rPr lang="en-US" dirty="0" err="1" smtClean="0"/>
              <a:t>votaciones</a:t>
            </a:r>
            <a:r>
              <a:rPr lang="en-US" dirty="0" smtClean="0"/>
              <a:t> de Arrow </a:t>
            </a:r>
            <a:r>
              <a:rPr lang="en-US" dirty="0" err="1" smtClean="0"/>
              <a:t>simplemente</a:t>
            </a:r>
            <a:r>
              <a:rPr lang="en-US" dirty="0" smtClean="0"/>
              <a:t> genera la </a:t>
            </a:r>
            <a:r>
              <a:rPr lang="en-US" dirty="0" err="1" smtClean="0"/>
              <a:t>plataforma</a:t>
            </a:r>
            <a:r>
              <a:rPr lang="en-US" dirty="0" smtClean="0"/>
              <a:t> </a:t>
            </a:r>
            <a:r>
              <a:rPr lang="en-US" dirty="0" err="1" smtClean="0"/>
              <a:t>para</a:t>
            </a:r>
            <a:r>
              <a:rPr lang="en-US" dirty="0" smtClean="0"/>
              <a:t> </a:t>
            </a:r>
            <a:r>
              <a:rPr lang="en-US" dirty="0" err="1" smtClean="0"/>
              <a:t>pensar</a:t>
            </a:r>
            <a:r>
              <a:rPr lang="en-US" dirty="0" smtClean="0"/>
              <a:t> </a:t>
            </a:r>
            <a:r>
              <a:rPr lang="en-US" dirty="0" err="1" smtClean="0"/>
              <a:t>más</a:t>
            </a:r>
            <a:r>
              <a:rPr lang="en-US" dirty="0" smtClean="0"/>
              <a:t> </a:t>
            </a:r>
            <a:r>
              <a:rPr lang="en-US" dirty="0" err="1" smtClean="0"/>
              <a:t>seriamente</a:t>
            </a:r>
            <a:r>
              <a:rPr lang="en-US" dirty="0" smtClean="0"/>
              <a:t> </a:t>
            </a:r>
            <a:r>
              <a:rPr lang="en-US" dirty="0" err="1" smtClean="0"/>
              <a:t>acerca</a:t>
            </a:r>
            <a:r>
              <a:rPr lang="en-US" dirty="0" smtClean="0"/>
              <a:t> de la </a:t>
            </a:r>
            <a:r>
              <a:rPr lang="en-US" dirty="0" err="1" smtClean="0"/>
              <a:t>aceptabilidad</a:t>
            </a:r>
            <a:r>
              <a:rPr lang="en-US" dirty="0" smtClean="0"/>
              <a:t> del </a:t>
            </a:r>
            <a:r>
              <a:rPr lang="en-US" dirty="0" err="1" smtClean="0"/>
              <a:t>diseño</a:t>
            </a:r>
            <a:r>
              <a:rPr lang="en-US" dirty="0" smtClean="0"/>
              <a:t> de </a:t>
            </a:r>
            <a:r>
              <a:rPr lang="en-US" dirty="0" err="1" smtClean="0"/>
              <a:t>nuestras</a:t>
            </a:r>
            <a:r>
              <a:rPr lang="en-US" dirty="0" smtClean="0"/>
              <a:t> </a:t>
            </a:r>
            <a:r>
              <a:rPr lang="en-US" dirty="0" err="1" smtClean="0"/>
              <a:t>instituciones</a:t>
            </a:r>
            <a:r>
              <a:rPr lang="en-US" dirty="0" smtClean="0"/>
              <a:t> </a:t>
            </a:r>
            <a:r>
              <a:rPr lang="en-US" dirty="0" err="1" smtClean="0"/>
              <a:t>democráticas</a:t>
            </a:r>
            <a:r>
              <a:rPr lang="en-US" dirty="0" smtClean="0"/>
              <a:t> dada </a:t>
            </a:r>
            <a:r>
              <a:rPr lang="en-US" dirty="0" err="1" smtClean="0"/>
              <a:t>su</a:t>
            </a:r>
            <a:r>
              <a:rPr lang="en-US" dirty="0" smtClean="0"/>
              <a:t> </a:t>
            </a:r>
            <a:r>
              <a:rPr lang="en-US" dirty="0" err="1" smtClean="0"/>
              <a:t>siempre</a:t>
            </a:r>
            <a:r>
              <a:rPr lang="en-US" dirty="0" smtClean="0"/>
              <a:t> </a:t>
            </a:r>
            <a:r>
              <a:rPr lang="en-US" dirty="0" err="1" smtClean="0"/>
              <a:t>presente</a:t>
            </a:r>
            <a:r>
              <a:rPr lang="en-US" dirty="0" smtClean="0"/>
              <a:t> </a:t>
            </a:r>
            <a:r>
              <a:rPr lang="en-US" dirty="0" err="1" smtClean="0"/>
              <a:t>posibilidad</a:t>
            </a:r>
            <a:r>
              <a:rPr lang="en-US" dirty="0" smtClean="0"/>
              <a:t> de </a:t>
            </a:r>
            <a:r>
              <a:rPr lang="en-US" dirty="0" err="1" smtClean="0"/>
              <a:t>fracasar</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Sistema frío y caliente</a:t>
            </a:r>
          </a:p>
        </p:txBody>
      </p:sp>
      <p:sp>
        <p:nvSpPr>
          <p:cNvPr id="3" name="Content Placeholder 2"/>
          <p:cNvSpPr>
            <a:spLocks noGrp="1"/>
          </p:cNvSpPr>
          <p:nvPr>
            <p:ph idx="1"/>
          </p:nvPr>
        </p:nvSpPr>
        <p:spPr/>
        <p:txBody>
          <a:bodyPr>
            <a:normAutofit fontScale="85000" lnSpcReduction="10000"/>
          </a:bodyPr>
          <a:lstStyle/>
          <a:p>
            <a:r>
              <a:rPr lang="en-US"/>
              <a:t>“McClure et al. (2004) have investigated the neural basis of intertemporal preferences for oneself and found that people, offered the choice between a smaller, sooner and a larger, later monetary reward, showed different neural activation patterns depending on the date at which the earlier reward was made available. </a:t>
            </a:r>
          </a:p>
          <a:p>
            <a:pPr lvl="1"/>
            <a:r>
              <a:rPr lang="en-US"/>
              <a:t>Only choices sets including an immediate reward were accompanied by strong activation in the dopaminergic reward system.</a:t>
            </a:r>
          </a:p>
          <a:p>
            <a:pPr lvl="1"/>
            <a:r>
              <a:rPr lang="en-US"/>
              <a:t>However, all decisions generated roughly similar levels of activation in the lateral prefrontal and posterior parietal cortex, which are known for thei involvement in higher order cognitive functions”</a:t>
            </a: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II. Critiquing Public Choice. Interest groups (1)</a:t>
            </a:r>
            <a:endParaRPr lang="en-US" sz="3600" dirty="0"/>
          </a:p>
        </p:txBody>
      </p:sp>
      <p:sp>
        <p:nvSpPr>
          <p:cNvPr id="3" name="Content Placeholder 2"/>
          <p:cNvSpPr>
            <a:spLocks noGrp="1"/>
          </p:cNvSpPr>
          <p:nvPr>
            <p:ph idx="1"/>
          </p:nvPr>
        </p:nvSpPr>
        <p:spPr/>
        <p:txBody>
          <a:bodyPr>
            <a:normAutofit fontScale="92500"/>
          </a:bodyPr>
          <a:lstStyle/>
          <a:p>
            <a:r>
              <a:rPr lang="en-US" dirty="0" smtClean="0"/>
              <a:t>La </a:t>
            </a:r>
            <a:r>
              <a:rPr lang="en-US" dirty="0" err="1" smtClean="0"/>
              <a:t>visión</a:t>
            </a:r>
            <a:r>
              <a:rPr lang="en-US" dirty="0" smtClean="0"/>
              <a:t> </a:t>
            </a:r>
            <a:r>
              <a:rPr lang="en-US" dirty="0" err="1" smtClean="0"/>
              <a:t>pesimista</a:t>
            </a:r>
            <a:r>
              <a:rPr lang="en-US" dirty="0" smtClean="0"/>
              <a:t> de los </a:t>
            </a:r>
            <a:r>
              <a:rPr lang="en-US" dirty="0" err="1" smtClean="0"/>
              <a:t>grupos</a:t>
            </a:r>
            <a:r>
              <a:rPr lang="en-US" dirty="0" smtClean="0"/>
              <a:t> de </a:t>
            </a:r>
            <a:r>
              <a:rPr lang="en-US" dirty="0" err="1" smtClean="0"/>
              <a:t>interés</a:t>
            </a:r>
            <a:r>
              <a:rPr lang="en-US" dirty="0" smtClean="0"/>
              <a:t> </a:t>
            </a:r>
            <a:r>
              <a:rPr lang="en-US" dirty="0" err="1" smtClean="0"/>
              <a:t>y</a:t>
            </a:r>
            <a:r>
              <a:rPr lang="en-US" dirty="0" smtClean="0"/>
              <a:t> </a:t>
            </a:r>
            <a:r>
              <a:rPr lang="en-US" dirty="0" err="1" smtClean="0"/>
              <a:t>su</a:t>
            </a:r>
            <a:r>
              <a:rPr lang="en-US" dirty="0" smtClean="0"/>
              <a:t> </a:t>
            </a:r>
            <a:r>
              <a:rPr lang="en-US" dirty="0" err="1" smtClean="0"/>
              <a:t>impacto</a:t>
            </a:r>
            <a:r>
              <a:rPr lang="en-US" dirty="0" smtClean="0"/>
              <a:t> en la </a:t>
            </a:r>
            <a:r>
              <a:rPr lang="en-US" dirty="0" err="1" smtClean="0"/>
              <a:t>legislación</a:t>
            </a:r>
            <a:r>
              <a:rPr lang="en-US" dirty="0" smtClean="0"/>
              <a:t> no </a:t>
            </a:r>
            <a:r>
              <a:rPr lang="en-US" dirty="0" err="1" smtClean="0"/>
              <a:t>es</a:t>
            </a:r>
            <a:r>
              <a:rPr lang="en-US" dirty="0" smtClean="0"/>
              <a:t> la </a:t>
            </a:r>
            <a:r>
              <a:rPr lang="en-US" dirty="0" err="1" smtClean="0"/>
              <a:t>historia</a:t>
            </a:r>
            <a:r>
              <a:rPr lang="en-US" dirty="0" smtClean="0"/>
              <a:t> </a:t>
            </a:r>
            <a:r>
              <a:rPr lang="en-US" dirty="0" err="1" smtClean="0"/>
              <a:t>completa</a:t>
            </a:r>
            <a:endParaRPr lang="en-US" dirty="0" smtClean="0"/>
          </a:p>
          <a:p>
            <a:r>
              <a:rPr lang="en-US" dirty="0" err="1" smtClean="0"/>
              <a:t>Necesitamos</a:t>
            </a:r>
            <a:r>
              <a:rPr lang="en-US" dirty="0" smtClean="0"/>
              <a:t> dos </a:t>
            </a:r>
            <a:r>
              <a:rPr lang="en-US" dirty="0" err="1" smtClean="0"/>
              <a:t>consideraciones</a:t>
            </a:r>
            <a:r>
              <a:rPr lang="en-US" dirty="0" smtClean="0"/>
              <a:t> </a:t>
            </a:r>
            <a:r>
              <a:rPr lang="en-US" dirty="0" err="1" smtClean="0"/>
              <a:t>adicionales</a:t>
            </a:r>
            <a:endParaRPr lang="en-US" dirty="0" smtClean="0"/>
          </a:p>
          <a:p>
            <a:pPr lvl="1"/>
            <a:r>
              <a:rPr lang="en-US" dirty="0" smtClean="0"/>
              <a:t>La </a:t>
            </a:r>
            <a:r>
              <a:rPr lang="en-US" dirty="0" err="1" smtClean="0"/>
              <a:t>primera</a:t>
            </a:r>
            <a:r>
              <a:rPr lang="en-US" dirty="0" smtClean="0"/>
              <a:t> se </a:t>
            </a:r>
            <a:r>
              <a:rPr lang="en-US" dirty="0" err="1" smtClean="0"/>
              <a:t>refiere</a:t>
            </a:r>
            <a:r>
              <a:rPr lang="en-US" dirty="0" smtClean="0"/>
              <a:t> a </a:t>
            </a:r>
            <a:r>
              <a:rPr lang="en-US" dirty="0" err="1" smtClean="0"/>
              <a:t>las</a:t>
            </a:r>
            <a:r>
              <a:rPr lang="en-US" dirty="0" smtClean="0"/>
              <a:t> </a:t>
            </a:r>
            <a:r>
              <a:rPr lang="en-US" dirty="0" err="1" smtClean="0"/>
              <a:t>ambigüedades</a:t>
            </a:r>
            <a:r>
              <a:rPr lang="en-US" dirty="0" smtClean="0"/>
              <a:t> </a:t>
            </a:r>
            <a:r>
              <a:rPr lang="en-US" dirty="0" err="1" smtClean="0"/>
              <a:t>conceptuales</a:t>
            </a:r>
            <a:r>
              <a:rPr lang="en-US" dirty="0" smtClean="0"/>
              <a:t> </a:t>
            </a:r>
            <a:r>
              <a:rPr lang="en-US" dirty="0" err="1" smtClean="0"/>
              <a:t>y</a:t>
            </a:r>
            <a:r>
              <a:rPr lang="en-US" dirty="0" smtClean="0"/>
              <a:t> </a:t>
            </a:r>
            <a:r>
              <a:rPr lang="en-US" dirty="0" err="1" smtClean="0"/>
              <a:t>las</a:t>
            </a:r>
            <a:r>
              <a:rPr lang="en-US" dirty="0" smtClean="0"/>
              <a:t> </a:t>
            </a:r>
            <a:r>
              <a:rPr lang="en-US" dirty="0" err="1" smtClean="0"/>
              <a:t>anomalías</a:t>
            </a:r>
            <a:r>
              <a:rPr lang="en-US" dirty="0" smtClean="0"/>
              <a:t> </a:t>
            </a:r>
            <a:r>
              <a:rPr lang="en-US" dirty="0" err="1" smtClean="0"/>
              <a:t>predictivas</a:t>
            </a:r>
            <a:r>
              <a:rPr lang="en-US" dirty="0" smtClean="0"/>
              <a:t> </a:t>
            </a:r>
            <a:r>
              <a:rPr lang="en-US" dirty="0" err="1" smtClean="0"/>
              <a:t>que</a:t>
            </a:r>
            <a:r>
              <a:rPr lang="en-US" dirty="0" smtClean="0"/>
              <a:t> </a:t>
            </a:r>
            <a:r>
              <a:rPr lang="en-US" dirty="0" err="1" smtClean="0"/>
              <a:t>deben</a:t>
            </a:r>
            <a:r>
              <a:rPr lang="en-US" dirty="0" smtClean="0"/>
              <a:t> </a:t>
            </a:r>
            <a:r>
              <a:rPr lang="en-US" dirty="0" err="1" smtClean="0"/>
              <a:t>temperar</a:t>
            </a:r>
            <a:r>
              <a:rPr lang="en-US" dirty="0" smtClean="0"/>
              <a:t> </a:t>
            </a:r>
            <a:r>
              <a:rPr lang="en-US" dirty="0" err="1" smtClean="0"/>
              <a:t>nuestro</a:t>
            </a:r>
            <a:r>
              <a:rPr lang="en-US" dirty="0" smtClean="0"/>
              <a:t> </a:t>
            </a:r>
            <a:r>
              <a:rPr lang="en-US" dirty="0" err="1" smtClean="0"/>
              <a:t>entusiasmo</a:t>
            </a:r>
            <a:r>
              <a:rPr lang="en-US" dirty="0" smtClean="0"/>
              <a:t> de </a:t>
            </a:r>
            <a:r>
              <a:rPr lang="en-US" dirty="0" err="1" smtClean="0"/>
              <a:t>deducir</a:t>
            </a:r>
            <a:r>
              <a:rPr lang="en-US" dirty="0" smtClean="0"/>
              <a:t> </a:t>
            </a:r>
            <a:r>
              <a:rPr lang="en-US" dirty="0" err="1" smtClean="0"/>
              <a:t>conclusiones</a:t>
            </a:r>
            <a:r>
              <a:rPr lang="en-US" dirty="0" smtClean="0"/>
              <a:t> </a:t>
            </a:r>
            <a:r>
              <a:rPr lang="en-US" dirty="0" err="1" smtClean="0"/>
              <a:t>generales</a:t>
            </a:r>
            <a:r>
              <a:rPr lang="en-US" dirty="0" smtClean="0"/>
              <a:t> </a:t>
            </a:r>
            <a:r>
              <a:rPr lang="en-US" dirty="0" err="1" smtClean="0"/>
              <a:t>sobre</a:t>
            </a:r>
            <a:r>
              <a:rPr lang="en-US" dirty="0" smtClean="0"/>
              <a:t> la base de </a:t>
            </a:r>
            <a:r>
              <a:rPr lang="en-US" dirty="0" err="1" smtClean="0"/>
              <a:t>las</a:t>
            </a:r>
            <a:r>
              <a:rPr lang="en-US" dirty="0" smtClean="0"/>
              <a:t> </a:t>
            </a:r>
            <a:r>
              <a:rPr lang="en-US" dirty="0" err="1" smtClean="0"/>
              <a:t>premisas</a:t>
            </a:r>
            <a:r>
              <a:rPr lang="en-US" dirty="0" smtClean="0"/>
              <a:t> del public choice</a:t>
            </a:r>
          </a:p>
          <a:p>
            <a:pPr lvl="1"/>
            <a:r>
              <a:rPr lang="en-US" dirty="0" smtClean="0"/>
              <a:t>La </a:t>
            </a:r>
            <a:r>
              <a:rPr lang="en-US" dirty="0" err="1" smtClean="0"/>
              <a:t>segunda</a:t>
            </a:r>
            <a:r>
              <a:rPr lang="en-US" dirty="0" smtClean="0"/>
              <a:t> </a:t>
            </a:r>
            <a:r>
              <a:rPr lang="en-US" dirty="0" err="1" smtClean="0"/>
              <a:t>reevalúa</a:t>
            </a:r>
            <a:r>
              <a:rPr lang="en-US" dirty="0" smtClean="0"/>
              <a:t> la </a:t>
            </a:r>
            <a:r>
              <a:rPr lang="en-US" dirty="0" err="1" smtClean="0"/>
              <a:t>utilidad</a:t>
            </a:r>
            <a:r>
              <a:rPr lang="en-US" dirty="0" smtClean="0"/>
              <a:t> de </a:t>
            </a:r>
            <a:r>
              <a:rPr lang="en-US" dirty="0" err="1" smtClean="0"/>
              <a:t>las</a:t>
            </a:r>
            <a:r>
              <a:rPr lang="en-US" dirty="0" smtClean="0"/>
              <a:t> ideas del </a:t>
            </a:r>
            <a:r>
              <a:rPr lang="en-US" i="1" dirty="0" smtClean="0"/>
              <a:t>public choice</a:t>
            </a:r>
            <a:r>
              <a:rPr lang="en-US" dirty="0" smtClean="0"/>
              <a:t> </a:t>
            </a:r>
            <a:r>
              <a:rPr lang="en-US" dirty="0" err="1" smtClean="0"/>
              <a:t>cuando</a:t>
            </a:r>
            <a:r>
              <a:rPr lang="en-US" dirty="0" smtClean="0"/>
              <a:t> son </a:t>
            </a:r>
            <a:r>
              <a:rPr lang="en-US" dirty="0" err="1" smtClean="0"/>
              <a:t>empleadas</a:t>
            </a:r>
            <a:r>
              <a:rPr lang="en-US" dirty="0" smtClean="0"/>
              <a:t> de </a:t>
            </a:r>
            <a:r>
              <a:rPr lang="en-US" dirty="0" err="1" smtClean="0"/>
              <a:t>manera</a:t>
            </a:r>
            <a:r>
              <a:rPr lang="en-US" dirty="0" smtClean="0"/>
              <a:t> </a:t>
            </a:r>
            <a:r>
              <a:rPr lang="en-US" dirty="0" err="1" smtClean="0"/>
              <a:t>tentativa</a:t>
            </a:r>
            <a:r>
              <a:rPr lang="en-US" dirty="0" smtClean="0"/>
              <a:t> </a:t>
            </a:r>
            <a:r>
              <a:rPr lang="en-US" dirty="0" err="1" smtClean="0"/>
              <a:t>y</a:t>
            </a:r>
            <a:r>
              <a:rPr lang="en-US" dirty="0" smtClean="0"/>
              <a:t> </a:t>
            </a:r>
            <a:r>
              <a:rPr lang="en-US" dirty="0" err="1" smtClean="0"/>
              <a:t>discriminatoria</a:t>
            </a:r>
            <a:r>
              <a:rPr lang="en-US" dirty="0" smtClean="0"/>
              <a:t> (</a:t>
            </a:r>
            <a:r>
              <a:rPr lang="en-US" dirty="0" err="1" smtClean="0"/>
              <a:t>esto</a:t>
            </a:r>
            <a:r>
              <a:rPr lang="en-US" dirty="0" smtClean="0"/>
              <a:t> </a:t>
            </a:r>
            <a:r>
              <a:rPr lang="en-US" dirty="0" err="1" smtClean="0"/>
              <a:t>es</a:t>
            </a:r>
            <a:r>
              <a:rPr lang="en-US" dirty="0" smtClean="0"/>
              <a:t>, </a:t>
            </a:r>
            <a:r>
              <a:rPr lang="en-US" dirty="0" err="1" smtClean="0"/>
              <a:t>algunas</a:t>
            </a:r>
            <a:r>
              <a:rPr lang="en-US" dirty="0" smtClean="0"/>
              <a:t> </a:t>
            </a:r>
            <a:r>
              <a:rPr lang="en-US" dirty="0" err="1" smtClean="0"/>
              <a:t>veces</a:t>
            </a:r>
            <a:r>
              <a:rPr lang="en-US" dirty="0" smtClean="0"/>
              <a:t> </a:t>
            </a:r>
            <a:r>
              <a:rPr lang="en-US" dirty="0" err="1" smtClean="0"/>
              <a:t>sí</a:t>
            </a:r>
            <a:r>
              <a:rPr lang="en-US" dirty="0" smtClean="0"/>
              <a:t> </a:t>
            </a:r>
            <a:r>
              <a:rPr lang="en-US" dirty="0" err="1" smtClean="0"/>
              <a:t>y</a:t>
            </a:r>
            <a:r>
              <a:rPr lang="en-US" dirty="0" smtClean="0"/>
              <a:t> </a:t>
            </a:r>
            <a:r>
              <a:rPr lang="en-US" dirty="0" err="1" smtClean="0"/>
              <a:t>otras</a:t>
            </a:r>
            <a:r>
              <a:rPr lang="en-US" dirty="0" smtClean="0"/>
              <a:t> no)</a:t>
            </a:r>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800" dirty="0" smtClean="0"/>
              <a:t>II. Critiquing Public Choice. Interest groups (2)</a:t>
            </a:r>
            <a:endParaRPr lang="en-US" dirty="0"/>
          </a:p>
        </p:txBody>
      </p:sp>
      <p:sp>
        <p:nvSpPr>
          <p:cNvPr id="3" name="Content Placeholder 2"/>
          <p:cNvSpPr>
            <a:spLocks noGrp="1"/>
          </p:cNvSpPr>
          <p:nvPr>
            <p:ph idx="1"/>
          </p:nvPr>
        </p:nvSpPr>
        <p:spPr/>
        <p:txBody>
          <a:bodyPr>
            <a:normAutofit fontScale="92500" lnSpcReduction="10000"/>
          </a:bodyPr>
          <a:lstStyle/>
          <a:p>
            <a:r>
              <a:rPr lang="en-US" dirty="0" err="1" smtClean="0"/>
              <a:t>Razones</a:t>
            </a:r>
            <a:r>
              <a:rPr lang="en-US" dirty="0" smtClean="0"/>
              <a:t> </a:t>
            </a:r>
            <a:r>
              <a:rPr lang="en-US" dirty="0" err="1" smtClean="0"/>
              <a:t>para</a:t>
            </a:r>
            <a:r>
              <a:rPr lang="en-US" dirty="0" smtClean="0"/>
              <a:t> el </a:t>
            </a:r>
            <a:r>
              <a:rPr lang="en-US" dirty="0" err="1" smtClean="0"/>
              <a:t>rechazo</a:t>
            </a:r>
            <a:endParaRPr lang="en-US" dirty="0" smtClean="0"/>
          </a:p>
          <a:p>
            <a:pPr lvl="1"/>
            <a:r>
              <a:rPr lang="en-US" dirty="0" err="1" smtClean="0"/>
              <a:t>Predicciones</a:t>
            </a:r>
            <a:r>
              <a:rPr lang="en-US" dirty="0" smtClean="0"/>
              <a:t> </a:t>
            </a:r>
            <a:r>
              <a:rPr lang="en-US" dirty="0" err="1" smtClean="0"/>
              <a:t>equivocadas</a:t>
            </a:r>
            <a:endParaRPr lang="en-US" dirty="0" smtClean="0"/>
          </a:p>
          <a:p>
            <a:pPr lvl="2"/>
            <a:r>
              <a:rPr lang="en-US" dirty="0" err="1" smtClean="0"/>
              <a:t>Ej</a:t>
            </a:r>
            <a:r>
              <a:rPr lang="en-US" dirty="0" smtClean="0"/>
              <a:t>. </a:t>
            </a:r>
            <a:r>
              <a:rPr lang="en-US" dirty="0" err="1" smtClean="0"/>
              <a:t>Derregulación</a:t>
            </a:r>
            <a:r>
              <a:rPr lang="en-US" dirty="0" smtClean="0"/>
              <a:t> de </a:t>
            </a:r>
            <a:r>
              <a:rPr lang="en-US" dirty="0" err="1" smtClean="0"/>
              <a:t>las</a:t>
            </a:r>
            <a:r>
              <a:rPr lang="en-US" dirty="0" smtClean="0"/>
              <a:t> </a:t>
            </a:r>
            <a:r>
              <a:rPr lang="en-US" dirty="0" err="1" smtClean="0"/>
              <a:t>aerolíneas</a:t>
            </a:r>
            <a:r>
              <a:rPr lang="en-US" dirty="0" smtClean="0"/>
              <a:t> en USA </a:t>
            </a:r>
            <a:r>
              <a:rPr lang="en-US" dirty="0" err="1" smtClean="0"/>
              <a:t>y</a:t>
            </a:r>
            <a:r>
              <a:rPr lang="en-US" dirty="0" smtClean="0"/>
              <a:t> </a:t>
            </a:r>
            <a:r>
              <a:rPr lang="en-US" dirty="0" err="1" smtClean="0"/>
              <a:t>Europa</a:t>
            </a:r>
            <a:r>
              <a:rPr lang="en-US" dirty="0" smtClean="0"/>
              <a:t>, </a:t>
            </a:r>
            <a:r>
              <a:rPr lang="en-US" dirty="0" err="1" smtClean="0"/>
              <a:t>o</a:t>
            </a:r>
            <a:r>
              <a:rPr lang="en-US" dirty="0" smtClean="0"/>
              <a:t> la </a:t>
            </a:r>
            <a:r>
              <a:rPr lang="en-US" dirty="0" err="1" smtClean="0"/>
              <a:t>reciente</a:t>
            </a:r>
            <a:r>
              <a:rPr lang="en-US" dirty="0" smtClean="0"/>
              <a:t> </a:t>
            </a:r>
            <a:r>
              <a:rPr lang="en-US" dirty="0" err="1" smtClean="0"/>
              <a:t>delación</a:t>
            </a:r>
            <a:r>
              <a:rPr lang="en-US" dirty="0" smtClean="0"/>
              <a:t> </a:t>
            </a:r>
            <a:r>
              <a:rPr lang="en-US" dirty="0" err="1" smtClean="0"/>
              <a:t>compensada</a:t>
            </a:r>
            <a:r>
              <a:rPr lang="en-US" dirty="0" smtClean="0"/>
              <a:t> en Chile</a:t>
            </a:r>
          </a:p>
          <a:p>
            <a:pPr lvl="1"/>
            <a:r>
              <a:rPr lang="en-US" dirty="0" smtClean="0"/>
              <a:t>Nueva </a:t>
            </a:r>
            <a:r>
              <a:rPr lang="en-US" dirty="0" err="1" smtClean="0"/>
              <a:t>figuras</a:t>
            </a:r>
            <a:r>
              <a:rPr lang="en-US" dirty="0" smtClean="0"/>
              <a:t> </a:t>
            </a:r>
            <a:r>
              <a:rPr lang="en-US" dirty="0" err="1" smtClean="0"/>
              <a:t>que</a:t>
            </a:r>
            <a:r>
              <a:rPr lang="en-US" dirty="0" smtClean="0"/>
              <a:t> no </a:t>
            </a:r>
            <a:r>
              <a:rPr lang="en-US" dirty="0" err="1" smtClean="0"/>
              <a:t>calzan</a:t>
            </a:r>
            <a:r>
              <a:rPr lang="en-US" dirty="0" smtClean="0"/>
              <a:t> con la </a:t>
            </a:r>
            <a:r>
              <a:rPr lang="en-US" dirty="0" err="1" smtClean="0"/>
              <a:t>teoría</a:t>
            </a:r>
            <a:endParaRPr lang="en-US" dirty="0" smtClean="0"/>
          </a:p>
          <a:p>
            <a:pPr lvl="2"/>
            <a:r>
              <a:rPr lang="en-US" dirty="0" smtClean="0"/>
              <a:t>“Entrepreneurial politics”	</a:t>
            </a:r>
          </a:p>
          <a:p>
            <a:pPr lvl="3"/>
            <a:r>
              <a:rPr lang="en-US" dirty="0" err="1" smtClean="0"/>
              <a:t>Más</a:t>
            </a:r>
            <a:r>
              <a:rPr lang="en-US" dirty="0" smtClean="0"/>
              <a:t> </a:t>
            </a:r>
            <a:r>
              <a:rPr lang="en-US" dirty="0" err="1" smtClean="0"/>
              <a:t>que</a:t>
            </a:r>
            <a:r>
              <a:rPr lang="en-US" dirty="0" smtClean="0"/>
              <a:t> un </a:t>
            </a:r>
            <a:r>
              <a:rPr lang="en-US" dirty="0" err="1" smtClean="0"/>
              <a:t>grupo</a:t>
            </a:r>
            <a:r>
              <a:rPr lang="en-US" dirty="0" smtClean="0"/>
              <a:t> especial, </a:t>
            </a:r>
            <a:r>
              <a:rPr lang="en-US" dirty="0" err="1" smtClean="0"/>
              <a:t>buscan</a:t>
            </a:r>
            <a:r>
              <a:rPr lang="en-US" dirty="0" smtClean="0"/>
              <a:t> </a:t>
            </a:r>
            <a:r>
              <a:rPr lang="en-US" dirty="0" err="1" smtClean="0"/>
              <a:t>apelar</a:t>
            </a:r>
            <a:r>
              <a:rPr lang="en-US" dirty="0" smtClean="0"/>
              <a:t> a un </a:t>
            </a:r>
            <a:r>
              <a:rPr lang="en-US" dirty="0" err="1" smtClean="0"/>
              <a:t>electorado</a:t>
            </a:r>
            <a:r>
              <a:rPr lang="en-US" dirty="0" smtClean="0"/>
              <a:t> </a:t>
            </a:r>
            <a:r>
              <a:rPr lang="en-US" dirty="0" err="1" smtClean="0"/>
              <a:t>más</a:t>
            </a:r>
            <a:r>
              <a:rPr lang="en-US" dirty="0" smtClean="0"/>
              <a:t> </a:t>
            </a:r>
            <a:r>
              <a:rPr lang="en-US" dirty="0" err="1" smtClean="0"/>
              <a:t>amplio</a:t>
            </a:r>
            <a:endParaRPr lang="en-US" dirty="0" smtClean="0"/>
          </a:p>
          <a:p>
            <a:pPr lvl="2"/>
            <a:r>
              <a:rPr lang="en-US" dirty="0" err="1" smtClean="0"/>
              <a:t>Grupos</a:t>
            </a:r>
            <a:r>
              <a:rPr lang="en-US" dirty="0" smtClean="0"/>
              <a:t> de </a:t>
            </a:r>
            <a:r>
              <a:rPr lang="en-US" dirty="0" err="1" smtClean="0"/>
              <a:t>interés</a:t>
            </a:r>
            <a:r>
              <a:rPr lang="en-US" dirty="0" smtClean="0"/>
              <a:t> </a:t>
            </a:r>
            <a:r>
              <a:rPr lang="en-US" dirty="0" err="1" smtClean="0"/>
              <a:t>público</a:t>
            </a:r>
            <a:r>
              <a:rPr lang="en-US" dirty="0" smtClean="0"/>
              <a:t> </a:t>
            </a:r>
          </a:p>
          <a:p>
            <a:pPr lvl="3"/>
            <a:r>
              <a:rPr lang="en-US" dirty="0" err="1" smtClean="0"/>
              <a:t>Intereses</a:t>
            </a:r>
            <a:r>
              <a:rPr lang="en-US" dirty="0" smtClean="0"/>
              <a:t> </a:t>
            </a:r>
            <a:r>
              <a:rPr lang="en-US" dirty="0" err="1" smtClean="0"/>
              <a:t>difusos</a:t>
            </a:r>
            <a:r>
              <a:rPr lang="en-US" dirty="0" smtClean="0"/>
              <a:t> </a:t>
            </a:r>
            <a:r>
              <a:rPr lang="en-US" dirty="0" err="1" smtClean="0"/>
              <a:t>que</a:t>
            </a:r>
            <a:r>
              <a:rPr lang="en-US" dirty="0" smtClean="0"/>
              <a:t> no </a:t>
            </a:r>
            <a:r>
              <a:rPr lang="en-US" dirty="0" err="1" smtClean="0"/>
              <a:t>debieran</a:t>
            </a:r>
            <a:r>
              <a:rPr lang="en-US" dirty="0" smtClean="0"/>
              <a:t> </a:t>
            </a:r>
            <a:r>
              <a:rPr lang="en-US" dirty="0" err="1" smtClean="0"/>
              <a:t>organizarse</a:t>
            </a:r>
            <a:r>
              <a:rPr lang="en-US" dirty="0" smtClean="0"/>
              <a:t> </a:t>
            </a:r>
            <a:r>
              <a:rPr lang="en-US" dirty="0" err="1" smtClean="0"/>
              <a:t>según</a:t>
            </a:r>
            <a:r>
              <a:rPr lang="en-US" dirty="0" smtClean="0"/>
              <a:t> la </a:t>
            </a:r>
            <a:r>
              <a:rPr lang="en-US" dirty="0" err="1" smtClean="0"/>
              <a:t>teoría</a:t>
            </a:r>
            <a:r>
              <a:rPr lang="en-US" dirty="0" smtClean="0"/>
              <a:t> </a:t>
            </a:r>
            <a:r>
              <a:rPr lang="en-US" dirty="0" err="1" smtClean="0"/>
              <a:t>olsoniana</a:t>
            </a:r>
            <a:endParaRPr lang="en-US" dirty="0" smtClean="0"/>
          </a:p>
          <a:p>
            <a:pPr lvl="2"/>
            <a:r>
              <a:rPr lang="en-US" dirty="0" err="1" smtClean="0"/>
              <a:t>Regulación</a:t>
            </a:r>
            <a:r>
              <a:rPr lang="en-US" dirty="0" smtClean="0"/>
              <a:t> social pro-</a:t>
            </a:r>
            <a:r>
              <a:rPr lang="en-US" dirty="0" err="1" smtClean="0"/>
              <a:t>pobres</a:t>
            </a:r>
            <a:endParaRPr lang="en-US" dirty="0" smtClean="0"/>
          </a:p>
          <a:p>
            <a:pPr lvl="2"/>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800" dirty="0" smtClean="0"/>
              <a:t>II. Critiquing Public Choice. Interest groups (3)</a:t>
            </a:r>
            <a:endParaRPr lang="en-US" dirty="0"/>
          </a:p>
        </p:txBody>
      </p:sp>
      <p:sp>
        <p:nvSpPr>
          <p:cNvPr id="3" name="Content Placeholder 2"/>
          <p:cNvSpPr>
            <a:spLocks noGrp="1"/>
          </p:cNvSpPr>
          <p:nvPr>
            <p:ph idx="1"/>
          </p:nvPr>
        </p:nvSpPr>
        <p:spPr/>
        <p:txBody>
          <a:bodyPr>
            <a:normAutofit lnSpcReduction="10000"/>
          </a:bodyPr>
          <a:lstStyle/>
          <a:p>
            <a:r>
              <a:rPr lang="en-US" dirty="0" err="1" smtClean="0"/>
              <a:t>Obviamente</a:t>
            </a:r>
            <a:r>
              <a:rPr lang="en-US" dirty="0" smtClean="0"/>
              <a:t>, </a:t>
            </a:r>
            <a:r>
              <a:rPr lang="en-US" dirty="0" err="1" smtClean="0"/>
              <a:t>una</a:t>
            </a:r>
            <a:r>
              <a:rPr lang="en-US" dirty="0" smtClean="0"/>
              <a:t> </a:t>
            </a:r>
            <a:r>
              <a:rPr lang="en-US" dirty="0" err="1" smtClean="0"/>
              <a:t>alternativa</a:t>
            </a:r>
            <a:r>
              <a:rPr lang="en-US" dirty="0" smtClean="0"/>
              <a:t> </a:t>
            </a:r>
            <a:r>
              <a:rPr lang="en-US" dirty="0" err="1" smtClean="0"/>
              <a:t>es</a:t>
            </a:r>
            <a:r>
              <a:rPr lang="en-US" dirty="0" smtClean="0"/>
              <a:t> </a:t>
            </a:r>
            <a:r>
              <a:rPr lang="en-US" dirty="0" err="1" smtClean="0"/>
              <a:t>ampliar</a:t>
            </a:r>
            <a:r>
              <a:rPr lang="en-US" dirty="0" smtClean="0"/>
              <a:t> el </a:t>
            </a:r>
            <a:r>
              <a:rPr lang="en-US" dirty="0" err="1" smtClean="0"/>
              <a:t>ámbito</a:t>
            </a:r>
            <a:r>
              <a:rPr lang="en-US" dirty="0" smtClean="0"/>
              <a:t> de la </a:t>
            </a:r>
            <a:r>
              <a:rPr lang="en-US" dirty="0" err="1" smtClean="0"/>
              <a:t>teoría</a:t>
            </a:r>
            <a:endParaRPr lang="en-US" dirty="0" smtClean="0"/>
          </a:p>
          <a:p>
            <a:pPr lvl="1"/>
            <a:r>
              <a:rPr lang="en-US" dirty="0" err="1" smtClean="0"/>
              <a:t>Ej</a:t>
            </a:r>
            <a:r>
              <a:rPr lang="en-US" dirty="0" smtClean="0"/>
              <a:t>. Los </a:t>
            </a:r>
            <a:r>
              <a:rPr lang="en-US" dirty="0" err="1" smtClean="0"/>
              <a:t>grupos</a:t>
            </a:r>
            <a:r>
              <a:rPr lang="en-US" dirty="0" smtClean="0"/>
              <a:t> de </a:t>
            </a:r>
            <a:r>
              <a:rPr lang="en-US" dirty="0" err="1" smtClean="0"/>
              <a:t>interés</a:t>
            </a:r>
            <a:r>
              <a:rPr lang="en-US" dirty="0" smtClean="0"/>
              <a:t> </a:t>
            </a:r>
            <a:r>
              <a:rPr lang="en-US" dirty="0" err="1" smtClean="0"/>
              <a:t>pueden</a:t>
            </a:r>
            <a:r>
              <a:rPr lang="en-US" dirty="0" smtClean="0"/>
              <a:t> </a:t>
            </a:r>
            <a:r>
              <a:rPr lang="en-US" dirty="0" err="1" smtClean="0"/>
              <a:t>incluir</a:t>
            </a:r>
            <a:r>
              <a:rPr lang="en-US" dirty="0" smtClean="0"/>
              <a:t> </a:t>
            </a:r>
            <a:r>
              <a:rPr lang="en-US" dirty="0" err="1" smtClean="0"/>
              <a:t>ahora</a:t>
            </a:r>
            <a:r>
              <a:rPr lang="en-US" dirty="0" smtClean="0"/>
              <a:t> a </a:t>
            </a:r>
            <a:r>
              <a:rPr lang="en-US" i="1" dirty="0" smtClean="0"/>
              <a:t>Amnesty International. </a:t>
            </a:r>
            <a:r>
              <a:rPr lang="en-US" dirty="0" err="1" smtClean="0"/>
              <a:t>Pueden</a:t>
            </a:r>
            <a:r>
              <a:rPr lang="en-US" dirty="0" smtClean="0"/>
              <a:t> </a:t>
            </a:r>
            <a:r>
              <a:rPr lang="en-US" dirty="0" err="1" smtClean="0"/>
              <a:t>incluso</a:t>
            </a:r>
            <a:r>
              <a:rPr lang="en-US" dirty="0" smtClean="0"/>
              <a:t> </a:t>
            </a:r>
            <a:r>
              <a:rPr lang="en-US" dirty="0" err="1" smtClean="0"/>
              <a:t>haber</a:t>
            </a:r>
            <a:r>
              <a:rPr lang="en-US" dirty="0" smtClean="0"/>
              <a:t> </a:t>
            </a:r>
            <a:r>
              <a:rPr lang="en-US" dirty="0" err="1" smtClean="0"/>
              <a:t>grupos</a:t>
            </a:r>
            <a:r>
              <a:rPr lang="en-US" dirty="0" smtClean="0"/>
              <a:t> </a:t>
            </a:r>
            <a:r>
              <a:rPr lang="en-US" dirty="0" err="1" smtClean="0"/>
              <a:t>latentes</a:t>
            </a:r>
            <a:r>
              <a:rPr lang="en-US" dirty="0" smtClean="0"/>
              <a:t>, </a:t>
            </a:r>
            <a:r>
              <a:rPr lang="en-US" dirty="0" err="1" smtClean="0"/>
              <a:t>que</a:t>
            </a:r>
            <a:r>
              <a:rPr lang="en-US" dirty="0" smtClean="0"/>
              <a:t> los </a:t>
            </a:r>
            <a:r>
              <a:rPr lang="en-US" dirty="0" err="1" smtClean="0"/>
              <a:t>políticos</a:t>
            </a:r>
            <a:r>
              <a:rPr lang="en-US" dirty="0" smtClean="0"/>
              <a:t> “</a:t>
            </a:r>
            <a:r>
              <a:rPr lang="en-US" dirty="0" err="1" smtClean="0"/>
              <a:t>predicen</a:t>
            </a:r>
            <a:r>
              <a:rPr lang="en-US" dirty="0" smtClean="0"/>
              <a:t>”.</a:t>
            </a:r>
          </a:p>
          <a:p>
            <a:pPr lvl="1"/>
            <a:r>
              <a:rPr lang="en-US" dirty="0" smtClean="0"/>
              <a:t>El </a:t>
            </a:r>
            <a:r>
              <a:rPr lang="en-US" dirty="0" err="1" smtClean="0"/>
              <a:t>riesgo</a:t>
            </a:r>
            <a:r>
              <a:rPr lang="en-US" dirty="0" smtClean="0"/>
              <a:t> de </a:t>
            </a:r>
            <a:r>
              <a:rPr lang="en-US" dirty="0" err="1" smtClean="0"/>
              <a:t>esta</a:t>
            </a:r>
            <a:r>
              <a:rPr lang="en-US" dirty="0" smtClean="0"/>
              <a:t> </a:t>
            </a:r>
            <a:r>
              <a:rPr lang="en-US" dirty="0" err="1" smtClean="0"/>
              <a:t>tendencia</a:t>
            </a:r>
            <a:r>
              <a:rPr lang="en-US" dirty="0" smtClean="0"/>
              <a:t> </a:t>
            </a:r>
            <a:r>
              <a:rPr lang="en-US" dirty="0" err="1" smtClean="0"/>
              <a:t>es</a:t>
            </a:r>
            <a:r>
              <a:rPr lang="en-US" dirty="0" smtClean="0"/>
              <a:t> </a:t>
            </a:r>
            <a:r>
              <a:rPr lang="en-US" dirty="0" err="1" smtClean="0"/>
              <a:t>que</a:t>
            </a:r>
            <a:r>
              <a:rPr lang="en-US" dirty="0" smtClean="0"/>
              <a:t> public choice </a:t>
            </a:r>
            <a:r>
              <a:rPr lang="en-US" dirty="0" err="1" smtClean="0"/>
              <a:t>deja</a:t>
            </a:r>
            <a:r>
              <a:rPr lang="en-US" dirty="0" smtClean="0"/>
              <a:t> de ser </a:t>
            </a:r>
            <a:r>
              <a:rPr lang="en-US" dirty="0" err="1" smtClean="0"/>
              <a:t>una</a:t>
            </a:r>
            <a:r>
              <a:rPr lang="en-US" dirty="0" smtClean="0"/>
              <a:t> </a:t>
            </a:r>
            <a:r>
              <a:rPr lang="en-US" dirty="0" err="1" smtClean="0"/>
              <a:t>teoría</a:t>
            </a:r>
            <a:r>
              <a:rPr lang="en-US" dirty="0" smtClean="0"/>
              <a:t> </a:t>
            </a:r>
            <a:r>
              <a:rPr lang="en-US" dirty="0" err="1" smtClean="0"/>
              <a:t>interesante</a:t>
            </a:r>
            <a:endParaRPr lang="en-US" dirty="0" smtClean="0"/>
          </a:p>
          <a:p>
            <a:pPr lvl="2"/>
            <a:r>
              <a:rPr lang="en-US" dirty="0" smtClean="0"/>
              <a:t>Las </a:t>
            </a:r>
            <a:r>
              <a:rPr lang="en-US" dirty="0" err="1" smtClean="0"/>
              <a:t>leyes</a:t>
            </a:r>
            <a:r>
              <a:rPr lang="en-US" dirty="0" smtClean="0"/>
              <a:t> </a:t>
            </a:r>
            <a:r>
              <a:rPr lang="en-US" dirty="0" err="1" smtClean="0"/>
              <a:t>siempre</a:t>
            </a:r>
            <a:r>
              <a:rPr lang="en-US" dirty="0" smtClean="0"/>
              <a:t> </a:t>
            </a:r>
            <a:r>
              <a:rPr lang="en-US" dirty="0" err="1" smtClean="0"/>
              <a:t>alteran</a:t>
            </a:r>
            <a:r>
              <a:rPr lang="en-US" dirty="0" smtClean="0"/>
              <a:t> </a:t>
            </a:r>
            <a:r>
              <a:rPr lang="en-US" dirty="0" err="1" smtClean="0"/>
              <a:t>expectativas</a:t>
            </a:r>
            <a:r>
              <a:rPr lang="en-US" dirty="0" smtClean="0"/>
              <a:t>. Ex post </a:t>
            </a:r>
            <a:r>
              <a:rPr lang="en-US" dirty="0" err="1" smtClean="0"/>
              <a:t>siempre</a:t>
            </a:r>
            <a:r>
              <a:rPr lang="en-US" dirty="0" smtClean="0"/>
              <a:t> hay un </a:t>
            </a:r>
            <a:r>
              <a:rPr lang="en-US" dirty="0" err="1" smtClean="0"/>
              <a:t>grupo</a:t>
            </a:r>
            <a:r>
              <a:rPr lang="en-US" dirty="0" smtClean="0"/>
              <a:t> </a:t>
            </a:r>
            <a:r>
              <a:rPr lang="en-US" dirty="0" err="1" smtClean="0"/>
              <a:t>ganador</a:t>
            </a:r>
            <a:r>
              <a:rPr lang="en-US" dirty="0" smtClean="0"/>
              <a:t>. La </a:t>
            </a:r>
            <a:r>
              <a:rPr lang="en-US" dirty="0" err="1" smtClean="0"/>
              <a:t>teoría</a:t>
            </a:r>
            <a:r>
              <a:rPr lang="en-US" dirty="0" smtClean="0"/>
              <a:t> se pone </a:t>
            </a:r>
            <a:r>
              <a:rPr lang="en-US" dirty="0" err="1" smtClean="0"/>
              <a:t>tautológica</a:t>
            </a:r>
            <a:r>
              <a:rPr lang="en-US" dirty="0" smtClean="0"/>
              <a:t>!</a:t>
            </a:r>
          </a:p>
          <a:p>
            <a:pPr lvl="2"/>
            <a:r>
              <a:rPr lang="en-US" dirty="0" smtClean="0"/>
              <a:t>Ex ante </a:t>
            </a:r>
            <a:r>
              <a:rPr lang="en-US" dirty="0" err="1" smtClean="0"/>
              <a:t>ya</a:t>
            </a:r>
            <a:r>
              <a:rPr lang="en-US" dirty="0" smtClean="0"/>
              <a:t> no </a:t>
            </a:r>
            <a:r>
              <a:rPr lang="en-US" dirty="0" err="1" smtClean="0"/>
              <a:t>tenemos</a:t>
            </a:r>
            <a:r>
              <a:rPr lang="en-US" dirty="0" smtClean="0"/>
              <a:t> </a:t>
            </a:r>
            <a:r>
              <a:rPr lang="en-US" dirty="0" err="1" smtClean="0"/>
              <a:t>cómo</a:t>
            </a:r>
            <a:r>
              <a:rPr lang="en-US" dirty="0" smtClean="0"/>
              <a:t> </a:t>
            </a:r>
            <a:r>
              <a:rPr lang="en-US" dirty="0" err="1" smtClean="0"/>
              <a:t>predecir</a:t>
            </a:r>
            <a:r>
              <a:rPr lang="en-US" dirty="0" smtClean="0"/>
              <a:t> nada. </a:t>
            </a:r>
            <a:r>
              <a:rPr lang="en-US" dirty="0" err="1" smtClean="0"/>
              <a:t>Salimos</a:t>
            </a:r>
            <a:r>
              <a:rPr lang="en-US" dirty="0" smtClean="0"/>
              <a:t> de la </a:t>
            </a:r>
            <a:r>
              <a:rPr lang="en-US" dirty="0" err="1" smtClean="0"/>
              <a:t>ciencia</a:t>
            </a:r>
            <a:r>
              <a:rPr lang="en-US" dirty="0" smtClean="0"/>
              <a:t> </a:t>
            </a:r>
            <a:r>
              <a:rPr lang="en-US" dirty="0" err="1" smtClean="0"/>
              <a:t>y</a:t>
            </a:r>
            <a:r>
              <a:rPr lang="en-US" dirty="0" smtClean="0"/>
              <a:t> </a:t>
            </a:r>
            <a:r>
              <a:rPr lang="en-US" dirty="0" err="1" smtClean="0"/>
              <a:t>entramos</a:t>
            </a:r>
            <a:r>
              <a:rPr lang="en-US" dirty="0" smtClean="0"/>
              <a:t> a la </a:t>
            </a:r>
            <a:r>
              <a:rPr lang="en-US" dirty="0" err="1" smtClean="0"/>
              <a:t>fe</a:t>
            </a:r>
            <a:r>
              <a:rPr lang="en-US" dirty="0" smtClean="0"/>
              <a:t>.</a:t>
            </a:r>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800" dirty="0" smtClean="0"/>
              <a:t>II. Critiquing Public Choice. Interest groups (1)</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Hay </a:t>
            </a:r>
            <a:r>
              <a:rPr lang="en-US" dirty="0" err="1" smtClean="0"/>
              <a:t>además</a:t>
            </a:r>
            <a:r>
              <a:rPr lang="en-US" dirty="0" smtClean="0"/>
              <a:t> </a:t>
            </a:r>
            <a:r>
              <a:rPr lang="en-US" dirty="0" err="1" smtClean="0"/>
              <a:t>otros</a:t>
            </a:r>
            <a:r>
              <a:rPr lang="en-US" dirty="0" smtClean="0"/>
              <a:t> </a:t>
            </a:r>
            <a:r>
              <a:rPr lang="en-US" dirty="0" err="1" smtClean="0"/>
              <a:t>elementos</a:t>
            </a:r>
            <a:r>
              <a:rPr lang="en-US" dirty="0" smtClean="0"/>
              <a:t> </a:t>
            </a:r>
            <a:r>
              <a:rPr lang="en-US" dirty="0" err="1" smtClean="0"/>
              <a:t>ambiguos</a:t>
            </a:r>
            <a:r>
              <a:rPr lang="en-US" dirty="0" smtClean="0"/>
              <a:t>, </a:t>
            </a:r>
            <a:r>
              <a:rPr lang="en-US" dirty="0" err="1" smtClean="0"/>
              <a:t>especialmente</a:t>
            </a:r>
            <a:r>
              <a:rPr lang="en-US" dirty="0" smtClean="0"/>
              <a:t> los </a:t>
            </a:r>
            <a:r>
              <a:rPr lang="en-US" dirty="0" err="1" smtClean="0"/>
              <a:t>componentes</a:t>
            </a:r>
            <a:r>
              <a:rPr lang="en-US" dirty="0" smtClean="0"/>
              <a:t>.</a:t>
            </a:r>
          </a:p>
          <a:p>
            <a:pPr lvl="1"/>
            <a:r>
              <a:rPr lang="en-US" dirty="0" smtClean="0"/>
              <a:t>Al </a:t>
            </a:r>
            <a:r>
              <a:rPr lang="en-US" dirty="0" err="1" smtClean="0"/>
              <a:t>explicar</a:t>
            </a:r>
            <a:r>
              <a:rPr lang="en-US" dirty="0" smtClean="0"/>
              <a:t> la </a:t>
            </a:r>
            <a:r>
              <a:rPr lang="en-US" dirty="0" err="1" smtClean="0"/>
              <a:t>legislación</a:t>
            </a:r>
            <a:r>
              <a:rPr lang="en-US" dirty="0" smtClean="0"/>
              <a:t>, ¿</a:t>
            </a:r>
            <a:r>
              <a:rPr lang="en-US" dirty="0" err="1" smtClean="0"/>
              <a:t>debemos</a:t>
            </a:r>
            <a:r>
              <a:rPr lang="en-US" dirty="0" smtClean="0"/>
              <a:t> </a:t>
            </a:r>
            <a:r>
              <a:rPr lang="en-US" dirty="0" err="1" smtClean="0"/>
              <a:t>buscar</a:t>
            </a:r>
            <a:r>
              <a:rPr lang="en-US" dirty="0" smtClean="0"/>
              <a:t> </a:t>
            </a:r>
            <a:r>
              <a:rPr lang="en-US" dirty="0" err="1" smtClean="0"/>
              <a:t>grupos</a:t>
            </a:r>
            <a:r>
              <a:rPr lang="en-US" dirty="0" smtClean="0"/>
              <a:t> de </a:t>
            </a:r>
            <a:r>
              <a:rPr lang="en-US" dirty="0" err="1" smtClean="0"/>
              <a:t>interés</a:t>
            </a:r>
            <a:r>
              <a:rPr lang="en-US" dirty="0" smtClean="0"/>
              <a:t> </a:t>
            </a:r>
            <a:r>
              <a:rPr lang="en-US" dirty="0" err="1" smtClean="0"/>
              <a:t>grandes</a:t>
            </a:r>
            <a:r>
              <a:rPr lang="en-US" dirty="0" smtClean="0"/>
              <a:t> </a:t>
            </a:r>
            <a:r>
              <a:rPr lang="en-US" dirty="0" err="1" smtClean="0"/>
              <a:t>o</a:t>
            </a:r>
            <a:r>
              <a:rPr lang="en-US" dirty="0" smtClean="0"/>
              <a:t> </a:t>
            </a:r>
            <a:r>
              <a:rPr lang="en-US" dirty="0" err="1" smtClean="0"/>
              <a:t>chicos</a:t>
            </a:r>
            <a:r>
              <a:rPr lang="en-US" dirty="0" smtClean="0"/>
              <a:t>?</a:t>
            </a:r>
          </a:p>
          <a:p>
            <a:pPr lvl="2"/>
            <a:r>
              <a:rPr lang="en-US" dirty="0" smtClean="0"/>
              <a:t>Si la </a:t>
            </a:r>
            <a:r>
              <a:rPr lang="en-US" dirty="0" err="1" smtClean="0"/>
              <a:t>unidad</a:t>
            </a:r>
            <a:r>
              <a:rPr lang="en-US" dirty="0" smtClean="0"/>
              <a:t> de </a:t>
            </a:r>
            <a:r>
              <a:rPr lang="en-US" dirty="0" err="1" smtClean="0"/>
              <a:t>cambio</a:t>
            </a:r>
            <a:r>
              <a:rPr lang="en-US" dirty="0" smtClean="0"/>
              <a:t> </a:t>
            </a:r>
            <a:r>
              <a:rPr lang="en-US" dirty="0" err="1" smtClean="0"/>
              <a:t>es</a:t>
            </a:r>
            <a:r>
              <a:rPr lang="en-US" dirty="0" smtClean="0"/>
              <a:t> </a:t>
            </a:r>
            <a:r>
              <a:rPr lang="en-US" dirty="0" err="1" smtClean="0"/>
              <a:t>plata</a:t>
            </a:r>
            <a:r>
              <a:rPr lang="en-US" dirty="0" smtClean="0"/>
              <a:t>, </a:t>
            </a:r>
            <a:r>
              <a:rPr lang="en-US" dirty="0" err="1" smtClean="0"/>
              <a:t>grupos</a:t>
            </a:r>
            <a:r>
              <a:rPr lang="en-US" dirty="0" smtClean="0"/>
              <a:t> </a:t>
            </a:r>
            <a:r>
              <a:rPr lang="en-US" dirty="0" err="1" smtClean="0"/>
              <a:t>chicos</a:t>
            </a:r>
            <a:endParaRPr lang="en-US" dirty="0" smtClean="0"/>
          </a:p>
          <a:p>
            <a:pPr lvl="2"/>
            <a:r>
              <a:rPr lang="en-US" dirty="0" smtClean="0"/>
              <a:t>Si la </a:t>
            </a:r>
            <a:r>
              <a:rPr lang="en-US" dirty="0" err="1" smtClean="0"/>
              <a:t>unidad</a:t>
            </a:r>
            <a:r>
              <a:rPr lang="en-US" dirty="0" smtClean="0"/>
              <a:t> de </a:t>
            </a:r>
            <a:r>
              <a:rPr lang="en-US" dirty="0" err="1" smtClean="0"/>
              <a:t>cambio</a:t>
            </a:r>
            <a:r>
              <a:rPr lang="en-US" dirty="0" smtClean="0"/>
              <a:t> </a:t>
            </a:r>
            <a:r>
              <a:rPr lang="en-US" dirty="0" err="1" smtClean="0"/>
              <a:t>es</a:t>
            </a:r>
            <a:r>
              <a:rPr lang="en-US" dirty="0" smtClean="0"/>
              <a:t> </a:t>
            </a:r>
            <a:r>
              <a:rPr lang="en-US" dirty="0" err="1" smtClean="0"/>
              <a:t>votos</a:t>
            </a:r>
            <a:r>
              <a:rPr lang="en-US" dirty="0" smtClean="0"/>
              <a:t>, </a:t>
            </a:r>
            <a:r>
              <a:rPr lang="en-US" dirty="0" err="1" smtClean="0"/>
              <a:t>grupos</a:t>
            </a:r>
            <a:r>
              <a:rPr lang="en-US" dirty="0" smtClean="0"/>
              <a:t> </a:t>
            </a:r>
            <a:r>
              <a:rPr lang="en-US" dirty="0" err="1" smtClean="0"/>
              <a:t>grandes</a:t>
            </a:r>
            <a:endParaRPr lang="en-US" dirty="0" smtClean="0"/>
          </a:p>
          <a:p>
            <a:pPr lvl="1"/>
            <a:r>
              <a:rPr lang="en-US" dirty="0" err="1" smtClean="0"/>
              <a:t>Ahora</a:t>
            </a:r>
            <a:r>
              <a:rPr lang="en-US" dirty="0" smtClean="0"/>
              <a:t>, no </a:t>
            </a:r>
            <a:r>
              <a:rPr lang="en-US" dirty="0" err="1" smtClean="0"/>
              <a:t>es</a:t>
            </a:r>
            <a:r>
              <a:rPr lang="en-US" dirty="0" smtClean="0"/>
              <a:t> </a:t>
            </a:r>
            <a:r>
              <a:rPr lang="en-US" dirty="0" err="1" smtClean="0"/>
              <a:t>claro</a:t>
            </a:r>
            <a:r>
              <a:rPr lang="en-US" dirty="0" smtClean="0"/>
              <a:t> </a:t>
            </a:r>
            <a:r>
              <a:rPr lang="en-US" dirty="0" err="1" smtClean="0"/>
              <a:t>entonces</a:t>
            </a:r>
            <a:r>
              <a:rPr lang="en-US" dirty="0" smtClean="0"/>
              <a:t> </a:t>
            </a:r>
            <a:r>
              <a:rPr lang="en-US" dirty="0" err="1" smtClean="0"/>
              <a:t>que</a:t>
            </a:r>
            <a:r>
              <a:rPr lang="en-US" dirty="0" smtClean="0"/>
              <a:t> los </a:t>
            </a:r>
            <a:r>
              <a:rPr lang="en-US" dirty="0" err="1" smtClean="0"/>
              <a:t>grupos</a:t>
            </a:r>
            <a:r>
              <a:rPr lang="en-US" dirty="0" smtClean="0"/>
              <a:t> </a:t>
            </a:r>
            <a:r>
              <a:rPr lang="en-US" dirty="0" err="1" smtClean="0"/>
              <a:t>chicos</a:t>
            </a:r>
            <a:r>
              <a:rPr lang="en-US" dirty="0" smtClean="0"/>
              <a:t> </a:t>
            </a:r>
            <a:r>
              <a:rPr lang="en-US" dirty="0" err="1" smtClean="0"/>
              <a:t>pueden</a:t>
            </a:r>
            <a:r>
              <a:rPr lang="en-US" dirty="0" smtClean="0"/>
              <a:t> </a:t>
            </a:r>
            <a:r>
              <a:rPr lang="en-US" dirty="0" err="1" smtClean="0"/>
              <a:t>conseguir</a:t>
            </a:r>
            <a:r>
              <a:rPr lang="en-US" dirty="0" smtClean="0"/>
              <a:t> </a:t>
            </a:r>
            <a:r>
              <a:rPr lang="en-US" dirty="0" err="1" smtClean="0"/>
              <a:t>cosas</a:t>
            </a:r>
            <a:r>
              <a:rPr lang="en-US" dirty="0" smtClean="0"/>
              <a:t> a </a:t>
            </a:r>
            <a:r>
              <a:rPr lang="en-US" dirty="0" err="1" smtClean="0"/>
              <a:t>costa</a:t>
            </a:r>
            <a:r>
              <a:rPr lang="en-US" dirty="0" smtClean="0"/>
              <a:t> de los </a:t>
            </a:r>
            <a:r>
              <a:rPr lang="en-US" dirty="0" err="1" smtClean="0"/>
              <a:t>grupos</a:t>
            </a:r>
            <a:r>
              <a:rPr lang="en-US" dirty="0" smtClean="0"/>
              <a:t> </a:t>
            </a:r>
            <a:r>
              <a:rPr lang="en-US" dirty="0" err="1" smtClean="0"/>
              <a:t>grandes</a:t>
            </a:r>
            <a:endParaRPr lang="en-US" dirty="0" smtClean="0"/>
          </a:p>
          <a:p>
            <a:pPr lvl="2"/>
            <a:r>
              <a:rPr lang="en-US" dirty="0" smtClean="0"/>
              <a:t>Es </a:t>
            </a:r>
            <a:r>
              <a:rPr lang="en-US" dirty="0" err="1" smtClean="0"/>
              <a:t>necesario</a:t>
            </a:r>
            <a:r>
              <a:rPr lang="en-US" dirty="0" smtClean="0"/>
              <a:t> </a:t>
            </a:r>
            <a:r>
              <a:rPr lang="en-US" dirty="0" err="1" smtClean="0"/>
              <a:t>contar</a:t>
            </a:r>
            <a:r>
              <a:rPr lang="en-US" dirty="0" smtClean="0"/>
              <a:t> con un </a:t>
            </a:r>
            <a:r>
              <a:rPr lang="en-US" dirty="0" err="1" smtClean="0"/>
              <a:t>sinnúmero</a:t>
            </a:r>
            <a:r>
              <a:rPr lang="en-US" dirty="0" smtClean="0"/>
              <a:t> de </a:t>
            </a:r>
            <a:r>
              <a:rPr lang="en-US" dirty="0" err="1" smtClean="0"/>
              <a:t>precisiones</a:t>
            </a:r>
            <a:r>
              <a:rPr lang="en-US" dirty="0" smtClean="0"/>
              <a:t> </a:t>
            </a:r>
            <a:r>
              <a:rPr lang="en-US" dirty="0" err="1" smtClean="0"/>
              <a:t>adicionales</a:t>
            </a:r>
            <a:endParaRPr lang="en-US" dirty="0" smtClean="0"/>
          </a:p>
          <a:p>
            <a:pPr lvl="1"/>
            <a:r>
              <a:rPr lang="en-US" dirty="0" smtClean="0"/>
              <a:t>¿</a:t>
            </a:r>
            <a:r>
              <a:rPr lang="en-US" dirty="0" err="1" smtClean="0"/>
              <a:t>Cómo</a:t>
            </a:r>
            <a:r>
              <a:rPr lang="en-US" dirty="0" smtClean="0"/>
              <a:t> </a:t>
            </a:r>
            <a:r>
              <a:rPr lang="en-US" dirty="0" err="1" smtClean="0"/>
              <a:t>debemos</a:t>
            </a:r>
            <a:r>
              <a:rPr lang="en-US" dirty="0" smtClean="0"/>
              <a:t> </a:t>
            </a:r>
            <a:r>
              <a:rPr lang="en-US" dirty="0" err="1" smtClean="0"/>
              <a:t>esperar</a:t>
            </a:r>
            <a:r>
              <a:rPr lang="en-US" dirty="0" smtClean="0"/>
              <a:t> </a:t>
            </a:r>
            <a:r>
              <a:rPr lang="en-US" dirty="0" err="1" smtClean="0"/>
              <a:t>que</a:t>
            </a:r>
            <a:r>
              <a:rPr lang="en-US" dirty="0" smtClean="0"/>
              <a:t> sea la </a:t>
            </a:r>
            <a:r>
              <a:rPr lang="en-US" dirty="0" err="1" smtClean="0"/>
              <a:t>legislación</a:t>
            </a:r>
            <a:r>
              <a:rPr lang="en-US" dirty="0" smtClean="0"/>
              <a:t> pro-</a:t>
            </a:r>
            <a:r>
              <a:rPr lang="en-US" dirty="0" err="1" smtClean="0"/>
              <a:t>intereses</a:t>
            </a:r>
            <a:r>
              <a:rPr lang="en-US" dirty="0" smtClean="0"/>
              <a:t> </a:t>
            </a:r>
            <a:r>
              <a:rPr lang="en-US" dirty="0" err="1" smtClean="0"/>
              <a:t>especiales</a:t>
            </a:r>
            <a:r>
              <a:rPr lang="en-US" dirty="0" smtClean="0"/>
              <a:t>? ¿</a:t>
            </a:r>
            <a:r>
              <a:rPr lang="en-US" dirty="0" err="1" smtClean="0"/>
              <a:t>Precisas</a:t>
            </a:r>
            <a:r>
              <a:rPr lang="en-US" dirty="0" smtClean="0"/>
              <a:t> </a:t>
            </a:r>
            <a:r>
              <a:rPr lang="en-US" dirty="0" err="1" smtClean="0"/>
              <a:t>o</a:t>
            </a:r>
            <a:r>
              <a:rPr lang="en-US" dirty="0" smtClean="0"/>
              <a:t> </a:t>
            </a:r>
            <a:r>
              <a:rPr lang="en-US" dirty="0" err="1" smtClean="0"/>
              <a:t>vaga</a:t>
            </a:r>
            <a:r>
              <a:rPr lang="en-US" dirty="0" smtClean="0"/>
              <a:t>?</a:t>
            </a:r>
          </a:p>
          <a:p>
            <a:pPr lvl="2"/>
            <a:r>
              <a:rPr lang="en-US" dirty="0" err="1" smtClean="0"/>
              <a:t>Algunos</a:t>
            </a:r>
            <a:r>
              <a:rPr lang="en-US" dirty="0" smtClean="0"/>
              <a:t> </a:t>
            </a:r>
            <a:r>
              <a:rPr lang="en-US" dirty="0" err="1" smtClean="0"/>
              <a:t>teóricos</a:t>
            </a:r>
            <a:r>
              <a:rPr lang="en-US" dirty="0" smtClean="0"/>
              <a:t> </a:t>
            </a:r>
            <a:r>
              <a:rPr lang="en-US" dirty="0" err="1" smtClean="0"/>
              <a:t>dicen</a:t>
            </a:r>
            <a:r>
              <a:rPr lang="en-US" dirty="0" smtClean="0"/>
              <a:t> </a:t>
            </a:r>
            <a:r>
              <a:rPr lang="en-US" dirty="0" err="1" smtClean="0"/>
              <a:t>que</a:t>
            </a:r>
            <a:r>
              <a:rPr lang="en-US" dirty="0" smtClean="0"/>
              <a:t> </a:t>
            </a:r>
            <a:r>
              <a:rPr lang="en-US" dirty="0" err="1" smtClean="0"/>
              <a:t>precisa</a:t>
            </a:r>
            <a:r>
              <a:rPr lang="en-US" dirty="0" smtClean="0"/>
              <a:t>: el </a:t>
            </a:r>
            <a:r>
              <a:rPr lang="en-US" dirty="0" err="1" smtClean="0"/>
              <a:t>precio</a:t>
            </a:r>
            <a:r>
              <a:rPr lang="en-US" dirty="0" smtClean="0"/>
              <a:t> del </a:t>
            </a:r>
            <a:r>
              <a:rPr lang="en-US" dirty="0" err="1" smtClean="0"/>
              <a:t>acuerdo</a:t>
            </a:r>
            <a:r>
              <a:rPr lang="en-US" dirty="0" smtClean="0"/>
              <a:t> </a:t>
            </a:r>
            <a:r>
              <a:rPr lang="en-US" dirty="0" err="1" smtClean="0"/>
              <a:t>logrado</a:t>
            </a:r>
            <a:r>
              <a:rPr lang="en-US" dirty="0" smtClean="0"/>
              <a:t> </a:t>
            </a:r>
            <a:r>
              <a:rPr lang="en-US" dirty="0" err="1" smtClean="0"/>
              <a:t>exige</a:t>
            </a:r>
            <a:r>
              <a:rPr lang="en-US" dirty="0" smtClean="0"/>
              <a:t> </a:t>
            </a:r>
            <a:r>
              <a:rPr lang="en-US" dirty="0" err="1" smtClean="0"/>
              <a:t>establecer</a:t>
            </a:r>
            <a:r>
              <a:rPr lang="en-US" dirty="0" smtClean="0"/>
              <a:t> </a:t>
            </a:r>
            <a:r>
              <a:rPr lang="en-US" dirty="0" err="1" smtClean="0"/>
              <a:t>claramente</a:t>
            </a:r>
            <a:r>
              <a:rPr lang="en-US" dirty="0" smtClean="0"/>
              <a:t> lo </a:t>
            </a:r>
            <a:r>
              <a:rPr lang="en-US" dirty="0" err="1" smtClean="0"/>
              <a:t>que</a:t>
            </a:r>
            <a:r>
              <a:rPr lang="en-US" dirty="0" smtClean="0"/>
              <a:t> se </a:t>
            </a:r>
            <a:r>
              <a:rPr lang="en-US" dirty="0" err="1" smtClean="0"/>
              <a:t>obtuvo</a:t>
            </a:r>
            <a:endParaRPr lang="en-US" dirty="0" smtClean="0"/>
          </a:p>
          <a:p>
            <a:pPr lvl="2"/>
            <a:r>
              <a:rPr lang="en-US" dirty="0" err="1" smtClean="0"/>
              <a:t>Otros</a:t>
            </a:r>
            <a:r>
              <a:rPr lang="en-US" dirty="0" smtClean="0"/>
              <a:t> </a:t>
            </a:r>
            <a:r>
              <a:rPr lang="en-US" dirty="0" err="1" smtClean="0"/>
              <a:t>predicen</a:t>
            </a:r>
            <a:r>
              <a:rPr lang="en-US" dirty="0" smtClean="0"/>
              <a:t> </a:t>
            </a:r>
            <a:r>
              <a:rPr lang="en-US" dirty="0" err="1" smtClean="0"/>
              <a:t>vaguedad</a:t>
            </a:r>
            <a:r>
              <a:rPr lang="en-US" dirty="0" smtClean="0"/>
              <a:t> </a:t>
            </a:r>
            <a:r>
              <a:rPr lang="en-US" dirty="0" err="1" smtClean="0"/>
              <a:t>y</a:t>
            </a:r>
            <a:r>
              <a:rPr lang="en-US" dirty="0" smtClean="0"/>
              <a:t> </a:t>
            </a:r>
            <a:r>
              <a:rPr lang="en-US" dirty="0" err="1" smtClean="0"/>
              <a:t>delegación</a:t>
            </a:r>
            <a:r>
              <a:rPr lang="en-US" dirty="0" smtClean="0"/>
              <a:t> a </a:t>
            </a:r>
            <a:r>
              <a:rPr lang="en-US" dirty="0" err="1" smtClean="0"/>
              <a:t>agencias</a:t>
            </a:r>
            <a:r>
              <a:rPr lang="en-US" dirty="0" smtClean="0"/>
              <a:t> </a:t>
            </a:r>
            <a:r>
              <a:rPr lang="en-US" dirty="0" err="1" smtClean="0"/>
              <a:t>administrativas</a:t>
            </a:r>
            <a:r>
              <a:rPr lang="en-US" dirty="0" smtClean="0"/>
              <a:t>, </a:t>
            </a:r>
            <a:r>
              <a:rPr lang="en-US" dirty="0" err="1" smtClean="0"/>
              <a:t>porque</a:t>
            </a:r>
            <a:r>
              <a:rPr lang="en-US" dirty="0" smtClean="0"/>
              <a:t> </a:t>
            </a:r>
            <a:r>
              <a:rPr lang="en-US" dirty="0" err="1" smtClean="0"/>
              <a:t>así</a:t>
            </a:r>
            <a:r>
              <a:rPr lang="en-US" dirty="0" smtClean="0"/>
              <a:t> los </a:t>
            </a:r>
            <a:r>
              <a:rPr lang="en-US" dirty="0" err="1" smtClean="0"/>
              <a:t>políticos</a:t>
            </a:r>
            <a:r>
              <a:rPr lang="en-US" dirty="0" smtClean="0"/>
              <a:t> </a:t>
            </a:r>
            <a:r>
              <a:rPr lang="en-US" dirty="0" err="1" smtClean="0"/>
              <a:t>quedan</a:t>
            </a:r>
            <a:r>
              <a:rPr lang="en-US" dirty="0" smtClean="0"/>
              <a:t> </a:t>
            </a:r>
            <a:r>
              <a:rPr lang="en-US" dirty="0" err="1" smtClean="0"/>
              <a:t>protegidos</a:t>
            </a:r>
            <a:r>
              <a:rPr lang="en-US" dirty="0" smtClean="0"/>
              <a:t>.</a:t>
            </a:r>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800" dirty="0" smtClean="0"/>
              <a:t>II. Critiquing Public Choice. Interest groups (2)</a:t>
            </a:r>
            <a:endParaRPr lang="en-US" dirty="0"/>
          </a:p>
        </p:txBody>
      </p:sp>
      <p:sp>
        <p:nvSpPr>
          <p:cNvPr id="3" name="Content Placeholder 2"/>
          <p:cNvSpPr>
            <a:spLocks noGrp="1"/>
          </p:cNvSpPr>
          <p:nvPr>
            <p:ph idx="1"/>
          </p:nvPr>
        </p:nvSpPr>
        <p:spPr/>
        <p:txBody>
          <a:bodyPr>
            <a:normAutofit fontScale="70000" lnSpcReduction="20000"/>
          </a:bodyPr>
          <a:lstStyle/>
          <a:p>
            <a:r>
              <a:rPr lang="es-ES_tradnl" dirty="0" smtClean="0"/>
              <a:t>Y aún más…</a:t>
            </a:r>
          </a:p>
          <a:p>
            <a:pPr lvl="1"/>
            <a:r>
              <a:rPr lang="es-ES_tradnl" dirty="0" smtClean="0"/>
              <a:t>Algunos ven a los grupos de interés y los legisladores negociando un acuerdo que genera rentas privadas financiadas con el gasto público (Stigler)</a:t>
            </a:r>
          </a:p>
          <a:p>
            <a:pPr lvl="1"/>
            <a:r>
              <a:rPr lang="es-ES_tradnl" dirty="0" smtClean="0"/>
              <a:t>Otros ven a los legisladores y reguladores como mediadores entre distintos tipos de grupos de interés que participan en un mercado que demanda y ofrece un nivel de equilibrio de bienes públicos (Becker)</a:t>
            </a:r>
          </a:p>
          <a:p>
            <a:pPr lvl="2"/>
            <a:r>
              <a:rPr lang="es-ES_tradnl" dirty="0" smtClean="0"/>
              <a:t>En estas visiones hay más espacio para el optimismo.</a:t>
            </a:r>
          </a:p>
          <a:p>
            <a:r>
              <a:rPr lang="es-ES_tradnl" dirty="0" smtClean="0"/>
              <a:t>Lo más grave es que las predicciones más cínicas no se dan</a:t>
            </a:r>
          </a:p>
          <a:p>
            <a:pPr lvl="1"/>
            <a:r>
              <a:rPr lang="es-ES_tradnl" dirty="0" smtClean="0"/>
              <a:t>La “apatía racional” que debieran mostrar los votantes y que permite las transacciones más siniestras, no se da. </a:t>
            </a:r>
          </a:p>
          <a:p>
            <a:pPr lvl="1"/>
            <a:r>
              <a:rPr lang="es-ES_tradnl" dirty="0" smtClean="0"/>
              <a:t>Un porcentaje importante de la población se informa y vota, no obstante los costos que ello implica.</a:t>
            </a:r>
          </a:p>
          <a:p>
            <a:pPr lvl="1"/>
            <a:r>
              <a:rPr lang="es-ES_tradnl" dirty="0" smtClean="0"/>
              <a:t>Dar lugar a las demandas de los grupos de interés viene dado a un costo en términos del electorado en general</a:t>
            </a:r>
            <a:endParaRPr lang="es-ES_tradnl" dirty="0"/>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800" dirty="0" smtClean="0"/>
              <a:t>II. Critiquing Public Choice. Interest groups (3)</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El </a:t>
            </a:r>
            <a:r>
              <a:rPr lang="en-US" dirty="0" err="1" smtClean="0"/>
              <a:t>monitoreo</a:t>
            </a:r>
            <a:r>
              <a:rPr lang="en-US" dirty="0" smtClean="0"/>
              <a:t> </a:t>
            </a:r>
            <a:r>
              <a:rPr lang="en-US" dirty="0" err="1" smtClean="0"/>
              <a:t>y</a:t>
            </a:r>
            <a:r>
              <a:rPr lang="en-US" dirty="0" smtClean="0"/>
              <a:t> </a:t>
            </a:r>
            <a:r>
              <a:rPr lang="en-US" dirty="0" err="1" smtClean="0"/>
              <a:t>castigo</a:t>
            </a:r>
            <a:r>
              <a:rPr lang="en-US" dirty="0" smtClean="0"/>
              <a:t> de los </a:t>
            </a:r>
            <a:r>
              <a:rPr lang="en-US" dirty="0" err="1" smtClean="0"/>
              <a:t>legisladores</a:t>
            </a:r>
            <a:r>
              <a:rPr lang="en-US" dirty="0" smtClean="0"/>
              <a:t> </a:t>
            </a:r>
            <a:r>
              <a:rPr lang="en-US" dirty="0" err="1" smtClean="0"/>
              <a:t>por</a:t>
            </a:r>
            <a:r>
              <a:rPr lang="en-US" dirty="0" smtClean="0"/>
              <a:t> parte de los </a:t>
            </a:r>
            <a:r>
              <a:rPr lang="en-US" dirty="0" err="1" smtClean="0"/>
              <a:t>grupos</a:t>
            </a:r>
            <a:r>
              <a:rPr lang="en-US" dirty="0" smtClean="0"/>
              <a:t> de </a:t>
            </a:r>
            <a:r>
              <a:rPr lang="en-US" dirty="0" err="1" smtClean="0"/>
              <a:t>interés</a:t>
            </a:r>
            <a:r>
              <a:rPr lang="en-US" dirty="0" smtClean="0"/>
              <a:t> </a:t>
            </a:r>
            <a:r>
              <a:rPr lang="en-US" dirty="0" err="1" smtClean="0"/>
              <a:t>es</a:t>
            </a:r>
            <a:r>
              <a:rPr lang="en-US" dirty="0" smtClean="0"/>
              <a:t> </a:t>
            </a:r>
            <a:r>
              <a:rPr lang="en-US" dirty="0" err="1" smtClean="0"/>
              <a:t>muy</a:t>
            </a:r>
            <a:r>
              <a:rPr lang="en-US" dirty="0" smtClean="0"/>
              <a:t> </a:t>
            </a:r>
            <a:r>
              <a:rPr lang="en-US" dirty="0" err="1" smtClean="0"/>
              <a:t>limitado</a:t>
            </a:r>
            <a:endParaRPr lang="en-US" dirty="0" smtClean="0"/>
          </a:p>
          <a:p>
            <a:pPr lvl="1"/>
            <a:r>
              <a:rPr lang="en-US" dirty="0" smtClean="0"/>
              <a:t>El </a:t>
            </a:r>
            <a:r>
              <a:rPr lang="en-US" dirty="0" err="1" smtClean="0"/>
              <a:t>mercado</a:t>
            </a:r>
            <a:r>
              <a:rPr lang="en-US" dirty="0" smtClean="0"/>
              <a:t> de </a:t>
            </a:r>
            <a:r>
              <a:rPr lang="en-US" dirty="0" err="1" smtClean="0"/>
              <a:t>senadores</a:t>
            </a:r>
            <a:r>
              <a:rPr lang="en-US" dirty="0" smtClean="0"/>
              <a:t> </a:t>
            </a:r>
            <a:r>
              <a:rPr lang="en-US" dirty="0" err="1" smtClean="0"/>
              <a:t>y</a:t>
            </a:r>
            <a:r>
              <a:rPr lang="en-US" dirty="0" smtClean="0"/>
              <a:t> </a:t>
            </a:r>
            <a:r>
              <a:rPr lang="en-US" dirty="0" err="1" smtClean="0"/>
              <a:t>diputados</a:t>
            </a:r>
            <a:r>
              <a:rPr lang="en-US" dirty="0" smtClean="0"/>
              <a:t> </a:t>
            </a:r>
            <a:r>
              <a:rPr lang="en-US" dirty="0" err="1" smtClean="0"/>
              <a:t>es</a:t>
            </a:r>
            <a:r>
              <a:rPr lang="en-US" dirty="0" smtClean="0"/>
              <a:t> </a:t>
            </a:r>
            <a:r>
              <a:rPr lang="en-US" dirty="0" err="1" smtClean="0"/>
              <a:t>altamente</a:t>
            </a:r>
            <a:r>
              <a:rPr lang="en-US" dirty="0" smtClean="0"/>
              <a:t> </a:t>
            </a:r>
            <a:r>
              <a:rPr lang="en-US" dirty="0" err="1" smtClean="0"/>
              <a:t>imperfecto</a:t>
            </a:r>
            <a:r>
              <a:rPr lang="en-US" dirty="0" smtClean="0"/>
              <a:t>. </a:t>
            </a:r>
            <a:r>
              <a:rPr lang="en-US" dirty="0" err="1" smtClean="0"/>
              <a:t>Muchos</a:t>
            </a:r>
            <a:r>
              <a:rPr lang="en-US" dirty="0" smtClean="0"/>
              <a:t> de </a:t>
            </a:r>
            <a:r>
              <a:rPr lang="en-US" dirty="0" err="1" smtClean="0"/>
              <a:t>ellos</a:t>
            </a:r>
            <a:r>
              <a:rPr lang="en-US" dirty="0" smtClean="0"/>
              <a:t> no son fungibles </a:t>
            </a:r>
            <a:r>
              <a:rPr lang="en-US" dirty="0" err="1" smtClean="0"/>
              <a:t>y</a:t>
            </a:r>
            <a:r>
              <a:rPr lang="en-US" dirty="0" smtClean="0"/>
              <a:t> </a:t>
            </a:r>
            <a:r>
              <a:rPr lang="en-US" dirty="0" err="1" smtClean="0"/>
              <a:t>tienen</a:t>
            </a:r>
            <a:r>
              <a:rPr lang="en-US" dirty="0" smtClean="0"/>
              <a:t> “</a:t>
            </a:r>
            <a:r>
              <a:rPr lang="en-US" dirty="0" err="1" smtClean="0"/>
              <a:t>poder</a:t>
            </a:r>
            <a:r>
              <a:rPr lang="en-US" dirty="0" smtClean="0"/>
              <a:t> </a:t>
            </a:r>
            <a:r>
              <a:rPr lang="en-US" dirty="0" err="1" smtClean="0"/>
              <a:t>monopólico</a:t>
            </a:r>
            <a:r>
              <a:rPr lang="en-US" dirty="0" smtClean="0"/>
              <a:t>” (</a:t>
            </a:r>
            <a:r>
              <a:rPr lang="en-US" dirty="0" err="1" smtClean="0"/>
              <a:t>ej</a:t>
            </a:r>
            <a:r>
              <a:rPr lang="en-US" dirty="0" smtClean="0"/>
              <a:t>. </a:t>
            </a:r>
            <a:r>
              <a:rPr lang="en-US" dirty="0" err="1" smtClean="0"/>
              <a:t>Presidente</a:t>
            </a:r>
            <a:r>
              <a:rPr lang="en-US" dirty="0" smtClean="0"/>
              <a:t> de </a:t>
            </a:r>
            <a:r>
              <a:rPr lang="en-US" dirty="0" err="1" smtClean="0"/>
              <a:t>una</a:t>
            </a:r>
            <a:r>
              <a:rPr lang="en-US" dirty="0" smtClean="0"/>
              <a:t> </a:t>
            </a:r>
            <a:r>
              <a:rPr lang="en-US" dirty="0" err="1" smtClean="0"/>
              <a:t>Comisión</a:t>
            </a:r>
            <a:r>
              <a:rPr lang="en-US" dirty="0" smtClean="0"/>
              <a:t>).</a:t>
            </a:r>
          </a:p>
          <a:p>
            <a:pPr lvl="1"/>
            <a:r>
              <a:rPr lang="en-US" dirty="0" smtClean="0"/>
              <a:t>Hay </a:t>
            </a:r>
            <a:r>
              <a:rPr lang="en-US" i="1" dirty="0" smtClean="0"/>
              <a:t>slack</a:t>
            </a:r>
            <a:r>
              <a:rPr lang="en-US" dirty="0" smtClean="0"/>
              <a:t> </a:t>
            </a:r>
            <a:r>
              <a:rPr lang="en-US" dirty="0" err="1" smtClean="0"/>
              <a:t>organizacional</a:t>
            </a:r>
            <a:r>
              <a:rPr lang="en-US" dirty="0" smtClean="0"/>
              <a:t> entre los </a:t>
            </a:r>
            <a:r>
              <a:rPr lang="en-US" dirty="0" err="1" smtClean="0"/>
              <a:t>grupos</a:t>
            </a:r>
            <a:r>
              <a:rPr lang="en-US" dirty="0" smtClean="0"/>
              <a:t> de </a:t>
            </a:r>
            <a:r>
              <a:rPr lang="en-US" dirty="0" err="1" smtClean="0"/>
              <a:t>interés</a:t>
            </a:r>
            <a:r>
              <a:rPr lang="en-US" dirty="0" smtClean="0"/>
              <a:t> </a:t>
            </a:r>
            <a:r>
              <a:rPr lang="en-US" dirty="0" err="1" smtClean="0"/>
              <a:t>y</a:t>
            </a:r>
            <a:r>
              <a:rPr lang="en-US" dirty="0" smtClean="0"/>
              <a:t> los </a:t>
            </a:r>
            <a:r>
              <a:rPr lang="en-US" dirty="0" err="1" smtClean="0"/>
              <a:t>políticos</a:t>
            </a:r>
            <a:endParaRPr lang="en-US" dirty="0" smtClean="0"/>
          </a:p>
          <a:p>
            <a:pPr lvl="2"/>
            <a:r>
              <a:rPr lang="en-US" dirty="0" smtClean="0"/>
              <a:t>Este slack les </a:t>
            </a:r>
            <a:r>
              <a:rPr lang="en-US" dirty="0" err="1" smtClean="0"/>
              <a:t>permite</a:t>
            </a:r>
            <a:r>
              <a:rPr lang="en-US" dirty="0" smtClean="0"/>
              <a:t> </a:t>
            </a:r>
            <a:r>
              <a:rPr lang="en-US" dirty="0" err="1" smtClean="0"/>
              <a:t>perseguir</a:t>
            </a:r>
            <a:r>
              <a:rPr lang="en-US" dirty="0" smtClean="0"/>
              <a:t> el </a:t>
            </a:r>
            <a:r>
              <a:rPr lang="en-US" dirty="0" err="1" smtClean="0"/>
              <a:t>bien</a:t>
            </a:r>
            <a:r>
              <a:rPr lang="en-US" dirty="0" smtClean="0"/>
              <a:t> </a:t>
            </a:r>
            <a:r>
              <a:rPr lang="en-US" dirty="0" err="1" smtClean="0"/>
              <a:t>común</a:t>
            </a:r>
            <a:endParaRPr lang="en-US" dirty="0" smtClean="0"/>
          </a:p>
          <a:p>
            <a:pPr lvl="2"/>
            <a:r>
              <a:rPr lang="en-US" dirty="0" err="1" smtClean="0"/>
              <a:t>Además</a:t>
            </a:r>
            <a:r>
              <a:rPr lang="en-US" dirty="0" smtClean="0"/>
              <a:t>, los </a:t>
            </a:r>
            <a:r>
              <a:rPr lang="en-US" dirty="0" err="1" smtClean="0"/>
              <a:t>políticos</a:t>
            </a:r>
            <a:r>
              <a:rPr lang="en-US" dirty="0" smtClean="0"/>
              <a:t> </a:t>
            </a:r>
            <a:r>
              <a:rPr lang="en-US" dirty="0" err="1" smtClean="0"/>
              <a:t>tenían</a:t>
            </a:r>
            <a:r>
              <a:rPr lang="en-US" dirty="0" smtClean="0"/>
              <a:t> </a:t>
            </a:r>
            <a:r>
              <a:rPr lang="en-US" dirty="0" err="1" smtClean="0"/>
              <a:t>alternativas</a:t>
            </a:r>
            <a:r>
              <a:rPr lang="en-US" dirty="0" smtClean="0"/>
              <a:t> de </a:t>
            </a:r>
            <a:r>
              <a:rPr lang="en-US" dirty="0" err="1" smtClean="0"/>
              <a:t>vida</a:t>
            </a:r>
            <a:r>
              <a:rPr lang="en-US" dirty="0" smtClean="0"/>
              <a:t>, </a:t>
            </a:r>
            <a:r>
              <a:rPr lang="en-US" dirty="0" err="1" smtClean="0"/>
              <a:t>muchas</a:t>
            </a:r>
            <a:r>
              <a:rPr lang="en-US" dirty="0" smtClean="0"/>
              <a:t> </a:t>
            </a:r>
            <a:r>
              <a:rPr lang="en-US" dirty="0" err="1" smtClean="0"/>
              <a:t>veces</a:t>
            </a:r>
            <a:r>
              <a:rPr lang="en-US" dirty="0" smtClean="0"/>
              <a:t> </a:t>
            </a:r>
            <a:r>
              <a:rPr lang="en-US" dirty="0" err="1" smtClean="0"/>
              <a:t>lucrativas</a:t>
            </a:r>
            <a:r>
              <a:rPr lang="en-US" dirty="0" smtClean="0"/>
              <a:t> (</a:t>
            </a:r>
            <a:r>
              <a:rPr lang="en-US" dirty="0" err="1" smtClean="0"/>
              <a:t>ej</a:t>
            </a:r>
            <a:r>
              <a:rPr lang="en-US" dirty="0" smtClean="0"/>
              <a:t>. </a:t>
            </a:r>
            <a:r>
              <a:rPr lang="en-US" dirty="0" err="1" smtClean="0"/>
              <a:t>Frei</a:t>
            </a:r>
            <a:r>
              <a:rPr lang="en-US" dirty="0" smtClean="0"/>
              <a:t> </a:t>
            </a:r>
            <a:r>
              <a:rPr lang="en-US" dirty="0" err="1" smtClean="0"/>
              <a:t>y</a:t>
            </a:r>
            <a:r>
              <a:rPr lang="en-US" dirty="0" smtClean="0"/>
              <a:t> </a:t>
            </a:r>
            <a:r>
              <a:rPr lang="en-US" dirty="0" err="1" smtClean="0"/>
              <a:t>Piñera</a:t>
            </a:r>
            <a:r>
              <a:rPr lang="en-US" dirty="0" smtClean="0"/>
              <a:t>)</a:t>
            </a:r>
          </a:p>
          <a:p>
            <a:r>
              <a:rPr lang="en-US" dirty="0" err="1" smtClean="0"/>
              <a:t>Desde</a:t>
            </a:r>
            <a:r>
              <a:rPr lang="en-US" dirty="0" smtClean="0"/>
              <a:t> un </a:t>
            </a:r>
            <a:r>
              <a:rPr lang="en-US" dirty="0" err="1" smtClean="0"/>
              <a:t>punto</a:t>
            </a:r>
            <a:r>
              <a:rPr lang="en-US" dirty="0" smtClean="0"/>
              <a:t> de vista </a:t>
            </a:r>
            <a:r>
              <a:rPr lang="en-US" dirty="0" err="1" smtClean="0"/>
              <a:t>predictivo</a:t>
            </a:r>
            <a:r>
              <a:rPr lang="en-US" dirty="0" smtClean="0"/>
              <a:t>, </a:t>
            </a:r>
            <a:r>
              <a:rPr lang="en-US" dirty="0" err="1" smtClean="0"/>
              <a:t>las</a:t>
            </a:r>
            <a:r>
              <a:rPr lang="en-US" dirty="0" smtClean="0"/>
              <a:t> variables </a:t>
            </a:r>
            <a:r>
              <a:rPr lang="en-US" dirty="0" err="1" smtClean="0"/>
              <a:t>ideológicas</a:t>
            </a:r>
            <a:r>
              <a:rPr lang="en-US" dirty="0" smtClean="0"/>
              <a:t> son, </a:t>
            </a:r>
            <a:r>
              <a:rPr lang="en-US" dirty="0" err="1" smtClean="0"/>
              <a:t>muchas</a:t>
            </a:r>
            <a:r>
              <a:rPr lang="en-US" dirty="0" smtClean="0"/>
              <a:t> </a:t>
            </a:r>
            <a:r>
              <a:rPr lang="en-US" dirty="0" err="1" smtClean="0"/>
              <a:t>veces</a:t>
            </a:r>
            <a:r>
              <a:rPr lang="en-US" dirty="0" smtClean="0"/>
              <a:t>, </a:t>
            </a:r>
            <a:r>
              <a:rPr lang="en-US" dirty="0" err="1" smtClean="0"/>
              <a:t>más</a:t>
            </a:r>
            <a:r>
              <a:rPr lang="en-US" dirty="0" smtClean="0"/>
              <a:t> </a:t>
            </a:r>
            <a:r>
              <a:rPr lang="en-US" dirty="0" err="1" smtClean="0"/>
              <a:t>poderosas</a:t>
            </a:r>
            <a:r>
              <a:rPr lang="en-US" dirty="0" smtClean="0"/>
              <a:t> </a:t>
            </a:r>
            <a:r>
              <a:rPr lang="en-US" dirty="0" err="1" smtClean="0"/>
              <a:t>que</a:t>
            </a:r>
            <a:r>
              <a:rPr lang="en-US" dirty="0" smtClean="0"/>
              <a:t> </a:t>
            </a:r>
            <a:r>
              <a:rPr lang="en-US" dirty="0" err="1" smtClean="0"/>
              <a:t>las</a:t>
            </a:r>
            <a:r>
              <a:rPr lang="en-US" dirty="0" smtClean="0"/>
              <a:t> </a:t>
            </a:r>
            <a:r>
              <a:rPr lang="en-US" dirty="0" err="1" smtClean="0"/>
              <a:t>visiones</a:t>
            </a:r>
            <a:r>
              <a:rPr lang="en-US" dirty="0" smtClean="0"/>
              <a:t> </a:t>
            </a:r>
            <a:r>
              <a:rPr lang="en-US" dirty="0" err="1" smtClean="0"/>
              <a:t>cínicas</a:t>
            </a:r>
            <a:r>
              <a:rPr lang="en-US" dirty="0" smtClean="0"/>
              <a:t> de los </a:t>
            </a:r>
            <a:r>
              <a:rPr lang="en-US" dirty="0" err="1" smtClean="0"/>
              <a:t>efectos</a:t>
            </a:r>
            <a:r>
              <a:rPr lang="en-US" dirty="0" smtClean="0"/>
              <a:t> de los </a:t>
            </a:r>
            <a:r>
              <a:rPr lang="en-US" dirty="0" err="1" smtClean="0"/>
              <a:t>grupos</a:t>
            </a:r>
            <a:r>
              <a:rPr lang="en-US" dirty="0" smtClean="0"/>
              <a:t> de </a:t>
            </a:r>
            <a:r>
              <a:rPr lang="en-US" dirty="0" err="1" smtClean="0"/>
              <a:t>interés</a:t>
            </a:r>
            <a:endParaRPr lang="en-US" dirty="0" smtClean="0"/>
          </a:p>
          <a:p>
            <a:pPr lvl="1"/>
            <a:endParaRPr lang="en-US" dirty="0" smtClean="0"/>
          </a:p>
          <a:p>
            <a:pPr lvl="1"/>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smtClean="0"/>
              <a:t>II. Critiquing Public Choice. Interest groups (4)</a:t>
            </a:r>
            <a:endParaRPr lang="en-US" dirty="0"/>
          </a:p>
        </p:txBody>
      </p:sp>
      <p:sp>
        <p:nvSpPr>
          <p:cNvPr id="3" name="Content Placeholder 2"/>
          <p:cNvSpPr>
            <a:spLocks noGrp="1"/>
          </p:cNvSpPr>
          <p:nvPr>
            <p:ph idx="1"/>
          </p:nvPr>
        </p:nvSpPr>
        <p:spPr/>
        <p:txBody>
          <a:bodyPr>
            <a:normAutofit fontScale="85000" lnSpcReduction="20000"/>
          </a:bodyPr>
          <a:lstStyle/>
          <a:p>
            <a:r>
              <a:rPr lang="en-US" dirty="0" err="1" smtClean="0"/>
              <a:t>Mashaw</a:t>
            </a:r>
            <a:endParaRPr lang="en-US" dirty="0" smtClean="0"/>
          </a:p>
          <a:p>
            <a:pPr lvl="1"/>
            <a:r>
              <a:rPr lang="en-US" dirty="0" smtClean="0"/>
              <a:t>De lo anterior no se </a:t>
            </a:r>
            <a:r>
              <a:rPr lang="en-US" dirty="0" err="1" smtClean="0"/>
              <a:t>sigue</a:t>
            </a:r>
            <a:r>
              <a:rPr lang="en-US" dirty="0" smtClean="0"/>
              <a:t> </a:t>
            </a:r>
            <a:r>
              <a:rPr lang="en-US" dirty="0" err="1" smtClean="0"/>
              <a:t>que</a:t>
            </a:r>
            <a:r>
              <a:rPr lang="en-US" dirty="0" smtClean="0"/>
              <a:t> los </a:t>
            </a:r>
            <a:r>
              <a:rPr lang="en-US" dirty="0" err="1" smtClean="0"/>
              <a:t>grupos</a:t>
            </a:r>
            <a:r>
              <a:rPr lang="en-US" dirty="0" smtClean="0"/>
              <a:t> de </a:t>
            </a:r>
            <a:r>
              <a:rPr lang="en-US" dirty="0" err="1" smtClean="0"/>
              <a:t>interés</a:t>
            </a:r>
            <a:r>
              <a:rPr lang="en-US" dirty="0" smtClean="0"/>
              <a:t> no </a:t>
            </a:r>
            <a:r>
              <a:rPr lang="en-US" dirty="0" err="1" smtClean="0"/>
              <a:t>sean</a:t>
            </a:r>
            <a:r>
              <a:rPr lang="en-US" dirty="0" smtClean="0"/>
              <a:t> </a:t>
            </a:r>
            <a:r>
              <a:rPr lang="en-US" dirty="0" err="1" smtClean="0"/>
              <a:t>altamente</a:t>
            </a:r>
            <a:r>
              <a:rPr lang="en-US" dirty="0" smtClean="0"/>
              <a:t> </a:t>
            </a:r>
            <a:r>
              <a:rPr lang="en-US" dirty="0" err="1" smtClean="0"/>
              <a:t>relevantes</a:t>
            </a:r>
            <a:r>
              <a:rPr lang="en-US" dirty="0" smtClean="0"/>
              <a:t> en el </a:t>
            </a:r>
            <a:r>
              <a:rPr lang="en-US" dirty="0" err="1" smtClean="0"/>
              <a:t>proceso</a:t>
            </a:r>
            <a:r>
              <a:rPr lang="en-US" dirty="0" smtClean="0"/>
              <a:t> </a:t>
            </a:r>
            <a:r>
              <a:rPr lang="en-US" dirty="0" err="1" smtClean="0"/>
              <a:t>político</a:t>
            </a:r>
            <a:endParaRPr lang="en-US" dirty="0" smtClean="0"/>
          </a:p>
          <a:p>
            <a:pPr lvl="2"/>
            <a:r>
              <a:rPr lang="en-US" dirty="0" smtClean="0"/>
              <a:t>Los </a:t>
            </a:r>
            <a:r>
              <a:rPr lang="en-US" dirty="0" err="1" smtClean="0"/>
              <a:t>defectos</a:t>
            </a:r>
            <a:r>
              <a:rPr lang="en-US" dirty="0" smtClean="0"/>
              <a:t> en la </a:t>
            </a:r>
            <a:r>
              <a:rPr lang="en-US" dirty="0" err="1" smtClean="0"/>
              <a:t>teoría</a:t>
            </a:r>
            <a:r>
              <a:rPr lang="en-US" dirty="0" smtClean="0"/>
              <a:t> de los </a:t>
            </a:r>
            <a:r>
              <a:rPr lang="en-US" dirty="0" err="1" smtClean="0"/>
              <a:t>grupos</a:t>
            </a:r>
            <a:r>
              <a:rPr lang="en-US" dirty="0" smtClean="0"/>
              <a:t> de </a:t>
            </a:r>
            <a:r>
              <a:rPr lang="en-US" dirty="0" err="1" smtClean="0"/>
              <a:t>interés</a:t>
            </a:r>
            <a:r>
              <a:rPr lang="en-US" dirty="0" smtClean="0"/>
              <a:t> </a:t>
            </a:r>
            <a:r>
              <a:rPr lang="en-US" dirty="0" err="1" smtClean="0"/>
              <a:t>tampoco</a:t>
            </a:r>
            <a:r>
              <a:rPr lang="en-US" dirty="0" smtClean="0"/>
              <a:t> </a:t>
            </a:r>
            <a:r>
              <a:rPr lang="en-US" dirty="0" err="1" smtClean="0"/>
              <a:t>deben</a:t>
            </a:r>
            <a:r>
              <a:rPr lang="en-US" dirty="0" smtClean="0"/>
              <a:t> ser </a:t>
            </a:r>
            <a:r>
              <a:rPr lang="en-US" dirty="0" err="1" smtClean="0"/>
              <a:t>sobrevendidos</a:t>
            </a:r>
            <a:endParaRPr lang="en-US" dirty="0" smtClean="0"/>
          </a:p>
          <a:p>
            <a:pPr lvl="2"/>
            <a:r>
              <a:rPr lang="en-US" dirty="0" err="1" smtClean="0"/>
              <a:t>Además</a:t>
            </a:r>
            <a:r>
              <a:rPr lang="en-US" dirty="0" smtClean="0"/>
              <a:t>, el </a:t>
            </a:r>
            <a:r>
              <a:rPr lang="en-US" dirty="0" err="1" smtClean="0"/>
              <a:t>que</a:t>
            </a:r>
            <a:r>
              <a:rPr lang="en-US" dirty="0" smtClean="0"/>
              <a:t> </a:t>
            </a:r>
            <a:r>
              <a:rPr lang="en-US" dirty="0" err="1" smtClean="0"/>
              <a:t>haya</a:t>
            </a:r>
            <a:r>
              <a:rPr lang="en-US" dirty="0" smtClean="0"/>
              <a:t> un </a:t>
            </a:r>
            <a:r>
              <a:rPr lang="en-US" dirty="0" err="1" smtClean="0"/>
              <a:t>interés</a:t>
            </a:r>
            <a:r>
              <a:rPr lang="en-US" dirty="0" smtClean="0"/>
              <a:t> </a:t>
            </a:r>
            <a:r>
              <a:rPr lang="en-US" dirty="0" err="1" smtClean="0"/>
              <a:t>público</a:t>
            </a:r>
            <a:r>
              <a:rPr lang="en-US" dirty="0" smtClean="0"/>
              <a:t> no </a:t>
            </a:r>
            <a:r>
              <a:rPr lang="en-US" dirty="0" err="1" smtClean="0"/>
              <a:t>explica</a:t>
            </a:r>
            <a:r>
              <a:rPr lang="en-US" dirty="0" smtClean="0"/>
              <a:t> </a:t>
            </a:r>
            <a:r>
              <a:rPr lang="en-US" dirty="0" err="1" smtClean="0"/>
              <a:t>por</a:t>
            </a:r>
            <a:r>
              <a:rPr lang="en-US" dirty="0" smtClean="0"/>
              <a:t> </a:t>
            </a:r>
            <a:r>
              <a:rPr lang="en-US" dirty="0" err="1" smtClean="0"/>
              <a:t>qué</a:t>
            </a:r>
            <a:r>
              <a:rPr lang="en-US" dirty="0" smtClean="0"/>
              <a:t> </a:t>
            </a:r>
            <a:r>
              <a:rPr lang="en-US" dirty="0" err="1" smtClean="0"/>
              <a:t>una</a:t>
            </a:r>
            <a:r>
              <a:rPr lang="en-US" dirty="0" smtClean="0"/>
              <a:t> </a:t>
            </a:r>
            <a:r>
              <a:rPr lang="en-US" dirty="0" err="1" smtClean="0"/>
              <a:t>cierta</a:t>
            </a:r>
            <a:r>
              <a:rPr lang="en-US" dirty="0" smtClean="0"/>
              <a:t> </a:t>
            </a:r>
            <a:r>
              <a:rPr lang="en-US" dirty="0" err="1" smtClean="0"/>
              <a:t>regulación</a:t>
            </a:r>
            <a:r>
              <a:rPr lang="en-US" dirty="0" smtClean="0"/>
              <a:t> </a:t>
            </a:r>
            <a:r>
              <a:rPr lang="en-US" dirty="0" err="1" smtClean="0"/>
              <a:t>o</a:t>
            </a:r>
            <a:r>
              <a:rPr lang="en-US" dirty="0" smtClean="0"/>
              <a:t> </a:t>
            </a:r>
            <a:r>
              <a:rPr lang="en-US" dirty="0" err="1" smtClean="0"/>
              <a:t>legislación</a:t>
            </a:r>
            <a:r>
              <a:rPr lang="en-US" dirty="0" smtClean="0"/>
              <a:t> </a:t>
            </a:r>
            <a:r>
              <a:rPr lang="en-US" dirty="0" err="1" smtClean="0"/>
              <a:t>fue</a:t>
            </a:r>
            <a:r>
              <a:rPr lang="en-US" dirty="0" smtClean="0"/>
              <a:t> </a:t>
            </a:r>
            <a:r>
              <a:rPr lang="en-US" dirty="0" err="1" smtClean="0"/>
              <a:t>aprobada</a:t>
            </a:r>
            <a:r>
              <a:rPr lang="en-US" dirty="0" smtClean="0"/>
              <a:t>.</a:t>
            </a:r>
          </a:p>
          <a:p>
            <a:pPr lvl="2"/>
            <a:r>
              <a:rPr lang="en-US" dirty="0" smtClean="0"/>
              <a:t>El </a:t>
            </a:r>
            <a:r>
              <a:rPr lang="en-US" dirty="0" err="1" smtClean="0"/>
              <a:t>que</a:t>
            </a:r>
            <a:r>
              <a:rPr lang="en-US" dirty="0" smtClean="0"/>
              <a:t> </a:t>
            </a:r>
            <a:r>
              <a:rPr lang="en-US" dirty="0" err="1" smtClean="0"/>
              <a:t>podamos</a:t>
            </a:r>
            <a:r>
              <a:rPr lang="en-US" dirty="0" smtClean="0"/>
              <a:t> </a:t>
            </a:r>
            <a:r>
              <a:rPr lang="en-US" dirty="0" err="1" smtClean="0"/>
              <a:t>encontrar</a:t>
            </a:r>
            <a:r>
              <a:rPr lang="en-US" dirty="0" smtClean="0"/>
              <a:t> </a:t>
            </a:r>
            <a:r>
              <a:rPr lang="en-US" dirty="0" err="1" smtClean="0"/>
              <a:t>historias</a:t>
            </a:r>
            <a:r>
              <a:rPr lang="en-US" dirty="0" smtClean="0"/>
              <a:t> (stories) de </a:t>
            </a:r>
            <a:r>
              <a:rPr lang="en-US" dirty="0" err="1" smtClean="0"/>
              <a:t>intereses</a:t>
            </a:r>
            <a:r>
              <a:rPr lang="en-US" dirty="0" smtClean="0"/>
              <a:t> </a:t>
            </a:r>
            <a:r>
              <a:rPr lang="en-US" dirty="0" err="1" smtClean="0"/>
              <a:t>públicos</a:t>
            </a:r>
            <a:r>
              <a:rPr lang="en-US" dirty="0" smtClean="0"/>
              <a:t> </a:t>
            </a:r>
            <a:r>
              <a:rPr lang="en-US" dirty="0" err="1" smtClean="0"/>
              <a:t>como</a:t>
            </a:r>
            <a:r>
              <a:rPr lang="en-US" dirty="0" smtClean="0"/>
              <a:t> </a:t>
            </a:r>
            <a:r>
              <a:rPr lang="en-US" dirty="0" err="1" smtClean="0"/>
              <a:t>contraejemplos</a:t>
            </a:r>
            <a:r>
              <a:rPr lang="en-US" dirty="0" smtClean="0"/>
              <a:t> a </a:t>
            </a:r>
            <a:r>
              <a:rPr lang="en-US" dirty="0" err="1" smtClean="0"/>
              <a:t>intereses</a:t>
            </a:r>
            <a:r>
              <a:rPr lang="en-US" dirty="0" smtClean="0"/>
              <a:t> </a:t>
            </a:r>
            <a:r>
              <a:rPr lang="en-US" dirty="0" err="1" smtClean="0"/>
              <a:t>privados</a:t>
            </a:r>
            <a:r>
              <a:rPr lang="en-US" dirty="0" smtClean="0"/>
              <a:t> en la </a:t>
            </a:r>
            <a:r>
              <a:rPr lang="en-US" dirty="0" err="1" smtClean="0"/>
              <a:t>legislación</a:t>
            </a:r>
            <a:r>
              <a:rPr lang="en-US" dirty="0" smtClean="0"/>
              <a:t> no </a:t>
            </a:r>
            <a:r>
              <a:rPr lang="en-US" dirty="0" err="1" smtClean="0"/>
              <a:t>significa</a:t>
            </a:r>
            <a:r>
              <a:rPr lang="en-US" dirty="0" smtClean="0"/>
              <a:t> </a:t>
            </a:r>
            <a:r>
              <a:rPr lang="en-US" dirty="0" err="1" smtClean="0"/>
              <a:t>que</a:t>
            </a:r>
            <a:r>
              <a:rPr lang="en-US" dirty="0" smtClean="0"/>
              <a:t> la </a:t>
            </a:r>
            <a:r>
              <a:rPr lang="en-US" dirty="0" err="1" smtClean="0"/>
              <a:t>legislación</a:t>
            </a:r>
            <a:r>
              <a:rPr lang="en-US" dirty="0" smtClean="0"/>
              <a:t> sea </a:t>
            </a:r>
            <a:r>
              <a:rPr lang="en-US" dirty="0" err="1" smtClean="0"/>
              <a:t>generalmente</a:t>
            </a:r>
            <a:r>
              <a:rPr lang="en-US" dirty="0" smtClean="0"/>
              <a:t> </a:t>
            </a:r>
            <a:r>
              <a:rPr lang="en-US" dirty="0" err="1" smtClean="0"/>
              <a:t>dirigida</a:t>
            </a:r>
            <a:r>
              <a:rPr lang="en-US" dirty="0" smtClean="0"/>
              <a:t> al </a:t>
            </a:r>
            <a:r>
              <a:rPr lang="en-US" dirty="0" err="1" smtClean="0"/>
              <a:t>bien</a:t>
            </a:r>
            <a:r>
              <a:rPr lang="en-US" dirty="0" smtClean="0"/>
              <a:t> </a:t>
            </a:r>
            <a:r>
              <a:rPr lang="en-US" dirty="0" err="1" smtClean="0"/>
              <a:t>común</a:t>
            </a:r>
            <a:endParaRPr lang="en-US" dirty="0" smtClean="0"/>
          </a:p>
          <a:p>
            <a:pPr lvl="2"/>
            <a:r>
              <a:rPr lang="en-US" dirty="0" smtClean="0"/>
              <a:t>En </a:t>
            </a:r>
            <a:r>
              <a:rPr lang="en-US" dirty="0" err="1" smtClean="0"/>
              <a:t>casi</a:t>
            </a:r>
            <a:r>
              <a:rPr lang="en-US" dirty="0" smtClean="0"/>
              <a:t> </a:t>
            </a:r>
            <a:r>
              <a:rPr lang="en-US" dirty="0" err="1" smtClean="0"/>
              <a:t>todas</a:t>
            </a:r>
            <a:r>
              <a:rPr lang="en-US" dirty="0" smtClean="0"/>
              <a:t> </a:t>
            </a:r>
            <a:r>
              <a:rPr lang="en-US" dirty="0" err="1" smtClean="0"/>
              <a:t>las</a:t>
            </a:r>
            <a:r>
              <a:rPr lang="en-US" dirty="0" smtClean="0"/>
              <a:t> </a:t>
            </a:r>
            <a:r>
              <a:rPr lang="en-US" dirty="0" err="1" smtClean="0"/>
              <a:t>legislaciones</a:t>
            </a:r>
            <a:r>
              <a:rPr lang="en-US" dirty="0" smtClean="0"/>
              <a:t>, </a:t>
            </a:r>
            <a:r>
              <a:rPr lang="en-US" dirty="0" err="1" smtClean="0"/>
              <a:t>podemos</a:t>
            </a:r>
            <a:r>
              <a:rPr lang="en-US" dirty="0" smtClean="0"/>
              <a:t> </a:t>
            </a:r>
            <a:r>
              <a:rPr lang="en-US" dirty="0" err="1" smtClean="0"/>
              <a:t>armar</a:t>
            </a:r>
            <a:r>
              <a:rPr lang="en-US" dirty="0" smtClean="0"/>
              <a:t> </a:t>
            </a:r>
            <a:r>
              <a:rPr lang="en-US" dirty="0" err="1" smtClean="0"/>
              <a:t>historias</a:t>
            </a:r>
            <a:r>
              <a:rPr lang="en-US" dirty="0" smtClean="0"/>
              <a:t> de </a:t>
            </a:r>
            <a:r>
              <a:rPr lang="en-US" dirty="0" err="1" smtClean="0"/>
              <a:t>intereses</a:t>
            </a:r>
            <a:r>
              <a:rPr lang="en-US" dirty="0" smtClean="0"/>
              <a:t> </a:t>
            </a:r>
            <a:r>
              <a:rPr lang="en-US" dirty="0" err="1" smtClean="0"/>
              <a:t>públicos</a:t>
            </a:r>
            <a:r>
              <a:rPr lang="en-US" dirty="0" smtClean="0"/>
              <a:t> </a:t>
            </a:r>
            <a:r>
              <a:rPr lang="en-US" dirty="0" err="1" smtClean="0"/>
              <a:t>y</a:t>
            </a:r>
            <a:r>
              <a:rPr lang="en-US" dirty="0" smtClean="0"/>
              <a:t> </a:t>
            </a:r>
            <a:r>
              <a:rPr lang="en-US" dirty="0" err="1" smtClean="0"/>
              <a:t>privados</a:t>
            </a:r>
            <a:r>
              <a:rPr lang="en-US" dirty="0" smtClean="0"/>
              <a:t>.</a:t>
            </a:r>
          </a:p>
          <a:p>
            <a:pPr lvl="1"/>
            <a:r>
              <a:rPr lang="en-US" dirty="0" smtClean="0"/>
              <a:t>El </a:t>
            </a:r>
            <a:r>
              <a:rPr lang="en-US" dirty="0" err="1" smtClean="0"/>
              <a:t>punto</a:t>
            </a:r>
            <a:r>
              <a:rPr lang="en-US" dirty="0" smtClean="0"/>
              <a:t> </a:t>
            </a:r>
            <a:r>
              <a:rPr lang="en-US" dirty="0" err="1" smtClean="0"/>
              <a:t>es</a:t>
            </a:r>
            <a:r>
              <a:rPr lang="en-US" dirty="0" smtClean="0"/>
              <a:t> </a:t>
            </a:r>
            <a:r>
              <a:rPr lang="en-US" dirty="0" err="1" smtClean="0"/>
              <a:t>que</a:t>
            </a:r>
            <a:r>
              <a:rPr lang="en-US" dirty="0" smtClean="0"/>
              <a:t> la </a:t>
            </a:r>
            <a:r>
              <a:rPr lang="en-US" dirty="0" err="1" smtClean="0"/>
              <a:t>teoría</a:t>
            </a:r>
            <a:r>
              <a:rPr lang="en-US" dirty="0" smtClean="0"/>
              <a:t> de la </a:t>
            </a:r>
            <a:r>
              <a:rPr lang="en-US" dirty="0" err="1" smtClean="0"/>
              <a:t>legislación</a:t>
            </a:r>
            <a:r>
              <a:rPr lang="en-US" dirty="0" smtClean="0"/>
              <a:t> </a:t>
            </a:r>
            <a:r>
              <a:rPr lang="en-US" dirty="0" err="1" smtClean="0"/>
              <a:t>basada</a:t>
            </a:r>
            <a:r>
              <a:rPr lang="en-US" dirty="0" smtClean="0"/>
              <a:t> en los </a:t>
            </a:r>
            <a:r>
              <a:rPr lang="en-US" dirty="0" err="1" smtClean="0"/>
              <a:t>grupos</a:t>
            </a:r>
            <a:r>
              <a:rPr lang="en-US" dirty="0" smtClean="0"/>
              <a:t> de </a:t>
            </a:r>
            <a:r>
              <a:rPr lang="en-US" dirty="0" err="1" smtClean="0"/>
              <a:t>interés</a:t>
            </a:r>
            <a:r>
              <a:rPr lang="en-US" dirty="0" smtClean="0"/>
              <a:t> </a:t>
            </a:r>
            <a:r>
              <a:rPr lang="en-US" dirty="0" err="1" smtClean="0"/>
              <a:t>es</a:t>
            </a:r>
            <a:r>
              <a:rPr lang="en-US" dirty="0" smtClean="0"/>
              <a:t> </a:t>
            </a:r>
            <a:r>
              <a:rPr lang="en-US" dirty="0" err="1" smtClean="0"/>
              <a:t>tautológica</a:t>
            </a:r>
            <a:r>
              <a:rPr lang="en-US" dirty="0" smtClean="0"/>
              <a:t> </a:t>
            </a:r>
            <a:r>
              <a:rPr lang="en-US" dirty="0" err="1" smtClean="0"/>
              <a:t>y</a:t>
            </a:r>
            <a:r>
              <a:rPr lang="en-US" dirty="0" smtClean="0"/>
              <a:t> </a:t>
            </a:r>
            <a:r>
              <a:rPr lang="en-US" dirty="0" err="1" smtClean="0"/>
              <a:t>vacía</a:t>
            </a:r>
            <a:endParaRPr lang="en-US" dirty="0" smtClean="0"/>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smtClean="0"/>
              <a:t>II. Critiquing Public Choice. Interest groups (3)</a:t>
            </a:r>
            <a:endParaRPr lang="en-US" dirty="0"/>
          </a:p>
        </p:txBody>
      </p:sp>
      <p:sp>
        <p:nvSpPr>
          <p:cNvPr id="3" name="Content Placeholder 2"/>
          <p:cNvSpPr>
            <a:spLocks noGrp="1"/>
          </p:cNvSpPr>
          <p:nvPr>
            <p:ph idx="1"/>
          </p:nvPr>
        </p:nvSpPr>
        <p:spPr/>
        <p:txBody>
          <a:bodyPr>
            <a:normAutofit fontScale="92500" lnSpcReduction="10000"/>
          </a:bodyPr>
          <a:lstStyle/>
          <a:p>
            <a:r>
              <a:rPr lang="en-US" dirty="0" err="1" smtClean="0"/>
              <a:t>Mashaw</a:t>
            </a:r>
            <a:endParaRPr lang="en-US" dirty="0" smtClean="0"/>
          </a:p>
          <a:p>
            <a:pPr lvl="1"/>
            <a:r>
              <a:rPr lang="en-US" dirty="0" smtClean="0"/>
              <a:t>Hay </a:t>
            </a:r>
            <a:r>
              <a:rPr lang="en-US" dirty="0" err="1" smtClean="0"/>
              <a:t>amplio</a:t>
            </a:r>
            <a:r>
              <a:rPr lang="en-US" dirty="0" smtClean="0"/>
              <a:t> </a:t>
            </a:r>
            <a:r>
              <a:rPr lang="en-US" dirty="0" err="1" smtClean="0"/>
              <a:t>espacio</a:t>
            </a:r>
            <a:r>
              <a:rPr lang="en-US" dirty="0" smtClean="0"/>
              <a:t> </a:t>
            </a:r>
            <a:r>
              <a:rPr lang="en-US" dirty="0" err="1" smtClean="0"/>
              <a:t>para</a:t>
            </a:r>
            <a:r>
              <a:rPr lang="en-US" dirty="0" smtClean="0"/>
              <a:t> </a:t>
            </a:r>
            <a:r>
              <a:rPr lang="en-US" dirty="0" err="1" smtClean="0"/>
              <a:t>visiones</a:t>
            </a:r>
            <a:r>
              <a:rPr lang="en-US" dirty="0" smtClean="0"/>
              <a:t> </a:t>
            </a:r>
            <a:r>
              <a:rPr lang="en-US" dirty="0" err="1" smtClean="0"/>
              <a:t>más</a:t>
            </a:r>
            <a:r>
              <a:rPr lang="en-US" dirty="0" smtClean="0"/>
              <a:t> </a:t>
            </a:r>
            <a:r>
              <a:rPr lang="en-US" dirty="0" err="1" smtClean="0"/>
              <a:t>optimistas</a:t>
            </a:r>
            <a:r>
              <a:rPr lang="en-US" dirty="0" smtClean="0"/>
              <a:t>, tales </a:t>
            </a:r>
            <a:r>
              <a:rPr lang="en-US" dirty="0" err="1" smtClean="0"/>
              <a:t>como</a:t>
            </a:r>
            <a:r>
              <a:rPr lang="en-US" dirty="0" smtClean="0"/>
              <a:t> el </a:t>
            </a:r>
            <a:r>
              <a:rPr lang="en-US" dirty="0" err="1" smtClean="0"/>
              <a:t>republicanismo</a:t>
            </a:r>
            <a:r>
              <a:rPr lang="en-US" dirty="0" smtClean="0"/>
              <a:t> </a:t>
            </a:r>
            <a:r>
              <a:rPr lang="en-US" dirty="0" err="1" smtClean="0"/>
              <a:t>y</a:t>
            </a:r>
            <a:r>
              <a:rPr lang="en-US" dirty="0" smtClean="0"/>
              <a:t> </a:t>
            </a:r>
            <a:r>
              <a:rPr lang="en-US" dirty="0" err="1" smtClean="0"/>
              <a:t>sus</a:t>
            </a:r>
            <a:r>
              <a:rPr lang="en-US" dirty="0" smtClean="0"/>
              <a:t> </a:t>
            </a:r>
            <a:r>
              <a:rPr lang="en-US" dirty="0" err="1" smtClean="0"/>
              <a:t>virtudes</a:t>
            </a:r>
            <a:r>
              <a:rPr lang="en-US" dirty="0" smtClean="0"/>
              <a:t> </a:t>
            </a:r>
            <a:r>
              <a:rPr lang="en-US" dirty="0" err="1" smtClean="0"/>
              <a:t>cívicas</a:t>
            </a:r>
            <a:endParaRPr lang="en-US" dirty="0" smtClean="0"/>
          </a:p>
          <a:p>
            <a:pPr lvl="1"/>
            <a:r>
              <a:rPr lang="en-US" dirty="0" smtClean="0"/>
              <a:t>Al final del </a:t>
            </a:r>
            <a:r>
              <a:rPr lang="en-US" dirty="0" err="1" smtClean="0"/>
              <a:t>día</a:t>
            </a:r>
            <a:r>
              <a:rPr lang="en-US" dirty="0" smtClean="0"/>
              <a:t>, los </a:t>
            </a:r>
            <a:r>
              <a:rPr lang="en-US" dirty="0" err="1" smtClean="0"/>
              <a:t>legisladores</a:t>
            </a:r>
            <a:r>
              <a:rPr lang="en-US" dirty="0" smtClean="0"/>
              <a:t> </a:t>
            </a:r>
            <a:r>
              <a:rPr lang="en-US" dirty="0" err="1" smtClean="0"/>
              <a:t>actúan</a:t>
            </a:r>
            <a:r>
              <a:rPr lang="en-US" dirty="0" smtClean="0"/>
              <a:t> </a:t>
            </a:r>
            <a:r>
              <a:rPr lang="en-US" dirty="0" err="1" smtClean="0"/>
              <a:t>bajo</a:t>
            </a:r>
            <a:r>
              <a:rPr lang="en-US" dirty="0" smtClean="0"/>
              <a:t> </a:t>
            </a:r>
            <a:r>
              <a:rPr lang="en-US" dirty="0" err="1" smtClean="0"/>
              <a:t>una</a:t>
            </a:r>
            <a:r>
              <a:rPr lang="en-US" dirty="0" smtClean="0"/>
              <a:t> </a:t>
            </a:r>
            <a:r>
              <a:rPr lang="en-US" dirty="0" err="1" smtClean="0"/>
              <a:t>mezcla</a:t>
            </a:r>
            <a:r>
              <a:rPr lang="en-US" dirty="0" smtClean="0"/>
              <a:t> de </a:t>
            </a:r>
            <a:r>
              <a:rPr lang="en-US" dirty="0" err="1" smtClean="0"/>
              <a:t>interés</a:t>
            </a:r>
            <a:r>
              <a:rPr lang="en-US" dirty="0" smtClean="0"/>
              <a:t> </a:t>
            </a:r>
            <a:r>
              <a:rPr lang="en-US" dirty="0" err="1" smtClean="0"/>
              <a:t>público</a:t>
            </a:r>
            <a:r>
              <a:rPr lang="en-US" dirty="0" smtClean="0"/>
              <a:t> </a:t>
            </a:r>
            <a:r>
              <a:rPr lang="en-US" dirty="0" err="1" smtClean="0"/>
              <a:t>e</a:t>
            </a:r>
            <a:r>
              <a:rPr lang="en-US" dirty="0" smtClean="0"/>
              <a:t> </a:t>
            </a:r>
            <a:r>
              <a:rPr lang="en-US" dirty="0" err="1" smtClean="0"/>
              <a:t>interés</a:t>
            </a:r>
            <a:r>
              <a:rPr lang="en-US" dirty="0" smtClean="0"/>
              <a:t> personal </a:t>
            </a:r>
            <a:r>
              <a:rPr lang="en-US" dirty="0" err="1" smtClean="0"/>
              <a:t>por</a:t>
            </a:r>
            <a:r>
              <a:rPr lang="en-US" dirty="0" smtClean="0"/>
              <a:t> la </a:t>
            </a:r>
            <a:r>
              <a:rPr lang="en-US" dirty="0" err="1" smtClean="0"/>
              <a:t>reelección</a:t>
            </a:r>
            <a:endParaRPr lang="en-US" dirty="0" smtClean="0"/>
          </a:p>
          <a:p>
            <a:pPr lvl="1"/>
            <a:r>
              <a:rPr lang="en-US" dirty="0" smtClean="0"/>
              <a:t>Lo </a:t>
            </a:r>
            <a:r>
              <a:rPr lang="en-US" dirty="0" err="1" smtClean="0"/>
              <a:t>peor</a:t>
            </a:r>
            <a:r>
              <a:rPr lang="en-US" dirty="0" smtClean="0"/>
              <a:t> de </a:t>
            </a:r>
            <a:r>
              <a:rPr lang="en-US" dirty="0" err="1" smtClean="0"/>
              <a:t>todo</a:t>
            </a:r>
            <a:r>
              <a:rPr lang="en-US" dirty="0" smtClean="0"/>
              <a:t> </a:t>
            </a:r>
            <a:r>
              <a:rPr lang="en-US" dirty="0" err="1" smtClean="0"/>
              <a:t>es</a:t>
            </a:r>
            <a:r>
              <a:rPr lang="en-US" dirty="0" smtClean="0"/>
              <a:t> </a:t>
            </a:r>
            <a:r>
              <a:rPr lang="en-US" dirty="0" err="1" smtClean="0"/>
              <a:t>que</a:t>
            </a:r>
            <a:r>
              <a:rPr lang="en-US" dirty="0" smtClean="0"/>
              <a:t> </a:t>
            </a:r>
            <a:r>
              <a:rPr lang="en-US" dirty="0" err="1" smtClean="0"/>
              <a:t>es</a:t>
            </a:r>
            <a:r>
              <a:rPr lang="en-US" dirty="0" smtClean="0"/>
              <a:t> </a:t>
            </a:r>
            <a:r>
              <a:rPr lang="en-US" dirty="0" err="1" smtClean="0"/>
              <a:t>difícil</a:t>
            </a:r>
            <a:r>
              <a:rPr lang="en-US" dirty="0" smtClean="0"/>
              <a:t> de </a:t>
            </a:r>
            <a:r>
              <a:rPr lang="en-US" dirty="0" err="1" smtClean="0"/>
              <a:t>medir</a:t>
            </a:r>
            <a:r>
              <a:rPr lang="en-US" dirty="0" smtClean="0"/>
              <a:t>, </a:t>
            </a:r>
            <a:r>
              <a:rPr lang="en-US" dirty="0" err="1" smtClean="0"/>
              <a:t>porque</a:t>
            </a:r>
            <a:r>
              <a:rPr lang="en-US" dirty="0" smtClean="0"/>
              <a:t> lo </a:t>
            </a:r>
            <a:r>
              <a:rPr lang="en-US" dirty="0" err="1" smtClean="0"/>
              <a:t>público</a:t>
            </a:r>
            <a:r>
              <a:rPr lang="en-US" dirty="0" smtClean="0"/>
              <a:t> </a:t>
            </a:r>
            <a:r>
              <a:rPr lang="en-US" dirty="0" err="1" smtClean="0"/>
              <a:t>o</a:t>
            </a:r>
            <a:r>
              <a:rPr lang="en-US" dirty="0" smtClean="0"/>
              <a:t> lo </a:t>
            </a:r>
            <a:r>
              <a:rPr lang="en-US" dirty="0" err="1" smtClean="0"/>
              <a:t>privado</a:t>
            </a:r>
            <a:r>
              <a:rPr lang="en-US" dirty="0" smtClean="0"/>
              <a:t> </a:t>
            </a:r>
            <a:r>
              <a:rPr lang="en-US" dirty="0" err="1" smtClean="0"/>
              <a:t>está</a:t>
            </a:r>
            <a:r>
              <a:rPr lang="en-US" dirty="0" smtClean="0"/>
              <a:t> </a:t>
            </a:r>
            <a:r>
              <a:rPr lang="en-US" dirty="0" err="1" smtClean="0"/>
              <a:t>generalmente</a:t>
            </a:r>
            <a:r>
              <a:rPr lang="en-US" dirty="0" smtClean="0"/>
              <a:t> en los </a:t>
            </a:r>
            <a:r>
              <a:rPr lang="en-US" dirty="0" err="1" smtClean="0"/>
              <a:t>detalles</a:t>
            </a:r>
            <a:r>
              <a:rPr lang="en-US" dirty="0" smtClean="0"/>
              <a:t> </a:t>
            </a:r>
            <a:r>
              <a:rPr lang="en-US" dirty="0" err="1" smtClean="0"/>
              <a:t>más</a:t>
            </a:r>
            <a:r>
              <a:rPr lang="en-US" dirty="0" smtClean="0"/>
              <a:t> </a:t>
            </a:r>
            <a:r>
              <a:rPr lang="en-US" dirty="0" err="1" smtClean="0"/>
              <a:t>complejos</a:t>
            </a:r>
            <a:r>
              <a:rPr lang="en-US" dirty="0" smtClean="0"/>
              <a:t> de la </a:t>
            </a:r>
            <a:r>
              <a:rPr lang="en-US" dirty="0" err="1" smtClean="0"/>
              <a:t>legislación</a:t>
            </a:r>
            <a:r>
              <a:rPr lang="en-US" dirty="0" smtClean="0"/>
              <a:t> (</a:t>
            </a:r>
            <a:r>
              <a:rPr lang="en-US" dirty="0" err="1" smtClean="0"/>
              <a:t>esto</a:t>
            </a:r>
            <a:r>
              <a:rPr lang="en-US" dirty="0" smtClean="0"/>
              <a:t> lo </a:t>
            </a:r>
            <a:r>
              <a:rPr lang="en-US" dirty="0" err="1" smtClean="0"/>
              <a:t>comenta</a:t>
            </a:r>
            <a:r>
              <a:rPr lang="en-US" dirty="0" smtClean="0"/>
              <a:t> de </a:t>
            </a:r>
            <a:r>
              <a:rPr lang="en-US" dirty="0" err="1" smtClean="0"/>
              <a:t>cara</a:t>
            </a:r>
            <a:r>
              <a:rPr lang="en-US" dirty="0" smtClean="0"/>
              <a:t> a los </a:t>
            </a:r>
            <a:r>
              <a:rPr lang="en-US" dirty="0" err="1" smtClean="0"/>
              <a:t>estudios</a:t>
            </a:r>
            <a:r>
              <a:rPr lang="en-US" dirty="0" smtClean="0"/>
              <a:t> de </a:t>
            </a:r>
            <a:r>
              <a:rPr lang="en-US" dirty="0" err="1" smtClean="0"/>
              <a:t>ciencia</a:t>
            </a:r>
            <a:r>
              <a:rPr lang="en-US" dirty="0" smtClean="0"/>
              <a:t> social </a:t>
            </a:r>
            <a:r>
              <a:rPr lang="en-US" dirty="0" err="1" smtClean="0"/>
              <a:t>que</a:t>
            </a:r>
            <a:r>
              <a:rPr lang="en-US" dirty="0" smtClean="0"/>
              <a:t> </a:t>
            </a:r>
            <a:r>
              <a:rPr lang="en-US" dirty="0" err="1" smtClean="0"/>
              <a:t>existen</a:t>
            </a:r>
            <a:r>
              <a:rPr lang="en-US" dirty="0" smtClean="0"/>
              <a:t> en </a:t>
            </a:r>
            <a:r>
              <a:rPr lang="en-US" i="1" dirty="0" smtClean="0"/>
              <a:t>public choice</a:t>
            </a:r>
            <a:r>
              <a:rPr lang="en-US" dirty="0" smtClean="0"/>
              <a:t>).</a:t>
            </a:r>
          </a:p>
          <a:p>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II. Critiquing Public Choice. Interaction of legislatures and administrative agencies (1)</a:t>
            </a:r>
            <a:endParaRPr lang="en-US" sz="3600" dirty="0"/>
          </a:p>
        </p:txBody>
      </p:sp>
      <p:sp>
        <p:nvSpPr>
          <p:cNvPr id="3" name="Content Placeholder 2"/>
          <p:cNvSpPr>
            <a:spLocks noGrp="1"/>
          </p:cNvSpPr>
          <p:nvPr>
            <p:ph idx="1"/>
          </p:nvPr>
        </p:nvSpPr>
        <p:spPr/>
        <p:txBody>
          <a:bodyPr>
            <a:normAutofit fontScale="70000" lnSpcReduction="20000"/>
          </a:bodyPr>
          <a:lstStyle/>
          <a:p>
            <a:r>
              <a:rPr lang="en-US" dirty="0" err="1" smtClean="0"/>
              <a:t>Muchas</a:t>
            </a:r>
            <a:r>
              <a:rPr lang="en-US" dirty="0" smtClean="0"/>
              <a:t> </a:t>
            </a:r>
            <a:r>
              <a:rPr lang="en-US" dirty="0" err="1" smtClean="0"/>
              <a:t>críticas</a:t>
            </a:r>
            <a:r>
              <a:rPr lang="en-US" dirty="0" smtClean="0"/>
              <a:t> a TPC se </a:t>
            </a:r>
            <a:r>
              <a:rPr lang="en-US" dirty="0" err="1" smtClean="0"/>
              <a:t>basaron</a:t>
            </a:r>
            <a:r>
              <a:rPr lang="en-US" dirty="0" smtClean="0"/>
              <a:t> en los </a:t>
            </a:r>
            <a:r>
              <a:rPr lang="en-US" dirty="0" err="1" smtClean="0"/>
              <a:t>presupuestos</a:t>
            </a:r>
            <a:r>
              <a:rPr lang="en-US" dirty="0" smtClean="0"/>
              <a:t> de </a:t>
            </a:r>
            <a:r>
              <a:rPr lang="en-US" dirty="0" err="1" smtClean="0"/>
              <a:t>preguntas</a:t>
            </a:r>
            <a:r>
              <a:rPr lang="en-US" dirty="0" smtClean="0"/>
              <a:t> tales </a:t>
            </a:r>
            <a:r>
              <a:rPr lang="en-US" dirty="0" err="1" smtClean="0"/>
              <a:t>como</a:t>
            </a:r>
            <a:r>
              <a:rPr lang="en-US" dirty="0" smtClean="0"/>
              <a:t> “</a:t>
            </a:r>
            <a:r>
              <a:rPr lang="en-US" dirty="0" err="1" smtClean="0"/>
              <a:t>quién</a:t>
            </a:r>
            <a:r>
              <a:rPr lang="en-US" dirty="0" smtClean="0"/>
              <a:t> </a:t>
            </a:r>
            <a:r>
              <a:rPr lang="en-US" dirty="0" err="1" smtClean="0"/>
              <a:t>controla</a:t>
            </a:r>
            <a:r>
              <a:rPr lang="en-US" dirty="0" smtClean="0"/>
              <a:t> el policy, el </a:t>
            </a:r>
            <a:r>
              <a:rPr lang="en-US" dirty="0" err="1" smtClean="0"/>
              <a:t>parlamento</a:t>
            </a:r>
            <a:r>
              <a:rPr lang="en-US" dirty="0" smtClean="0"/>
              <a:t> </a:t>
            </a:r>
            <a:r>
              <a:rPr lang="en-US" dirty="0" err="1" smtClean="0"/>
              <a:t>o</a:t>
            </a:r>
            <a:r>
              <a:rPr lang="en-US" dirty="0" smtClean="0"/>
              <a:t> los </a:t>
            </a:r>
            <a:r>
              <a:rPr lang="en-US" dirty="0" err="1" smtClean="0"/>
              <a:t>burócratas</a:t>
            </a:r>
            <a:r>
              <a:rPr lang="en-US" dirty="0" smtClean="0"/>
              <a:t>”, “a </a:t>
            </a:r>
            <a:r>
              <a:rPr lang="en-US" dirty="0" err="1" smtClean="0"/>
              <a:t>través</a:t>
            </a:r>
            <a:r>
              <a:rPr lang="en-US" dirty="0" smtClean="0"/>
              <a:t> de </a:t>
            </a:r>
            <a:r>
              <a:rPr lang="en-US" dirty="0" err="1" smtClean="0"/>
              <a:t>qué</a:t>
            </a:r>
            <a:r>
              <a:rPr lang="en-US" dirty="0" smtClean="0"/>
              <a:t> </a:t>
            </a:r>
            <a:r>
              <a:rPr lang="en-US" dirty="0" err="1" smtClean="0"/>
              <a:t>técnicas</a:t>
            </a:r>
            <a:r>
              <a:rPr lang="en-US" dirty="0" smtClean="0"/>
              <a:t>?”, “con </a:t>
            </a:r>
            <a:r>
              <a:rPr lang="en-US" dirty="0" err="1" smtClean="0"/>
              <a:t>qué</a:t>
            </a:r>
            <a:r>
              <a:rPr lang="en-US" dirty="0" smtClean="0"/>
              <a:t> fines”</a:t>
            </a:r>
          </a:p>
          <a:p>
            <a:pPr lvl="1"/>
            <a:r>
              <a:rPr lang="en-US" dirty="0" err="1" smtClean="0"/>
              <a:t>Por</a:t>
            </a:r>
            <a:r>
              <a:rPr lang="en-US" dirty="0" smtClean="0"/>
              <a:t> </a:t>
            </a:r>
            <a:r>
              <a:rPr lang="en-US" dirty="0" err="1" smtClean="0"/>
              <a:t>ejemplo</a:t>
            </a:r>
            <a:r>
              <a:rPr lang="en-US" dirty="0" smtClean="0"/>
              <a:t>, </a:t>
            </a:r>
            <a:r>
              <a:rPr lang="en-US" dirty="0" err="1" smtClean="0"/>
              <a:t>las</a:t>
            </a:r>
            <a:r>
              <a:rPr lang="en-US" dirty="0" smtClean="0"/>
              <a:t> </a:t>
            </a:r>
            <a:r>
              <a:rPr lang="en-US" dirty="0" err="1" smtClean="0"/>
              <a:t>agencias</a:t>
            </a:r>
            <a:r>
              <a:rPr lang="en-US" dirty="0" smtClean="0"/>
              <a:t> </a:t>
            </a:r>
            <a:r>
              <a:rPr lang="en-US" dirty="0" err="1" smtClean="0"/>
              <a:t>administrativas</a:t>
            </a:r>
            <a:r>
              <a:rPr lang="en-US" dirty="0" smtClean="0"/>
              <a:t> no </a:t>
            </a:r>
            <a:r>
              <a:rPr lang="en-US" dirty="0" err="1" smtClean="0"/>
              <a:t>maximizan</a:t>
            </a:r>
            <a:r>
              <a:rPr lang="en-US" dirty="0" smtClean="0"/>
              <a:t> el </a:t>
            </a:r>
            <a:r>
              <a:rPr lang="en-US" dirty="0" err="1" smtClean="0"/>
              <a:t>tamaño</a:t>
            </a:r>
            <a:r>
              <a:rPr lang="en-US" dirty="0" smtClean="0"/>
              <a:t> de </a:t>
            </a:r>
            <a:r>
              <a:rPr lang="en-US" dirty="0" err="1" smtClean="0"/>
              <a:t>su</a:t>
            </a:r>
            <a:r>
              <a:rPr lang="en-US" dirty="0" smtClean="0"/>
              <a:t> </a:t>
            </a:r>
            <a:r>
              <a:rPr lang="en-US" dirty="0" err="1" smtClean="0"/>
              <a:t>presupuesto</a:t>
            </a:r>
            <a:r>
              <a:rPr lang="en-US" dirty="0" smtClean="0"/>
              <a:t>, </a:t>
            </a:r>
            <a:r>
              <a:rPr lang="en-US" dirty="0" err="1" smtClean="0"/>
              <a:t>sino</a:t>
            </a:r>
            <a:r>
              <a:rPr lang="en-US" dirty="0" smtClean="0"/>
              <a:t> </a:t>
            </a:r>
            <a:r>
              <a:rPr lang="en-US" dirty="0" err="1" smtClean="0"/>
              <a:t>también</a:t>
            </a:r>
            <a:r>
              <a:rPr lang="en-US" dirty="0" smtClean="0"/>
              <a:t> </a:t>
            </a:r>
            <a:r>
              <a:rPr lang="en-US" dirty="0" err="1" smtClean="0"/>
              <a:t>discrecionalidad</a:t>
            </a:r>
            <a:endParaRPr lang="en-US" dirty="0" smtClean="0"/>
          </a:p>
          <a:p>
            <a:r>
              <a:rPr lang="en-US" dirty="0" err="1" smtClean="0"/>
              <a:t>Visiones</a:t>
            </a:r>
            <a:r>
              <a:rPr lang="en-US" dirty="0" smtClean="0"/>
              <a:t> simples </a:t>
            </a:r>
            <a:r>
              <a:rPr lang="en-US" dirty="0" err="1" smtClean="0"/>
              <a:t>basadas</a:t>
            </a:r>
            <a:r>
              <a:rPr lang="en-US" dirty="0" smtClean="0"/>
              <a:t> en un </a:t>
            </a:r>
            <a:r>
              <a:rPr lang="en-US" dirty="0" err="1" smtClean="0"/>
              <a:t>regulador</a:t>
            </a:r>
            <a:r>
              <a:rPr lang="en-US" dirty="0" smtClean="0"/>
              <a:t> </a:t>
            </a:r>
            <a:r>
              <a:rPr lang="en-US" dirty="0" err="1" smtClean="0"/>
              <a:t>y</a:t>
            </a:r>
            <a:r>
              <a:rPr lang="en-US" dirty="0" smtClean="0"/>
              <a:t> en </a:t>
            </a:r>
            <a:r>
              <a:rPr lang="en-US" dirty="0" err="1" smtClean="0"/>
              <a:t>regulados</a:t>
            </a:r>
            <a:r>
              <a:rPr lang="en-US" dirty="0" smtClean="0"/>
              <a:t> no </a:t>
            </a:r>
            <a:r>
              <a:rPr lang="en-US" dirty="0" err="1" smtClean="0"/>
              <a:t>tienen</a:t>
            </a:r>
            <a:r>
              <a:rPr lang="en-US" dirty="0" smtClean="0"/>
              <a:t> mucho </a:t>
            </a:r>
            <a:r>
              <a:rPr lang="en-US" dirty="0" err="1" smtClean="0"/>
              <a:t>fuerza</a:t>
            </a:r>
            <a:endParaRPr lang="en-US" dirty="0" smtClean="0"/>
          </a:p>
          <a:p>
            <a:pPr lvl="1"/>
            <a:r>
              <a:rPr lang="en-US" dirty="0" smtClean="0"/>
              <a:t>Hay </a:t>
            </a:r>
            <a:r>
              <a:rPr lang="en-US" dirty="0" err="1" smtClean="0"/>
              <a:t>muchas</a:t>
            </a:r>
            <a:r>
              <a:rPr lang="en-US" dirty="0" smtClean="0"/>
              <a:t> </a:t>
            </a:r>
            <a:r>
              <a:rPr lang="en-US" dirty="0" err="1" smtClean="0"/>
              <a:t>anomalías</a:t>
            </a:r>
            <a:r>
              <a:rPr lang="en-US" dirty="0" smtClean="0"/>
              <a:t> </a:t>
            </a:r>
            <a:r>
              <a:rPr lang="en-US" dirty="0" err="1" smtClean="0"/>
              <a:t>que</a:t>
            </a:r>
            <a:r>
              <a:rPr lang="en-US" dirty="0" smtClean="0"/>
              <a:t> no </a:t>
            </a:r>
            <a:r>
              <a:rPr lang="en-US" dirty="0" err="1" smtClean="0"/>
              <a:t>calzan</a:t>
            </a:r>
            <a:r>
              <a:rPr lang="en-US" dirty="0" smtClean="0"/>
              <a:t> con la </a:t>
            </a:r>
            <a:r>
              <a:rPr lang="en-US" dirty="0" err="1" smtClean="0"/>
              <a:t>teoría</a:t>
            </a:r>
            <a:endParaRPr lang="en-US" dirty="0" smtClean="0"/>
          </a:p>
          <a:p>
            <a:pPr lvl="1"/>
            <a:r>
              <a:rPr lang="en-US" dirty="0" err="1" smtClean="0"/>
              <a:t>Está</a:t>
            </a:r>
            <a:r>
              <a:rPr lang="en-US" dirty="0" smtClean="0"/>
              <a:t> el </a:t>
            </a:r>
            <a:r>
              <a:rPr lang="en-US" dirty="0" err="1" smtClean="0"/>
              <a:t>Presidente</a:t>
            </a:r>
            <a:r>
              <a:rPr lang="en-US" dirty="0" smtClean="0"/>
              <a:t> </a:t>
            </a:r>
            <a:r>
              <a:rPr lang="en-US" dirty="0" err="1" smtClean="0"/>
              <a:t>y</a:t>
            </a:r>
            <a:r>
              <a:rPr lang="en-US" dirty="0" smtClean="0"/>
              <a:t> los </a:t>
            </a:r>
            <a:r>
              <a:rPr lang="en-US" dirty="0" err="1" smtClean="0"/>
              <a:t>Tribunales</a:t>
            </a:r>
            <a:r>
              <a:rPr lang="en-US" dirty="0" smtClean="0"/>
              <a:t>, </a:t>
            </a:r>
            <a:r>
              <a:rPr lang="en-US" dirty="0" err="1" smtClean="0"/>
              <a:t>ni</a:t>
            </a:r>
            <a:r>
              <a:rPr lang="en-US" dirty="0" smtClean="0"/>
              <a:t> </a:t>
            </a:r>
            <a:r>
              <a:rPr lang="en-US" dirty="0" err="1" smtClean="0"/>
              <a:t>más</a:t>
            </a:r>
            <a:r>
              <a:rPr lang="en-US" dirty="0" smtClean="0"/>
              <a:t> </a:t>
            </a:r>
            <a:r>
              <a:rPr lang="en-US" dirty="0" err="1" smtClean="0"/>
              <a:t>ni</a:t>
            </a:r>
            <a:r>
              <a:rPr lang="en-US" dirty="0" smtClean="0"/>
              <a:t> </a:t>
            </a:r>
            <a:r>
              <a:rPr lang="en-US" dirty="0" err="1" smtClean="0"/>
              <a:t>menos</a:t>
            </a:r>
            <a:r>
              <a:rPr lang="en-US" dirty="0" smtClean="0"/>
              <a:t> (no </a:t>
            </a:r>
            <a:r>
              <a:rPr lang="en-US" dirty="0" err="1" smtClean="0"/>
              <a:t>puede</a:t>
            </a:r>
            <a:r>
              <a:rPr lang="en-US" dirty="0" smtClean="0"/>
              <a:t> ser </a:t>
            </a:r>
            <a:r>
              <a:rPr lang="en-US" dirty="0" err="1" smtClean="0"/>
              <a:t>serio</a:t>
            </a:r>
            <a:r>
              <a:rPr lang="en-US" dirty="0" smtClean="0"/>
              <a:t> un </a:t>
            </a:r>
            <a:r>
              <a:rPr lang="en-US" dirty="0" err="1" smtClean="0"/>
              <a:t>modelo</a:t>
            </a:r>
            <a:r>
              <a:rPr lang="en-US" dirty="0" smtClean="0"/>
              <a:t> </a:t>
            </a:r>
            <a:r>
              <a:rPr lang="en-US" dirty="0" err="1" smtClean="0"/>
              <a:t>que</a:t>
            </a:r>
            <a:r>
              <a:rPr lang="en-US" dirty="0" smtClean="0"/>
              <a:t> no los </a:t>
            </a:r>
            <a:r>
              <a:rPr lang="en-US" dirty="0" err="1" smtClean="0"/>
              <a:t>considere</a:t>
            </a:r>
            <a:r>
              <a:rPr lang="en-US" dirty="0" smtClean="0"/>
              <a:t>).</a:t>
            </a:r>
          </a:p>
          <a:p>
            <a:r>
              <a:rPr lang="en-US" dirty="0" smtClean="0"/>
              <a:t>Mucho de </a:t>
            </a:r>
            <a:r>
              <a:rPr lang="en-US" dirty="0" err="1" smtClean="0"/>
              <a:t>esto</a:t>
            </a:r>
            <a:r>
              <a:rPr lang="en-US" dirty="0" smtClean="0"/>
              <a:t> se </a:t>
            </a:r>
            <a:r>
              <a:rPr lang="en-US" dirty="0" err="1" smtClean="0"/>
              <a:t>basa</a:t>
            </a:r>
            <a:r>
              <a:rPr lang="en-US" dirty="0" smtClean="0"/>
              <a:t> en la </a:t>
            </a:r>
            <a:r>
              <a:rPr lang="en-US" dirty="0" err="1" smtClean="0"/>
              <a:t>relación</a:t>
            </a:r>
            <a:r>
              <a:rPr lang="en-US" dirty="0" smtClean="0"/>
              <a:t> especial entre el </a:t>
            </a:r>
            <a:r>
              <a:rPr lang="en-US" dirty="0" err="1" smtClean="0"/>
              <a:t>Congreso</a:t>
            </a:r>
            <a:r>
              <a:rPr lang="en-US" dirty="0" smtClean="0"/>
              <a:t> de USA </a:t>
            </a:r>
            <a:r>
              <a:rPr lang="en-US" dirty="0" err="1" smtClean="0"/>
              <a:t>y</a:t>
            </a:r>
            <a:r>
              <a:rPr lang="en-US" dirty="0" smtClean="0"/>
              <a:t> </a:t>
            </a:r>
            <a:r>
              <a:rPr lang="en-US" dirty="0" err="1" smtClean="0"/>
              <a:t>las</a:t>
            </a:r>
            <a:r>
              <a:rPr lang="en-US" dirty="0" smtClean="0"/>
              <a:t> </a:t>
            </a:r>
            <a:r>
              <a:rPr lang="en-US" dirty="0" err="1" smtClean="0"/>
              <a:t>agencias</a:t>
            </a:r>
            <a:r>
              <a:rPr lang="en-US" dirty="0" smtClean="0"/>
              <a:t>, </a:t>
            </a:r>
            <a:r>
              <a:rPr lang="en-US" dirty="0" err="1" smtClean="0"/>
              <a:t>que</a:t>
            </a:r>
            <a:r>
              <a:rPr lang="en-US" dirty="0" smtClean="0"/>
              <a:t> no </a:t>
            </a:r>
            <a:r>
              <a:rPr lang="en-US" dirty="0" err="1" smtClean="0"/>
              <a:t>es</a:t>
            </a:r>
            <a:r>
              <a:rPr lang="en-US" dirty="0" smtClean="0"/>
              <a:t> </a:t>
            </a:r>
            <a:r>
              <a:rPr lang="en-US" dirty="0" err="1" smtClean="0"/>
              <a:t>extrapolable</a:t>
            </a:r>
            <a:r>
              <a:rPr lang="en-US" dirty="0" smtClean="0"/>
              <a:t> a Chile (</a:t>
            </a:r>
            <a:r>
              <a:rPr lang="en-US" dirty="0" err="1" smtClean="0"/>
              <a:t>ni</a:t>
            </a:r>
            <a:r>
              <a:rPr lang="en-US" dirty="0" smtClean="0"/>
              <a:t> </a:t>
            </a:r>
            <a:r>
              <a:rPr lang="en-US" dirty="0" err="1" smtClean="0"/>
              <a:t>desde</a:t>
            </a:r>
            <a:r>
              <a:rPr lang="en-US" dirty="0" smtClean="0"/>
              <a:t> </a:t>
            </a:r>
            <a:r>
              <a:rPr lang="en-US" dirty="0" err="1" smtClean="0"/>
              <a:t>una</a:t>
            </a:r>
            <a:r>
              <a:rPr lang="en-US" dirty="0" smtClean="0"/>
              <a:t> </a:t>
            </a:r>
            <a:r>
              <a:rPr lang="en-US" dirty="0" err="1" smtClean="0"/>
              <a:t>perspectiva</a:t>
            </a:r>
            <a:r>
              <a:rPr lang="en-US" dirty="0" smtClean="0"/>
              <a:t> </a:t>
            </a:r>
            <a:r>
              <a:rPr lang="en-US" dirty="0" err="1" smtClean="0"/>
              <a:t>constitucional</a:t>
            </a:r>
            <a:r>
              <a:rPr lang="en-US" dirty="0" smtClean="0"/>
              <a:t>, </a:t>
            </a:r>
            <a:r>
              <a:rPr lang="en-US" dirty="0" err="1" smtClean="0"/>
              <a:t>ni</a:t>
            </a:r>
            <a:r>
              <a:rPr lang="en-US" dirty="0" smtClean="0"/>
              <a:t> </a:t>
            </a:r>
            <a:r>
              <a:rPr lang="en-US" dirty="0" err="1" smtClean="0"/>
              <a:t>desde</a:t>
            </a:r>
            <a:r>
              <a:rPr lang="en-US" dirty="0" smtClean="0"/>
              <a:t> </a:t>
            </a:r>
            <a:r>
              <a:rPr lang="en-US" dirty="0" err="1" smtClean="0"/>
              <a:t>una</a:t>
            </a:r>
            <a:r>
              <a:rPr lang="en-US" dirty="0" smtClean="0"/>
              <a:t> </a:t>
            </a:r>
            <a:r>
              <a:rPr lang="en-US" dirty="0" err="1" smtClean="0"/>
              <a:t>perspectiva</a:t>
            </a:r>
            <a:r>
              <a:rPr lang="en-US" dirty="0" smtClean="0"/>
              <a:t> de </a:t>
            </a:r>
            <a:r>
              <a:rPr lang="en-US" dirty="0" err="1" smtClean="0"/>
              <a:t>ciencia</a:t>
            </a:r>
            <a:r>
              <a:rPr lang="en-US" dirty="0" smtClean="0"/>
              <a:t> </a:t>
            </a:r>
            <a:r>
              <a:rPr lang="en-US" dirty="0" err="1" smtClean="0"/>
              <a:t>política</a:t>
            </a:r>
            <a:r>
              <a:rPr lang="en-US" dirty="0" smtClean="0"/>
              <a:t>).</a:t>
            </a:r>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II. Critiquing Public Choice. Interaction of legislatures and administrative agencies (2)</a:t>
            </a:r>
            <a:endParaRPr lang="en-US" sz="3200" dirty="0"/>
          </a:p>
        </p:txBody>
      </p:sp>
      <p:sp>
        <p:nvSpPr>
          <p:cNvPr id="3" name="Content Placeholder 2"/>
          <p:cNvSpPr>
            <a:spLocks noGrp="1"/>
          </p:cNvSpPr>
          <p:nvPr>
            <p:ph idx="1"/>
          </p:nvPr>
        </p:nvSpPr>
        <p:spPr/>
        <p:txBody>
          <a:bodyPr>
            <a:normAutofit fontScale="85000" lnSpcReduction="20000"/>
          </a:bodyPr>
          <a:lstStyle/>
          <a:p>
            <a:r>
              <a:rPr lang="en-US" dirty="0" err="1" smtClean="0"/>
              <a:t>Derecho</a:t>
            </a:r>
            <a:r>
              <a:rPr lang="en-US" dirty="0" smtClean="0"/>
              <a:t> </a:t>
            </a:r>
            <a:r>
              <a:rPr lang="en-US" dirty="0" err="1" smtClean="0"/>
              <a:t>administrativo</a:t>
            </a:r>
            <a:endParaRPr lang="en-US" dirty="0" smtClean="0"/>
          </a:p>
          <a:p>
            <a:pPr lvl="1"/>
            <a:r>
              <a:rPr lang="en-US" dirty="0" smtClean="0"/>
              <a:t>Se </a:t>
            </a:r>
            <a:r>
              <a:rPr lang="en-US" dirty="0" err="1" smtClean="0"/>
              <a:t>explica</a:t>
            </a:r>
            <a:r>
              <a:rPr lang="en-US" dirty="0" smtClean="0"/>
              <a:t> </a:t>
            </a:r>
            <a:r>
              <a:rPr lang="en-US" dirty="0" err="1" smtClean="0"/>
              <a:t>por</a:t>
            </a:r>
            <a:r>
              <a:rPr lang="en-US" dirty="0" smtClean="0"/>
              <a:t> el </a:t>
            </a:r>
            <a:r>
              <a:rPr lang="en-US" dirty="0" err="1" smtClean="0"/>
              <a:t>esfuerzo</a:t>
            </a:r>
            <a:r>
              <a:rPr lang="en-US" dirty="0" smtClean="0"/>
              <a:t> del </a:t>
            </a:r>
            <a:r>
              <a:rPr lang="en-US" dirty="0" err="1" smtClean="0"/>
              <a:t>Congreso</a:t>
            </a:r>
            <a:r>
              <a:rPr lang="en-US" dirty="0" smtClean="0"/>
              <a:t> de </a:t>
            </a:r>
            <a:r>
              <a:rPr lang="en-US" dirty="0" err="1" smtClean="0"/>
              <a:t>establecer</a:t>
            </a:r>
            <a:r>
              <a:rPr lang="en-US" dirty="0" smtClean="0"/>
              <a:t> </a:t>
            </a:r>
            <a:r>
              <a:rPr lang="en-US" dirty="0" err="1" smtClean="0"/>
              <a:t>mecanismos</a:t>
            </a:r>
            <a:r>
              <a:rPr lang="en-US" dirty="0" smtClean="0"/>
              <a:t> de control ex ante</a:t>
            </a:r>
          </a:p>
          <a:p>
            <a:pPr lvl="1"/>
            <a:r>
              <a:rPr lang="en-US" dirty="0" smtClean="0"/>
              <a:t>Las </a:t>
            </a:r>
            <a:r>
              <a:rPr lang="en-US" dirty="0" err="1" smtClean="0"/>
              <a:t>preguntas</a:t>
            </a:r>
            <a:r>
              <a:rPr lang="en-US" dirty="0" smtClean="0"/>
              <a:t> claves </a:t>
            </a:r>
            <a:r>
              <a:rPr lang="en-US" dirty="0" err="1" smtClean="0"/>
              <a:t>han</a:t>
            </a:r>
            <a:r>
              <a:rPr lang="en-US" dirty="0" smtClean="0"/>
              <a:t> </a:t>
            </a:r>
            <a:r>
              <a:rPr lang="en-US" dirty="0" err="1" smtClean="0"/>
              <a:t>sido</a:t>
            </a:r>
            <a:r>
              <a:rPr lang="en-US" dirty="0" smtClean="0"/>
              <a:t> </a:t>
            </a:r>
            <a:r>
              <a:rPr lang="en-US" dirty="0" err="1" smtClean="0"/>
              <a:t>por</a:t>
            </a:r>
            <a:r>
              <a:rPr lang="en-US" dirty="0" smtClean="0"/>
              <a:t> </a:t>
            </a:r>
            <a:r>
              <a:rPr lang="en-US" dirty="0" err="1" smtClean="0"/>
              <a:t>qué</a:t>
            </a:r>
            <a:r>
              <a:rPr lang="en-US" dirty="0" smtClean="0"/>
              <a:t> </a:t>
            </a:r>
            <a:r>
              <a:rPr lang="en-US" dirty="0" err="1" smtClean="0"/>
              <a:t>existe</a:t>
            </a:r>
            <a:r>
              <a:rPr lang="en-US" dirty="0" smtClean="0"/>
              <a:t> la </a:t>
            </a:r>
            <a:r>
              <a:rPr lang="en-US" dirty="0" err="1" smtClean="0"/>
              <a:t>delegación</a:t>
            </a:r>
            <a:r>
              <a:rPr lang="en-US" dirty="0" smtClean="0"/>
              <a:t>. </a:t>
            </a:r>
            <a:r>
              <a:rPr lang="en-US" dirty="0" err="1" smtClean="0"/>
              <a:t>Cuándo</a:t>
            </a:r>
            <a:r>
              <a:rPr lang="en-US" dirty="0" smtClean="0"/>
              <a:t> se produce. </a:t>
            </a:r>
            <a:r>
              <a:rPr lang="en-US" dirty="0" err="1" smtClean="0"/>
              <a:t>Cuál</a:t>
            </a:r>
            <a:r>
              <a:rPr lang="en-US" dirty="0" smtClean="0"/>
              <a:t> </a:t>
            </a:r>
            <a:r>
              <a:rPr lang="en-US" dirty="0" err="1" smtClean="0"/>
              <a:t>es</a:t>
            </a:r>
            <a:r>
              <a:rPr lang="en-US" dirty="0" smtClean="0"/>
              <a:t> la </a:t>
            </a:r>
            <a:r>
              <a:rPr lang="en-US" dirty="0" err="1" smtClean="0"/>
              <a:t>estructura</a:t>
            </a:r>
            <a:r>
              <a:rPr lang="en-US" dirty="0" smtClean="0"/>
              <a:t> de la </a:t>
            </a:r>
            <a:r>
              <a:rPr lang="en-US" dirty="0" err="1" smtClean="0"/>
              <a:t>agencias</a:t>
            </a:r>
            <a:endParaRPr lang="en-US" dirty="0" smtClean="0"/>
          </a:p>
          <a:p>
            <a:pPr lvl="1"/>
            <a:r>
              <a:rPr lang="en-US" dirty="0" smtClean="0"/>
              <a:t>El </a:t>
            </a:r>
            <a:r>
              <a:rPr lang="en-US" dirty="0" err="1" smtClean="0"/>
              <a:t>exceso</a:t>
            </a:r>
            <a:r>
              <a:rPr lang="en-US" dirty="0" smtClean="0"/>
              <a:t> de </a:t>
            </a:r>
            <a:r>
              <a:rPr lang="en-US" dirty="0" err="1" smtClean="0"/>
              <a:t>complejidad</a:t>
            </a:r>
            <a:r>
              <a:rPr lang="en-US" dirty="0" smtClean="0"/>
              <a:t> de los </a:t>
            </a:r>
            <a:r>
              <a:rPr lang="en-US" dirty="0" err="1" smtClean="0"/>
              <a:t>modelos</a:t>
            </a:r>
            <a:r>
              <a:rPr lang="en-US" dirty="0" smtClean="0"/>
              <a:t> ha </a:t>
            </a:r>
            <a:r>
              <a:rPr lang="en-US" dirty="0" err="1" smtClean="0"/>
              <a:t>llevado</a:t>
            </a:r>
            <a:r>
              <a:rPr lang="en-US" dirty="0" smtClean="0"/>
              <a:t> a </a:t>
            </a:r>
            <a:r>
              <a:rPr lang="en-US" dirty="0" err="1" smtClean="0"/>
              <a:t>que</a:t>
            </a:r>
            <a:r>
              <a:rPr lang="en-US" dirty="0" smtClean="0"/>
              <a:t> </a:t>
            </a:r>
            <a:r>
              <a:rPr lang="en-US" dirty="0" err="1" smtClean="0"/>
              <a:t>sean</a:t>
            </a:r>
            <a:r>
              <a:rPr lang="en-US" dirty="0" smtClean="0"/>
              <a:t> </a:t>
            </a:r>
            <a:r>
              <a:rPr lang="en-US" dirty="0" err="1" smtClean="0"/>
              <a:t>difíciles</a:t>
            </a:r>
            <a:r>
              <a:rPr lang="en-US" dirty="0" smtClean="0"/>
              <a:t> de </a:t>
            </a:r>
            <a:r>
              <a:rPr lang="en-US" dirty="0" err="1" smtClean="0"/>
              <a:t>utilizar</a:t>
            </a:r>
            <a:r>
              <a:rPr lang="en-US" dirty="0" smtClean="0"/>
              <a:t> </a:t>
            </a:r>
            <a:r>
              <a:rPr lang="en-US" dirty="0" err="1" smtClean="0"/>
              <a:t>y</a:t>
            </a:r>
            <a:r>
              <a:rPr lang="en-US" dirty="0" smtClean="0"/>
              <a:t> </a:t>
            </a:r>
            <a:r>
              <a:rPr lang="en-US" dirty="0" err="1" smtClean="0"/>
              <a:t>generalizar</a:t>
            </a:r>
            <a:endParaRPr lang="en-US" dirty="0" smtClean="0"/>
          </a:p>
          <a:p>
            <a:r>
              <a:rPr lang="en-US" dirty="0" err="1" smtClean="0"/>
              <a:t>Tribunales</a:t>
            </a:r>
            <a:endParaRPr lang="en-US" dirty="0" smtClean="0"/>
          </a:p>
          <a:p>
            <a:pPr lvl="1"/>
            <a:r>
              <a:rPr lang="en-US" dirty="0" smtClean="0"/>
              <a:t>¿</a:t>
            </a:r>
            <a:r>
              <a:rPr lang="en-US" dirty="0" err="1" smtClean="0"/>
              <a:t>Cómo</a:t>
            </a:r>
            <a:r>
              <a:rPr lang="en-US" dirty="0" smtClean="0"/>
              <a:t> </a:t>
            </a:r>
            <a:r>
              <a:rPr lang="en-US" dirty="0" err="1" smtClean="0"/>
              <a:t>afecta</a:t>
            </a:r>
            <a:r>
              <a:rPr lang="en-US" dirty="0" smtClean="0"/>
              <a:t> </a:t>
            </a:r>
            <a:r>
              <a:rPr lang="en-US" dirty="0" err="1" smtClean="0"/>
              <a:t>esto</a:t>
            </a:r>
            <a:r>
              <a:rPr lang="en-US" dirty="0" smtClean="0"/>
              <a:t> la </a:t>
            </a:r>
            <a:r>
              <a:rPr lang="en-US" dirty="0" err="1" smtClean="0"/>
              <a:t>interpretación</a:t>
            </a:r>
            <a:r>
              <a:rPr lang="en-US" dirty="0" smtClean="0"/>
              <a:t> de la </a:t>
            </a:r>
            <a:r>
              <a:rPr lang="en-US" dirty="0" err="1" smtClean="0"/>
              <a:t>ley</a:t>
            </a:r>
            <a:r>
              <a:rPr lang="en-US" dirty="0" smtClean="0"/>
              <a:t>?</a:t>
            </a:r>
          </a:p>
          <a:p>
            <a:pPr lvl="2"/>
            <a:r>
              <a:rPr lang="en-US" dirty="0" err="1" smtClean="0"/>
              <a:t>Textualismo</a:t>
            </a:r>
            <a:r>
              <a:rPr lang="en-US" dirty="0" smtClean="0"/>
              <a:t>, Easterbrook</a:t>
            </a:r>
          </a:p>
          <a:p>
            <a:pPr lvl="2"/>
            <a:r>
              <a:rPr lang="en-US" dirty="0" smtClean="0"/>
              <a:t>Broad </a:t>
            </a:r>
            <a:r>
              <a:rPr lang="en-US" dirty="0" err="1" smtClean="0"/>
              <a:t>purposivism</a:t>
            </a:r>
            <a:r>
              <a:rPr lang="en-US" dirty="0" smtClean="0"/>
              <a:t>, </a:t>
            </a:r>
            <a:r>
              <a:rPr lang="en-US" dirty="0" err="1" smtClean="0"/>
              <a:t>Macey</a:t>
            </a:r>
            <a:endParaRPr lang="en-US" dirty="0" smtClean="0"/>
          </a:p>
          <a:p>
            <a:pPr lvl="2"/>
            <a:r>
              <a:rPr lang="en-US" dirty="0" smtClean="0"/>
              <a:t>Situational </a:t>
            </a:r>
            <a:r>
              <a:rPr lang="en-US" dirty="0" err="1" smtClean="0"/>
              <a:t>reponsiveness</a:t>
            </a:r>
            <a:r>
              <a:rPr lang="en-US" dirty="0" smtClean="0"/>
              <a:t>, </a:t>
            </a:r>
            <a:r>
              <a:rPr lang="en-US" dirty="0" err="1" smtClean="0"/>
              <a:t>Eskridge</a:t>
            </a:r>
            <a:endParaRPr lang="en-US" dirty="0" smtClean="0"/>
          </a:p>
          <a:p>
            <a:pPr lvl="1"/>
            <a:r>
              <a:rPr lang="en-US" dirty="0" smtClean="0"/>
              <a:t>¿</a:t>
            </a:r>
            <a:r>
              <a:rPr lang="en-US" dirty="0" err="1" smtClean="0"/>
              <a:t>Cuán</a:t>
            </a:r>
            <a:r>
              <a:rPr lang="en-US" dirty="0" smtClean="0"/>
              <a:t> </a:t>
            </a:r>
            <a:r>
              <a:rPr lang="en-US" dirty="0" err="1" smtClean="0"/>
              <a:t>afectos</a:t>
            </a:r>
            <a:r>
              <a:rPr lang="en-US" dirty="0" smtClean="0"/>
              <a:t> a </a:t>
            </a:r>
            <a:r>
              <a:rPr lang="en-US" dirty="0" err="1" smtClean="0"/>
              <a:t>fallas</a:t>
            </a:r>
            <a:r>
              <a:rPr lang="en-US" dirty="0" smtClean="0"/>
              <a:t> son los </a:t>
            </a:r>
            <a:r>
              <a:rPr lang="en-US" dirty="0" err="1" smtClean="0"/>
              <a:t>tribunales</a:t>
            </a:r>
            <a:r>
              <a:rPr lang="en-US" dirty="0" smtClean="0"/>
              <a:t>?</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Experimento</a:t>
            </a:r>
          </a:p>
        </p:txBody>
      </p:sp>
      <p:sp>
        <p:nvSpPr>
          <p:cNvPr id="3" name="Content Placeholder 2"/>
          <p:cNvSpPr>
            <a:spLocks noGrp="1"/>
          </p:cNvSpPr>
          <p:nvPr>
            <p:ph idx="1"/>
          </p:nvPr>
        </p:nvSpPr>
        <p:spPr/>
        <p:txBody>
          <a:bodyPr/>
          <a:lstStyle/>
          <a:p>
            <a:r>
              <a:rPr lang="en-US"/>
              <a:t>28 participantes, 14 hombres y 14 mujeres</a:t>
            </a:r>
          </a:p>
          <a:p>
            <a:r>
              <a:rPr lang="en-US"/>
              <a:t>Sistema de elecciones: para uno, y para otros, y en versión presente (“today trials”, tipo hoy vs. una semana) y en versión futura (“delay trials”, tipo en un mes vs. en un mes y en una semana).</a:t>
            </a:r>
          </a:p>
          <a:p>
            <a:r>
              <a:rPr lang="en-US"/>
              <a:t>Las personas aparecen de dos tipos</a:t>
            </a:r>
          </a:p>
          <a:p>
            <a:pPr lvl="1"/>
            <a:r>
              <a:rPr lang="en-US"/>
              <a:t>Descontadores moderados</a:t>
            </a:r>
          </a:p>
          <a:p>
            <a:pPr lvl="1"/>
            <a:r>
              <a:rPr lang="en-US"/>
              <a:t>Descontadores fuertes</a:t>
            </a:r>
          </a:p>
          <a:p>
            <a:endParaRPr lang="en-US"/>
          </a:p>
          <a:p>
            <a:endParaRPr lang="en-US"/>
          </a:p>
          <a:p>
            <a:endParaRPr lang="en-US"/>
          </a:p>
          <a:p>
            <a:endParaRPr lang="en-US"/>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err="1" smtClean="0"/>
              <a:t>Algunas</a:t>
            </a:r>
            <a:r>
              <a:rPr lang="en-US" sz="3200" dirty="0" smtClean="0"/>
              <a:t> de </a:t>
            </a:r>
            <a:r>
              <a:rPr lang="en-US" sz="3200" dirty="0" err="1" smtClean="0"/>
              <a:t>las</a:t>
            </a:r>
            <a:r>
              <a:rPr lang="en-US" sz="3200" dirty="0" smtClean="0"/>
              <a:t> </a:t>
            </a:r>
            <a:r>
              <a:rPr lang="en-US" sz="3200" dirty="0" err="1" smtClean="0"/>
              <a:t>conclusiones</a:t>
            </a:r>
            <a:r>
              <a:rPr lang="en-US" sz="3200" dirty="0" smtClean="0"/>
              <a:t> de </a:t>
            </a:r>
            <a:r>
              <a:rPr lang="en-US" sz="3200" dirty="0" err="1" smtClean="0"/>
              <a:t>Mashaw</a:t>
            </a:r>
            <a:endParaRPr lang="en-US" sz="3200" dirty="0"/>
          </a:p>
        </p:txBody>
      </p:sp>
      <p:sp>
        <p:nvSpPr>
          <p:cNvPr id="3" name="Content Placeholder 2"/>
          <p:cNvSpPr>
            <a:spLocks noGrp="1"/>
          </p:cNvSpPr>
          <p:nvPr>
            <p:ph idx="1"/>
          </p:nvPr>
        </p:nvSpPr>
        <p:spPr/>
        <p:txBody>
          <a:bodyPr>
            <a:normAutofit fontScale="85000" lnSpcReduction="20000"/>
          </a:bodyPr>
          <a:lstStyle/>
          <a:p>
            <a:r>
              <a:rPr lang="en-US" dirty="0" smtClean="0"/>
              <a:t>El </a:t>
            </a:r>
            <a:r>
              <a:rPr lang="en-US" dirty="0" err="1" smtClean="0"/>
              <a:t>paralelo</a:t>
            </a:r>
            <a:r>
              <a:rPr lang="en-US" dirty="0" smtClean="0"/>
              <a:t> entre </a:t>
            </a:r>
            <a:r>
              <a:rPr lang="en-US" dirty="0" err="1" smtClean="0"/>
              <a:t>mercado</a:t>
            </a:r>
            <a:r>
              <a:rPr lang="en-US" dirty="0" smtClean="0"/>
              <a:t> </a:t>
            </a:r>
            <a:r>
              <a:rPr lang="en-US" dirty="0" err="1" smtClean="0"/>
              <a:t>y</a:t>
            </a:r>
            <a:r>
              <a:rPr lang="en-US" dirty="0" smtClean="0"/>
              <a:t> </a:t>
            </a:r>
            <a:r>
              <a:rPr lang="en-US" dirty="0" err="1" smtClean="0"/>
              <a:t>política</a:t>
            </a:r>
            <a:r>
              <a:rPr lang="en-US" dirty="0" smtClean="0"/>
              <a:t> no </a:t>
            </a:r>
            <a:r>
              <a:rPr lang="en-US" dirty="0" err="1" smtClean="0"/>
              <a:t>es</a:t>
            </a:r>
            <a:r>
              <a:rPr lang="en-US" dirty="0" smtClean="0"/>
              <a:t> </a:t>
            </a:r>
            <a:r>
              <a:rPr lang="en-US" dirty="0" err="1" smtClean="0"/>
              <a:t>correcto</a:t>
            </a:r>
            <a:endParaRPr lang="en-US" dirty="0" smtClean="0"/>
          </a:p>
          <a:p>
            <a:r>
              <a:rPr lang="en-US" dirty="0" err="1" smtClean="0"/>
              <a:t>Pero</a:t>
            </a:r>
            <a:r>
              <a:rPr lang="en-US" dirty="0" smtClean="0"/>
              <a:t>, el </a:t>
            </a:r>
            <a:r>
              <a:rPr lang="en-US" i="1" dirty="0" smtClean="0"/>
              <a:t>public choice</a:t>
            </a:r>
            <a:r>
              <a:rPr lang="en-US" dirty="0" smtClean="0"/>
              <a:t> no </a:t>
            </a:r>
            <a:r>
              <a:rPr lang="en-US" dirty="0" err="1" smtClean="0"/>
              <a:t>es</a:t>
            </a:r>
            <a:r>
              <a:rPr lang="en-US" dirty="0" smtClean="0"/>
              <a:t> un </a:t>
            </a:r>
            <a:r>
              <a:rPr lang="en-US" dirty="0" err="1" smtClean="0"/>
              <a:t>proyecto</a:t>
            </a:r>
            <a:r>
              <a:rPr lang="en-US" dirty="0" smtClean="0"/>
              <a:t> </a:t>
            </a:r>
            <a:r>
              <a:rPr lang="en-US" dirty="0" err="1" smtClean="0"/>
              <a:t>perdido</a:t>
            </a:r>
            <a:r>
              <a:rPr lang="en-US" dirty="0" smtClean="0"/>
              <a:t>.</a:t>
            </a:r>
          </a:p>
          <a:p>
            <a:pPr lvl="1"/>
            <a:r>
              <a:rPr lang="en-US" dirty="0" smtClean="0"/>
              <a:t>Los </a:t>
            </a:r>
            <a:r>
              <a:rPr lang="en-US" dirty="0" err="1" smtClean="0"/>
              <a:t>peligros</a:t>
            </a:r>
            <a:r>
              <a:rPr lang="en-US" dirty="0" smtClean="0"/>
              <a:t> de los </a:t>
            </a:r>
            <a:r>
              <a:rPr lang="en-US" dirty="0" err="1" smtClean="0"/>
              <a:t>intereses</a:t>
            </a:r>
            <a:r>
              <a:rPr lang="en-US" dirty="0" smtClean="0"/>
              <a:t> </a:t>
            </a:r>
            <a:r>
              <a:rPr lang="en-US" dirty="0" err="1" smtClean="0"/>
              <a:t>privados</a:t>
            </a:r>
            <a:r>
              <a:rPr lang="en-US" dirty="0" smtClean="0"/>
              <a:t> </a:t>
            </a:r>
            <a:r>
              <a:rPr lang="en-US" dirty="0" err="1" smtClean="0"/>
              <a:t>permanencen</a:t>
            </a:r>
            <a:r>
              <a:rPr lang="en-US" dirty="0" smtClean="0"/>
              <a:t> </a:t>
            </a:r>
            <a:r>
              <a:rPr lang="en-US" dirty="0" err="1" smtClean="0"/>
              <a:t>vigentes</a:t>
            </a:r>
            <a:r>
              <a:rPr lang="en-US" dirty="0" smtClean="0"/>
              <a:t>. El </a:t>
            </a:r>
            <a:r>
              <a:rPr lang="en-US" dirty="0" err="1" smtClean="0"/>
              <a:t>interés</a:t>
            </a:r>
            <a:r>
              <a:rPr lang="en-US" dirty="0" smtClean="0"/>
              <a:t> </a:t>
            </a:r>
            <a:r>
              <a:rPr lang="en-US" dirty="0" err="1" smtClean="0"/>
              <a:t>propio</a:t>
            </a:r>
            <a:r>
              <a:rPr lang="en-US" dirty="0" smtClean="0"/>
              <a:t> </a:t>
            </a:r>
            <a:r>
              <a:rPr lang="en-US" dirty="0" err="1" smtClean="0"/>
              <a:t>racional</a:t>
            </a:r>
            <a:r>
              <a:rPr lang="en-US" dirty="0" smtClean="0"/>
              <a:t> no </a:t>
            </a:r>
            <a:r>
              <a:rPr lang="en-US" dirty="0" err="1" smtClean="0"/>
              <a:t>es</a:t>
            </a:r>
            <a:r>
              <a:rPr lang="en-US" dirty="0" smtClean="0"/>
              <a:t> </a:t>
            </a:r>
            <a:r>
              <a:rPr lang="en-US" dirty="0" err="1" smtClean="0"/>
              <a:t>toda</a:t>
            </a:r>
            <a:r>
              <a:rPr lang="en-US" dirty="0" smtClean="0"/>
              <a:t> la </a:t>
            </a:r>
            <a:r>
              <a:rPr lang="en-US" dirty="0" err="1" smtClean="0"/>
              <a:t>historia</a:t>
            </a:r>
            <a:r>
              <a:rPr lang="en-US" dirty="0" smtClean="0"/>
              <a:t>, </a:t>
            </a:r>
            <a:r>
              <a:rPr lang="en-US" dirty="0" err="1" smtClean="0"/>
              <a:t>pero</a:t>
            </a:r>
            <a:r>
              <a:rPr lang="en-US" dirty="0" smtClean="0"/>
              <a:t> </a:t>
            </a:r>
            <a:r>
              <a:rPr lang="en-US" dirty="0" err="1" smtClean="0"/>
              <a:t>claramente</a:t>
            </a:r>
            <a:r>
              <a:rPr lang="en-US" dirty="0" smtClean="0"/>
              <a:t> </a:t>
            </a:r>
            <a:r>
              <a:rPr lang="en-US" dirty="0" err="1" smtClean="0"/>
              <a:t>es</a:t>
            </a:r>
            <a:r>
              <a:rPr lang="en-US" dirty="0" smtClean="0"/>
              <a:t> parte de la </a:t>
            </a:r>
            <a:r>
              <a:rPr lang="en-US" dirty="0" err="1" smtClean="0"/>
              <a:t>historia</a:t>
            </a:r>
            <a:r>
              <a:rPr lang="en-US" dirty="0" smtClean="0"/>
              <a:t>.</a:t>
            </a:r>
          </a:p>
          <a:p>
            <a:pPr lvl="1"/>
            <a:r>
              <a:rPr lang="en-US" dirty="0" err="1" smtClean="0"/>
              <a:t>Buscamos</a:t>
            </a:r>
            <a:r>
              <a:rPr lang="en-US" dirty="0" smtClean="0"/>
              <a:t> </a:t>
            </a:r>
            <a:r>
              <a:rPr lang="en-US" dirty="0" err="1" smtClean="0"/>
              <a:t>más</a:t>
            </a:r>
            <a:r>
              <a:rPr lang="en-US" dirty="0" smtClean="0"/>
              <a:t> </a:t>
            </a:r>
            <a:r>
              <a:rPr lang="en-US" dirty="0" err="1" smtClean="0"/>
              <a:t>transparencia</a:t>
            </a:r>
            <a:r>
              <a:rPr lang="en-US" dirty="0" smtClean="0"/>
              <a:t> </a:t>
            </a:r>
            <a:r>
              <a:rPr lang="en-US" dirty="0" err="1" smtClean="0"/>
              <a:t>y</a:t>
            </a:r>
            <a:r>
              <a:rPr lang="en-US" dirty="0" smtClean="0"/>
              <a:t> </a:t>
            </a:r>
            <a:r>
              <a:rPr lang="en-US" dirty="0" err="1" smtClean="0"/>
              <a:t>menos</a:t>
            </a:r>
            <a:r>
              <a:rPr lang="en-US" dirty="0" smtClean="0"/>
              <a:t> </a:t>
            </a:r>
            <a:r>
              <a:rPr lang="en-US" dirty="0" err="1" smtClean="0"/>
              <a:t>influencia</a:t>
            </a:r>
            <a:r>
              <a:rPr lang="en-US" dirty="0" smtClean="0"/>
              <a:t> </a:t>
            </a:r>
            <a:r>
              <a:rPr lang="en-US" dirty="0" err="1" smtClean="0"/>
              <a:t>indebida</a:t>
            </a:r>
            <a:endParaRPr lang="en-US" dirty="0" smtClean="0"/>
          </a:p>
          <a:p>
            <a:r>
              <a:rPr lang="en-US" dirty="0" err="1" smtClean="0"/>
              <a:t>Nuestro</a:t>
            </a:r>
            <a:r>
              <a:rPr lang="en-US" dirty="0" smtClean="0"/>
              <a:t> </a:t>
            </a:r>
            <a:r>
              <a:rPr lang="en-US" dirty="0" err="1" smtClean="0"/>
              <a:t>interés</a:t>
            </a:r>
            <a:r>
              <a:rPr lang="en-US" dirty="0" smtClean="0"/>
              <a:t> en </a:t>
            </a:r>
            <a:r>
              <a:rPr lang="en-US" i="1" dirty="0" smtClean="0"/>
              <a:t>public choice</a:t>
            </a:r>
            <a:r>
              <a:rPr lang="en-US" dirty="0" smtClean="0"/>
              <a:t> </a:t>
            </a:r>
            <a:r>
              <a:rPr lang="en-US" dirty="0" err="1" smtClean="0"/>
              <a:t>tiene</a:t>
            </a:r>
            <a:r>
              <a:rPr lang="en-US" dirty="0" smtClean="0"/>
              <a:t> </a:t>
            </a:r>
            <a:r>
              <a:rPr lang="en-US" dirty="0" err="1" smtClean="0"/>
              <a:t>que</a:t>
            </a:r>
            <a:r>
              <a:rPr lang="en-US" dirty="0" smtClean="0"/>
              <a:t> </a:t>
            </a:r>
            <a:r>
              <a:rPr lang="en-US" dirty="0" err="1" smtClean="0"/>
              <a:t>ver</a:t>
            </a:r>
            <a:r>
              <a:rPr lang="en-US" dirty="0" smtClean="0"/>
              <a:t> con el </a:t>
            </a:r>
            <a:r>
              <a:rPr lang="en-US" dirty="0" err="1" smtClean="0"/>
              <a:t>diseño</a:t>
            </a:r>
            <a:r>
              <a:rPr lang="en-US" dirty="0" smtClean="0"/>
              <a:t> </a:t>
            </a:r>
            <a:r>
              <a:rPr lang="en-US" dirty="0" err="1" smtClean="0"/>
              <a:t>institucional</a:t>
            </a:r>
            <a:endParaRPr lang="en-US" dirty="0" smtClean="0"/>
          </a:p>
          <a:p>
            <a:pPr lvl="1"/>
            <a:r>
              <a:rPr lang="en-US" dirty="0" smtClean="0"/>
              <a:t>Madison: La </a:t>
            </a:r>
            <a:r>
              <a:rPr lang="en-US" dirty="0" err="1" smtClean="0"/>
              <a:t>Constitución</a:t>
            </a:r>
            <a:r>
              <a:rPr lang="en-US" dirty="0" smtClean="0"/>
              <a:t> </a:t>
            </a:r>
            <a:r>
              <a:rPr lang="en-US" dirty="0" err="1" smtClean="0"/>
              <a:t>fue</a:t>
            </a:r>
            <a:r>
              <a:rPr lang="en-US" dirty="0" smtClean="0"/>
              <a:t> </a:t>
            </a:r>
            <a:r>
              <a:rPr lang="en-US" dirty="0" err="1" smtClean="0"/>
              <a:t>diseñada</a:t>
            </a:r>
            <a:r>
              <a:rPr lang="en-US" dirty="0" smtClean="0"/>
              <a:t> no </a:t>
            </a:r>
            <a:r>
              <a:rPr lang="en-US" dirty="0" err="1" smtClean="0"/>
              <a:t>considerando</a:t>
            </a:r>
            <a:r>
              <a:rPr lang="en-US" dirty="0" smtClean="0"/>
              <a:t> </a:t>
            </a:r>
            <a:r>
              <a:rPr lang="en-US" dirty="0" err="1" smtClean="0"/>
              <a:t>que</a:t>
            </a:r>
            <a:r>
              <a:rPr lang="en-US" dirty="0" smtClean="0"/>
              <a:t> los hombres </a:t>
            </a:r>
            <a:r>
              <a:rPr lang="en-US" dirty="0" err="1" smtClean="0"/>
              <a:t>fueran</a:t>
            </a:r>
            <a:r>
              <a:rPr lang="en-US" dirty="0" smtClean="0"/>
              <a:t> </a:t>
            </a:r>
            <a:r>
              <a:rPr lang="en-US" dirty="0" err="1" smtClean="0"/>
              <a:t>buenos</a:t>
            </a:r>
            <a:r>
              <a:rPr lang="en-US" dirty="0" smtClean="0"/>
              <a:t> </a:t>
            </a:r>
            <a:r>
              <a:rPr lang="en-US" dirty="0" err="1" smtClean="0"/>
              <a:t>y</a:t>
            </a:r>
            <a:r>
              <a:rPr lang="en-US" dirty="0" smtClean="0"/>
              <a:t> </a:t>
            </a:r>
            <a:r>
              <a:rPr lang="en-US" dirty="0" err="1" smtClean="0"/>
              <a:t>que</a:t>
            </a:r>
            <a:r>
              <a:rPr lang="en-US" dirty="0" smtClean="0"/>
              <a:t> </a:t>
            </a:r>
            <a:r>
              <a:rPr lang="en-US" dirty="0" err="1" smtClean="0"/>
              <a:t>actuaran</a:t>
            </a:r>
            <a:r>
              <a:rPr lang="en-US" dirty="0" smtClean="0"/>
              <a:t> en el </a:t>
            </a:r>
            <a:r>
              <a:rPr lang="en-US" dirty="0" err="1" smtClean="0"/>
              <a:t>interés</a:t>
            </a:r>
            <a:r>
              <a:rPr lang="en-US" dirty="0" smtClean="0"/>
              <a:t> </a:t>
            </a:r>
            <a:r>
              <a:rPr lang="en-US" dirty="0" err="1" smtClean="0"/>
              <a:t>públicos</a:t>
            </a:r>
            <a:r>
              <a:rPr lang="en-US" dirty="0" smtClean="0"/>
              <a:t>, </a:t>
            </a:r>
            <a:r>
              <a:rPr lang="en-US" dirty="0" err="1" smtClean="0"/>
              <a:t>sino</a:t>
            </a:r>
            <a:r>
              <a:rPr lang="en-US" dirty="0" smtClean="0"/>
              <a:t> de forma </a:t>
            </a:r>
            <a:r>
              <a:rPr lang="en-US" dirty="0" err="1" smtClean="0"/>
              <a:t>que</a:t>
            </a:r>
            <a:r>
              <a:rPr lang="en-US" dirty="0" smtClean="0"/>
              <a:t> la “</a:t>
            </a:r>
            <a:r>
              <a:rPr lang="en-US" dirty="0" err="1" smtClean="0"/>
              <a:t>ambición</a:t>
            </a:r>
            <a:r>
              <a:rPr lang="en-US" dirty="0" smtClean="0"/>
              <a:t> </a:t>
            </a:r>
            <a:r>
              <a:rPr lang="en-US" dirty="0" err="1" smtClean="0"/>
              <a:t>contrarrestara</a:t>
            </a:r>
            <a:r>
              <a:rPr lang="en-US" dirty="0" smtClean="0"/>
              <a:t> la </a:t>
            </a:r>
            <a:r>
              <a:rPr lang="en-US" dirty="0" err="1" smtClean="0"/>
              <a:t>ambición</a:t>
            </a:r>
            <a:r>
              <a:rPr lang="en-US" dirty="0" smtClean="0"/>
              <a:t>” en un </a:t>
            </a:r>
            <a:r>
              <a:rPr lang="en-US" dirty="0" err="1" smtClean="0"/>
              <a:t>sistema</a:t>
            </a:r>
            <a:r>
              <a:rPr lang="en-US" dirty="0" smtClean="0"/>
              <a:t> de </a:t>
            </a:r>
            <a:r>
              <a:rPr lang="en-US" i="1" dirty="0" smtClean="0"/>
              <a:t>checks-and-balances</a:t>
            </a:r>
            <a:r>
              <a:rPr lang="en-US" dirty="0" smtClean="0"/>
              <a:t>.</a:t>
            </a: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err="1" smtClean="0"/>
              <a:t>Algunas</a:t>
            </a:r>
            <a:r>
              <a:rPr lang="en-US" sz="3200" dirty="0" smtClean="0"/>
              <a:t> de </a:t>
            </a:r>
            <a:r>
              <a:rPr lang="en-US" sz="3200" dirty="0" err="1" smtClean="0"/>
              <a:t>las</a:t>
            </a:r>
            <a:r>
              <a:rPr lang="en-US" sz="3200" dirty="0" smtClean="0"/>
              <a:t> </a:t>
            </a:r>
            <a:r>
              <a:rPr lang="en-US" sz="3200" dirty="0" err="1" smtClean="0"/>
              <a:t>conclusiones</a:t>
            </a:r>
            <a:r>
              <a:rPr lang="en-US" sz="3200" dirty="0" smtClean="0"/>
              <a:t> de </a:t>
            </a:r>
            <a:r>
              <a:rPr lang="en-US" sz="3200" dirty="0" err="1" smtClean="0"/>
              <a:t>Mashaw</a:t>
            </a:r>
            <a:endParaRPr lang="en-US" sz="3200" dirty="0"/>
          </a:p>
        </p:txBody>
      </p:sp>
      <p:sp>
        <p:nvSpPr>
          <p:cNvPr id="3" name="Content Placeholder 2"/>
          <p:cNvSpPr>
            <a:spLocks noGrp="1"/>
          </p:cNvSpPr>
          <p:nvPr>
            <p:ph idx="1"/>
          </p:nvPr>
        </p:nvSpPr>
        <p:spPr/>
        <p:txBody>
          <a:bodyPr>
            <a:normAutofit fontScale="92500" lnSpcReduction="20000"/>
          </a:bodyPr>
          <a:lstStyle/>
          <a:p>
            <a:r>
              <a:rPr lang="en-US" dirty="0" err="1" smtClean="0"/>
              <a:t>Pero</a:t>
            </a:r>
            <a:r>
              <a:rPr lang="en-US" dirty="0" smtClean="0"/>
              <a:t> hay un </a:t>
            </a:r>
            <a:r>
              <a:rPr lang="en-US" dirty="0" err="1" smtClean="0"/>
              <a:t>peligro</a:t>
            </a:r>
            <a:r>
              <a:rPr lang="en-US" dirty="0" smtClean="0"/>
              <a:t> en </a:t>
            </a:r>
            <a:r>
              <a:rPr lang="en-US" dirty="0" err="1" smtClean="0"/>
              <a:t>esto</a:t>
            </a:r>
            <a:r>
              <a:rPr lang="en-US" dirty="0" smtClean="0"/>
              <a:t>, </a:t>
            </a:r>
            <a:r>
              <a:rPr lang="en-US" dirty="0" err="1" smtClean="0"/>
              <a:t>que</a:t>
            </a:r>
            <a:r>
              <a:rPr lang="en-US" dirty="0" smtClean="0"/>
              <a:t> </a:t>
            </a:r>
            <a:r>
              <a:rPr lang="en-US" dirty="0" err="1" smtClean="0"/>
              <a:t>es</a:t>
            </a:r>
            <a:r>
              <a:rPr lang="en-US" dirty="0" smtClean="0"/>
              <a:t> </a:t>
            </a:r>
            <a:r>
              <a:rPr lang="en-US" dirty="0" err="1" smtClean="0"/>
              <a:t>declarado</a:t>
            </a:r>
            <a:r>
              <a:rPr lang="en-US" dirty="0" smtClean="0"/>
              <a:t> </a:t>
            </a:r>
            <a:r>
              <a:rPr lang="en-US" dirty="0" err="1" smtClean="0"/>
              <a:t>por</a:t>
            </a:r>
            <a:r>
              <a:rPr lang="en-US" dirty="0" smtClean="0"/>
              <a:t> los </a:t>
            </a:r>
            <a:r>
              <a:rPr lang="en-US" dirty="0" err="1" smtClean="0"/>
              <a:t>republicanos</a:t>
            </a:r>
            <a:endParaRPr lang="en-US" dirty="0" smtClean="0"/>
          </a:p>
          <a:p>
            <a:pPr lvl="1"/>
            <a:r>
              <a:rPr lang="en-US" dirty="0" smtClean="0"/>
              <a:t>Las </a:t>
            </a:r>
            <a:r>
              <a:rPr lang="en-US" dirty="0" err="1" smtClean="0"/>
              <a:t>profecías</a:t>
            </a:r>
            <a:r>
              <a:rPr lang="en-US" dirty="0" smtClean="0"/>
              <a:t> del p</a:t>
            </a:r>
            <a:r>
              <a:rPr lang="en-US" i="1" dirty="0" smtClean="0"/>
              <a:t>ublic choice</a:t>
            </a:r>
            <a:r>
              <a:rPr lang="en-US" dirty="0" smtClean="0"/>
              <a:t> </a:t>
            </a:r>
            <a:r>
              <a:rPr lang="en-US" dirty="0" err="1" smtClean="0"/>
              <a:t>pueden</a:t>
            </a:r>
            <a:r>
              <a:rPr lang="en-US" dirty="0" smtClean="0"/>
              <a:t> ser auto-</a:t>
            </a:r>
            <a:r>
              <a:rPr lang="en-US" dirty="0" err="1" smtClean="0"/>
              <a:t>cumplidas</a:t>
            </a:r>
            <a:r>
              <a:rPr lang="en-US" dirty="0" smtClean="0"/>
              <a:t>. El </a:t>
            </a:r>
            <a:r>
              <a:rPr lang="en-US" dirty="0" err="1" smtClean="0"/>
              <a:t>diseño</a:t>
            </a:r>
            <a:r>
              <a:rPr lang="en-US" dirty="0" smtClean="0"/>
              <a:t> de </a:t>
            </a:r>
            <a:r>
              <a:rPr lang="en-US" dirty="0" err="1" smtClean="0"/>
              <a:t>instituciones</a:t>
            </a:r>
            <a:r>
              <a:rPr lang="en-US" dirty="0" smtClean="0"/>
              <a:t> </a:t>
            </a:r>
            <a:r>
              <a:rPr lang="en-US" dirty="0" err="1" smtClean="0"/>
              <a:t>y</a:t>
            </a:r>
            <a:r>
              <a:rPr lang="en-US" dirty="0" smtClean="0"/>
              <a:t> la </a:t>
            </a:r>
            <a:r>
              <a:rPr lang="en-US" dirty="0" err="1" smtClean="0"/>
              <a:t>limitación</a:t>
            </a:r>
            <a:r>
              <a:rPr lang="en-US" dirty="0" smtClean="0"/>
              <a:t> de </a:t>
            </a:r>
            <a:r>
              <a:rPr lang="en-US" dirty="0" err="1" smtClean="0"/>
              <a:t>las</a:t>
            </a:r>
            <a:r>
              <a:rPr lang="en-US" dirty="0" smtClean="0"/>
              <a:t> </a:t>
            </a:r>
            <a:r>
              <a:rPr lang="en-US" dirty="0" err="1" smtClean="0"/>
              <a:t>instituciones</a:t>
            </a:r>
            <a:r>
              <a:rPr lang="en-US" dirty="0" smtClean="0"/>
              <a:t> </a:t>
            </a:r>
            <a:r>
              <a:rPr lang="en-US" dirty="0" err="1" smtClean="0"/>
              <a:t>públicas</a:t>
            </a:r>
            <a:r>
              <a:rPr lang="en-US" dirty="0" smtClean="0"/>
              <a:t> </a:t>
            </a:r>
            <a:r>
              <a:rPr lang="en-US" dirty="0" err="1" smtClean="0"/>
              <a:t>para</a:t>
            </a:r>
            <a:r>
              <a:rPr lang="en-US" dirty="0" smtClean="0"/>
              <a:t> </a:t>
            </a:r>
            <a:r>
              <a:rPr lang="en-US" dirty="0" err="1" smtClean="0"/>
              <a:t>evitar</a:t>
            </a:r>
            <a:r>
              <a:rPr lang="en-US" dirty="0" smtClean="0"/>
              <a:t> los </a:t>
            </a:r>
            <a:r>
              <a:rPr lang="en-US" dirty="0" err="1" smtClean="0"/>
              <a:t>efectos</a:t>
            </a:r>
            <a:r>
              <a:rPr lang="en-US" dirty="0" smtClean="0"/>
              <a:t> de los </a:t>
            </a:r>
            <a:r>
              <a:rPr lang="en-US" dirty="0" err="1" smtClean="0"/>
              <a:t>intereses</a:t>
            </a:r>
            <a:r>
              <a:rPr lang="en-US" dirty="0" smtClean="0"/>
              <a:t> </a:t>
            </a:r>
            <a:r>
              <a:rPr lang="en-US" dirty="0" err="1" smtClean="0"/>
              <a:t>privados</a:t>
            </a:r>
            <a:r>
              <a:rPr lang="en-US" dirty="0" smtClean="0"/>
              <a:t> </a:t>
            </a:r>
            <a:r>
              <a:rPr lang="en-US" dirty="0" err="1" smtClean="0"/>
              <a:t>pueden</a:t>
            </a:r>
            <a:r>
              <a:rPr lang="en-US" dirty="0" smtClean="0"/>
              <a:t> </a:t>
            </a:r>
            <a:r>
              <a:rPr lang="en-US" dirty="0" err="1" smtClean="0"/>
              <a:t>dar</a:t>
            </a:r>
            <a:r>
              <a:rPr lang="en-US" dirty="0" smtClean="0"/>
              <a:t> </a:t>
            </a:r>
            <a:r>
              <a:rPr lang="en-US" dirty="0" err="1" smtClean="0"/>
              <a:t>lugar</a:t>
            </a:r>
            <a:r>
              <a:rPr lang="en-US" dirty="0" smtClean="0"/>
              <a:t> a un </a:t>
            </a:r>
            <a:r>
              <a:rPr lang="en-US" dirty="0" err="1" smtClean="0"/>
              <a:t>mundo</a:t>
            </a:r>
            <a:r>
              <a:rPr lang="en-US" dirty="0" smtClean="0"/>
              <a:t> en el </a:t>
            </a:r>
            <a:r>
              <a:rPr lang="en-US" dirty="0" err="1" smtClean="0"/>
              <a:t>que</a:t>
            </a:r>
            <a:r>
              <a:rPr lang="en-US" dirty="0" smtClean="0"/>
              <a:t> </a:t>
            </a:r>
            <a:r>
              <a:rPr lang="en-US" dirty="0" err="1" smtClean="0"/>
              <a:t>las</a:t>
            </a:r>
            <a:r>
              <a:rPr lang="en-US" dirty="0" smtClean="0"/>
              <a:t> </a:t>
            </a:r>
            <a:r>
              <a:rPr lang="en-US" dirty="0" err="1" smtClean="0"/>
              <a:t>posibilidades</a:t>
            </a:r>
            <a:r>
              <a:rPr lang="en-US" dirty="0" smtClean="0"/>
              <a:t> de </a:t>
            </a:r>
            <a:r>
              <a:rPr lang="en-US" dirty="0" err="1" smtClean="0"/>
              <a:t>crear</a:t>
            </a:r>
            <a:r>
              <a:rPr lang="en-US" dirty="0" smtClean="0"/>
              <a:t> un </a:t>
            </a:r>
            <a:r>
              <a:rPr lang="en-US" dirty="0" err="1" smtClean="0"/>
              <a:t>espíritu</a:t>
            </a:r>
            <a:r>
              <a:rPr lang="en-US" dirty="0" smtClean="0"/>
              <a:t> </a:t>
            </a:r>
            <a:r>
              <a:rPr lang="en-US" dirty="0" err="1" smtClean="0"/>
              <a:t>público</a:t>
            </a:r>
            <a:r>
              <a:rPr lang="en-US" dirty="0" smtClean="0"/>
              <a:t> son </a:t>
            </a:r>
            <a:r>
              <a:rPr lang="en-US" dirty="0" err="1" smtClean="0"/>
              <a:t>menores</a:t>
            </a:r>
            <a:r>
              <a:rPr lang="en-US" dirty="0" smtClean="0"/>
              <a:t>. </a:t>
            </a:r>
          </a:p>
          <a:p>
            <a:r>
              <a:rPr lang="en-US" dirty="0" err="1" smtClean="0"/>
              <a:t>Pero</a:t>
            </a:r>
            <a:r>
              <a:rPr lang="en-US" dirty="0" smtClean="0"/>
              <a:t> la </a:t>
            </a:r>
            <a:r>
              <a:rPr lang="en-US" dirty="0" err="1" smtClean="0"/>
              <a:t>visión</a:t>
            </a:r>
            <a:r>
              <a:rPr lang="en-US" dirty="0" smtClean="0"/>
              <a:t> </a:t>
            </a:r>
            <a:r>
              <a:rPr lang="en-US" dirty="0" err="1" smtClean="0"/>
              <a:t>idealista</a:t>
            </a:r>
            <a:r>
              <a:rPr lang="en-US" dirty="0" smtClean="0"/>
              <a:t> </a:t>
            </a:r>
            <a:r>
              <a:rPr lang="en-US" dirty="0" err="1" smtClean="0"/>
              <a:t>republicana</a:t>
            </a:r>
            <a:r>
              <a:rPr lang="en-US" dirty="0" smtClean="0"/>
              <a:t> </a:t>
            </a:r>
            <a:r>
              <a:rPr lang="en-US" dirty="0" err="1" smtClean="0"/>
              <a:t>constituye</a:t>
            </a:r>
            <a:r>
              <a:rPr lang="en-US" dirty="0" smtClean="0"/>
              <a:t> </a:t>
            </a:r>
            <a:r>
              <a:rPr lang="en-US" dirty="0" err="1" smtClean="0"/>
              <a:t>una</a:t>
            </a:r>
            <a:r>
              <a:rPr lang="en-US" dirty="0" smtClean="0"/>
              <a:t> </a:t>
            </a:r>
            <a:r>
              <a:rPr lang="en-US" dirty="0" err="1" smtClean="0"/>
              <a:t>visión</a:t>
            </a:r>
            <a:r>
              <a:rPr lang="en-US" dirty="0" smtClean="0"/>
              <a:t> </a:t>
            </a:r>
            <a:r>
              <a:rPr lang="en-US" dirty="0" err="1" smtClean="0"/>
              <a:t>incompleta</a:t>
            </a:r>
            <a:r>
              <a:rPr lang="en-US" dirty="0" smtClean="0"/>
              <a:t> de la </a:t>
            </a:r>
            <a:r>
              <a:rPr lang="en-US" dirty="0" err="1" smtClean="0"/>
              <a:t>naturaleza</a:t>
            </a:r>
            <a:r>
              <a:rPr lang="en-US" dirty="0" smtClean="0"/>
              <a:t> </a:t>
            </a:r>
            <a:r>
              <a:rPr lang="en-US" dirty="0" err="1" smtClean="0"/>
              <a:t>humana</a:t>
            </a:r>
            <a:endParaRPr lang="en-US" dirty="0" smtClean="0"/>
          </a:p>
          <a:p>
            <a:pPr lvl="1"/>
            <a:r>
              <a:rPr lang="en-US" dirty="0" smtClean="0"/>
              <a:t>“</a:t>
            </a:r>
            <a:r>
              <a:rPr lang="en-US" b="1" u="sng" dirty="0" smtClean="0"/>
              <a:t>Designing institutions as if people always attempted to act in the public interest is almost certainly a formula for disaster</a:t>
            </a:r>
            <a:r>
              <a:rPr lang="en-US" dirty="0" smtClean="0"/>
              <a:t>”.</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Resultados</a:t>
            </a:r>
          </a:p>
        </p:txBody>
      </p:sp>
      <p:sp>
        <p:nvSpPr>
          <p:cNvPr id="3" name="Content Placeholder 2"/>
          <p:cNvSpPr>
            <a:spLocks noGrp="1"/>
          </p:cNvSpPr>
          <p:nvPr>
            <p:ph idx="1"/>
          </p:nvPr>
        </p:nvSpPr>
        <p:spPr/>
        <p:txBody>
          <a:bodyPr>
            <a:normAutofit lnSpcReduction="10000"/>
          </a:bodyPr>
          <a:lstStyle/>
          <a:p>
            <a:r>
              <a:rPr lang="en-US"/>
              <a:t>En general, la opción más temprana es elegida con mayor frecuencia en “today trials” que en “delay trials” (=descuento hiperbólico)</a:t>
            </a:r>
          </a:p>
          <a:p>
            <a:r>
              <a:rPr lang="en-US"/>
              <a:t>Descontadores fuertes se volvieron más pacientes en relación con otros que en relación con ellos mismos</a:t>
            </a:r>
          </a:p>
          <a:p>
            <a:pPr lvl="1"/>
            <a:r>
              <a:rPr lang="en-US"/>
              <a:t>O sea, en los today trials, eligieron la opción más temprana más frecuentemente para ellos que para el otro.</a:t>
            </a:r>
          </a:p>
          <a:p>
            <a:pPr lvl="1"/>
            <a:r>
              <a:rPr lang="en-US"/>
              <a:t>No hubo tal diferencia en “delay trials”</a:t>
            </a:r>
          </a:p>
          <a:p>
            <a:pPr lvl="1"/>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Imagenes</a:t>
            </a:r>
          </a:p>
        </p:txBody>
      </p:sp>
      <p:sp>
        <p:nvSpPr>
          <p:cNvPr id="3" name="Content Placeholder 2"/>
          <p:cNvSpPr>
            <a:spLocks noGrp="1"/>
          </p:cNvSpPr>
          <p:nvPr>
            <p:ph idx="1"/>
          </p:nvPr>
        </p:nvSpPr>
        <p:spPr/>
        <p:txBody>
          <a:bodyPr/>
          <a:lstStyle/>
          <a:p>
            <a:r>
              <a:rPr lang="en-US"/>
              <a:t>In SELF, we found higher hemodynamic activity for choices including an immediate reward within the pregenual anterior cinfulate cortex, ventral striatum, anterior medial prefrontal cortex, and anterior and psoterior precuneus.</a:t>
            </a:r>
          </a:p>
          <a:p>
            <a:r>
              <a:rPr lang="en-US"/>
              <a:t>In OTHER, there was no higher hemodynamic activity for choices including an immediate option within any of these areas.</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Imagenes</a:t>
            </a:r>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800100" y="1447800"/>
            <a:ext cx="7429500" cy="514674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Imagenes</a:t>
            </a:r>
          </a:p>
        </p:txBody>
      </p:sp>
      <p:sp>
        <p:nvSpPr>
          <p:cNvPr id="3" name="Content Placeholder 2"/>
          <p:cNvSpPr>
            <a:spLocks noGrp="1"/>
          </p:cNvSpPr>
          <p:nvPr>
            <p:ph idx="1"/>
          </p:nvPr>
        </p:nvSpPr>
        <p:spPr/>
        <p:txBody>
          <a:bodyPr>
            <a:normAutofit fontScale="92500"/>
          </a:bodyPr>
          <a:lstStyle/>
          <a:p>
            <a:r>
              <a:rPr lang="en-US"/>
              <a:t>“The only significant differences in our regions of interest between the SELF and OTHER conditions (in either direction) arose from the interaction with immediacy. No activation differences in these regions were found when contrasting choices made for SELF with choices made for OTHER in general”</a:t>
            </a:r>
          </a:p>
          <a:p>
            <a:r>
              <a:rPr lang="en-US"/>
              <a:t>“In the OTHER condition, high-discounting participants showed almost no elevated activation in the areas that were activated in the SELF condition…”</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ＭＳ ゴシック"/>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ＭＳ 明朝"/>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Urban.thmx</Template>
  <TotalTime>1460</TotalTime>
  <Words>4202</Words>
  <Application>Microsoft Macintosh PowerPoint</Application>
  <PresentationFormat>On-screen Show (4:3)</PresentationFormat>
  <Paragraphs>293</Paragraphs>
  <Slides>51</Slides>
  <Notes>0</Notes>
  <HiddenSlides>0</HiddenSlides>
  <MMClips>0</MMClips>
  <ScaleCrop>false</ScaleCrop>
  <HeadingPairs>
    <vt:vector size="4" baseType="variant">
      <vt:variant>
        <vt:lpstr>Design Template</vt:lpstr>
      </vt:variant>
      <vt:variant>
        <vt:i4>1</vt:i4>
      </vt:variant>
      <vt:variant>
        <vt:lpstr>Slide Titles</vt:lpstr>
      </vt:variant>
      <vt:variant>
        <vt:i4>51</vt:i4>
      </vt:variant>
    </vt:vector>
  </HeadingPairs>
  <TitlesOfParts>
    <vt:vector size="52" baseType="lpstr">
      <vt:lpstr>Urban</vt:lpstr>
      <vt:lpstr>Nuevas Formas de Intervención Administrativa</vt:lpstr>
      <vt:lpstr>..terminando la clase anterior</vt:lpstr>
      <vt:lpstr>Sistema frío y caliente</vt:lpstr>
      <vt:lpstr>Sistema frío y caliente</vt:lpstr>
      <vt:lpstr>Experimento</vt:lpstr>
      <vt:lpstr>Resultados</vt:lpstr>
      <vt:lpstr>Imagenes</vt:lpstr>
      <vt:lpstr>Imagenes</vt:lpstr>
      <vt:lpstr>Imagenes</vt:lpstr>
      <vt:lpstr>Imagenes</vt:lpstr>
      <vt:lpstr>Discusión de resultados</vt:lpstr>
      <vt:lpstr>Discusión de resultados</vt:lpstr>
      <vt:lpstr>Slide 13</vt:lpstr>
      <vt:lpstr>Discusión de resultados</vt:lpstr>
      <vt:lpstr>Discusión de resultados</vt:lpstr>
      <vt:lpstr>Fallas de Gobierno </vt:lpstr>
      <vt:lpstr>Introducción a la teoría de la regulación</vt:lpstr>
      <vt:lpstr>Tres teorías explicativas</vt:lpstr>
      <vt:lpstr>La teoría del interés público</vt:lpstr>
      <vt:lpstr>Teoría del interés privado</vt:lpstr>
      <vt:lpstr>Public Choice (1) </vt:lpstr>
      <vt:lpstr>Public Choice (2)</vt:lpstr>
      <vt:lpstr>Problemas de acción colectiva</vt:lpstr>
      <vt:lpstr>Trade-off</vt:lpstr>
      <vt:lpstr>Taxonomía de la demanda por regulación</vt:lpstr>
      <vt:lpstr>Resumen paper Jerry Mashaw</vt:lpstr>
      <vt:lpstr>Introducción</vt:lpstr>
      <vt:lpstr>I. Public Choice: A Brief Overview</vt:lpstr>
      <vt:lpstr>I. A Brief Overview (2)</vt:lpstr>
      <vt:lpstr>I. A Brief Overview (3)</vt:lpstr>
      <vt:lpstr>Paradoja de Condorcet </vt:lpstr>
      <vt:lpstr>Arrow</vt:lpstr>
      <vt:lpstr>I. A Brief Overview (4)</vt:lpstr>
      <vt:lpstr>I. A Brief Overview (5)</vt:lpstr>
      <vt:lpstr>II. Critiquing Public Choice. Voters, elections and market for legislation (1)</vt:lpstr>
      <vt:lpstr>II. Critiquing Public Choice. Voters, elections and market for legislation (2)</vt:lpstr>
      <vt:lpstr>II. Critiquing Public Choice. Voters, elections and market for legislation (3)</vt:lpstr>
      <vt:lpstr>II. Critiquing Public Choice. Voters, elections and market for legislation (4)</vt:lpstr>
      <vt:lpstr>II. Critiquing Public Choice. Voters, elections and market for legislation (5)</vt:lpstr>
      <vt:lpstr>II. Critiquing Public Choice. Interest groups (1)</vt:lpstr>
      <vt:lpstr>II. Critiquing Public Choice. Interest groups (2)</vt:lpstr>
      <vt:lpstr>II. Critiquing Public Choice. Interest groups (3)</vt:lpstr>
      <vt:lpstr>II. Critiquing Public Choice. Interest groups (1)</vt:lpstr>
      <vt:lpstr>II. Critiquing Public Choice. Interest groups (2)</vt:lpstr>
      <vt:lpstr>II. Critiquing Public Choice. Interest groups (3)</vt:lpstr>
      <vt:lpstr>II. Critiquing Public Choice. Interest groups (4)</vt:lpstr>
      <vt:lpstr>II. Critiquing Public Choice. Interest groups (3)</vt:lpstr>
      <vt:lpstr>II. Critiquing Public Choice. Interaction of legislatures and administrative agencies (1)</vt:lpstr>
      <vt:lpstr>II. Critiquing Public Choice. Interaction of legislatures and administrative agencies (2)</vt:lpstr>
      <vt:lpstr>Algunas de las conclusiones de Mashaw</vt:lpstr>
      <vt:lpstr>Algunas de las conclusiones de Mashaw</vt:lpstr>
    </vt:vector>
  </TitlesOfParts>
  <Company>Santiago Montt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Nuevas Formas de Intervención Administrativa</dc:title>
  <dc:creator>Santiago Montt</dc:creator>
  <cp:lastModifiedBy>Santiago Montt</cp:lastModifiedBy>
  <cp:revision>77</cp:revision>
  <dcterms:created xsi:type="dcterms:W3CDTF">2010-11-02T14:41:07Z</dcterms:created>
  <dcterms:modified xsi:type="dcterms:W3CDTF">2010-11-02T14:53:43Z</dcterms:modified>
</cp:coreProperties>
</file>