
<file path=[Content_Types].xml><?xml version="1.0" encoding="utf-8"?>
<Types xmlns="http://schemas.openxmlformats.org/package/2006/content-types">
  <Override PartName="/ppt/slides/slide45.xml" ContentType="application/vnd.openxmlformats-officedocument.presentationml.slide+xml"/>
  <Override PartName="/ppt/slides/slide53.xml" ContentType="application/vnd.openxmlformats-officedocument.presentationml.slide+xml"/>
  <Override PartName="/ppt/slides/slide18.xml" ContentType="application/vnd.openxmlformats-officedocument.presentationml.slide+xml"/>
  <Default Extension="pict" ContentType="image/pict"/>
  <Override PartName="/ppt/slides/slide9.xml" ContentType="application/vnd.openxmlformats-officedocument.presentationml.slide+xml"/>
  <Override PartName="/ppt/slides/slide41.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Override PartName="/ppt/slides/slide38.xml" ContentType="application/vnd.openxmlformats-officedocument.presentationml.slide+xml"/>
  <Default Extension="rels" ContentType="application/vnd.openxmlformats-package.relationships+xml"/>
  <Override PartName="/ppt/slides/slide10.xml" ContentType="application/vnd.openxmlformats-officedocument.presentationml.slide+xml"/>
  <Default Extension="jpeg" ContentType="image/jpeg"/>
  <Override PartName="/ppt/slideLayouts/slideLayout5.xml" ContentType="application/vnd.openxmlformats-officedocument.presentationml.slideLayout+xml"/>
  <Override PartName="/ppt/slides/slide1.xml" ContentType="application/vnd.openxmlformats-officedocument.presentationml.slide+xml"/>
  <Override PartName="/ppt/slides/slide26.xml" ContentType="application/vnd.openxmlformats-officedocument.presentationml.slide+xml"/>
  <Override PartName="/ppt/slides/slide34.xml" ContentType="application/vnd.openxmlformats-officedocument.presentationml.slide+xml"/>
  <Override PartName="/ppt/embeddings/Microsoft_Equation3.bin" ContentType="application/vnd.openxmlformats-officedocument.oleObject"/>
  <Override PartName="/docProps/app.xml" ContentType="application/vnd.openxmlformats-officedocument.extended-properties+xml"/>
  <Override PartName="/ppt/slideLayouts/slideLayout1.xml" ContentType="application/vnd.openxmlformats-officedocument.presentationml.slideLayout+xml"/>
  <Override PartName="/ppt/slides/slide22.xml" ContentType="application/vnd.openxmlformats-officedocument.presentationml.slide+xml"/>
  <Override PartName="/ppt/slides/slide30.xml" ContentType="application/vnd.openxmlformats-officedocument.presentationml.slide+xml"/>
  <Override PartName="/ppt/slides/slide46.xml" ContentType="application/vnd.openxmlformats-officedocument.presentationml.slide+xml"/>
  <Default Extension="xml" ContentType="application/xml"/>
  <Override PartName="/ppt/slides/slide19.xml" ContentType="application/vnd.openxmlformats-officedocument.presentationml.slide+xml"/>
  <Override PartName="/ppt/tableStyles.xml" ContentType="application/vnd.openxmlformats-officedocument.presentationml.tableStyles+xml"/>
  <Override PartName="/ppt/slides/slide42.xml" ContentType="application/vnd.openxmlformats-officedocument.presentationml.slide+xml"/>
  <Override PartName="/ppt/slides/slide50.xml" ContentType="application/vnd.openxmlformats-officedocument.presentationml.slide+xml"/>
  <Override PartName="/ppt/slides/slide15.xml" ContentType="application/vnd.openxmlformats-officedocument.presentationml.slide+xml"/>
  <Override PartName="/ppt/slides/slide6.xml" ContentType="application/vnd.openxmlformats-officedocument.presentationml.slide+xml"/>
  <Override PartName="/ppt/slides/slide39.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7.xml" ContentType="application/vnd.openxmlformats-officedocument.presentationml.slide+xml"/>
  <Override PartName="/ppt/slides/slide35.xml" ContentType="application/vnd.openxmlformats-officedocument.presentationml.slide+xml"/>
  <Override PartName="/ppt/slides/slide2.xml" ContentType="application/vnd.openxmlformats-officedocument.presentationml.slide+xml"/>
  <Override PartName="/ppt/embeddings/Microsoft_Equation4.bin" ContentType="application/vnd.openxmlformats-officedocument.oleObject"/>
  <Default Extension="png" ContentType="image/png"/>
  <Override PartName="/ppt/slideLayouts/slideLayout2.xml" ContentType="application/vnd.openxmlformats-officedocument.presentationml.slideLayout+xml"/>
  <Override PartName="/ppt/slides/slide23.xml" ContentType="application/vnd.openxmlformats-officedocument.presentationml.slide+xml"/>
  <Override PartName="/ppt/slides/slide31.xml" ContentType="application/vnd.openxmlformats-officedocument.presentationml.slide+xml"/>
  <Override PartName="/ppt/slides/slide47.xml" ContentType="application/vnd.openxmlformats-officedocument.presentationml.slide+xml"/>
  <Override PartName="/ppt/slides/slide43.xml" ContentType="application/vnd.openxmlformats-officedocument.presentationml.slide+xml"/>
  <Override PartName="/ppt/slides/slide51.xml" ContentType="application/vnd.openxmlformats-officedocument.presentationml.slide+xml"/>
  <Override PartName="/ppt/slides/slide16.xml" ContentType="application/vnd.openxmlformats-officedocument.presentationml.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Default Extension="vml" ContentType="application/vnd.openxmlformats-officedocument.vmlDrawing"/>
  <Override PartName="/ppt/slides/slide3.xml" ContentType="application/vnd.openxmlformats-officedocument.presentationml.slide+xml"/>
  <Override PartName="/ppt/slides/slide28.xml" ContentType="application/vnd.openxmlformats-officedocument.presentationml.slide+xml"/>
  <Override PartName="/ppt/slides/slide36.xml" ContentType="application/vnd.openxmlformats-officedocument.presentationml.slide+xml"/>
  <Override PartName="/ppt/slideLayouts/slideLayout3.xml" ContentType="application/vnd.openxmlformats-officedocument.presentationml.slideLayout+xml"/>
  <Override PartName="/ppt/slides/slide24.xml" ContentType="application/vnd.openxmlformats-officedocument.presentationml.slide+xml"/>
  <Override PartName="/ppt/slides/slide32.xml" ContentType="application/vnd.openxmlformats-officedocument.presentationml.slide+xml"/>
  <Override PartName="/ppt/embeddings/Microsoft_Equation1.bin" ContentType="application/vnd.openxmlformats-officedocument.oleObject"/>
  <Override PartName="/ppt/slides/slide48.xml" ContentType="application/vnd.openxmlformats-officedocument.presentationml.slide+xml"/>
  <Override PartName="/ppt/slides/slide20.xml" ContentType="application/vnd.openxmlformats-officedocument.presentationml.slide+xml"/>
  <Override PartName="/ppt/slides/slide44.xml" ContentType="application/vnd.openxmlformats-officedocument.presentationml.slide+xml"/>
  <Override PartName="/ppt/slides/slide52.xml" ContentType="application/vnd.openxmlformats-officedocument.presentationml.slide+xml"/>
  <Override PartName="/ppt/slides/slide17.xml" ContentType="application/vnd.openxmlformats-officedocument.presentationml.slide+xml"/>
  <Override PartName="/ppt/slides/slide8.xml" ContentType="application/vnd.openxmlformats-officedocument.presentationml.slide+xml"/>
  <Override PartName="/ppt/slides/slide40.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s/slide37.xml" ContentType="application/vnd.openxmlformats-officedocument.presentationml.slide+xml"/>
  <Override PartName="/ppt/slides/slide29.xml" ContentType="application/vnd.openxmlformats-officedocument.presentationml.slide+xml"/>
  <Override PartName="/ppt/slideLayouts/slideLayout4.xml" ContentType="application/vnd.openxmlformats-officedocument.presentationml.slideLayout+xml"/>
  <Override PartName="/ppt/slides/slide25.xml" ContentType="application/vnd.openxmlformats-officedocument.presentationml.slide+xml"/>
  <Override PartName="/ppt/slides/slide33.xml" ContentType="application/vnd.openxmlformats-officedocument.presentationml.slide+xml"/>
  <Override PartName="/ppt/slideMasters/slideMaster1.xml" ContentType="application/vnd.openxmlformats-officedocument.presentationml.slideMaster+xml"/>
  <Override PartName="/ppt/embeddings/Microsoft_Equation2.bin" ContentType="application/vnd.openxmlformats-officedocument.oleObject"/>
  <Override PartName="/ppt/slides/slide49.xml" ContentType="application/vnd.openxmlformats-officedocument.presentationml.slide+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830" r:id="rId1"/>
  </p:sldMasterIdLst>
  <p:sldIdLst>
    <p:sldId id="256" r:id="rId2"/>
    <p:sldId id="273" r:id="rId3"/>
    <p:sldId id="274" r:id="rId4"/>
    <p:sldId id="275" r:id="rId5"/>
    <p:sldId id="276" r:id="rId6"/>
    <p:sldId id="277" r:id="rId7"/>
    <p:sldId id="278" r:id="rId8"/>
    <p:sldId id="303" r:id="rId9"/>
    <p:sldId id="304" r:id="rId10"/>
    <p:sldId id="305" r:id="rId11"/>
    <p:sldId id="306" r:id="rId12"/>
    <p:sldId id="307" r:id="rId13"/>
    <p:sldId id="308" r:id="rId14"/>
    <p:sldId id="301" r:id="rId15"/>
    <p:sldId id="309" r:id="rId16"/>
    <p:sldId id="310" r:id="rId17"/>
    <p:sldId id="279" r:id="rId18"/>
    <p:sldId id="280" r:id="rId19"/>
    <p:sldId id="281" r:id="rId20"/>
    <p:sldId id="282" r:id="rId21"/>
    <p:sldId id="283" r:id="rId22"/>
    <p:sldId id="284" r:id="rId23"/>
    <p:sldId id="285" r:id="rId24"/>
    <p:sldId id="286" r:id="rId25"/>
    <p:sldId id="314" r:id="rId26"/>
    <p:sldId id="315" r:id="rId27"/>
    <p:sldId id="316" r:id="rId28"/>
    <p:sldId id="317" r:id="rId29"/>
    <p:sldId id="292" r:id="rId30"/>
    <p:sldId id="293" r:id="rId31"/>
    <p:sldId id="294" r:id="rId32"/>
    <p:sldId id="327" r:id="rId33"/>
    <p:sldId id="328" r:id="rId34"/>
    <p:sldId id="329" r:id="rId35"/>
    <p:sldId id="330" r:id="rId36"/>
    <p:sldId id="295" r:id="rId37"/>
    <p:sldId id="296" r:id="rId38"/>
    <p:sldId id="297" r:id="rId39"/>
    <p:sldId id="298" r:id="rId40"/>
    <p:sldId id="318" r:id="rId41"/>
    <p:sldId id="319" r:id="rId42"/>
    <p:sldId id="320" r:id="rId43"/>
    <p:sldId id="325" r:id="rId44"/>
    <p:sldId id="321" r:id="rId45"/>
    <p:sldId id="326" r:id="rId46"/>
    <p:sldId id="322" r:id="rId47"/>
    <p:sldId id="323" r:id="rId48"/>
    <p:sldId id="324" r:id="rId49"/>
    <p:sldId id="299" r:id="rId50"/>
    <p:sldId id="300" r:id="rId51"/>
    <p:sldId id="331" r:id="rId52"/>
    <p:sldId id="311" r:id="rId53"/>
    <p:sldId id="313" r:id="rId5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20"/>
    <p:restoredTop sz="94660"/>
  </p:normalViewPr>
  <p:slideViewPr>
    <p:cSldViewPr snapToObjects="1">
      <p:cViewPr varScale="1">
        <p:scale>
          <a:sx n="94" d="100"/>
          <a:sy n="94" d="100"/>
        </p:scale>
        <p:origin x="-65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printerSettings" Target="printerSettings/printerSettings1.bin"/><Relationship Id="rId56" Type="http://schemas.openxmlformats.org/officeDocument/2006/relationships/presProps" Target="presProps.xml"/><Relationship Id="rId57" Type="http://schemas.openxmlformats.org/officeDocument/2006/relationships/viewProps" Target="viewProps.xml"/><Relationship Id="rId58" Type="http://schemas.openxmlformats.org/officeDocument/2006/relationships/theme" Target="theme/theme1.xml"/><Relationship Id="rId59"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pict"/><Relationship Id="rId2" Type="http://schemas.openxmlformats.org/officeDocument/2006/relationships/image" Target="../media/image4.pict"/></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pict"/></Relationships>
</file>

<file path=ppt/drawings/_rels/vmlDrawing3.vml.rels><?xml version="1.0" encoding="UTF-8" standalone="yes"?>
<Relationships xmlns="http://schemas.openxmlformats.org/package/2006/relationships"><Relationship Id="rId1" Type="http://schemas.openxmlformats.org/officeDocument/2006/relationships/image" Target="../media/image8.pict"/></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Rectangle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Rectangle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Rectangle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Rectangle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Rounded Rectangle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Rounded Rectangle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Rectangle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s-ES_tradnl"/>
              <a:t>Click to edit Master title style</a:t>
            </a:r>
            <a:endParaRPr kumimoji="0" lang="en-US"/>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_tradnl"/>
              <a:t>Click to edit Master subtitle style</a:t>
            </a:r>
            <a:endParaRPr kumimoji="0" lang="en-US"/>
          </a:p>
        </p:txBody>
      </p:sp>
      <p:sp>
        <p:nvSpPr>
          <p:cNvPr id="28" name="Date Placeholder 27"/>
          <p:cNvSpPr>
            <a:spLocks noGrp="1"/>
          </p:cNvSpPr>
          <p:nvPr>
            <p:ph type="dt" sz="half" idx="10"/>
          </p:nvPr>
        </p:nvSpPr>
        <p:spPr>
          <a:xfrm>
            <a:off x="6705600" y="4206240"/>
            <a:ext cx="960120" cy="457200"/>
          </a:xfrm>
        </p:spPr>
        <p:txBody>
          <a:bodyPr/>
          <a:lstStyle/>
          <a:p>
            <a:fld id="{F3217B74-410C-3144-8A15-6588C267DB84}" type="datetimeFigureOut">
              <a:rPr lang="en-US" smtClean="0"/>
              <a:pPr/>
              <a:t>9/29/10</a:t>
            </a:fld>
            <a:endParaRPr lang="en-US"/>
          </a:p>
        </p:txBody>
      </p:sp>
      <p:sp>
        <p:nvSpPr>
          <p:cNvPr id="17" name="Footer Placeholder 16"/>
          <p:cNvSpPr>
            <a:spLocks noGrp="1"/>
          </p:cNvSpPr>
          <p:nvPr>
            <p:ph type="ftr" sz="quarter" idx="11"/>
          </p:nvPr>
        </p:nvSpPr>
        <p:spPr>
          <a:xfrm>
            <a:off x="5410200" y="4205288"/>
            <a:ext cx="1295400" cy="457200"/>
          </a:xfrm>
        </p:spPr>
        <p:txBody>
          <a:bodyPr/>
          <a:lstStyle/>
          <a:p>
            <a:endParaRPr lang="en-US"/>
          </a:p>
        </p:txBody>
      </p:sp>
      <p:sp>
        <p:nvSpPr>
          <p:cNvPr id="29" name="Slide Number Placeholder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BDA47615-6B31-F542-8F4D-DC5221AF5B0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s-ES_tradnl"/>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s-ES_tradnl"/>
              <a:t>Click to edit Master text styles</a:t>
            </a:r>
          </a:p>
          <a:p>
            <a:pPr lvl="1" eaLnBrk="1" latinLnBrk="0" hangingPunct="1"/>
            <a:r>
              <a:rPr lang="es-ES_tradnl"/>
              <a:t>Second level</a:t>
            </a:r>
          </a:p>
          <a:p>
            <a:pPr lvl="2" eaLnBrk="1" latinLnBrk="0" hangingPunct="1"/>
            <a:r>
              <a:rPr lang="es-ES_tradnl"/>
              <a:t>Third level</a:t>
            </a:r>
          </a:p>
          <a:p>
            <a:pPr lvl="3" eaLnBrk="1" latinLnBrk="0" hangingPunct="1"/>
            <a:r>
              <a:rPr lang="es-ES_tradnl"/>
              <a:t>Fourth level</a:t>
            </a:r>
          </a:p>
          <a:p>
            <a:pPr lvl="4" eaLnBrk="1" latinLnBrk="0" hangingPunct="1"/>
            <a:r>
              <a:rPr lang="es-ES_tradnl"/>
              <a:t>Fifth level</a:t>
            </a:r>
            <a:endParaRPr kumimoji="0" lang="en-US"/>
          </a:p>
        </p:txBody>
      </p:sp>
      <p:sp>
        <p:nvSpPr>
          <p:cNvPr id="4" name="Date Placeholder 3"/>
          <p:cNvSpPr>
            <a:spLocks noGrp="1"/>
          </p:cNvSpPr>
          <p:nvPr>
            <p:ph type="dt" sz="half" idx="10"/>
          </p:nvPr>
        </p:nvSpPr>
        <p:spPr/>
        <p:txBody>
          <a:bodyPr/>
          <a:lstStyle/>
          <a:p>
            <a:fld id="{F3217B74-410C-3144-8A15-6588C267DB84}" type="datetimeFigureOut">
              <a:rPr lang="en-US" smtClean="0"/>
              <a:pPr/>
              <a:t>9/29/10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kumimoji="0" lang="es-ES_tradnl"/>
              <a:t>Click to edit Master title style</a:t>
            </a:r>
            <a:endParaRPr kumimoji="0" lang="en-US"/>
          </a:p>
        </p:txBody>
      </p:sp>
      <p:sp>
        <p:nvSpPr>
          <p:cNvPr id="3" name="Vertical Text Placeholder 2"/>
          <p:cNvSpPr>
            <a:spLocks noGrp="1"/>
          </p:cNvSpPr>
          <p:nvPr>
            <p:ph type="body" orient="vert" idx="1"/>
          </p:nvPr>
        </p:nvSpPr>
        <p:spPr>
          <a:xfrm>
            <a:off x="457200" y="1143000"/>
            <a:ext cx="6248400" cy="5486400"/>
          </a:xfrm>
        </p:spPr>
        <p:txBody>
          <a:bodyPr vert="eaVert"/>
          <a:lstStyle/>
          <a:p>
            <a:pPr lvl="0" eaLnBrk="1" latinLnBrk="0" hangingPunct="1"/>
            <a:r>
              <a:rPr lang="es-ES_tradnl"/>
              <a:t>Click to edit Master text styles</a:t>
            </a:r>
          </a:p>
          <a:p>
            <a:pPr lvl="1" eaLnBrk="1" latinLnBrk="0" hangingPunct="1"/>
            <a:r>
              <a:rPr lang="es-ES_tradnl"/>
              <a:t>Second level</a:t>
            </a:r>
          </a:p>
          <a:p>
            <a:pPr lvl="2" eaLnBrk="1" latinLnBrk="0" hangingPunct="1"/>
            <a:r>
              <a:rPr lang="es-ES_tradnl"/>
              <a:t>Third level</a:t>
            </a:r>
          </a:p>
          <a:p>
            <a:pPr lvl="3" eaLnBrk="1" latinLnBrk="0" hangingPunct="1"/>
            <a:r>
              <a:rPr lang="es-ES_tradnl"/>
              <a:t>Fourth level</a:t>
            </a:r>
          </a:p>
          <a:p>
            <a:pPr lvl="4" eaLnBrk="1" latinLnBrk="0" hangingPunct="1"/>
            <a:r>
              <a:rPr lang="es-ES_tradnl"/>
              <a:t>Fifth level</a:t>
            </a:r>
            <a:endParaRPr kumimoji="0" lang="en-US"/>
          </a:p>
        </p:txBody>
      </p:sp>
      <p:sp>
        <p:nvSpPr>
          <p:cNvPr id="4" name="Date Placeholder 3"/>
          <p:cNvSpPr>
            <a:spLocks noGrp="1"/>
          </p:cNvSpPr>
          <p:nvPr>
            <p:ph type="dt" sz="half" idx="10"/>
          </p:nvPr>
        </p:nvSpPr>
        <p:spPr/>
        <p:txBody>
          <a:bodyPr/>
          <a:lstStyle/>
          <a:p>
            <a:fld id="{F3217B74-410C-3144-8A15-6588C267DB84}" type="datetimeFigureOut">
              <a:rPr lang="en-US" smtClean="0"/>
              <a:pPr/>
              <a:t>9/29/10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066800"/>
          </a:xfrm>
        </p:spPr>
        <p:txBody>
          <a:bodyPr/>
          <a:lstStyle/>
          <a:p>
            <a:r>
              <a:rPr kumimoji="0" lang="es-ES_tradnl"/>
              <a:t>Click to edit Master title style</a:t>
            </a:r>
            <a:endParaRPr kumimoji="0" lang="en-US"/>
          </a:p>
        </p:txBody>
      </p:sp>
      <p:sp>
        <p:nvSpPr>
          <p:cNvPr id="3" name="Content Placeholder 2"/>
          <p:cNvSpPr>
            <a:spLocks noGrp="1"/>
          </p:cNvSpPr>
          <p:nvPr>
            <p:ph idx="1"/>
          </p:nvPr>
        </p:nvSpPr>
        <p:spPr>
          <a:xfrm>
            <a:off x="457200" y="1752600"/>
            <a:ext cx="8229600" cy="4364736"/>
          </a:xfrm>
        </p:spPr>
        <p:txBody>
          <a:bodyPr/>
          <a:lstStyle/>
          <a:p>
            <a:pPr lvl="0" eaLnBrk="1" latinLnBrk="0" hangingPunct="1"/>
            <a:r>
              <a:rPr lang="es-ES_tradnl"/>
              <a:t>Click to edit Master text styles</a:t>
            </a:r>
          </a:p>
          <a:p>
            <a:pPr lvl="1" eaLnBrk="1" latinLnBrk="0" hangingPunct="1"/>
            <a:r>
              <a:rPr lang="es-ES_tradnl"/>
              <a:t>Second level</a:t>
            </a:r>
          </a:p>
          <a:p>
            <a:pPr lvl="2" eaLnBrk="1" latinLnBrk="0" hangingPunct="1"/>
            <a:r>
              <a:rPr lang="es-ES_tradnl"/>
              <a:t>Third level</a:t>
            </a:r>
          </a:p>
          <a:p>
            <a:pPr lvl="3" eaLnBrk="1" latinLnBrk="0" hangingPunct="1"/>
            <a:r>
              <a:rPr lang="es-ES_tradnl"/>
              <a:t>Fourth level</a:t>
            </a:r>
          </a:p>
          <a:p>
            <a:pPr lvl="4" eaLnBrk="1" latinLnBrk="0" hangingPunct="1"/>
            <a:r>
              <a:rPr lang="es-ES_tradnl"/>
              <a:t>Fifth level</a:t>
            </a:r>
            <a:endParaRPr kumimoji="0" lang="en-US"/>
          </a:p>
        </p:txBody>
      </p:sp>
      <p:sp>
        <p:nvSpPr>
          <p:cNvPr id="4" name="Date Placeholder 3"/>
          <p:cNvSpPr>
            <a:spLocks noGrp="1"/>
          </p:cNvSpPr>
          <p:nvPr>
            <p:ph type="dt" sz="half" idx="10"/>
          </p:nvPr>
        </p:nvSpPr>
        <p:spPr/>
        <p:txBody>
          <a:bodyPr/>
          <a:lstStyle/>
          <a:p>
            <a:fld id="{F3217B74-410C-3144-8A15-6588C267DB84}" type="datetimeFigureOut">
              <a:rPr lang="en-US" smtClean="0"/>
              <a:pPr/>
              <a:t>9/29/10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s-ES_tradnl"/>
              <a:t>Click to edit Master title style</a:t>
            </a:r>
            <a:endParaRPr kumimoji="0" lang="en-US"/>
          </a:p>
        </p:txBody>
      </p:sp>
      <p:sp>
        <p:nvSpPr>
          <p:cNvPr id="3" name="Text Placeholder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_tradnl"/>
              <a:t>Click to edit Master text styles</a:t>
            </a:r>
          </a:p>
        </p:txBody>
      </p:sp>
      <p:sp>
        <p:nvSpPr>
          <p:cNvPr id="4" name="Date Placeholder 3"/>
          <p:cNvSpPr>
            <a:spLocks noGrp="1"/>
          </p:cNvSpPr>
          <p:nvPr>
            <p:ph type="dt" sz="half" idx="10"/>
          </p:nvPr>
        </p:nvSpPr>
        <p:spPr/>
        <p:txBody>
          <a:bodyPr/>
          <a:lstStyle/>
          <a:p>
            <a:fld id="{F3217B74-410C-3144-8A15-6588C267DB84}" type="datetimeFigureOut">
              <a:rPr lang="en-US" smtClean="0"/>
              <a:pPr/>
              <a:t>9/29/10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s-ES_tradnl"/>
              <a:t>Click to edit Master title style</a:t>
            </a:r>
            <a:endParaRPr kumimoji="0" lang="en-US"/>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s-ES_tradnl"/>
              <a:t>Click to edit Master text styles</a:t>
            </a:r>
          </a:p>
          <a:p>
            <a:pPr lvl="1" eaLnBrk="1" latinLnBrk="0" hangingPunct="1"/>
            <a:r>
              <a:rPr lang="es-ES_tradnl"/>
              <a:t>Second level</a:t>
            </a:r>
          </a:p>
          <a:p>
            <a:pPr lvl="2" eaLnBrk="1" latinLnBrk="0" hangingPunct="1"/>
            <a:r>
              <a:rPr lang="es-ES_tradnl"/>
              <a:t>Third level</a:t>
            </a:r>
          </a:p>
          <a:p>
            <a:pPr lvl="3" eaLnBrk="1" latinLnBrk="0" hangingPunct="1"/>
            <a:r>
              <a:rPr lang="es-ES_tradnl"/>
              <a:t>Fourth level</a:t>
            </a:r>
          </a:p>
          <a:p>
            <a:pPr lvl="4" eaLnBrk="1" latinLnBrk="0" hangingPunct="1"/>
            <a:r>
              <a:rPr lang="es-ES_tradnl"/>
              <a:t>Fifth level</a:t>
            </a:r>
            <a:endParaRPr kumimoji="0"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s-ES_tradnl"/>
              <a:t>Click to edit Master text styles</a:t>
            </a:r>
          </a:p>
          <a:p>
            <a:pPr lvl="1" eaLnBrk="1" latinLnBrk="0" hangingPunct="1"/>
            <a:r>
              <a:rPr lang="es-ES_tradnl"/>
              <a:t>Second level</a:t>
            </a:r>
          </a:p>
          <a:p>
            <a:pPr lvl="2" eaLnBrk="1" latinLnBrk="0" hangingPunct="1"/>
            <a:r>
              <a:rPr lang="es-ES_tradnl"/>
              <a:t>Third level</a:t>
            </a:r>
          </a:p>
          <a:p>
            <a:pPr lvl="3" eaLnBrk="1" latinLnBrk="0" hangingPunct="1"/>
            <a:r>
              <a:rPr lang="es-ES_tradnl"/>
              <a:t>Fourth level</a:t>
            </a:r>
          </a:p>
          <a:p>
            <a:pPr lvl="4" eaLnBrk="1" latinLnBrk="0" hangingPunct="1"/>
            <a:r>
              <a:rPr lang="es-ES_tradnl"/>
              <a:t>Fifth level</a:t>
            </a:r>
            <a:endParaRPr kumimoji="0" lang="en-US"/>
          </a:p>
        </p:txBody>
      </p:sp>
      <p:sp>
        <p:nvSpPr>
          <p:cNvPr id="5" name="Date Placeholder 4"/>
          <p:cNvSpPr>
            <a:spLocks noGrp="1"/>
          </p:cNvSpPr>
          <p:nvPr>
            <p:ph type="dt" sz="half" idx="10"/>
          </p:nvPr>
        </p:nvSpPr>
        <p:spPr/>
        <p:txBody>
          <a:bodyPr/>
          <a:lstStyle/>
          <a:p>
            <a:fld id="{F3217B74-410C-3144-8A15-6588C267DB84}" type="datetimeFigureOut">
              <a:rPr lang="en-US" smtClean="0"/>
              <a:pPr/>
              <a:t>9/29/10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nchor="ctr"/>
          <a:lstStyle>
            <a:lvl1pPr>
              <a:defRPr sz="4000" b="0" i="0" cap="none" baseline="0"/>
            </a:lvl1pPr>
          </a:lstStyle>
          <a:p>
            <a:r>
              <a:rPr kumimoji="0" lang="es-ES_tradnl"/>
              <a:t>Click to edit Master title style</a:t>
            </a:r>
            <a:endParaRPr kumimoji="0" lang="en-US"/>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_tradnl"/>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_tradnl"/>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s-ES_tradnl"/>
              <a:t>Click to edit Master text styles</a:t>
            </a:r>
          </a:p>
          <a:p>
            <a:pPr lvl="1" eaLnBrk="1" latinLnBrk="0" hangingPunct="1"/>
            <a:r>
              <a:rPr lang="es-ES_tradnl"/>
              <a:t>Second level</a:t>
            </a:r>
          </a:p>
          <a:p>
            <a:pPr lvl="2" eaLnBrk="1" latinLnBrk="0" hangingPunct="1"/>
            <a:r>
              <a:rPr lang="es-ES_tradnl"/>
              <a:t>Third level</a:t>
            </a:r>
          </a:p>
          <a:p>
            <a:pPr lvl="3" eaLnBrk="1" latinLnBrk="0" hangingPunct="1"/>
            <a:r>
              <a:rPr lang="es-ES_tradnl"/>
              <a:t>Fourth level</a:t>
            </a:r>
          </a:p>
          <a:p>
            <a:pPr lvl="4" eaLnBrk="1" latinLnBrk="0" hangingPunct="1"/>
            <a:r>
              <a:rPr lang="es-ES_tradnl"/>
              <a:t>Fifth level</a:t>
            </a:r>
            <a:endParaRPr kumimoji="0" lang="en-US"/>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s-ES_tradnl"/>
              <a:t>Click to edit Master text styles</a:t>
            </a:r>
          </a:p>
          <a:p>
            <a:pPr lvl="1" eaLnBrk="1" latinLnBrk="0" hangingPunct="1"/>
            <a:r>
              <a:rPr lang="es-ES_tradnl"/>
              <a:t>Second level</a:t>
            </a:r>
          </a:p>
          <a:p>
            <a:pPr lvl="2" eaLnBrk="1" latinLnBrk="0" hangingPunct="1"/>
            <a:r>
              <a:rPr lang="es-ES_tradnl"/>
              <a:t>Third level</a:t>
            </a:r>
          </a:p>
          <a:p>
            <a:pPr lvl="3" eaLnBrk="1" latinLnBrk="0" hangingPunct="1"/>
            <a:r>
              <a:rPr lang="es-ES_tradnl"/>
              <a:t>Fourth level</a:t>
            </a:r>
          </a:p>
          <a:p>
            <a:pPr lvl="4" eaLnBrk="1" latinLnBrk="0" hangingPunct="1"/>
            <a:r>
              <a:rPr lang="es-ES_tradnl"/>
              <a:t>Fifth level</a:t>
            </a:r>
            <a:endParaRPr kumimoji="0" lang="en-US"/>
          </a:p>
        </p:txBody>
      </p:sp>
      <p:sp>
        <p:nvSpPr>
          <p:cNvPr id="26" name="Date Placeholder 25"/>
          <p:cNvSpPr>
            <a:spLocks noGrp="1"/>
          </p:cNvSpPr>
          <p:nvPr>
            <p:ph type="dt" sz="half" idx="10"/>
          </p:nvPr>
        </p:nvSpPr>
        <p:spPr/>
        <p:txBody>
          <a:bodyPr rtlCol="0"/>
          <a:lstStyle/>
          <a:p>
            <a:fld id="{F3217B74-410C-3144-8A15-6588C267DB84}" type="datetimeFigureOut">
              <a:rPr lang="en-US" smtClean="0"/>
              <a:pPr/>
              <a:t>9/29/10</a:t>
            </a:fld>
            <a:endParaRPr lang="en-US"/>
          </a:p>
        </p:txBody>
      </p:sp>
      <p:sp>
        <p:nvSpPr>
          <p:cNvPr id="27" name="Slide Number Placeholder 26"/>
          <p:cNvSpPr>
            <a:spLocks noGrp="1"/>
          </p:cNvSpPr>
          <p:nvPr>
            <p:ph type="sldNum" sz="quarter" idx="11"/>
          </p:nvPr>
        </p:nvSpPr>
        <p:spPr/>
        <p:txBody>
          <a:bodyPr rtlCol="0"/>
          <a:lstStyle/>
          <a:p>
            <a:fld id="{BDA47615-6B31-F542-8F4D-DC5221AF5B03}" type="slidenum">
              <a:rPr lang="en-US" smtClean="0"/>
              <a:pPr/>
              <a:t>‹#›</a:t>
            </a:fld>
            <a:endParaRPr lang="en-US"/>
          </a:p>
        </p:txBody>
      </p:sp>
      <p:sp>
        <p:nvSpPr>
          <p:cNvPr id="28" name="Footer Placeholder 27"/>
          <p:cNvSpPr>
            <a:spLocks noGrp="1"/>
          </p:cNvSpPr>
          <p:nvPr>
            <p:ph type="ftr" sz="quarter" idx="12"/>
          </p:nvPr>
        </p:nvSpPr>
        <p:spPr/>
        <p:txBody>
          <a:bodyPr rtlCol="0"/>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s-ES_tradnl"/>
              <a:t>Click to edit Master title style</a:t>
            </a:r>
            <a:endParaRPr kumimoji="0" lang="en-US"/>
          </a:p>
        </p:txBody>
      </p:sp>
      <p:sp>
        <p:nvSpPr>
          <p:cNvPr id="3" name="Date Placeholder 2"/>
          <p:cNvSpPr>
            <a:spLocks noGrp="1"/>
          </p:cNvSpPr>
          <p:nvPr>
            <p:ph type="dt" sz="half" idx="10"/>
          </p:nvPr>
        </p:nvSpPr>
        <p:spPr>
          <a:xfrm>
            <a:off x="6583680" y="612648"/>
            <a:ext cx="957264" cy="457200"/>
          </a:xfrm>
        </p:spPr>
        <p:txBody>
          <a:bodyPr/>
          <a:lstStyle/>
          <a:p>
            <a:fld id="{F3217B74-410C-3144-8A15-6588C267DB84}" type="datetimeFigureOut">
              <a:rPr lang="en-US" smtClean="0"/>
              <a:pPr/>
              <a:t>9/29/10</a:t>
            </a:fld>
            <a:endParaRPr lang="en-US"/>
          </a:p>
        </p:txBody>
      </p:sp>
      <p:sp>
        <p:nvSpPr>
          <p:cNvPr id="4" name="Footer Placeholder 3"/>
          <p:cNvSpPr>
            <a:spLocks noGrp="1"/>
          </p:cNvSpPr>
          <p:nvPr>
            <p:ph type="ftr" sz="quarter" idx="11"/>
          </p:nvPr>
        </p:nvSpPr>
        <p:spPr>
          <a:xfrm>
            <a:off x="5257800" y="612648"/>
            <a:ext cx="1325880" cy="457200"/>
          </a:xfrm>
        </p:spPr>
        <p:txBody>
          <a:bodyPr/>
          <a:lstStyle/>
          <a:p>
            <a:endParaRPr lang="en-US"/>
          </a:p>
        </p:txBody>
      </p:sp>
      <p:sp>
        <p:nvSpPr>
          <p:cNvPr id="5" name="Slide Number Placeholder 4"/>
          <p:cNvSpPr>
            <a:spLocks noGrp="1"/>
          </p:cNvSpPr>
          <p:nvPr>
            <p:ph type="sldNum" sz="quarter" idx="12"/>
          </p:nvPr>
        </p:nvSpPr>
        <p:spPr>
          <a:xfrm>
            <a:off x="8174736" y="2272"/>
            <a:ext cx="762000" cy="365760"/>
          </a:xfrm>
        </p:spPr>
        <p:txBody>
          <a:bodyPr/>
          <a:lstStyle/>
          <a:p>
            <a:fld id="{BDA47615-6B31-F542-8F4D-DC5221AF5B0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217B74-410C-3144-8A15-6588C267DB84}" type="datetimeFigureOut">
              <a:rPr lang="en-US" smtClean="0"/>
              <a:pPr/>
              <a:t>9/29/10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kumimoji="0" lang="es-ES_tradnl"/>
              <a:t>Click to edit Master title style</a:t>
            </a:r>
            <a:endParaRPr kumimoji="0" lang="en-US"/>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s-ES_tradnl"/>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s-ES_tradnl"/>
              <a:t>Click to edit Master text styles</a:t>
            </a:r>
          </a:p>
          <a:p>
            <a:pPr lvl="1" eaLnBrk="1" latinLnBrk="0" hangingPunct="1"/>
            <a:r>
              <a:rPr lang="es-ES_tradnl"/>
              <a:t>Second level</a:t>
            </a:r>
          </a:p>
          <a:p>
            <a:pPr lvl="2" eaLnBrk="1" latinLnBrk="0" hangingPunct="1"/>
            <a:r>
              <a:rPr lang="es-ES_tradnl"/>
              <a:t>Third level</a:t>
            </a:r>
          </a:p>
          <a:p>
            <a:pPr lvl="3" eaLnBrk="1" latinLnBrk="0" hangingPunct="1"/>
            <a:r>
              <a:rPr lang="es-ES_tradnl"/>
              <a:t>Fourth level</a:t>
            </a:r>
          </a:p>
          <a:p>
            <a:pPr lvl="4" eaLnBrk="1" latinLnBrk="0" hangingPunct="1"/>
            <a:r>
              <a:rPr lang="es-ES_tradnl"/>
              <a:t>Fifth level</a:t>
            </a:r>
            <a:endParaRPr kumimoji="0" lang="en-US"/>
          </a:p>
        </p:txBody>
      </p:sp>
      <p:sp>
        <p:nvSpPr>
          <p:cNvPr id="5" name="Date Placeholder 4"/>
          <p:cNvSpPr>
            <a:spLocks noGrp="1"/>
          </p:cNvSpPr>
          <p:nvPr>
            <p:ph type="dt" sz="half" idx="10"/>
          </p:nvPr>
        </p:nvSpPr>
        <p:spPr/>
        <p:txBody>
          <a:bodyPr/>
          <a:lstStyle/>
          <a:p>
            <a:fld id="{F3217B74-410C-3144-8A15-6588C267DB84}" type="datetimeFigureOut">
              <a:rPr lang="en-US" smtClean="0"/>
              <a:pPr/>
              <a:t>9/29/10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s-ES_tradnl"/>
              <a:t>Click to edit Master title style</a:t>
            </a:r>
            <a:endParaRPr kumimoji="0" lang="en-US"/>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s-ES_tradnl" dirty="0"/>
              <a:t>Click icon to add picture</a:t>
            </a:r>
            <a:endParaRPr kumimoji="0" lang="en-US" dirty="0"/>
          </a:p>
        </p:txBody>
      </p:sp>
      <p:sp>
        <p:nvSpPr>
          <p:cNvPr id="4" name="Text Placeholder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s-ES_tradnl"/>
              <a:t>Click to edit Master text styles</a:t>
            </a:r>
          </a:p>
        </p:txBody>
      </p:sp>
      <p:sp>
        <p:nvSpPr>
          <p:cNvPr id="5" name="Date Placeholder 4"/>
          <p:cNvSpPr>
            <a:spLocks noGrp="1"/>
          </p:cNvSpPr>
          <p:nvPr>
            <p:ph type="dt" sz="half" idx="10"/>
          </p:nvPr>
        </p:nvSpPr>
        <p:spPr/>
        <p:txBody>
          <a:bodyPr/>
          <a:lstStyle/>
          <a:p>
            <a:fld id="{F3217B74-410C-3144-8A15-6588C267DB84}" type="datetimeFigureOut">
              <a:rPr lang="en-US" smtClean="0"/>
              <a:pPr/>
              <a:t>9/29/10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Rectangle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Rectangle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Rounded Rectangle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Rounded Rectangle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Rectangle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457200" y="685800"/>
            <a:ext cx="8229600" cy="1066800"/>
          </a:xfrm>
          <a:prstGeom prst="rect">
            <a:avLst/>
          </a:prstGeom>
        </p:spPr>
        <p:txBody>
          <a:bodyPr vert="horz" anchor="ctr">
            <a:normAutofit/>
          </a:bodyPr>
          <a:lstStyle/>
          <a:p>
            <a:r>
              <a:rPr kumimoji="0" lang="es-ES_tradnl" smtClean="0"/>
              <a:t>Click to edit Master title style</a:t>
            </a:r>
            <a:endParaRPr kumimoji="0" lang="en-US"/>
          </a:p>
        </p:txBody>
      </p:sp>
      <p:sp>
        <p:nvSpPr>
          <p:cNvPr id="13" name="Text Placeholder 12"/>
          <p:cNvSpPr>
            <a:spLocks noGrp="1"/>
          </p:cNvSpPr>
          <p:nvPr>
            <p:ph type="body" idx="1"/>
          </p:nvPr>
        </p:nvSpPr>
        <p:spPr>
          <a:xfrm>
            <a:off x="457200" y="1883664"/>
            <a:ext cx="8229600" cy="4364736"/>
          </a:xfrm>
          <a:prstGeom prst="rect">
            <a:avLst/>
          </a:prstGeom>
        </p:spPr>
        <p:txBody>
          <a:bodyPr vert="horz">
            <a:normAutofit/>
          </a:bodyPr>
          <a:lstStyle/>
          <a:p>
            <a:pPr lvl="0" eaLnBrk="1" latinLnBrk="0" hangingPunct="1"/>
            <a:r>
              <a:rPr kumimoji="0" lang="es-ES_tradnl" smtClean="0"/>
              <a:t>Click to edit Master text styles</a:t>
            </a:r>
          </a:p>
          <a:p>
            <a:pPr lvl="1" eaLnBrk="1" latinLnBrk="0" hangingPunct="1"/>
            <a:r>
              <a:rPr kumimoji="0" lang="es-ES_tradnl" smtClean="0"/>
              <a:t>Second level</a:t>
            </a:r>
          </a:p>
          <a:p>
            <a:pPr lvl="2" eaLnBrk="1" latinLnBrk="0" hangingPunct="1"/>
            <a:r>
              <a:rPr kumimoji="0" lang="es-ES_tradnl" smtClean="0"/>
              <a:t>Third level</a:t>
            </a:r>
          </a:p>
          <a:p>
            <a:pPr lvl="3" eaLnBrk="1" latinLnBrk="0" hangingPunct="1"/>
            <a:r>
              <a:rPr kumimoji="0" lang="es-ES_tradnl" smtClean="0"/>
              <a:t>Fourth level</a:t>
            </a:r>
          </a:p>
          <a:p>
            <a:pPr lvl="4" eaLnBrk="1" latinLnBrk="0" hangingPunct="1"/>
            <a:r>
              <a:rPr kumimoji="0" lang="es-ES_tradnl" smtClean="0"/>
              <a:t>Fifth level</a:t>
            </a:r>
            <a:endParaRPr kumimoji="0" lang="en-US"/>
          </a:p>
        </p:txBody>
      </p:sp>
      <p:sp>
        <p:nvSpPr>
          <p:cNvPr id="14" name="Date Placeholder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F3217B74-410C-3144-8A15-6588C267DB84}" type="datetimeFigureOut">
              <a:rPr lang="en-US" smtClean="0"/>
              <a:pPr/>
              <a:t>9/29/10</a:t>
            </a:fld>
            <a:endParaRPr lang="en-US"/>
          </a:p>
        </p:txBody>
      </p:sp>
      <p:sp>
        <p:nvSpPr>
          <p:cNvPr id="3" name="Footer Placeholder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en-US"/>
          </a:p>
        </p:txBody>
      </p:sp>
      <p:sp>
        <p:nvSpPr>
          <p:cNvPr id="23" name="Slide Number Placeholder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BDA47615-6B31-F542-8F4D-DC5221AF5B0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831" r:id="rId1"/>
    <p:sldLayoutId id="2147483832" r:id="rId2"/>
    <p:sldLayoutId id="2147483833" r:id="rId3"/>
    <p:sldLayoutId id="2147483834" r:id="rId4"/>
    <p:sldLayoutId id="2147483835" r:id="rId5"/>
    <p:sldLayoutId id="2147483836" r:id="rId6"/>
    <p:sldLayoutId id="2147483837" r:id="rId7"/>
    <p:sldLayoutId id="2147483838" r:id="rId8"/>
    <p:sldLayoutId id="2147483839" r:id="rId9"/>
    <p:sldLayoutId id="2147483840" r:id="rId10"/>
    <p:sldLayoutId id="214748384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Microsoft_Equation1.bin"/><Relationship Id="rId4" Type="http://schemas.openxmlformats.org/officeDocument/2006/relationships/oleObject" Target="../embeddings/Microsoft_Equation2.bin"/><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vmlDrawing" Target="../drawings/vmlDrawing2.vml"/><Relationship Id="rId2" Type="http://schemas.openxmlformats.org/officeDocument/2006/relationships/slideLayout" Target="../slideLayouts/slideLayout2.xml"/><Relationship Id="rId3" Type="http://schemas.openxmlformats.org/officeDocument/2006/relationships/oleObject" Target="../embeddings/Microsoft_Equation3.bin"/></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22.xml.rels><?xml version="1.0" encoding="UTF-8" standalone="yes"?>
<Relationships xmlns="http://schemas.openxmlformats.org/package/2006/relationships"><Relationship Id="rId1" Type="http://schemas.openxmlformats.org/officeDocument/2006/relationships/vmlDrawing" Target="../drawings/vmlDrawing3.vml"/><Relationship Id="rId2" Type="http://schemas.openxmlformats.org/officeDocument/2006/relationships/slideLayout" Target="../slideLayouts/slideLayout2.xml"/><Relationship Id="rId3" Type="http://schemas.openxmlformats.org/officeDocument/2006/relationships/oleObject" Target="../embeddings/Microsoft_Equation4.bin"/></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752600"/>
            <a:ext cx="8458200" cy="1470025"/>
          </a:xfrm>
        </p:spPr>
        <p:txBody>
          <a:bodyPr>
            <a:normAutofit/>
          </a:bodyPr>
          <a:lstStyle/>
          <a:p>
            <a:r>
              <a:rPr lang="en-US" dirty="0" err="1" smtClean="0"/>
              <a:t>Nuevas</a:t>
            </a:r>
            <a:r>
              <a:rPr lang="en-US" dirty="0" smtClean="0"/>
              <a:t> </a:t>
            </a:r>
            <a:r>
              <a:rPr lang="en-US" dirty="0" err="1" smtClean="0"/>
              <a:t>Formas</a:t>
            </a:r>
            <a:r>
              <a:rPr lang="en-US" dirty="0" smtClean="0"/>
              <a:t> de</a:t>
            </a:r>
            <a:br>
              <a:rPr lang="en-US" dirty="0" smtClean="0"/>
            </a:br>
            <a:r>
              <a:rPr lang="en-US" dirty="0" err="1" smtClean="0"/>
              <a:t>Intervención</a:t>
            </a:r>
            <a:r>
              <a:rPr lang="en-US" dirty="0" smtClean="0"/>
              <a:t> </a:t>
            </a:r>
            <a:r>
              <a:rPr lang="en-US" dirty="0" err="1" smtClean="0"/>
              <a:t>Administrativa</a:t>
            </a:r>
            <a:endParaRPr lang="en-US" dirty="0"/>
          </a:p>
        </p:txBody>
      </p:sp>
      <p:sp>
        <p:nvSpPr>
          <p:cNvPr id="3" name="Subtitle 2"/>
          <p:cNvSpPr>
            <a:spLocks noGrp="1"/>
          </p:cNvSpPr>
          <p:nvPr>
            <p:ph type="subTitle" idx="1"/>
          </p:nvPr>
        </p:nvSpPr>
        <p:spPr>
          <a:xfrm>
            <a:off x="457200" y="3962400"/>
            <a:ext cx="7086600" cy="1752600"/>
          </a:xfrm>
        </p:spPr>
        <p:txBody>
          <a:bodyPr>
            <a:normAutofit/>
          </a:bodyPr>
          <a:lstStyle/>
          <a:p>
            <a:r>
              <a:rPr lang="en-US" b="1" dirty="0" err="1" smtClean="0"/>
              <a:t>Quinta</a:t>
            </a:r>
            <a:r>
              <a:rPr lang="en-US" b="1" dirty="0" smtClean="0"/>
              <a:t> </a:t>
            </a:r>
            <a:r>
              <a:rPr lang="en-US" b="1" dirty="0" err="1" smtClean="0"/>
              <a:t>Semana</a:t>
            </a:r>
            <a:r>
              <a:rPr lang="en-US" b="1" dirty="0" smtClean="0"/>
              <a:t>: </a:t>
            </a:r>
          </a:p>
          <a:p>
            <a:r>
              <a:rPr lang="en-US" b="1" dirty="0" smtClean="0"/>
              <a:t>Bienes públicos y externalidades</a:t>
            </a:r>
            <a:endParaRPr lang="en-US" b="1" dirty="0"/>
          </a:p>
        </p:txBody>
      </p:sp>
      <p:sp>
        <p:nvSpPr>
          <p:cNvPr id="4" name="TextBox 3"/>
          <p:cNvSpPr txBox="1"/>
          <p:nvPr/>
        </p:nvSpPr>
        <p:spPr>
          <a:xfrm>
            <a:off x="4572000" y="5714999"/>
            <a:ext cx="3270359" cy="646331"/>
          </a:xfrm>
          <a:prstGeom prst="rect">
            <a:avLst/>
          </a:prstGeom>
          <a:noFill/>
        </p:spPr>
        <p:txBody>
          <a:bodyPr wrap="none" rtlCol="0">
            <a:spAutoFit/>
          </a:bodyPr>
          <a:lstStyle/>
          <a:p>
            <a:r>
              <a:rPr lang="en-US" dirty="0" smtClean="0"/>
              <a:t>Santiago Montt </a:t>
            </a:r>
            <a:r>
              <a:rPr lang="en-US" dirty="0" err="1" smtClean="0"/>
              <a:t>Oyarzún</a:t>
            </a:r>
            <a:endParaRPr lang="en-US" dirty="0" smtClean="0"/>
          </a:p>
          <a:p>
            <a:r>
              <a:rPr lang="en-US" dirty="0" smtClean="0"/>
              <a:t>21 a 28 de </a:t>
            </a:r>
            <a:r>
              <a:rPr lang="en-US" dirty="0" err="1" smtClean="0"/>
              <a:t>septiembre de </a:t>
            </a:r>
            <a:r>
              <a:rPr lang="en-US" dirty="0" smtClean="0"/>
              <a:t>2010</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Juegos en forma extensiva</a:t>
            </a:r>
          </a:p>
        </p:txBody>
      </p:sp>
      <p:pic>
        <p:nvPicPr>
          <p:cNvPr id="4" name="Picture 3"/>
          <p:cNvPicPr>
            <a:picLocks noChangeAspect="1"/>
          </p:cNvPicPr>
          <p:nvPr/>
        </p:nvPicPr>
        <p:blipFill>
          <a:blip r:embed="rId2"/>
          <a:stretch>
            <a:fillRect/>
          </a:stretch>
        </p:blipFill>
        <p:spPr>
          <a:xfrm>
            <a:off x="1805890" y="1676400"/>
            <a:ext cx="4658410" cy="4800600"/>
          </a:xfrm>
          <a:prstGeom prst="rect">
            <a:avLst/>
          </a:prstGeom>
        </p:spPr>
      </p:pic>
      <p:sp>
        <p:nvSpPr>
          <p:cNvPr id="5" name="TextBox 4"/>
          <p:cNvSpPr txBox="1"/>
          <p:nvPr/>
        </p:nvSpPr>
        <p:spPr>
          <a:xfrm>
            <a:off x="612648" y="2057400"/>
            <a:ext cx="2144713" cy="369332"/>
          </a:xfrm>
          <a:prstGeom prst="rect">
            <a:avLst/>
          </a:prstGeom>
          <a:noFill/>
        </p:spPr>
        <p:txBody>
          <a:bodyPr wrap="none" rtlCol="0">
            <a:spAutoFit/>
          </a:bodyPr>
          <a:lstStyle/>
          <a:p>
            <a:r>
              <a:rPr lang="en-US"/>
              <a:t>Dilema del prisionero</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Batalla de los sexos</a:t>
            </a:r>
            <a:endParaRPr lang="en-US" dirty="0"/>
          </a:p>
        </p:txBody>
      </p:sp>
      <p:graphicFrame>
        <p:nvGraphicFramePr>
          <p:cNvPr id="4" name="Table 3"/>
          <p:cNvGraphicFramePr>
            <a:graphicFrameLocks noGrp="1"/>
          </p:cNvGraphicFramePr>
          <p:nvPr/>
        </p:nvGraphicFramePr>
        <p:xfrm>
          <a:off x="1600200" y="2805946"/>
          <a:ext cx="6096000" cy="1112520"/>
        </p:xfrm>
        <a:graphic>
          <a:graphicData uri="http://schemas.openxmlformats.org/drawingml/2006/table">
            <a:tbl>
              <a:tblPr firstRow="1" bandRow="1">
                <a:tableStyleId>{5940675A-B579-460E-94D1-54222C63F5DA}</a:tableStyleId>
              </a:tblPr>
              <a:tblGrid>
                <a:gridCol w="2032000"/>
                <a:gridCol w="2032000"/>
                <a:gridCol w="2032000"/>
              </a:tblGrid>
              <a:tr h="370840">
                <a:tc>
                  <a:txBody>
                    <a:bodyPr/>
                    <a:lstStyle/>
                    <a:p>
                      <a:endParaRPr lang="en-US" dirty="0"/>
                    </a:p>
                  </a:txBody>
                  <a:tcPr/>
                </a:tc>
                <a:tc>
                  <a:txBody>
                    <a:bodyPr/>
                    <a:lstStyle/>
                    <a:p>
                      <a:r>
                        <a:rPr lang="en-US" dirty="0" err="1" smtClean="0"/>
                        <a:t>Futbol</a:t>
                      </a:r>
                      <a:endParaRPr lang="en-US" dirty="0"/>
                    </a:p>
                  </a:txBody>
                  <a:tcPr/>
                </a:tc>
                <a:tc>
                  <a:txBody>
                    <a:bodyPr/>
                    <a:lstStyle/>
                    <a:p>
                      <a:r>
                        <a:rPr lang="en-US" dirty="0" smtClean="0"/>
                        <a:t>Ballet</a:t>
                      </a:r>
                      <a:endParaRPr lang="en-US" dirty="0"/>
                    </a:p>
                  </a:txBody>
                  <a:tcPr/>
                </a:tc>
              </a:tr>
              <a:tr h="370840">
                <a:tc>
                  <a:txBody>
                    <a:bodyPr/>
                    <a:lstStyle/>
                    <a:p>
                      <a:r>
                        <a:rPr lang="en-US" dirty="0" err="1" smtClean="0"/>
                        <a:t>Futbol</a:t>
                      </a:r>
                      <a:endParaRPr lang="en-US" dirty="0"/>
                    </a:p>
                  </a:txBody>
                  <a:tcPr/>
                </a:tc>
                <a:tc>
                  <a:txBody>
                    <a:bodyPr/>
                    <a:lstStyle/>
                    <a:p>
                      <a:r>
                        <a:rPr lang="en-US" dirty="0" smtClean="0"/>
                        <a:t>(2,1)</a:t>
                      </a:r>
                      <a:endParaRPr lang="en-US" dirty="0"/>
                    </a:p>
                  </a:txBody>
                  <a:tcPr/>
                </a:tc>
                <a:tc>
                  <a:txBody>
                    <a:bodyPr/>
                    <a:lstStyle/>
                    <a:p>
                      <a:r>
                        <a:rPr lang="en-US" dirty="0" smtClean="0"/>
                        <a:t>(0,0)</a:t>
                      </a:r>
                      <a:endParaRPr lang="en-US" dirty="0"/>
                    </a:p>
                  </a:txBody>
                  <a:tcPr/>
                </a:tc>
              </a:tr>
              <a:tr h="370840">
                <a:tc>
                  <a:txBody>
                    <a:bodyPr/>
                    <a:lstStyle/>
                    <a:p>
                      <a:r>
                        <a:rPr lang="en-US" dirty="0" smtClean="0"/>
                        <a:t>Ballet</a:t>
                      </a:r>
                      <a:endParaRPr lang="en-US" dirty="0"/>
                    </a:p>
                  </a:txBody>
                  <a:tcPr/>
                </a:tc>
                <a:tc>
                  <a:txBody>
                    <a:bodyPr/>
                    <a:lstStyle/>
                    <a:p>
                      <a:r>
                        <a:rPr lang="en-US" dirty="0" smtClean="0"/>
                        <a:t>(0,0)</a:t>
                      </a:r>
                      <a:endParaRPr lang="en-US" dirty="0"/>
                    </a:p>
                  </a:txBody>
                  <a:tcPr/>
                </a:tc>
                <a:tc>
                  <a:txBody>
                    <a:bodyPr/>
                    <a:lstStyle/>
                    <a:p>
                      <a:r>
                        <a:rPr lang="en-US" dirty="0" smtClean="0"/>
                        <a:t>(1,2)</a:t>
                      </a:r>
                      <a:endParaRPr lang="en-US" dirty="0"/>
                    </a:p>
                  </a:txBody>
                  <a:tcPr/>
                </a:tc>
              </a:tr>
            </a:tbl>
          </a:graphicData>
        </a:graphic>
      </p:graphicFrame>
      <p:sp>
        <p:nvSpPr>
          <p:cNvPr id="5" name="TextBox 4"/>
          <p:cNvSpPr txBox="1"/>
          <p:nvPr/>
        </p:nvSpPr>
        <p:spPr>
          <a:xfrm>
            <a:off x="5043218" y="2286000"/>
            <a:ext cx="710451" cy="369332"/>
          </a:xfrm>
          <a:prstGeom prst="rect">
            <a:avLst/>
          </a:prstGeom>
          <a:noFill/>
        </p:spPr>
        <p:txBody>
          <a:bodyPr wrap="none" rtlCol="0">
            <a:spAutoFit/>
          </a:bodyPr>
          <a:lstStyle/>
          <a:p>
            <a:r>
              <a:rPr lang="en-US" dirty="0"/>
              <a:t>Mujer</a:t>
            </a:r>
          </a:p>
        </p:txBody>
      </p:sp>
      <p:sp>
        <p:nvSpPr>
          <p:cNvPr id="6" name="TextBox 5"/>
          <p:cNvSpPr txBox="1"/>
          <p:nvPr/>
        </p:nvSpPr>
        <p:spPr>
          <a:xfrm rot="16200000">
            <a:off x="745140" y="3308328"/>
            <a:ext cx="860257" cy="369332"/>
          </a:xfrm>
          <a:prstGeom prst="rect">
            <a:avLst/>
          </a:prstGeom>
          <a:noFill/>
        </p:spPr>
        <p:txBody>
          <a:bodyPr wrap="none" rtlCol="0">
            <a:spAutoFit/>
          </a:bodyPr>
          <a:lstStyle/>
          <a:p>
            <a:r>
              <a:rPr lang="en-US" dirty="0" smtClean="0"/>
              <a:t>Marido</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Matching pennies</a:t>
            </a:r>
            <a:endParaRPr lang="en-US" dirty="0"/>
          </a:p>
        </p:txBody>
      </p:sp>
      <p:graphicFrame>
        <p:nvGraphicFramePr>
          <p:cNvPr id="4" name="Table 3"/>
          <p:cNvGraphicFramePr>
            <a:graphicFrameLocks noGrp="1"/>
          </p:cNvGraphicFramePr>
          <p:nvPr/>
        </p:nvGraphicFramePr>
        <p:xfrm>
          <a:off x="1600200" y="2805946"/>
          <a:ext cx="6096000" cy="1112520"/>
        </p:xfrm>
        <a:graphic>
          <a:graphicData uri="http://schemas.openxmlformats.org/drawingml/2006/table">
            <a:tbl>
              <a:tblPr firstRow="1" bandRow="1">
                <a:tableStyleId>{5940675A-B579-460E-94D1-54222C63F5DA}</a:tableStyleId>
              </a:tblPr>
              <a:tblGrid>
                <a:gridCol w="2032000"/>
                <a:gridCol w="2032000"/>
                <a:gridCol w="2032000"/>
              </a:tblGrid>
              <a:tr h="370840">
                <a:tc>
                  <a:txBody>
                    <a:bodyPr/>
                    <a:lstStyle/>
                    <a:p>
                      <a:endParaRPr lang="en-US" dirty="0"/>
                    </a:p>
                  </a:txBody>
                  <a:tcPr/>
                </a:tc>
                <a:tc>
                  <a:txBody>
                    <a:bodyPr/>
                    <a:lstStyle/>
                    <a:p>
                      <a:r>
                        <a:rPr lang="en-US" dirty="0" err="1" smtClean="0"/>
                        <a:t>Palma</a:t>
                      </a:r>
                      <a:endParaRPr lang="en-US" dirty="0"/>
                    </a:p>
                  </a:txBody>
                  <a:tcPr/>
                </a:tc>
                <a:tc>
                  <a:txBody>
                    <a:bodyPr/>
                    <a:lstStyle/>
                    <a:p>
                      <a:r>
                        <a:rPr lang="en-US" dirty="0" smtClean="0"/>
                        <a:t>Dorso</a:t>
                      </a:r>
                      <a:endParaRPr lang="en-US" dirty="0"/>
                    </a:p>
                  </a:txBody>
                  <a:tcPr/>
                </a:tc>
              </a:tr>
              <a:tr h="370840">
                <a:tc>
                  <a:txBody>
                    <a:bodyPr/>
                    <a:lstStyle/>
                    <a:p>
                      <a:r>
                        <a:rPr lang="en-US" dirty="0" err="1" smtClean="0"/>
                        <a:t>Palma</a:t>
                      </a:r>
                      <a:endParaRPr lang="en-US" dirty="0"/>
                    </a:p>
                  </a:txBody>
                  <a:tcPr/>
                </a:tc>
                <a:tc>
                  <a:txBody>
                    <a:bodyPr/>
                    <a:lstStyle/>
                    <a:p>
                      <a:r>
                        <a:rPr lang="en-US" dirty="0" smtClean="0"/>
                        <a:t>(1,-1)</a:t>
                      </a:r>
                      <a:endParaRPr lang="en-US" dirty="0"/>
                    </a:p>
                  </a:txBody>
                  <a:tcPr/>
                </a:tc>
                <a:tc>
                  <a:txBody>
                    <a:bodyPr/>
                    <a:lstStyle/>
                    <a:p>
                      <a:r>
                        <a:rPr lang="en-US" dirty="0" smtClean="0"/>
                        <a:t>(-1,1)</a:t>
                      </a:r>
                      <a:endParaRPr lang="en-US" dirty="0"/>
                    </a:p>
                  </a:txBody>
                  <a:tcPr/>
                </a:tc>
              </a:tr>
              <a:tr h="370840">
                <a:tc>
                  <a:txBody>
                    <a:bodyPr/>
                    <a:lstStyle/>
                    <a:p>
                      <a:r>
                        <a:rPr lang="en-US" dirty="0" smtClean="0"/>
                        <a:t>Dorso</a:t>
                      </a:r>
                      <a:endParaRPr lang="en-US" dirty="0"/>
                    </a:p>
                  </a:txBody>
                  <a:tcPr/>
                </a:tc>
                <a:tc>
                  <a:txBody>
                    <a:bodyPr/>
                    <a:lstStyle/>
                    <a:p>
                      <a:r>
                        <a:rPr lang="en-US" dirty="0" smtClean="0"/>
                        <a:t>(-1,1)</a:t>
                      </a:r>
                      <a:endParaRPr lang="en-US" dirty="0"/>
                    </a:p>
                  </a:txBody>
                  <a:tcPr/>
                </a:tc>
                <a:tc>
                  <a:txBody>
                    <a:bodyPr/>
                    <a:lstStyle/>
                    <a:p>
                      <a:r>
                        <a:rPr lang="en-US" dirty="0" smtClean="0"/>
                        <a:t>(1,-1)</a:t>
                      </a:r>
                      <a:endParaRPr lang="en-US" dirty="0"/>
                    </a:p>
                  </a:txBody>
                  <a:tcPr/>
                </a:tc>
              </a:tr>
            </a:tbl>
          </a:graphicData>
        </a:graphic>
      </p:graphicFrame>
      <p:sp>
        <p:nvSpPr>
          <p:cNvPr id="5" name="TextBox 4"/>
          <p:cNvSpPr txBox="1"/>
          <p:nvPr/>
        </p:nvSpPr>
        <p:spPr>
          <a:xfrm>
            <a:off x="5043218" y="2286000"/>
            <a:ext cx="300082" cy="369332"/>
          </a:xfrm>
          <a:prstGeom prst="rect">
            <a:avLst/>
          </a:prstGeom>
          <a:noFill/>
        </p:spPr>
        <p:txBody>
          <a:bodyPr wrap="none" rtlCol="0">
            <a:spAutoFit/>
          </a:bodyPr>
          <a:lstStyle/>
          <a:p>
            <a:r>
              <a:rPr lang="en-US" dirty="0" smtClean="0"/>
              <a:t>B</a:t>
            </a:r>
            <a:endParaRPr lang="en-US" dirty="0"/>
          </a:p>
        </p:txBody>
      </p:sp>
      <p:sp>
        <p:nvSpPr>
          <p:cNvPr id="6" name="TextBox 5"/>
          <p:cNvSpPr txBox="1"/>
          <p:nvPr/>
        </p:nvSpPr>
        <p:spPr>
          <a:xfrm rot="16200000">
            <a:off x="1012401" y="3308328"/>
            <a:ext cx="325730" cy="369332"/>
          </a:xfrm>
          <a:prstGeom prst="rect">
            <a:avLst/>
          </a:prstGeom>
          <a:noFill/>
        </p:spPr>
        <p:txBody>
          <a:bodyPr wrap="none" rtlCol="0">
            <a:spAutoFit/>
          </a:bodyPr>
          <a:lstStyle/>
          <a:p>
            <a:r>
              <a:rPr lang="en-US" dirty="0" smtClean="0"/>
              <a:t>A</a:t>
            </a:r>
            <a:endParaRPr lang="en-US" dirty="0"/>
          </a:p>
        </p:txBody>
      </p:sp>
      <p:graphicFrame>
        <p:nvGraphicFramePr>
          <p:cNvPr id="7" name="Table 6"/>
          <p:cNvGraphicFramePr>
            <a:graphicFrameLocks noGrp="1"/>
          </p:cNvGraphicFramePr>
          <p:nvPr/>
        </p:nvGraphicFramePr>
        <p:xfrm>
          <a:off x="1600200" y="4983480"/>
          <a:ext cx="6096000" cy="1381760"/>
        </p:xfrm>
        <a:graphic>
          <a:graphicData uri="http://schemas.openxmlformats.org/drawingml/2006/table">
            <a:tbl>
              <a:tblPr firstRow="1" bandRow="1">
                <a:tableStyleId>{5940675A-B579-460E-94D1-54222C63F5DA}</a:tableStyleId>
              </a:tblPr>
              <a:tblGrid>
                <a:gridCol w="2032000"/>
                <a:gridCol w="2032000"/>
                <a:gridCol w="2032000"/>
              </a:tblGrid>
              <a:tr h="370840">
                <a:tc>
                  <a:txBody>
                    <a:bodyPr/>
                    <a:lstStyle/>
                    <a:p>
                      <a:endParaRPr lang="en-US" dirty="0"/>
                    </a:p>
                  </a:txBody>
                  <a:tcPr/>
                </a:tc>
                <a:tc>
                  <a:txBody>
                    <a:bodyPr/>
                    <a:lstStyle/>
                    <a:p>
                      <a:r>
                        <a:rPr lang="en-US" dirty="0" err="1" smtClean="0"/>
                        <a:t>Controlar</a:t>
                      </a:r>
                      <a:endParaRPr lang="en-US" dirty="0"/>
                    </a:p>
                  </a:txBody>
                  <a:tcPr/>
                </a:tc>
                <a:tc>
                  <a:txBody>
                    <a:bodyPr/>
                    <a:lstStyle/>
                    <a:p>
                      <a:r>
                        <a:rPr lang="en-US" dirty="0" smtClean="0"/>
                        <a:t>No controlar</a:t>
                      </a:r>
                      <a:endParaRPr lang="en-US" dirty="0"/>
                    </a:p>
                  </a:txBody>
                  <a:tcPr/>
                </a:tc>
              </a:tr>
              <a:tr h="370840">
                <a:tc>
                  <a:txBody>
                    <a:bodyPr/>
                    <a:lstStyle/>
                    <a:p>
                      <a:r>
                        <a:rPr lang="en-US" dirty="0" err="1" smtClean="0"/>
                        <a:t>Manejar</a:t>
                      </a:r>
                      <a:r>
                        <a:rPr lang="en-US" baseline="0" dirty="0" err="1" smtClean="0"/>
                        <a:t> borracho</a:t>
                      </a:r>
                      <a:endParaRPr lang="en-US" dirty="0"/>
                    </a:p>
                  </a:txBody>
                  <a:tcPr/>
                </a:tc>
                <a:tc>
                  <a:txBody>
                    <a:bodyPr/>
                    <a:lstStyle/>
                    <a:p>
                      <a:r>
                        <a:rPr lang="en-US" dirty="0" smtClean="0"/>
                        <a:t>(-1,1)</a:t>
                      </a:r>
                      <a:endParaRPr lang="en-US" dirty="0"/>
                    </a:p>
                  </a:txBody>
                  <a:tcPr/>
                </a:tc>
                <a:tc>
                  <a:txBody>
                    <a:bodyPr/>
                    <a:lstStyle/>
                    <a:p>
                      <a:r>
                        <a:rPr lang="en-US" dirty="0" smtClean="0"/>
                        <a:t>(1,-1)</a:t>
                      </a:r>
                      <a:endParaRPr lang="en-US" dirty="0"/>
                    </a:p>
                  </a:txBody>
                  <a:tcPr/>
                </a:tc>
              </a:tr>
              <a:tr h="370840">
                <a:tc>
                  <a:txBody>
                    <a:bodyPr/>
                    <a:lstStyle/>
                    <a:p>
                      <a:r>
                        <a:rPr lang="en-US" dirty="0" smtClean="0"/>
                        <a:t>No</a:t>
                      </a:r>
                      <a:r>
                        <a:rPr lang="en-US" baseline="0" dirty="0" smtClean="0"/>
                        <a:t> manej. borracho</a:t>
                      </a:r>
                      <a:endParaRPr lang="en-US" dirty="0"/>
                    </a:p>
                  </a:txBody>
                  <a:tcPr/>
                </a:tc>
                <a:tc>
                  <a:txBody>
                    <a:bodyPr/>
                    <a:lstStyle/>
                    <a:p>
                      <a:r>
                        <a:rPr lang="en-US" dirty="0" smtClean="0"/>
                        <a:t>(0,-1)</a:t>
                      </a:r>
                      <a:endParaRPr lang="en-US" dirty="0"/>
                    </a:p>
                  </a:txBody>
                  <a:tcPr/>
                </a:tc>
                <a:tc>
                  <a:txBody>
                    <a:bodyPr/>
                    <a:lstStyle/>
                    <a:p>
                      <a:r>
                        <a:rPr lang="en-US" dirty="0" smtClean="0"/>
                        <a:t>(0,1)</a:t>
                      </a:r>
                      <a:endParaRPr lang="en-US" dirty="0"/>
                    </a:p>
                  </a:txBody>
                  <a:tcPr/>
                </a:tc>
              </a:tr>
            </a:tbl>
          </a:graphicData>
        </a:graphic>
      </p:graphicFrame>
      <p:sp>
        <p:nvSpPr>
          <p:cNvPr id="8" name="TextBox 7"/>
          <p:cNvSpPr txBox="1"/>
          <p:nvPr/>
        </p:nvSpPr>
        <p:spPr>
          <a:xfrm>
            <a:off x="3352800" y="4419600"/>
            <a:ext cx="3266978" cy="369332"/>
          </a:xfrm>
          <a:prstGeom prst="rect">
            <a:avLst/>
          </a:prstGeom>
          <a:noFill/>
        </p:spPr>
        <p:txBody>
          <a:bodyPr wrap="none" rtlCol="0">
            <a:spAutoFit/>
          </a:bodyPr>
          <a:lstStyle/>
          <a:p>
            <a:r>
              <a:rPr lang="en-US"/>
              <a:t>Ejemplo: A, conductor y B, policía</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Chicken</a:t>
            </a:r>
            <a:endParaRPr lang="en-US" dirty="0"/>
          </a:p>
        </p:txBody>
      </p:sp>
      <p:graphicFrame>
        <p:nvGraphicFramePr>
          <p:cNvPr id="4" name="Table 3"/>
          <p:cNvGraphicFramePr>
            <a:graphicFrameLocks noGrp="1"/>
          </p:cNvGraphicFramePr>
          <p:nvPr/>
        </p:nvGraphicFramePr>
        <p:xfrm>
          <a:off x="1600200" y="2805946"/>
          <a:ext cx="6096000" cy="1112520"/>
        </p:xfrm>
        <a:graphic>
          <a:graphicData uri="http://schemas.openxmlformats.org/drawingml/2006/table">
            <a:tbl>
              <a:tblPr firstRow="1" bandRow="1">
                <a:tableStyleId>{5940675A-B579-460E-94D1-54222C63F5DA}</a:tableStyleId>
              </a:tblPr>
              <a:tblGrid>
                <a:gridCol w="2032000"/>
                <a:gridCol w="2032000"/>
                <a:gridCol w="2032000"/>
              </a:tblGrid>
              <a:tr h="370840">
                <a:tc>
                  <a:txBody>
                    <a:bodyPr/>
                    <a:lstStyle/>
                    <a:p>
                      <a:endParaRPr lang="en-US" dirty="0"/>
                    </a:p>
                  </a:txBody>
                  <a:tcPr/>
                </a:tc>
                <a:tc>
                  <a:txBody>
                    <a:bodyPr/>
                    <a:lstStyle/>
                    <a:p>
                      <a:r>
                        <a:rPr lang="en-US" dirty="0" err="1" smtClean="0"/>
                        <a:t>Seguir</a:t>
                      </a:r>
                      <a:endParaRPr lang="en-US" dirty="0"/>
                    </a:p>
                  </a:txBody>
                  <a:tcPr/>
                </a:tc>
                <a:tc>
                  <a:txBody>
                    <a:bodyPr/>
                    <a:lstStyle/>
                    <a:p>
                      <a:r>
                        <a:rPr lang="en-US" dirty="0" smtClean="0"/>
                        <a:t>Doblar</a:t>
                      </a:r>
                      <a:endParaRPr lang="en-US" dirty="0"/>
                    </a:p>
                  </a:txBody>
                  <a:tcPr/>
                </a:tc>
              </a:tr>
              <a:tr h="370840">
                <a:tc>
                  <a:txBody>
                    <a:bodyPr/>
                    <a:lstStyle/>
                    <a:p>
                      <a:r>
                        <a:rPr lang="en-US" dirty="0" err="1" smtClean="0"/>
                        <a:t>Seguir</a:t>
                      </a:r>
                      <a:endParaRPr lang="en-US" dirty="0"/>
                    </a:p>
                  </a:txBody>
                  <a:tcPr/>
                </a:tc>
                <a:tc>
                  <a:txBody>
                    <a:bodyPr/>
                    <a:lstStyle/>
                    <a:p>
                      <a:r>
                        <a:rPr lang="en-US" dirty="0" smtClean="0"/>
                        <a:t>(-10,-10)</a:t>
                      </a:r>
                      <a:endParaRPr lang="en-US" dirty="0"/>
                    </a:p>
                  </a:txBody>
                  <a:tcPr/>
                </a:tc>
                <a:tc>
                  <a:txBody>
                    <a:bodyPr/>
                    <a:lstStyle/>
                    <a:p>
                      <a:r>
                        <a:rPr lang="en-US" dirty="0" smtClean="0"/>
                        <a:t>(100,-1)</a:t>
                      </a:r>
                      <a:endParaRPr lang="en-US" dirty="0"/>
                    </a:p>
                  </a:txBody>
                  <a:tcPr/>
                </a:tc>
              </a:tr>
              <a:tr h="370840">
                <a:tc>
                  <a:txBody>
                    <a:bodyPr/>
                    <a:lstStyle/>
                    <a:p>
                      <a:r>
                        <a:rPr lang="en-US" dirty="0" smtClean="0"/>
                        <a:t>Doblar</a:t>
                      </a:r>
                      <a:endParaRPr lang="en-US" dirty="0"/>
                    </a:p>
                  </a:txBody>
                  <a:tcPr/>
                </a:tc>
                <a:tc>
                  <a:txBody>
                    <a:bodyPr/>
                    <a:lstStyle/>
                    <a:p>
                      <a:r>
                        <a:rPr lang="en-US" dirty="0" smtClean="0"/>
                        <a:t>(-1,100)</a:t>
                      </a:r>
                      <a:endParaRPr lang="en-US" dirty="0"/>
                    </a:p>
                  </a:txBody>
                  <a:tcPr/>
                </a:tc>
                <a:tc>
                  <a:txBody>
                    <a:bodyPr/>
                    <a:lstStyle/>
                    <a:p>
                      <a:r>
                        <a:rPr lang="en-US" dirty="0" smtClean="0"/>
                        <a:t>(0,0)</a:t>
                      </a:r>
                      <a:endParaRPr lang="en-US" dirty="0"/>
                    </a:p>
                  </a:txBody>
                  <a:tcPr/>
                </a:tc>
              </a:tr>
            </a:tbl>
          </a:graphicData>
        </a:graphic>
      </p:graphicFrame>
      <p:sp>
        <p:nvSpPr>
          <p:cNvPr id="5" name="TextBox 4"/>
          <p:cNvSpPr txBox="1"/>
          <p:nvPr/>
        </p:nvSpPr>
        <p:spPr>
          <a:xfrm>
            <a:off x="5043218" y="2286000"/>
            <a:ext cx="300082" cy="369332"/>
          </a:xfrm>
          <a:prstGeom prst="rect">
            <a:avLst/>
          </a:prstGeom>
          <a:noFill/>
        </p:spPr>
        <p:txBody>
          <a:bodyPr wrap="none" rtlCol="0">
            <a:spAutoFit/>
          </a:bodyPr>
          <a:lstStyle/>
          <a:p>
            <a:r>
              <a:rPr lang="en-US" dirty="0" smtClean="0"/>
              <a:t>B</a:t>
            </a:r>
            <a:endParaRPr lang="en-US" dirty="0"/>
          </a:p>
        </p:txBody>
      </p:sp>
      <p:sp>
        <p:nvSpPr>
          <p:cNvPr id="6" name="TextBox 5"/>
          <p:cNvSpPr txBox="1"/>
          <p:nvPr/>
        </p:nvSpPr>
        <p:spPr>
          <a:xfrm rot="16200000">
            <a:off x="1012400" y="3308328"/>
            <a:ext cx="325730" cy="369332"/>
          </a:xfrm>
          <a:prstGeom prst="rect">
            <a:avLst/>
          </a:prstGeom>
          <a:noFill/>
        </p:spPr>
        <p:txBody>
          <a:bodyPr wrap="none" rtlCol="0">
            <a:spAutoFit/>
          </a:bodyPr>
          <a:lstStyle/>
          <a:p>
            <a:r>
              <a:rPr lang="en-US" dirty="0" smtClean="0"/>
              <a:t>A</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t>Bienes públicos y juego de la gallina</a:t>
            </a:r>
          </a:p>
        </p:txBody>
      </p:sp>
      <p:sp>
        <p:nvSpPr>
          <p:cNvPr id="3" name="Content Placeholder 2"/>
          <p:cNvSpPr>
            <a:spLocks noGrp="1"/>
          </p:cNvSpPr>
          <p:nvPr>
            <p:ph idx="1"/>
          </p:nvPr>
        </p:nvSpPr>
        <p:spPr/>
        <p:txBody>
          <a:bodyPr/>
          <a:lstStyle/>
          <a:p>
            <a:r>
              <a:rPr lang="en-US"/>
              <a:t>No todos los bienes públicos se modelan como un dilema de los prisioneros. Ver caso del juego de la gallina</a:t>
            </a:r>
          </a:p>
        </p:txBody>
      </p:sp>
      <p:graphicFrame>
        <p:nvGraphicFramePr>
          <p:cNvPr id="4" name="Content Placeholder 3"/>
          <p:cNvGraphicFramePr>
            <a:graphicFrameLocks/>
          </p:cNvGraphicFramePr>
          <p:nvPr/>
        </p:nvGraphicFramePr>
        <p:xfrm>
          <a:off x="457200" y="3733800"/>
          <a:ext cx="8229600" cy="1112520"/>
        </p:xfrm>
        <a:graphic>
          <a:graphicData uri="http://schemas.openxmlformats.org/drawingml/2006/table">
            <a:tbl>
              <a:tblPr firstRow="1" bandRow="1">
                <a:tableStyleId>{5940675A-B579-460E-94D1-54222C63F5DA}</a:tableStyleId>
              </a:tblPr>
              <a:tblGrid>
                <a:gridCol w="3505200"/>
                <a:gridCol w="1981200"/>
                <a:gridCol w="2743200"/>
              </a:tblGrid>
              <a:tr h="370840">
                <a:tc>
                  <a:txBody>
                    <a:bodyPr/>
                    <a:lstStyle/>
                    <a:p>
                      <a:r>
                        <a:rPr lang="en-US" b="1" dirty="0" smtClean="0"/>
                        <a:t>Persona 1     \   Persona 2</a:t>
                      </a:r>
                      <a:endParaRPr lang="en-US" b="1" dirty="0"/>
                    </a:p>
                  </a:txBody>
                  <a:tcPr/>
                </a:tc>
                <a:tc>
                  <a:txBody>
                    <a:bodyPr/>
                    <a:lstStyle/>
                    <a:p>
                      <a:r>
                        <a:rPr lang="en-US" b="1" dirty="0"/>
                        <a:t>Contribuye </a:t>
                      </a:r>
                    </a:p>
                  </a:txBody>
                  <a:tcPr/>
                </a:tc>
                <a:tc>
                  <a:txBody>
                    <a:bodyPr/>
                    <a:lstStyle/>
                    <a:p>
                      <a:r>
                        <a:rPr lang="en-US" b="1" dirty="0" smtClean="0"/>
                        <a:t>No </a:t>
                      </a:r>
                      <a:r>
                        <a:rPr lang="en-US" b="1" dirty="0" err="1" smtClean="0"/>
                        <a:t>contribuye</a:t>
                      </a:r>
                      <a:endParaRPr lang="en-US" b="1" dirty="0"/>
                    </a:p>
                  </a:txBody>
                  <a:tcPr/>
                </a:tc>
              </a:tr>
              <a:tr h="370840">
                <a:tc>
                  <a:txBody>
                    <a:bodyPr/>
                    <a:lstStyle/>
                    <a:p>
                      <a:r>
                        <a:rPr lang="en-US" b="1" dirty="0" err="1" smtClean="0"/>
                        <a:t>Contribuye</a:t>
                      </a:r>
                      <a:endParaRPr lang="en-US" b="1" dirty="0"/>
                    </a:p>
                  </a:txBody>
                  <a:tcPr/>
                </a:tc>
                <a:tc>
                  <a:txBody>
                    <a:bodyPr/>
                    <a:lstStyle/>
                    <a:p>
                      <a:r>
                        <a:rPr lang="en-US" dirty="0" smtClean="0"/>
                        <a:t>(3 , 3)</a:t>
                      </a:r>
                      <a:endParaRPr lang="en-US" dirty="0"/>
                    </a:p>
                  </a:txBody>
                  <a:tcPr/>
                </a:tc>
                <a:tc>
                  <a:txBody>
                    <a:bodyPr/>
                    <a:lstStyle/>
                    <a:p>
                      <a:r>
                        <a:rPr lang="en-US" dirty="0" smtClean="0"/>
                        <a:t>(2 , 3.5)</a:t>
                      </a:r>
                      <a:endParaRPr lang="en-US" dirty="0"/>
                    </a:p>
                  </a:txBody>
                  <a:tcPr/>
                </a:tc>
              </a:tr>
              <a:tr h="370840">
                <a:tc>
                  <a:txBody>
                    <a:bodyPr/>
                    <a:lstStyle/>
                    <a:p>
                      <a:r>
                        <a:rPr lang="en-US" b="1" dirty="0" smtClean="0"/>
                        <a:t>No </a:t>
                      </a:r>
                      <a:r>
                        <a:rPr lang="en-US" b="1" dirty="0" err="1" smtClean="0"/>
                        <a:t>contribuye</a:t>
                      </a:r>
                      <a:endParaRPr lang="en-US" b="1" dirty="0"/>
                    </a:p>
                  </a:txBody>
                  <a:tcPr/>
                </a:tc>
                <a:tc>
                  <a:txBody>
                    <a:bodyPr/>
                    <a:lstStyle/>
                    <a:p>
                      <a:r>
                        <a:rPr lang="en-US" dirty="0" smtClean="0"/>
                        <a:t>(3.5 , 2)</a:t>
                      </a:r>
                      <a:endParaRPr lang="en-US" dirty="0"/>
                    </a:p>
                  </a:txBody>
                  <a:tcPr/>
                </a:tc>
                <a:tc>
                  <a:txBody>
                    <a:bodyPr/>
                    <a:lstStyle/>
                    <a:p>
                      <a:r>
                        <a:rPr lang="en-US" dirty="0" smtClean="0"/>
                        <a:t>(1 , 1)</a:t>
                      </a:r>
                      <a:endParaRPr lang="en-US" dirty="0"/>
                    </a:p>
                  </a:txBody>
                  <a:tcPr/>
                </a:tc>
              </a:tr>
            </a:tbl>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Coordinación pura</a:t>
            </a:r>
            <a:endParaRPr lang="en-US" dirty="0"/>
          </a:p>
        </p:txBody>
      </p:sp>
      <p:graphicFrame>
        <p:nvGraphicFramePr>
          <p:cNvPr id="4" name="Table 3"/>
          <p:cNvGraphicFramePr>
            <a:graphicFrameLocks noGrp="1"/>
          </p:cNvGraphicFramePr>
          <p:nvPr/>
        </p:nvGraphicFramePr>
        <p:xfrm>
          <a:off x="1600200" y="2805946"/>
          <a:ext cx="6096000" cy="1112520"/>
        </p:xfrm>
        <a:graphic>
          <a:graphicData uri="http://schemas.openxmlformats.org/drawingml/2006/table">
            <a:tbl>
              <a:tblPr firstRow="1" bandRow="1">
                <a:tableStyleId>{5940675A-B579-460E-94D1-54222C63F5DA}</a:tableStyleId>
              </a:tblPr>
              <a:tblGrid>
                <a:gridCol w="2032000"/>
                <a:gridCol w="2032000"/>
                <a:gridCol w="2032000"/>
              </a:tblGrid>
              <a:tr h="370840">
                <a:tc>
                  <a:txBody>
                    <a:bodyPr/>
                    <a:lstStyle/>
                    <a:p>
                      <a:endParaRPr lang="en-US" dirty="0"/>
                    </a:p>
                  </a:txBody>
                  <a:tcPr/>
                </a:tc>
                <a:tc>
                  <a:txBody>
                    <a:bodyPr/>
                    <a:lstStyle/>
                    <a:p>
                      <a:r>
                        <a:rPr lang="en-US" dirty="0" err="1" smtClean="0"/>
                        <a:t>Izquierda</a:t>
                      </a:r>
                      <a:endParaRPr lang="en-US" dirty="0"/>
                    </a:p>
                  </a:txBody>
                  <a:tcPr/>
                </a:tc>
                <a:tc>
                  <a:txBody>
                    <a:bodyPr/>
                    <a:lstStyle/>
                    <a:p>
                      <a:r>
                        <a:rPr lang="en-US" dirty="0" smtClean="0"/>
                        <a:t>Derecha</a:t>
                      </a:r>
                      <a:endParaRPr lang="en-US" dirty="0"/>
                    </a:p>
                  </a:txBody>
                  <a:tcPr/>
                </a:tc>
              </a:tr>
              <a:tr h="370840">
                <a:tc>
                  <a:txBody>
                    <a:bodyPr/>
                    <a:lstStyle/>
                    <a:p>
                      <a:r>
                        <a:rPr lang="en-US" dirty="0" err="1" smtClean="0"/>
                        <a:t>Izquierda</a:t>
                      </a:r>
                      <a:endParaRPr lang="en-US" dirty="0"/>
                    </a:p>
                  </a:txBody>
                  <a:tcPr/>
                </a:tc>
                <a:tc>
                  <a:txBody>
                    <a:bodyPr/>
                    <a:lstStyle/>
                    <a:p>
                      <a:r>
                        <a:rPr lang="en-US" dirty="0" smtClean="0"/>
                        <a:t>(2,2)</a:t>
                      </a:r>
                      <a:endParaRPr lang="en-US" dirty="0"/>
                    </a:p>
                  </a:txBody>
                  <a:tcPr/>
                </a:tc>
                <a:tc>
                  <a:txBody>
                    <a:bodyPr/>
                    <a:lstStyle/>
                    <a:p>
                      <a:r>
                        <a:rPr lang="en-US" dirty="0" smtClean="0"/>
                        <a:t>(0,0)</a:t>
                      </a:r>
                      <a:endParaRPr lang="en-US" dirty="0"/>
                    </a:p>
                  </a:txBody>
                  <a:tcPr/>
                </a:tc>
              </a:tr>
              <a:tr h="370840">
                <a:tc>
                  <a:txBody>
                    <a:bodyPr/>
                    <a:lstStyle/>
                    <a:p>
                      <a:r>
                        <a:rPr lang="en-US" dirty="0" smtClean="0"/>
                        <a:t>Derecha</a:t>
                      </a:r>
                      <a:endParaRPr lang="en-US" dirty="0"/>
                    </a:p>
                  </a:txBody>
                  <a:tcPr/>
                </a:tc>
                <a:tc>
                  <a:txBody>
                    <a:bodyPr/>
                    <a:lstStyle/>
                    <a:p>
                      <a:r>
                        <a:rPr lang="en-US" dirty="0" smtClean="0"/>
                        <a:t>(0,0)</a:t>
                      </a:r>
                      <a:endParaRPr lang="en-US" dirty="0"/>
                    </a:p>
                  </a:txBody>
                  <a:tcPr/>
                </a:tc>
                <a:tc>
                  <a:txBody>
                    <a:bodyPr/>
                    <a:lstStyle/>
                    <a:p>
                      <a:r>
                        <a:rPr lang="en-US" dirty="0" smtClean="0"/>
                        <a:t>(1,1)</a:t>
                      </a:r>
                      <a:endParaRPr lang="en-US" dirty="0"/>
                    </a:p>
                  </a:txBody>
                  <a:tcPr/>
                </a:tc>
              </a:tr>
            </a:tbl>
          </a:graphicData>
        </a:graphic>
      </p:graphicFrame>
      <p:sp>
        <p:nvSpPr>
          <p:cNvPr id="5" name="TextBox 4"/>
          <p:cNvSpPr txBox="1"/>
          <p:nvPr/>
        </p:nvSpPr>
        <p:spPr>
          <a:xfrm>
            <a:off x="5043218" y="2286000"/>
            <a:ext cx="300082" cy="369332"/>
          </a:xfrm>
          <a:prstGeom prst="rect">
            <a:avLst/>
          </a:prstGeom>
          <a:noFill/>
        </p:spPr>
        <p:txBody>
          <a:bodyPr wrap="none" rtlCol="0">
            <a:spAutoFit/>
          </a:bodyPr>
          <a:lstStyle/>
          <a:p>
            <a:r>
              <a:rPr lang="en-US" dirty="0" smtClean="0"/>
              <a:t>B</a:t>
            </a:r>
            <a:endParaRPr lang="en-US" dirty="0"/>
          </a:p>
        </p:txBody>
      </p:sp>
      <p:sp>
        <p:nvSpPr>
          <p:cNvPr id="6" name="TextBox 5"/>
          <p:cNvSpPr txBox="1"/>
          <p:nvPr/>
        </p:nvSpPr>
        <p:spPr>
          <a:xfrm rot="16200000">
            <a:off x="1012401" y="3308328"/>
            <a:ext cx="325730" cy="369332"/>
          </a:xfrm>
          <a:prstGeom prst="rect">
            <a:avLst/>
          </a:prstGeom>
          <a:noFill/>
        </p:spPr>
        <p:txBody>
          <a:bodyPr wrap="none" rtlCol="0">
            <a:spAutoFit/>
          </a:bodyPr>
          <a:lstStyle/>
          <a:p>
            <a:r>
              <a:rPr lang="en-US" dirty="0" smtClean="0"/>
              <a:t>A</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Stag Hunt: Assurance</a:t>
            </a:r>
            <a:endParaRPr lang="en-US" dirty="0"/>
          </a:p>
        </p:txBody>
      </p:sp>
      <p:graphicFrame>
        <p:nvGraphicFramePr>
          <p:cNvPr id="4" name="Table 3"/>
          <p:cNvGraphicFramePr>
            <a:graphicFrameLocks noGrp="1"/>
          </p:cNvGraphicFramePr>
          <p:nvPr/>
        </p:nvGraphicFramePr>
        <p:xfrm>
          <a:off x="1600200" y="2805946"/>
          <a:ext cx="6096000" cy="1112520"/>
        </p:xfrm>
        <a:graphic>
          <a:graphicData uri="http://schemas.openxmlformats.org/drawingml/2006/table">
            <a:tbl>
              <a:tblPr firstRow="1" bandRow="1">
                <a:tableStyleId>{5940675A-B579-460E-94D1-54222C63F5DA}</a:tableStyleId>
              </a:tblPr>
              <a:tblGrid>
                <a:gridCol w="2032000"/>
                <a:gridCol w="2032000"/>
                <a:gridCol w="2032000"/>
              </a:tblGrid>
              <a:tr h="370840">
                <a:tc>
                  <a:txBody>
                    <a:bodyPr/>
                    <a:lstStyle/>
                    <a:p>
                      <a:endParaRPr lang="en-US" dirty="0"/>
                    </a:p>
                  </a:txBody>
                  <a:tcPr/>
                </a:tc>
                <a:tc>
                  <a:txBody>
                    <a:bodyPr/>
                    <a:lstStyle/>
                    <a:p>
                      <a:r>
                        <a:rPr lang="en-US" dirty="0" err="1" smtClean="0"/>
                        <a:t>Ciervo</a:t>
                      </a:r>
                      <a:endParaRPr lang="en-US" dirty="0"/>
                    </a:p>
                  </a:txBody>
                  <a:tcPr/>
                </a:tc>
                <a:tc>
                  <a:txBody>
                    <a:bodyPr/>
                    <a:lstStyle/>
                    <a:p>
                      <a:r>
                        <a:rPr lang="en-US" dirty="0" smtClean="0"/>
                        <a:t>Conejo</a:t>
                      </a:r>
                      <a:endParaRPr lang="en-US" dirty="0"/>
                    </a:p>
                  </a:txBody>
                  <a:tcPr/>
                </a:tc>
              </a:tr>
              <a:tr h="370840">
                <a:tc>
                  <a:txBody>
                    <a:bodyPr/>
                    <a:lstStyle/>
                    <a:p>
                      <a:r>
                        <a:rPr lang="en-US" dirty="0" err="1" smtClean="0"/>
                        <a:t>Ciervo</a:t>
                      </a:r>
                      <a:endParaRPr lang="en-US" dirty="0"/>
                    </a:p>
                  </a:txBody>
                  <a:tcPr/>
                </a:tc>
                <a:tc>
                  <a:txBody>
                    <a:bodyPr/>
                    <a:lstStyle/>
                    <a:p>
                      <a:r>
                        <a:rPr lang="en-US" dirty="0" smtClean="0"/>
                        <a:t>(2,2)</a:t>
                      </a:r>
                      <a:endParaRPr lang="en-US" dirty="0"/>
                    </a:p>
                  </a:txBody>
                  <a:tcPr/>
                </a:tc>
                <a:tc>
                  <a:txBody>
                    <a:bodyPr/>
                    <a:lstStyle/>
                    <a:p>
                      <a:r>
                        <a:rPr lang="en-US" dirty="0" smtClean="0"/>
                        <a:t>(-10,1)</a:t>
                      </a:r>
                      <a:endParaRPr lang="en-US" dirty="0"/>
                    </a:p>
                  </a:txBody>
                  <a:tcPr/>
                </a:tc>
              </a:tr>
              <a:tr h="370840">
                <a:tc>
                  <a:txBody>
                    <a:bodyPr/>
                    <a:lstStyle/>
                    <a:p>
                      <a:r>
                        <a:rPr lang="en-US" dirty="0" smtClean="0"/>
                        <a:t>Conejo</a:t>
                      </a:r>
                      <a:endParaRPr lang="en-US" dirty="0"/>
                    </a:p>
                  </a:txBody>
                  <a:tcPr/>
                </a:tc>
                <a:tc>
                  <a:txBody>
                    <a:bodyPr/>
                    <a:lstStyle/>
                    <a:p>
                      <a:r>
                        <a:rPr lang="en-US" dirty="0" smtClean="0"/>
                        <a:t>(1,-10)</a:t>
                      </a:r>
                      <a:endParaRPr lang="en-US" dirty="0"/>
                    </a:p>
                  </a:txBody>
                  <a:tcPr/>
                </a:tc>
                <a:tc>
                  <a:txBody>
                    <a:bodyPr/>
                    <a:lstStyle/>
                    <a:p>
                      <a:r>
                        <a:rPr lang="en-US" dirty="0" smtClean="0"/>
                        <a:t>(1,1)</a:t>
                      </a:r>
                      <a:endParaRPr lang="en-US" dirty="0"/>
                    </a:p>
                  </a:txBody>
                  <a:tcPr/>
                </a:tc>
              </a:tr>
            </a:tbl>
          </a:graphicData>
        </a:graphic>
      </p:graphicFrame>
      <p:sp>
        <p:nvSpPr>
          <p:cNvPr id="5" name="TextBox 4"/>
          <p:cNvSpPr txBox="1"/>
          <p:nvPr/>
        </p:nvSpPr>
        <p:spPr>
          <a:xfrm>
            <a:off x="5043218" y="2286000"/>
            <a:ext cx="1119943" cy="369332"/>
          </a:xfrm>
          <a:prstGeom prst="rect">
            <a:avLst/>
          </a:prstGeom>
          <a:noFill/>
        </p:spPr>
        <p:txBody>
          <a:bodyPr wrap="none" rtlCol="0">
            <a:spAutoFit/>
          </a:bodyPr>
          <a:lstStyle/>
          <a:p>
            <a:r>
              <a:rPr lang="en-US" dirty="0" smtClean="0"/>
              <a:t>B: Firma 2 </a:t>
            </a:r>
            <a:endParaRPr lang="en-US" dirty="0"/>
          </a:p>
        </p:txBody>
      </p:sp>
      <p:sp>
        <p:nvSpPr>
          <p:cNvPr id="6" name="TextBox 5"/>
          <p:cNvSpPr txBox="1"/>
          <p:nvPr/>
        </p:nvSpPr>
        <p:spPr>
          <a:xfrm rot="16200000">
            <a:off x="603292" y="3308328"/>
            <a:ext cx="1143950" cy="369332"/>
          </a:xfrm>
          <a:prstGeom prst="rect">
            <a:avLst/>
          </a:prstGeom>
          <a:noFill/>
        </p:spPr>
        <p:txBody>
          <a:bodyPr wrap="none" rtlCol="0">
            <a:spAutoFit/>
          </a:bodyPr>
          <a:lstStyle/>
          <a:p>
            <a:r>
              <a:rPr lang="en-US" dirty="0" smtClean="0"/>
              <a:t>A: Firma 1</a:t>
            </a:r>
            <a:endParaRPr lang="en-US" dirty="0"/>
          </a:p>
        </p:txBody>
      </p:sp>
      <p:sp>
        <p:nvSpPr>
          <p:cNvPr id="7" name="TextBox 6"/>
          <p:cNvSpPr txBox="1"/>
          <p:nvPr/>
        </p:nvSpPr>
        <p:spPr>
          <a:xfrm>
            <a:off x="609600" y="4570273"/>
            <a:ext cx="8242167" cy="1754327"/>
          </a:xfrm>
          <a:prstGeom prst="rect">
            <a:avLst/>
          </a:prstGeom>
          <a:noFill/>
        </p:spPr>
        <p:txBody>
          <a:bodyPr wrap="square" rtlCol="0">
            <a:spAutoFit/>
          </a:bodyPr>
          <a:lstStyle/>
          <a:p>
            <a:r>
              <a:rPr lang="en-US"/>
              <a:t>The French philosopher, Jean Jacques Rousseau, presented the following situation. Two hunters can either jointly hunt a stag (an adult deer and rather large meal) or individually hunt a rabbit (tasty, but substantially less filling). Hunting stags is quite challenging and requires mutual cooperation. If either hunts a stag alone, the chance of success is minimal. Hunting stags is most beneficial for society but requires a lot of trust among its members. (www.gametheory.net).</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 </a:t>
            </a:r>
            <a:r>
              <a:rPr lang="en-US" dirty="0" err="1" smtClean="0"/>
              <a:t>problema</a:t>
            </a:r>
            <a:r>
              <a:rPr lang="en-US" dirty="0" smtClean="0"/>
              <a:t> de la </a:t>
            </a:r>
            <a:r>
              <a:rPr lang="en-US" dirty="0" err="1" smtClean="0"/>
              <a:t>eficiencia</a:t>
            </a:r>
            <a:endParaRPr lang="en-US" dirty="0"/>
          </a:p>
        </p:txBody>
      </p:sp>
      <p:sp>
        <p:nvSpPr>
          <p:cNvPr id="3" name="Content Placeholder 2"/>
          <p:cNvSpPr>
            <a:spLocks noGrp="1"/>
          </p:cNvSpPr>
          <p:nvPr>
            <p:ph idx="1"/>
          </p:nvPr>
        </p:nvSpPr>
        <p:spPr/>
        <p:txBody>
          <a:bodyPr>
            <a:normAutofit fontScale="92500"/>
          </a:bodyPr>
          <a:lstStyle/>
          <a:p>
            <a:r>
              <a:rPr lang="en-US" sz="2800" dirty="0" err="1" smtClean="0"/>
              <a:t>Wn</a:t>
            </a:r>
            <a:r>
              <a:rPr lang="en-US" sz="2800" dirty="0" smtClean="0"/>
              <a:t>: </a:t>
            </a:r>
            <a:r>
              <a:rPr lang="en-US" sz="2800" dirty="0" err="1" smtClean="0"/>
              <a:t>beneficio</a:t>
            </a:r>
            <a:r>
              <a:rPr lang="en-US" sz="2800" dirty="0" smtClean="0"/>
              <a:t> total </a:t>
            </a:r>
            <a:r>
              <a:rPr lang="en-US" sz="2800" dirty="0" err="1" smtClean="0"/>
              <a:t>correspondiente</a:t>
            </a:r>
            <a:r>
              <a:rPr lang="en-US" sz="2800" dirty="0" smtClean="0"/>
              <a:t> a </a:t>
            </a:r>
            <a:r>
              <a:rPr lang="en-US" sz="2800" dirty="0" err="1" smtClean="0"/>
              <a:t>n</a:t>
            </a:r>
            <a:r>
              <a:rPr lang="en-US" sz="2800" dirty="0" smtClean="0"/>
              <a:t> personas</a:t>
            </a:r>
          </a:p>
          <a:p>
            <a:pPr>
              <a:buNone/>
            </a:pPr>
            <a:endParaRPr lang="en-US" sz="2800" dirty="0" smtClean="0"/>
          </a:p>
          <a:p>
            <a:pPr>
              <a:buNone/>
            </a:pPr>
            <a:endParaRPr lang="en-US" sz="2800" dirty="0" smtClean="0"/>
          </a:p>
          <a:p>
            <a:r>
              <a:rPr lang="en-US" sz="2800" dirty="0" smtClean="0"/>
              <a:t>Wn+1: </a:t>
            </a:r>
            <a:r>
              <a:rPr lang="en-US" sz="2800" dirty="0" err="1" smtClean="0"/>
              <a:t>beneficio</a:t>
            </a:r>
            <a:r>
              <a:rPr lang="en-US" sz="2800" dirty="0" smtClean="0"/>
              <a:t> total </a:t>
            </a:r>
            <a:r>
              <a:rPr lang="en-US" sz="2800" dirty="0" err="1" smtClean="0"/>
              <a:t>correspondiente</a:t>
            </a:r>
            <a:r>
              <a:rPr lang="en-US" sz="2800" dirty="0" smtClean="0"/>
              <a:t> a n+1 personas</a:t>
            </a:r>
          </a:p>
          <a:p>
            <a:endParaRPr lang="en-US" sz="2800" dirty="0" smtClean="0"/>
          </a:p>
          <a:p>
            <a:endParaRPr lang="en-US" sz="2800" dirty="0" smtClean="0"/>
          </a:p>
          <a:p>
            <a:r>
              <a:rPr lang="en-US" sz="2800" dirty="0" err="1" smtClean="0"/>
              <a:t>Admitir</a:t>
            </a:r>
            <a:r>
              <a:rPr lang="en-US" sz="2800" dirty="0" smtClean="0"/>
              <a:t> un </a:t>
            </a:r>
            <a:r>
              <a:rPr lang="en-US" sz="2800" dirty="0" err="1" smtClean="0"/>
              <a:t>nuevo</a:t>
            </a:r>
            <a:r>
              <a:rPr lang="en-US" sz="2800" dirty="0" smtClean="0"/>
              <a:t> </a:t>
            </a:r>
            <a:r>
              <a:rPr lang="en-US" sz="2800" dirty="0" err="1" smtClean="0"/>
              <a:t>usuario</a:t>
            </a:r>
            <a:r>
              <a:rPr lang="en-US" sz="2800" dirty="0" smtClean="0"/>
              <a:t> </a:t>
            </a:r>
            <a:r>
              <a:rPr lang="en-US" sz="2800" dirty="0" err="1" smtClean="0"/>
              <a:t>es</a:t>
            </a:r>
            <a:r>
              <a:rPr lang="en-US" sz="2800" dirty="0" smtClean="0"/>
              <a:t> </a:t>
            </a:r>
            <a:r>
              <a:rPr lang="en-US" sz="2800" dirty="0" err="1" smtClean="0"/>
              <a:t>entonces</a:t>
            </a:r>
            <a:r>
              <a:rPr lang="en-US" sz="2800" dirty="0" smtClean="0"/>
              <a:t> Pareto superior. </a:t>
            </a:r>
            <a:r>
              <a:rPr lang="en-US" sz="2800" dirty="0" err="1" smtClean="0"/>
              <a:t>Por</a:t>
            </a:r>
            <a:r>
              <a:rPr lang="en-US" sz="2800" dirty="0" smtClean="0"/>
              <a:t> </a:t>
            </a:r>
            <a:r>
              <a:rPr lang="en-US" sz="2800" dirty="0" err="1" smtClean="0"/>
              <a:t>ello</a:t>
            </a:r>
            <a:r>
              <a:rPr lang="en-US" sz="2800" dirty="0" smtClean="0"/>
              <a:t>, el </a:t>
            </a:r>
            <a:r>
              <a:rPr lang="en-US" sz="2800" dirty="0" err="1" smtClean="0"/>
              <a:t>uso</a:t>
            </a:r>
            <a:r>
              <a:rPr lang="en-US" sz="2800" dirty="0" smtClean="0"/>
              <a:t> </a:t>
            </a:r>
            <a:r>
              <a:rPr lang="en-US" sz="2800" dirty="0" err="1" smtClean="0"/>
              <a:t>eficiente</a:t>
            </a:r>
            <a:r>
              <a:rPr lang="en-US" sz="2800" dirty="0" smtClean="0"/>
              <a:t> de los </a:t>
            </a:r>
            <a:r>
              <a:rPr lang="en-US" sz="2800" dirty="0" err="1" smtClean="0"/>
              <a:t>bienes</a:t>
            </a:r>
            <a:r>
              <a:rPr lang="en-US" sz="2800" dirty="0" smtClean="0"/>
              <a:t> </a:t>
            </a:r>
            <a:r>
              <a:rPr lang="en-US" sz="2800" dirty="0" err="1" smtClean="0"/>
              <a:t>público</a:t>
            </a:r>
            <a:r>
              <a:rPr lang="en-US" sz="2800" dirty="0" smtClean="0"/>
              <a:t> </a:t>
            </a:r>
            <a:r>
              <a:rPr lang="en-US" sz="2800" dirty="0" err="1" smtClean="0"/>
              <a:t>demanda</a:t>
            </a:r>
            <a:r>
              <a:rPr lang="en-US" sz="2800" dirty="0" smtClean="0"/>
              <a:t> </a:t>
            </a:r>
            <a:r>
              <a:rPr lang="en-US" sz="2800" dirty="0" err="1" smtClean="0"/>
              <a:t>abrir</a:t>
            </a:r>
            <a:r>
              <a:rPr lang="en-US" sz="2800" dirty="0" smtClean="0"/>
              <a:t> </a:t>
            </a:r>
            <a:r>
              <a:rPr lang="en-US" sz="2800" dirty="0" err="1" smtClean="0"/>
              <a:t>su</a:t>
            </a:r>
            <a:r>
              <a:rPr lang="en-US" sz="2800" dirty="0" smtClean="0"/>
              <a:t> </a:t>
            </a:r>
            <a:r>
              <a:rPr lang="en-US" sz="2800" dirty="0" err="1" smtClean="0"/>
              <a:t>uso</a:t>
            </a:r>
            <a:r>
              <a:rPr lang="en-US" sz="2800" dirty="0" smtClean="0"/>
              <a:t> a </a:t>
            </a:r>
            <a:r>
              <a:rPr lang="en-US" sz="2800" dirty="0" err="1" smtClean="0"/>
              <a:t>todos</a:t>
            </a:r>
            <a:endParaRPr lang="en-US" sz="2800" dirty="0" smtClean="0"/>
          </a:p>
          <a:p>
            <a:endParaRPr lang="en-US" dirty="0"/>
          </a:p>
        </p:txBody>
      </p:sp>
      <p:graphicFrame>
        <p:nvGraphicFramePr>
          <p:cNvPr id="30722" name="Object 2"/>
          <p:cNvGraphicFramePr>
            <a:graphicFrameLocks noChangeAspect="1"/>
          </p:cNvGraphicFramePr>
          <p:nvPr/>
        </p:nvGraphicFramePr>
        <p:xfrm>
          <a:off x="3124200" y="2183405"/>
          <a:ext cx="1873250" cy="978563"/>
        </p:xfrm>
        <a:graphic>
          <a:graphicData uri="http://schemas.openxmlformats.org/presentationml/2006/ole">
            <p:oleObj spid="_x0000_s110594" name="Equation" r:id="rId3" imgW="850900" imgH="444500" progId="Equation.3">
              <p:embed/>
            </p:oleObj>
          </a:graphicData>
        </a:graphic>
      </p:graphicFrame>
      <p:graphicFrame>
        <p:nvGraphicFramePr>
          <p:cNvPr id="30723" name="Object 3"/>
          <p:cNvGraphicFramePr>
            <a:graphicFrameLocks noChangeAspect="1"/>
          </p:cNvGraphicFramePr>
          <p:nvPr/>
        </p:nvGraphicFramePr>
        <p:xfrm>
          <a:off x="3124200" y="3822700"/>
          <a:ext cx="2152650" cy="977900"/>
        </p:xfrm>
        <a:graphic>
          <a:graphicData uri="http://schemas.openxmlformats.org/presentationml/2006/ole">
            <p:oleObj spid="_x0000_s110595" name="Equation" r:id="rId4" imgW="977900" imgH="444500" progId="Equation.3">
              <p:embed/>
            </p:oleObj>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El </a:t>
            </a:r>
            <a:r>
              <a:rPr lang="en-US" dirty="0" err="1" smtClean="0"/>
              <a:t>problema</a:t>
            </a:r>
            <a:r>
              <a:rPr lang="en-US" dirty="0" smtClean="0"/>
              <a:t> de los </a:t>
            </a:r>
            <a:r>
              <a:rPr lang="en-US" dirty="0" err="1" smtClean="0"/>
              <a:t>pagos</a:t>
            </a:r>
            <a:r>
              <a:rPr lang="en-US" dirty="0" smtClean="0"/>
              <a:t> </a:t>
            </a:r>
            <a:r>
              <a:rPr lang="en-US" dirty="0" err="1" smtClean="0"/>
              <a:t>privados</a:t>
            </a:r>
            <a:r>
              <a:rPr lang="en-US" dirty="0" smtClean="0"/>
              <a:t> de los </a:t>
            </a:r>
            <a:r>
              <a:rPr lang="en-US" dirty="0" err="1" smtClean="0"/>
              <a:t>bienes</a:t>
            </a:r>
            <a:r>
              <a:rPr lang="en-US" dirty="0" smtClean="0"/>
              <a:t> </a:t>
            </a:r>
            <a:r>
              <a:rPr lang="en-US" dirty="0" err="1" smtClean="0"/>
              <a:t>públicos</a:t>
            </a:r>
            <a:endParaRPr lang="en-US" dirty="0"/>
          </a:p>
        </p:txBody>
      </p:sp>
      <p:sp>
        <p:nvSpPr>
          <p:cNvPr id="3" name="Content Placeholder 2"/>
          <p:cNvSpPr>
            <a:spLocks noGrp="1"/>
          </p:cNvSpPr>
          <p:nvPr>
            <p:ph idx="1"/>
          </p:nvPr>
        </p:nvSpPr>
        <p:spPr/>
        <p:txBody>
          <a:bodyPr/>
          <a:lstStyle/>
          <a:p>
            <a:r>
              <a:rPr lang="en-US" dirty="0" smtClean="0"/>
              <a:t>¿</a:t>
            </a:r>
            <a:r>
              <a:rPr lang="en-US" dirty="0" err="1" smtClean="0"/>
              <a:t>Podemos</a:t>
            </a:r>
            <a:r>
              <a:rPr lang="en-US" dirty="0" smtClean="0"/>
              <a:t> </a:t>
            </a:r>
            <a:r>
              <a:rPr lang="en-US" dirty="0" err="1" smtClean="0"/>
              <a:t>tener</a:t>
            </a:r>
            <a:r>
              <a:rPr lang="en-US" dirty="0" smtClean="0"/>
              <a:t> </a:t>
            </a:r>
            <a:r>
              <a:rPr lang="en-US" dirty="0" err="1" smtClean="0"/>
              <a:t>bienes</a:t>
            </a:r>
            <a:r>
              <a:rPr lang="en-US" dirty="0" smtClean="0"/>
              <a:t> </a:t>
            </a:r>
            <a:r>
              <a:rPr lang="en-US" dirty="0" err="1" smtClean="0"/>
              <a:t>públicos</a:t>
            </a:r>
            <a:r>
              <a:rPr lang="en-US" dirty="0" smtClean="0"/>
              <a:t> en </a:t>
            </a:r>
            <a:r>
              <a:rPr lang="en-US" dirty="0" err="1" smtClean="0"/>
              <a:t>cantidades</a:t>
            </a:r>
            <a:r>
              <a:rPr lang="en-US" dirty="0" smtClean="0"/>
              <a:t> </a:t>
            </a:r>
            <a:r>
              <a:rPr lang="en-US" dirty="0" err="1" smtClean="0"/>
              <a:t>eficientes</a:t>
            </a:r>
            <a:r>
              <a:rPr lang="en-US" dirty="0" smtClean="0"/>
              <a:t> sin </a:t>
            </a:r>
            <a:r>
              <a:rPr lang="en-US" dirty="0" err="1" smtClean="0"/>
              <a:t>contar</a:t>
            </a:r>
            <a:r>
              <a:rPr lang="en-US" dirty="0" smtClean="0"/>
              <a:t> con un </a:t>
            </a:r>
            <a:r>
              <a:rPr lang="en-US" dirty="0" err="1" smtClean="0"/>
              <a:t>gobierno</a:t>
            </a:r>
            <a:r>
              <a:rPr lang="en-US" dirty="0" smtClean="0"/>
              <a:t> </a:t>
            </a:r>
            <a:r>
              <a:rPr lang="en-US" dirty="0" err="1" smtClean="0"/>
              <a:t>o</a:t>
            </a:r>
            <a:r>
              <a:rPr lang="en-US" dirty="0" smtClean="0"/>
              <a:t> un </a:t>
            </a:r>
            <a:r>
              <a:rPr lang="en-US" dirty="0" err="1" smtClean="0"/>
              <a:t>sistema</a:t>
            </a:r>
            <a:r>
              <a:rPr lang="en-US" dirty="0" smtClean="0"/>
              <a:t> </a:t>
            </a:r>
            <a:r>
              <a:rPr lang="en-US" dirty="0" err="1" smtClean="0"/>
              <a:t>colectivo</a:t>
            </a:r>
            <a:r>
              <a:rPr lang="en-US" dirty="0" smtClean="0"/>
              <a:t> de </a:t>
            </a:r>
            <a:r>
              <a:rPr lang="en-US" dirty="0" err="1" smtClean="0"/>
              <a:t>toma</a:t>
            </a:r>
            <a:r>
              <a:rPr lang="en-US" dirty="0" smtClean="0"/>
              <a:t> de </a:t>
            </a:r>
            <a:r>
              <a:rPr lang="en-US" dirty="0" err="1" smtClean="0"/>
              <a:t>decisiones</a:t>
            </a:r>
            <a:r>
              <a:rPr lang="en-US" dirty="0" smtClean="0"/>
              <a:t>?</a:t>
            </a:r>
          </a:p>
          <a:p>
            <a:r>
              <a:rPr lang="en-US" dirty="0" err="1" smtClean="0"/>
              <a:t>Respuesta</a:t>
            </a:r>
            <a:r>
              <a:rPr lang="en-US" dirty="0" smtClean="0"/>
              <a:t>: NO</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Suma vertical de </a:t>
            </a:r>
            <a:r>
              <a:rPr lang="en-US" dirty="0" err="1" smtClean="0"/>
              <a:t>las</a:t>
            </a:r>
            <a:r>
              <a:rPr lang="en-US" dirty="0" smtClean="0"/>
              <a:t> </a:t>
            </a:r>
            <a:r>
              <a:rPr lang="en-US" dirty="0" err="1" smtClean="0"/>
              <a:t>demandas</a:t>
            </a:r>
            <a:endParaRPr lang="en-US" dirty="0"/>
          </a:p>
        </p:txBody>
      </p:sp>
      <p:sp>
        <p:nvSpPr>
          <p:cNvPr id="3" name="Content Placeholder 2"/>
          <p:cNvSpPr>
            <a:spLocks noGrp="1"/>
          </p:cNvSpPr>
          <p:nvPr>
            <p:ph idx="1"/>
          </p:nvPr>
        </p:nvSpPr>
        <p:spPr/>
        <p:txBody>
          <a:bodyPr>
            <a:normAutofit fontScale="92500" lnSpcReduction="10000"/>
          </a:bodyPr>
          <a:lstStyle/>
          <a:p>
            <a:r>
              <a:rPr lang="en-US" sz="2400" dirty="0" smtClean="0"/>
              <a:t>En los </a:t>
            </a:r>
            <a:r>
              <a:rPr lang="en-US" sz="2400" dirty="0" err="1" smtClean="0"/>
              <a:t>bienes</a:t>
            </a:r>
            <a:r>
              <a:rPr lang="en-US" sz="2400" dirty="0" smtClean="0"/>
              <a:t> </a:t>
            </a:r>
            <a:r>
              <a:rPr lang="en-US" sz="2400" dirty="0" err="1" smtClean="0"/>
              <a:t>privados</a:t>
            </a:r>
            <a:r>
              <a:rPr lang="en-US" sz="2400" dirty="0" smtClean="0"/>
              <a:t>, </a:t>
            </a:r>
            <a:r>
              <a:rPr lang="en-US" sz="2400" dirty="0" err="1" smtClean="0"/>
              <a:t>las</a:t>
            </a:r>
            <a:r>
              <a:rPr lang="en-US" sz="2400" dirty="0" smtClean="0"/>
              <a:t> </a:t>
            </a:r>
            <a:r>
              <a:rPr lang="en-US" sz="2400" dirty="0" err="1" smtClean="0"/>
              <a:t>demandas</a:t>
            </a:r>
            <a:r>
              <a:rPr lang="en-US" sz="2400" dirty="0" smtClean="0"/>
              <a:t> </a:t>
            </a:r>
            <a:r>
              <a:rPr lang="en-US" sz="2400" dirty="0" err="1" smtClean="0"/>
              <a:t>individuales</a:t>
            </a:r>
            <a:r>
              <a:rPr lang="en-US" sz="2400" dirty="0" smtClean="0"/>
              <a:t> se </a:t>
            </a:r>
            <a:r>
              <a:rPr lang="en-US" sz="2400" dirty="0" err="1" smtClean="0"/>
              <a:t>suman</a:t>
            </a:r>
            <a:r>
              <a:rPr lang="en-US" sz="2400" dirty="0" smtClean="0"/>
              <a:t> </a:t>
            </a:r>
            <a:r>
              <a:rPr lang="en-US" sz="2400" dirty="0" err="1" smtClean="0"/>
              <a:t>horizontalmente</a:t>
            </a:r>
            <a:r>
              <a:rPr lang="en-US" sz="2400" dirty="0" smtClean="0"/>
              <a:t>; en los </a:t>
            </a:r>
            <a:r>
              <a:rPr lang="en-US" sz="2400" dirty="0" err="1" smtClean="0"/>
              <a:t>bienes</a:t>
            </a:r>
            <a:r>
              <a:rPr lang="en-US" sz="2400" dirty="0" smtClean="0"/>
              <a:t> </a:t>
            </a:r>
            <a:r>
              <a:rPr lang="en-US" sz="2400" dirty="0" err="1" smtClean="0"/>
              <a:t>públicos</a:t>
            </a:r>
            <a:r>
              <a:rPr lang="en-US" sz="2400" dirty="0" smtClean="0"/>
              <a:t> se </a:t>
            </a:r>
            <a:r>
              <a:rPr lang="en-US" sz="2400" dirty="0" err="1" smtClean="0"/>
              <a:t>suman</a:t>
            </a:r>
            <a:r>
              <a:rPr lang="en-US" sz="2400" dirty="0" smtClean="0"/>
              <a:t> </a:t>
            </a:r>
            <a:r>
              <a:rPr lang="en-US" sz="2400" dirty="0" err="1" smtClean="0"/>
              <a:t>verticalmente</a:t>
            </a:r>
            <a:endParaRPr lang="en-US" sz="2400" dirty="0" smtClean="0"/>
          </a:p>
          <a:p>
            <a:r>
              <a:rPr lang="en-US" sz="2400" dirty="0" smtClean="0"/>
              <a:t>La </a:t>
            </a:r>
            <a:r>
              <a:rPr lang="en-US" sz="2400" dirty="0" err="1" smtClean="0"/>
              <a:t>condición</a:t>
            </a:r>
            <a:r>
              <a:rPr lang="en-US" sz="2400" dirty="0" smtClean="0"/>
              <a:t> de </a:t>
            </a:r>
            <a:r>
              <a:rPr lang="en-US" sz="2400" dirty="0" err="1" smtClean="0"/>
              <a:t>equilibrio</a:t>
            </a:r>
            <a:r>
              <a:rPr lang="en-US" sz="2400" dirty="0" smtClean="0"/>
              <a:t> </a:t>
            </a:r>
            <a:r>
              <a:rPr lang="en-US" sz="2400" dirty="0" err="1" smtClean="0"/>
              <a:t>eficiente</a:t>
            </a:r>
            <a:r>
              <a:rPr lang="en-US" sz="2400" dirty="0" smtClean="0"/>
              <a:t> en </a:t>
            </a:r>
            <a:r>
              <a:rPr lang="en-US" sz="2400" dirty="0" err="1" smtClean="0"/>
              <a:t>bienes</a:t>
            </a:r>
            <a:r>
              <a:rPr lang="en-US" sz="2400" dirty="0" smtClean="0"/>
              <a:t> </a:t>
            </a:r>
            <a:r>
              <a:rPr lang="en-US" sz="2400" dirty="0" err="1" smtClean="0"/>
              <a:t>públicos</a:t>
            </a:r>
            <a:r>
              <a:rPr lang="en-US" sz="2400" dirty="0" smtClean="0"/>
              <a:t> </a:t>
            </a:r>
            <a:r>
              <a:rPr lang="en-US" sz="2400" dirty="0" err="1" smtClean="0"/>
              <a:t>está</a:t>
            </a:r>
            <a:r>
              <a:rPr lang="en-US" sz="2400" dirty="0" smtClean="0"/>
              <a:t> dada </a:t>
            </a:r>
            <a:r>
              <a:rPr lang="en-US" sz="2400" dirty="0" err="1" smtClean="0"/>
              <a:t>por</a:t>
            </a:r>
            <a:r>
              <a:rPr lang="en-US" sz="2400" dirty="0" smtClean="0"/>
              <a:t> la </a:t>
            </a:r>
            <a:r>
              <a:rPr lang="en-US" sz="2400" dirty="0" err="1" smtClean="0"/>
              <a:t>siguiente</a:t>
            </a:r>
            <a:r>
              <a:rPr lang="en-US" sz="2400" dirty="0" smtClean="0"/>
              <a:t> </a:t>
            </a:r>
            <a:r>
              <a:rPr lang="en-US" sz="2400" dirty="0" err="1" smtClean="0"/>
              <a:t>fórmula</a:t>
            </a:r>
            <a:r>
              <a:rPr lang="en-US" sz="2400" dirty="0" smtClean="0"/>
              <a:t> (</a:t>
            </a:r>
            <a:r>
              <a:rPr lang="en-US" sz="2400" dirty="0" err="1" smtClean="0"/>
              <a:t>condición</a:t>
            </a:r>
            <a:r>
              <a:rPr lang="en-US" sz="2400" dirty="0" smtClean="0"/>
              <a:t> de Samuelson, 1954):</a:t>
            </a:r>
          </a:p>
          <a:p>
            <a:endParaRPr lang="en-US" sz="2400" dirty="0" smtClean="0"/>
          </a:p>
          <a:p>
            <a:endParaRPr lang="en-US" sz="2400" dirty="0" smtClean="0"/>
          </a:p>
          <a:p>
            <a:endParaRPr lang="en-US" sz="2400" dirty="0" smtClean="0"/>
          </a:p>
          <a:p>
            <a:r>
              <a:rPr lang="en-US" sz="2400" dirty="0" err="1" smtClean="0"/>
              <a:t>Pero</a:t>
            </a:r>
            <a:r>
              <a:rPr lang="en-US" sz="2400" dirty="0" smtClean="0"/>
              <a:t>, </a:t>
            </a:r>
            <a:r>
              <a:rPr lang="en-US" sz="2400" dirty="0" err="1" smtClean="0"/>
              <a:t>aquí</a:t>
            </a:r>
            <a:r>
              <a:rPr lang="en-US" sz="2400" dirty="0" smtClean="0"/>
              <a:t> </a:t>
            </a:r>
            <a:r>
              <a:rPr lang="en-US" sz="2400" dirty="0" err="1" smtClean="0"/>
              <a:t>cada</a:t>
            </a:r>
            <a:r>
              <a:rPr lang="en-US" sz="2400" dirty="0" smtClean="0"/>
              <a:t> </a:t>
            </a:r>
            <a:r>
              <a:rPr lang="en-US" sz="2400" dirty="0" err="1" smtClean="0"/>
              <a:t>individuo</a:t>
            </a:r>
            <a:r>
              <a:rPr lang="en-US" sz="2400" dirty="0" smtClean="0"/>
              <a:t> </a:t>
            </a:r>
            <a:r>
              <a:rPr lang="en-US" sz="2400" dirty="0" err="1" smtClean="0"/>
              <a:t>paga</a:t>
            </a:r>
            <a:r>
              <a:rPr lang="en-US" sz="2400" dirty="0" smtClean="0"/>
              <a:t> </a:t>
            </a:r>
            <a:r>
              <a:rPr lang="en-US" sz="2400" dirty="0" err="1" smtClean="0"/>
              <a:t>conforme</a:t>
            </a:r>
            <a:r>
              <a:rPr lang="en-US" sz="2400" dirty="0" smtClean="0"/>
              <a:t> al </a:t>
            </a:r>
            <a:r>
              <a:rPr lang="en-US" sz="2400" dirty="0" err="1" smtClean="0"/>
              <a:t>beneficio</a:t>
            </a:r>
            <a:r>
              <a:rPr lang="en-US" sz="2400" dirty="0" smtClean="0"/>
              <a:t> marginal </a:t>
            </a:r>
            <a:r>
              <a:rPr lang="en-US" sz="2400" dirty="0" err="1" smtClean="0"/>
              <a:t>propio</a:t>
            </a:r>
            <a:r>
              <a:rPr lang="en-US" sz="2400" dirty="0" smtClean="0"/>
              <a:t>, lo </a:t>
            </a:r>
            <a:r>
              <a:rPr lang="en-US" sz="2400" dirty="0" err="1" smtClean="0"/>
              <a:t>que</a:t>
            </a:r>
            <a:r>
              <a:rPr lang="en-US" sz="2400" dirty="0" smtClean="0"/>
              <a:t> genera </a:t>
            </a:r>
            <a:r>
              <a:rPr lang="en-US" sz="2400" dirty="0" err="1" smtClean="0"/>
              <a:t>incentivos</a:t>
            </a:r>
            <a:r>
              <a:rPr lang="en-US" sz="2400" dirty="0" smtClean="0"/>
              <a:t> </a:t>
            </a:r>
            <a:r>
              <a:rPr lang="en-US" sz="2400" dirty="0" err="1" smtClean="0"/>
              <a:t>para</a:t>
            </a:r>
            <a:r>
              <a:rPr lang="en-US" sz="2400" dirty="0" smtClean="0"/>
              <a:t> </a:t>
            </a:r>
            <a:r>
              <a:rPr lang="en-US" sz="2400" dirty="0" err="1" smtClean="0"/>
              <a:t>que</a:t>
            </a:r>
            <a:r>
              <a:rPr lang="en-US" sz="2400" dirty="0" smtClean="0"/>
              <a:t> se </a:t>
            </a:r>
            <a:r>
              <a:rPr lang="en-US" sz="2400" dirty="0" err="1" smtClean="0"/>
              <a:t>manifieste</a:t>
            </a:r>
            <a:r>
              <a:rPr lang="en-US" sz="2400" dirty="0" smtClean="0"/>
              <a:t> al exterior un </a:t>
            </a:r>
            <a:r>
              <a:rPr lang="en-US" sz="2400" dirty="0" err="1" smtClean="0"/>
              <a:t>beneficio</a:t>
            </a:r>
            <a:r>
              <a:rPr lang="en-US" sz="2400" dirty="0" smtClean="0"/>
              <a:t> marginal </a:t>
            </a:r>
            <a:r>
              <a:rPr lang="en-US" sz="2400" dirty="0" err="1" smtClean="0"/>
              <a:t>menor</a:t>
            </a:r>
            <a:r>
              <a:rPr lang="en-US" sz="2400" dirty="0" smtClean="0"/>
              <a:t> al real</a:t>
            </a:r>
          </a:p>
          <a:p>
            <a:pPr lvl="1"/>
            <a:r>
              <a:rPr lang="en-US" sz="2000" dirty="0" err="1" smtClean="0"/>
              <a:t>Problema</a:t>
            </a:r>
            <a:r>
              <a:rPr lang="en-US" sz="2000" dirty="0" smtClean="0"/>
              <a:t> de free riding</a:t>
            </a:r>
          </a:p>
          <a:p>
            <a:pPr>
              <a:buNone/>
            </a:pPr>
            <a:endParaRPr lang="en-US" sz="2400" dirty="0"/>
          </a:p>
        </p:txBody>
      </p:sp>
      <p:graphicFrame>
        <p:nvGraphicFramePr>
          <p:cNvPr id="32770" name="Object 2"/>
          <p:cNvGraphicFramePr>
            <a:graphicFrameLocks noChangeAspect="1"/>
          </p:cNvGraphicFramePr>
          <p:nvPr/>
        </p:nvGraphicFramePr>
        <p:xfrm>
          <a:off x="2819400" y="3886200"/>
          <a:ext cx="1752600" cy="853440"/>
        </p:xfrm>
        <a:graphic>
          <a:graphicData uri="http://schemas.openxmlformats.org/presentationml/2006/ole">
            <p:oleObj spid="_x0000_s112642" name="Equation" r:id="rId3" imgW="800100" imgH="444500" progId="Equation.3">
              <p:embed/>
            </p:oleObj>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Segunda</a:t>
            </a:r>
            <a:r>
              <a:rPr lang="en-US" dirty="0" smtClean="0"/>
              <a:t> </a:t>
            </a:r>
            <a:r>
              <a:rPr lang="en-US" dirty="0" err="1" smtClean="0"/>
              <a:t>falla</a:t>
            </a:r>
            <a:r>
              <a:rPr lang="en-US" dirty="0" smtClean="0"/>
              <a:t>: </a:t>
            </a:r>
            <a:r>
              <a:rPr lang="en-US" dirty="0" err="1" smtClean="0"/>
              <a:t>Bienes</a:t>
            </a:r>
            <a:r>
              <a:rPr lang="en-US" dirty="0" smtClean="0"/>
              <a:t> </a:t>
            </a:r>
            <a:r>
              <a:rPr lang="en-US" dirty="0" err="1" smtClean="0"/>
              <a:t>públicos</a:t>
            </a:r>
            <a:endParaRPr lang="en-US" dirty="0"/>
          </a:p>
        </p:txBody>
      </p:sp>
      <p:sp>
        <p:nvSpPr>
          <p:cNvPr id="3" name="Content Placeholder 2"/>
          <p:cNvSpPr>
            <a:spLocks noGrp="1"/>
          </p:cNvSpPr>
          <p:nvPr>
            <p:ph idx="1"/>
          </p:nvPr>
        </p:nvSpPr>
        <p:spPr/>
        <p:txBody>
          <a:bodyPr>
            <a:normAutofit/>
          </a:bodyPr>
          <a:lstStyle/>
          <a:p>
            <a:pPr>
              <a:buNone/>
            </a:pPr>
            <a:r>
              <a:rPr lang="en-US" dirty="0" smtClean="0"/>
              <a:t>	(</a:t>
            </a:r>
            <a:r>
              <a:rPr lang="en-US" dirty="0" err="1" smtClean="0"/>
              <a:t>Basado</a:t>
            </a:r>
            <a:r>
              <a:rPr lang="en-US" dirty="0" smtClean="0"/>
              <a:t> en Hillman, </a:t>
            </a:r>
            <a:r>
              <a:rPr lang="en-US" i="1" dirty="0" smtClean="0"/>
              <a:t>Public Finance and Public Policy</a:t>
            </a:r>
            <a:r>
              <a:rPr lang="en-US" dirty="0" smtClean="0"/>
              <a:t>)</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Representación</a:t>
            </a:r>
            <a:r>
              <a:rPr lang="en-US" dirty="0" smtClean="0"/>
              <a:t> </a:t>
            </a:r>
            <a:r>
              <a:rPr lang="en-US" dirty="0" err="1" smtClean="0"/>
              <a:t>gráfica</a:t>
            </a:r>
            <a:r>
              <a:rPr lang="en-US" dirty="0" smtClean="0"/>
              <a:t> (Hillman)</a:t>
            </a:r>
            <a:endParaRPr lang="en-US" dirty="0"/>
          </a:p>
        </p:txBody>
      </p:sp>
      <p:sp>
        <p:nvSpPr>
          <p:cNvPr id="3" name="Content Placeholder 2"/>
          <p:cNvSpPr>
            <a:spLocks noGrp="1"/>
          </p:cNvSpPr>
          <p:nvPr>
            <p:ph idx="1"/>
          </p:nvPr>
        </p:nvSpPr>
        <p:spPr/>
        <p:txBody>
          <a:bodyPr/>
          <a:lstStyle/>
          <a:p>
            <a:endParaRPr lang="en-US" dirty="0"/>
          </a:p>
        </p:txBody>
      </p:sp>
      <p:pic>
        <p:nvPicPr>
          <p:cNvPr id="4" name="Picture 3"/>
          <p:cNvPicPr>
            <a:picLocks noChangeAspect="1"/>
          </p:cNvPicPr>
          <p:nvPr/>
        </p:nvPicPr>
        <p:blipFill>
          <a:blip r:embed="rId2"/>
          <a:stretch>
            <a:fillRect/>
          </a:stretch>
        </p:blipFill>
        <p:spPr>
          <a:xfrm>
            <a:off x="1371600" y="1879600"/>
            <a:ext cx="5970480" cy="4521200"/>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Representación</a:t>
            </a:r>
            <a:r>
              <a:rPr lang="en-US" dirty="0" smtClean="0"/>
              <a:t> </a:t>
            </a:r>
            <a:r>
              <a:rPr lang="en-US" dirty="0" err="1" smtClean="0"/>
              <a:t>gráfica</a:t>
            </a:r>
            <a:r>
              <a:rPr lang="en-US" dirty="0" smtClean="0"/>
              <a:t> </a:t>
            </a:r>
            <a:r>
              <a:rPr lang="en-US" smtClean="0"/>
              <a:t>(Hillman)</a:t>
            </a:r>
            <a:endParaRPr lang="en-US" dirty="0"/>
          </a:p>
        </p:txBody>
      </p:sp>
      <p:sp>
        <p:nvSpPr>
          <p:cNvPr id="3" name="Content Placeholder 2"/>
          <p:cNvSpPr>
            <a:spLocks noGrp="1"/>
          </p:cNvSpPr>
          <p:nvPr>
            <p:ph idx="1"/>
          </p:nvPr>
        </p:nvSpPr>
        <p:spPr/>
        <p:txBody>
          <a:bodyPr/>
          <a:lstStyle/>
          <a:p>
            <a:endParaRPr lang="en-US" dirty="0"/>
          </a:p>
        </p:txBody>
      </p:sp>
      <p:pic>
        <p:nvPicPr>
          <p:cNvPr id="4" name="Picture 3"/>
          <p:cNvPicPr>
            <a:picLocks noChangeAspect="1"/>
          </p:cNvPicPr>
          <p:nvPr/>
        </p:nvPicPr>
        <p:blipFill>
          <a:blip r:embed="rId2"/>
          <a:stretch>
            <a:fillRect/>
          </a:stretch>
        </p:blipFill>
        <p:spPr>
          <a:xfrm>
            <a:off x="457200" y="1775191"/>
            <a:ext cx="8229600" cy="4769950"/>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El </a:t>
            </a:r>
            <a:r>
              <a:rPr lang="en-US" dirty="0" err="1" smtClean="0"/>
              <a:t>Problema</a:t>
            </a:r>
            <a:r>
              <a:rPr lang="en-US" dirty="0" smtClean="0"/>
              <a:t> de los </a:t>
            </a:r>
            <a:r>
              <a:rPr lang="en-US" dirty="0" err="1" smtClean="0"/>
              <a:t>Bienes</a:t>
            </a:r>
            <a:r>
              <a:rPr lang="en-US" dirty="0" smtClean="0"/>
              <a:t> </a:t>
            </a:r>
            <a:r>
              <a:rPr lang="en-US" dirty="0" err="1" smtClean="0"/>
              <a:t>Públicos</a:t>
            </a:r>
            <a:endParaRPr lang="en-US" dirty="0"/>
          </a:p>
        </p:txBody>
      </p:sp>
      <p:sp>
        <p:nvSpPr>
          <p:cNvPr id="3" name="Subtitle 2"/>
          <p:cNvSpPr>
            <a:spLocks noGrp="1"/>
          </p:cNvSpPr>
          <p:nvPr>
            <p:ph idx="1"/>
          </p:nvPr>
        </p:nvSpPr>
        <p:spPr/>
        <p:txBody>
          <a:bodyPr>
            <a:noAutofit/>
          </a:bodyPr>
          <a:lstStyle/>
          <a:p>
            <a:r>
              <a:rPr lang="en-US" sz="2600" dirty="0" err="1" smtClean="0"/>
              <a:t>Representación</a:t>
            </a:r>
            <a:r>
              <a:rPr lang="en-US" sz="2600" dirty="0" smtClean="0"/>
              <a:t> </a:t>
            </a:r>
            <a:r>
              <a:rPr lang="en-US" sz="2600" dirty="0" err="1" smtClean="0"/>
              <a:t>geométrica</a:t>
            </a:r>
            <a:endParaRPr lang="en-US" sz="2600" dirty="0" smtClean="0"/>
          </a:p>
          <a:p>
            <a:pPr lvl="1"/>
            <a:r>
              <a:rPr lang="en-US" sz="2200" dirty="0" err="1" smtClean="0"/>
              <a:t>Suponemos</a:t>
            </a:r>
            <a:r>
              <a:rPr lang="en-US" sz="2200" dirty="0" smtClean="0"/>
              <a:t> el </a:t>
            </a:r>
            <a:r>
              <a:rPr lang="en-US" sz="2200" dirty="0" err="1" smtClean="0"/>
              <a:t>siguiente</a:t>
            </a:r>
            <a:r>
              <a:rPr lang="en-US" sz="2200" dirty="0" smtClean="0"/>
              <a:t> </a:t>
            </a:r>
            <a:r>
              <a:rPr lang="en-US" sz="2200" dirty="0" err="1" smtClean="0"/>
              <a:t>orden</a:t>
            </a:r>
            <a:r>
              <a:rPr lang="en-US" sz="2200" dirty="0" smtClean="0"/>
              <a:t> en </a:t>
            </a:r>
            <a:r>
              <a:rPr lang="en-US" sz="2200" dirty="0" err="1" smtClean="0"/>
              <a:t>las</a:t>
            </a:r>
            <a:r>
              <a:rPr lang="en-US" sz="2200" dirty="0" smtClean="0"/>
              <a:t> </a:t>
            </a:r>
            <a:r>
              <a:rPr lang="en-US" sz="2200" dirty="0" err="1" smtClean="0"/>
              <a:t>curvas</a:t>
            </a:r>
            <a:r>
              <a:rPr lang="en-US" sz="2200" dirty="0" smtClean="0"/>
              <a:t> de </a:t>
            </a:r>
            <a:r>
              <a:rPr lang="en-US" sz="2200" dirty="0" err="1" smtClean="0"/>
              <a:t>beneficio</a:t>
            </a:r>
            <a:r>
              <a:rPr lang="en-US" sz="2200" dirty="0" smtClean="0"/>
              <a:t> marginal de </a:t>
            </a:r>
            <a:r>
              <a:rPr lang="en-US" sz="2200" dirty="0" err="1" smtClean="0"/>
              <a:t>todos</a:t>
            </a:r>
            <a:r>
              <a:rPr lang="en-US" sz="2200" dirty="0" smtClean="0"/>
              <a:t> los </a:t>
            </a:r>
            <a:r>
              <a:rPr lang="en-US" sz="2200" dirty="0" err="1" smtClean="0"/>
              <a:t>miembros</a:t>
            </a:r>
            <a:r>
              <a:rPr lang="en-US" sz="2200" dirty="0" smtClean="0"/>
              <a:t> de </a:t>
            </a:r>
            <a:r>
              <a:rPr lang="en-US" sz="2200" dirty="0" err="1" smtClean="0"/>
              <a:t>esta</a:t>
            </a:r>
            <a:r>
              <a:rPr lang="en-US" sz="2200" dirty="0" smtClean="0"/>
              <a:t> </a:t>
            </a:r>
            <a:r>
              <a:rPr lang="en-US" sz="2200" dirty="0" err="1" smtClean="0"/>
              <a:t>sociedad</a:t>
            </a:r>
            <a:r>
              <a:rPr lang="en-US" sz="2200" dirty="0" smtClean="0"/>
              <a:t>:</a:t>
            </a:r>
          </a:p>
          <a:p>
            <a:pPr lvl="1"/>
            <a:endParaRPr lang="en-US" sz="2200" dirty="0" smtClean="0"/>
          </a:p>
          <a:p>
            <a:pPr lvl="1"/>
            <a:endParaRPr lang="en-US" sz="2200" dirty="0" smtClean="0"/>
          </a:p>
          <a:p>
            <a:pPr lvl="1"/>
            <a:r>
              <a:rPr lang="en-US" sz="2200" dirty="0" err="1" smtClean="0"/>
              <a:t>Punto</a:t>
            </a:r>
            <a:r>
              <a:rPr lang="en-US" sz="2200" dirty="0" smtClean="0"/>
              <a:t> de </a:t>
            </a:r>
            <a:r>
              <a:rPr lang="en-US" sz="2200" dirty="0" err="1" smtClean="0"/>
              <a:t>equilibrio</a:t>
            </a:r>
            <a:r>
              <a:rPr lang="en-US" sz="2200" dirty="0" smtClean="0"/>
              <a:t> del </a:t>
            </a:r>
            <a:r>
              <a:rPr lang="en-US" sz="2200" dirty="0" err="1" smtClean="0"/>
              <a:t>mercado</a:t>
            </a:r>
            <a:r>
              <a:rPr lang="en-US" sz="2200" dirty="0" smtClean="0"/>
              <a:t>: el </a:t>
            </a:r>
            <a:r>
              <a:rPr lang="en-US" sz="2200" dirty="0" err="1" smtClean="0"/>
              <a:t>nivel</a:t>
            </a:r>
            <a:r>
              <a:rPr lang="en-US" sz="2200" dirty="0" smtClean="0"/>
              <a:t> de </a:t>
            </a:r>
            <a:r>
              <a:rPr lang="en-US" sz="2200" dirty="0" err="1" smtClean="0"/>
              <a:t>provisión</a:t>
            </a:r>
            <a:r>
              <a:rPr lang="en-US" sz="2200" dirty="0" smtClean="0"/>
              <a:t> de </a:t>
            </a:r>
            <a:r>
              <a:rPr lang="en-US" sz="2200" dirty="0" err="1" smtClean="0"/>
              <a:t>bienes</a:t>
            </a:r>
            <a:r>
              <a:rPr lang="en-US" sz="2200" dirty="0" smtClean="0"/>
              <a:t> </a:t>
            </a:r>
            <a:r>
              <a:rPr lang="en-US" sz="2200" dirty="0" err="1" smtClean="0"/>
              <a:t>públicos</a:t>
            </a:r>
            <a:r>
              <a:rPr lang="en-US" sz="2200" dirty="0" smtClean="0"/>
              <a:t> </a:t>
            </a:r>
            <a:r>
              <a:rPr lang="en-US" sz="2200" dirty="0" err="1" smtClean="0"/>
              <a:t>está</a:t>
            </a:r>
            <a:r>
              <a:rPr lang="en-US" sz="2200" dirty="0" smtClean="0"/>
              <a:t> dado </a:t>
            </a:r>
            <a:r>
              <a:rPr lang="en-US" sz="2200" dirty="0" err="1" smtClean="0"/>
              <a:t>por</a:t>
            </a:r>
            <a:r>
              <a:rPr lang="en-US" sz="2200" dirty="0" smtClean="0"/>
              <a:t> el </a:t>
            </a:r>
            <a:r>
              <a:rPr lang="en-US" sz="2200" dirty="0" err="1" smtClean="0"/>
              <a:t>consumidor</a:t>
            </a:r>
            <a:r>
              <a:rPr lang="en-US" sz="2200" dirty="0" smtClean="0"/>
              <a:t> </a:t>
            </a:r>
            <a:r>
              <a:rPr lang="en-US" sz="2200" dirty="0" err="1" smtClean="0"/>
              <a:t>que</a:t>
            </a:r>
            <a:r>
              <a:rPr lang="en-US" sz="2200" dirty="0" smtClean="0"/>
              <a:t> </a:t>
            </a:r>
            <a:r>
              <a:rPr lang="en-US" sz="2200" dirty="0" err="1" smtClean="0"/>
              <a:t>obtiene</a:t>
            </a:r>
            <a:r>
              <a:rPr lang="en-US" sz="2200" dirty="0" smtClean="0"/>
              <a:t> el </a:t>
            </a:r>
            <a:r>
              <a:rPr lang="en-US" sz="2200" dirty="0" err="1" smtClean="0"/>
              <a:t>beneficio</a:t>
            </a:r>
            <a:r>
              <a:rPr lang="en-US" sz="2200" dirty="0" smtClean="0"/>
              <a:t> marginal </a:t>
            </a:r>
            <a:r>
              <a:rPr lang="en-US" sz="2200" dirty="0" err="1" smtClean="0"/>
              <a:t>más</a:t>
            </a:r>
            <a:r>
              <a:rPr lang="en-US" sz="2200" dirty="0" smtClean="0"/>
              <a:t> </a:t>
            </a:r>
            <a:r>
              <a:rPr lang="en-US" sz="2200" dirty="0" err="1" smtClean="0"/>
              <a:t>grande</a:t>
            </a:r>
            <a:endParaRPr lang="en-US" sz="2200" dirty="0"/>
          </a:p>
        </p:txBody>
      </p:sp>
      <p:graphicFrame>
        <p:nvGraphicFramePr>
          <p:cNvPr id="33794" name="Object 2"/>
          <p:cNvGraphicFramePr>
            <a:graphicFrameLocks noChangeAspect="1"/>
          </p:cNvGraphicFramePr>
          <p:nvPr/>
        </p:nvGraphicFramePr>
        <p:xfrm>
          <a:off x="2209800" y="3181350"/>
          <a:ext cx="5105400" cy="567267"/>
        </p:xfrm>
        <a:graphic>
          <a:graphicData uri="http://schemas.openxmlformats.org/presentationml/2006/ole">
            <p:oleObj spid="_x0000_s115714" name="Equation" r:id="rId3" imgW="1485900" imgH="165100" progId="Equation.3">
              <p:embed/>
            </p:oleObj>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El </a:t>
            </a:r>
            <a:r>
              <a:rPr lang="en-US" dirty="0" err="1" smtClean="0"/>
              <a:t>Problema</a:t>
            </a:r>
            <a:r>
              <a:rPr lang="en-US" dirty="0" smtClean="0"/>
              <a:t> de los </a:t>
            </a:r>
            <a:r>
              <a:rPr lang="en-US" dirty="0" err="1" smtClean="0"/>
              <a:t>Bienes</a:t>
            </a:r>
            <a:r>
              <a:rPr lang="en-US" dirty="0" smtClean="0"/>
              <a:t> </a:t>
            </a:r>
            <a:r>
              <a:rPr lang="en-US" dirty="0" err="1" smtClean="0"/>
              <a:t>Públicos</a:t>
            </a:r>
            <a:endParaRPr lang="en-US" dirty="0"/>
          </a:p>
        </p:txBody>
      </p:sp>
      <p:pic>
        <p:nvPicPr>
          <p:cNvPr id="4" name="Content Placeholder 3"/>
          <p:cNvPicPr>
            <a:picLocks noGrp="1" noChangeAspect="1"/>
          </p:cNvPicPr>
          <p:nvPr>
            <p:ph idx="1"/>
          </p:nvPr>
        </p:nvPicPr>
        <p:blipFill>
          <a:blip r:embed="rId2"/>
          <a:srcRect l="-16977" r="-16977"/>
          <a:stretch>
            <a:fillRect/>
          </a:stretch>
        </p:blipFill>
        <p:spPr>
          <a:xfrm>
            <a:off x="457200" y="1981201"/>
            <a:ext cx="8001000" cy="4267199"/>
          </a:xfrm>
          <a:prstGeom prst="rect">
            <a:avLst/>
          </a:prstGeom>
        </p:spPr>
      </p:pic>
      <p:sp>
        <p:nvSpPr>
          <p:cNvPr id="5" name="TextBox 4"/>
          <p:cNvSpPr txBox="1"/>
          <p:nvPr/>
        </p:nvSpPr>
        <p:spPr>
          <a:xfrm>
            <a:off x="2057400" y="6084332"/>
            <a:ext cx="5358539" cy="369332"/>
          </a:xfrm>
          <a:prstGeom prst="rect">
            <a:avLst/>
          </a:prstGeom>
          <a:noFill/>
        </p:spPr>
        <p:txBody>
          <a:bodyPr wrap="none" rtlCol="0">
            <a:spAutoFit/>
          </a:bodyPr>
          <a:lstStyle/>
          <a:p>
            <a:r>
              <a:rPr lang="en-US" dirty="0" smtClean="0"/>
              <a:t>Source: </a:t>
            </a:r>
            <a:r>
              <a:rPr lang="en-US" dirty="0" err="1" smtClean="0"/>
              <a:t>Andreu</a:t>
            </a:r>
            <a:r>
              <a:rPr lang="en-US" dirty="0" smtClean="0"/>
              <a:t> </a:t>
            </a:r>
            <a:r>
              <a:rPr lang="en-US" dirty="0" err="1" smtClean="0"/>
              <a:t>Mas-Colell</a:t>
            </a:r>
            <a:r>
              <a:rPr lang="en-US" dirty="0" smtClean="0"/>
              <a:t> et al, </a:t>
            </a:r>
            <a:r>
              <a:rPr lang="en-US" i="1" dirty="0" smtClean="0"/>
              <a:t>Microeconomic Theory  </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t>
            </a:r>
            <a:r>
              <a:rPr lang="en-US" dirty="0" err="1" smtClean="0"/>
              <a:t>Por</a:t>
            </a:r>
            <a:r>
              <a:rPr lang="en-US" dirty="0" smtClean="0"/>
              <a:t> </a:t>
            </a:r>
            <a:r>
              <a:rPr lang="en-US" dirty="0" err="1" smtClean="0"/>
              <a:t>qué</a:t>
            </a:r>
            <a:r>
              <a:rPr lang="en-US" dirty="0" smtClean="0"/>
              <a:t> le </a:t>
            </a:r>
            <a:r>
              <a:rPr lang="en-US" dirty="0" err="1" smtClean="0"/>
              <a:t>damos</a:t>
            </a:r>
            <a:r>
              <a:rPr lang="en-US" dirty="0" smtClean="0"/>
              <a:t> </a:t>
            </a:r>
            <a:r>
              <a:rPr lang="en-US" dirty="0" err="1" smtClean="0"/>
              <a:t>tanta</a:t>
            </a:r>
            <a:r>
              <a:rPr lang="en-US" dirty="0" smtClean="0"/>
              <a:t> </a:t>
            </a:r>
            <a:r>
              <a:rPr lang="en-US" dirty="0" err="1" smtClean="0"/>
              <a:t>importancia</a:t>
            </a:r>
            <a:r>
              <a:rPr lang="en-US" dirty="0" smtClean="0"/>
              <a:t>?</a:t>
            </a:r>
            <a:endParaRPr lang="en-US" dirty="0"/>
          </a:p>
        </p:txBody>
      </p:sp>
      <p:sp>
        <p:nvSpPr>
          <p:cNvPr id="3" name="Content Placeholder 2"/>
          <p:cNvSpPr>
            <a:spLocks noGrp="1"/>
          </p:cNvSpPr>
          <p:nvPr>
            <p:ph idx="1"/>
          </p:nvPr>
        </p:nvSpPr>
        <p:spPr/>
        <p:txBody>
          <a:bodyPr/>
          <a:lstStyle/>
          <a:p>
            <a:r>
              <a:rPr lang="en-US" dirty="0" err="1" smtClean="0"/>
              <a:t>Esto</a:t>
            </a:r>
            <a:r>
              <a:rPr lang="en-US" dirty="0" smtClean="0"/>
              <a:t> </a:t>
            </a:r>
            <a:r>
              <a:rPr lang="en-US" dirty="0" err="1" smtClean="0"/>
              <a:t>es</a:t>
            </a:r>
            <a:r>
              <a:rPr lang="en-US" dirty="0" smtClean="0"/>
              <a:t> fundamental en </a:t>
            </a:r>
            <a:r>
              <a:rPr lang="en-US" dirty="0" err="1" smtClean="0"/>
              <a:t>ciencia</a:t>
            </a:r>
            <a:r>
              <a:rPr lang="en-US" dirty="0" smtClean="0"/>
              <a:t> </a:t>
            </a:r>
            <a:r>
              <a:rPr lang="en-US" dirty="0" err="1" smtClean="0"/>
              <a:t>política</a:t>
            </a:r>
          </a:p>
          <a:p>
            <a:pPr lvl="1"/>
            <a:r>
              <a:rPr lang="en-US" dirty="0" err="1" smtClean="0"/>
              <a:t>Rational Choice, Public Choice y Social Choice</a:t>
            </a:r>
            <a:endParaRPr lang="en-US" dirty="0" smtClean="0"/>
          </a:p>
          <a:p>
            <a:r>
              <a:rPr lang="en-US" dirty="0" smtClean="0"/>
              <a:t>El </a:t>
            </a:r>
            <a:r>
              <a:rPr lang="en-US" dirty="0" err="1" smtClean="0"/>
              <a:t>libro</a:t>
            </a:r>
            <a:r>
              <a:rPr lang="en-US" dirty="0" smtClean="0"/>
              <a:t> </a:t>
            </a:r>
            <a:r>
              <a:rPr lang="en-US" dirty="0" err="1" smtClean="0"/>
              <a:t>revolucionario</a:t>
            </a:r>
            <a:r>
              <a:rPr lang="en-US" dirty="0" smtClean="0"/>
              <a:t> </a:t>
            </a:r>
            <a:r>
              <a:rPr lang="en-US" dirty="0" err="1" smtClean="0"/>
              <a:t>aquí</a:t>
            </a:r>
            <a:r>
              <a:rPr lang="en-US" dirty="0" smtClean="0"/>
              <a:t> </a:t>
            </a:r>
            <a:r>
              <a:rPr lang="en-US" dirty="0" err="1" smtClean="0"/>
              <a:t>fue</a:t>
            </a:r>
            <a:r>
              <a:rPr lang="en-US" dirty="0" smtClean="0"/>
              <a:t> </a:t>
            </a:r>
            <a:r>
              <a:rPr lang="en-US" dirty="0" err="1" smtClean="0"/>
              <a:t>Mancur</a:t>
            </a:r>
            <a:r>
              <a:rPr lang="en-US" dirty="0" smtClean="0"/>
              <a:t> Olson, </a:t>
            </a:r>
            <a:r>
              <a:rPr lang="en-US" i="1" dirty="0" smtClean="0"/>
              <a:t>The Logic of Collective Action: Public Goods and the Theory of Groups is also of importance</a:t>
            </a:r>
            <a:r>
              <a:rPr lang="en-US" dirty="0" smtClean="0"/>
              <a:t> (1965)</a:t>
            </a:r>
          </a:p>
          <a:p>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Aro aro</a:t>
            </a:r>
          </a:p>
        </p:txBody>
      </p:sp>
      <p:sp>
        <p:nvSpPr>
          <p:cNvPr id="3" name="Content Placeholder 2"/>
          <p:cNvSpPr>
            <a:spLocks noGrp="1"/>
          </p:cNvSpPr>
          <p:nvPr>
            <p:ph idx="1"/>
          </p:nvPr>
        </p:nvSpPr>
        <p:spPr/>
        <p:txBody>
          <a:bodyPr>
            <a:normAutofit fontScale="92500" lnSpcReduction="10000"/>
          </a:bodyPr>
          <a:lstStyle/>
          <a:p>
            <a:r>
              <a:rPr lang="en-US"/>
              <a:t>Larry Flynt vs. Falwell (1988)</a:t>
            </a:r>
          </a:p>
          <a:p>
            <a:pPr lvl="1"/>
            <a:r>
              <a:rPr lang="en-US"/>
              <a:t>“We must decide whether a public figure may recover damages for emotional harm caused by the publication of an ad parody offensive to him, and doubtless gross and repugnant in the eyes of most”.</a:t>
            </a:r>
          </a:p>
          <a:p>
            <a:pPr lvl="1"/>
            <a:r>
              <a:rPr lang="en-US"/>
              <a:t>“Respondent would have us find that a State's interest in protecting public figures from emotional distress is sufficient to deny First Amendment protection to speech that is patently offensive and is intended to inflict emotional injury, even when that speech could not reasonably have been interpreted as stating actual facts about the public figure involved”.</a:t>
            </a: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Aro aro</a:t>
            </a:r>
          </a:p>
        </p:txBody>
      </p:sp>
      <p:sp>
        <p:nvSpPr>
          <p:cNvPr id="3" name="Content Placeholder 2"/>
          <p:cNvSpPr>
            <a:spLocks noGrp="1"/>
          </p:cNvSpPr>
          <p:nvPr>
            <p:ph idx="1"/>
          </p:nvPr>
        </p:nvSpPr>
        <p:spPr/>
        <p:txBody>
          <a:bodyPr>
            <a:normAutofit fontScale="92500" lnSpcReduction="10000"/>
          </a:bodyPr>
          <a:lstStyle/>
          <a:p>
            <a:r>
              <a:rPr lang="en-US"/>
              <a:t>“We have therefore been particularly vigilant to ensure that individual expressions of ideas remain free from governmentally imposed sanctions”.</a:t>
            </a:r>
          </a:p>
          <a:p>
            <a:r>
              <a:rPr lang="en-US"/>
              <a:t>“The sort of robust political debate encouraged by the First Amendment is bound to produce speech that is critical of those who hold public office or those public figures who are ‘intimately involved in the resolution of important public questions or, by reason of their fame, shape events in areas of concern to society at large.’”</a:t>
            </a:r>
          </a:p>
          <a:p>
            <a:r>
              <a:rPr lang="en-US"/>
              <a:t>http://supreme.justia.com/us/485/46/case.html</a:t>
            </a:r>
          </a:p>
          <a:p>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Chile</a:t>
            </a:r>
          </a:p>
        </p:txBody>
      </p:sp>
      <p:sp>
        <p:nvSpPr>
          <p:cNvPr id="3" name="Content Placeholder 2"/>
          <p:cNvSpPr>
            <a:spLocks noGrp="1"/>
          </p:cNvSpPr>
          <p:nvPr>
            <p:ph idx="1"/>
          </p:nvPr>
        </p:nvSpPr>
        <p:spPr/>
        <p:txBody>
          <a:bodyPr>
            <a:normAutofit fontScale="70000" lnSpcReduction="20000"/>
          </a:bodyPr>
          <a:lstStyle/>
          <a:p>
            <a:r>
              <a:rPr lang="en-US"/>
              <a:t>Corte de Temuco, Rol 1154-2010, acogieron la protección presentada por autoridades penitenciarias</a:t>
            </a:r>
          </a:p>
          <a:p>
            <a:r>
              <a:rPr lang="en-US"/>
              <a:t>“SE ACOGE el recurso de protección deducido a fojas 5, por don Marco Fuentes Mercado, a favor de los internos ya individualizados, sólo en cuanto se accede a la peticiones contendidas en las letras a y c del libelo de fojas 5, esto es, que se declara que la decisión adoptada por los protegidos constituye un atentado a la vida e integridad física de ellos y que se autoriza a Gendarmería de Chile para que adopte las medidas conducentes para internar en caso de urgencia a los huelguistas en un centro hospitalario, a objeto de que se les brinde una total y completa atención médica en el resguardo de la salud de los protegidos hasta su completo restablecimiento, sin perjuicio de que haga uso de las demás facultades que le confiere a ese Servicio su Ley Orgánica y Reglamento respectivo, respecto a la alimentación de los mismos de manera de asegurarles su vida e integridad física”, dice la resolución.</a:t>
            </a:r>
          </a:p>
          <a:p>
            <a:endParaRPr lang="en-US"/>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Chile</a:t>
            </a:r>
          </a:p>
        </p:txBody>
      </p:sp>
      <p:sp>
        <p:nvSpPr>
          <p:cNvPr id="3" name="Content Placeholder 2"/>
          <p:cNvSpPr>
            <a:spLocks noGrp="1"/>
          </p:cNvSpPr>
          <p:nvPr>
            <p:ph idx="1"/>
          </p:nvPr>
        </p:nvSpPr>
        <p:spPr/>
        <p:txBody>
          <a:bodyPr>
            <a:normAutofit fontScale="70000" lnSpcReduction="20000"/>
          </a:bodyPr>
          <a:lstStyle/>
          <a:p>
            <a:r>
              <a:rPr lang="en-US"/>
              <a:t>Corte de Concepción, 23 de agosto, Rol 368-2010, acogió recurso de protección presentado por el director regional de Gendarmería del Bío Bío, Jorge Mera:</a:t>
            </a:r>
          </a:p>
          <a:p>
            <a:r>
              <a:rPr lang="en-US"/>
              <a:t>“SE ACOGE la acción constitucional, sólo en cuanto, entendiéndose que la huelga de hambre de los internos ya individualizados es potencialmente atentatoria contra sus vidas e integridades físicas, se autoriza a Gendarmería de Chile para adoptar todas las medidas que sean necesarias para mantener el buen estado de salud de aquellos, debiendo recibir la atención, cuidados y prescripciones médicas en lo relativo a su alimentación, como también los posibles tratamientos medicamentosos que cada caso amerite, pudiendo incluso, ser trasladados para tales efectos, en situaciones de urgencia, al establecimiento hospitalario que se determine y con las debidas medidas de seguridad”, dice el fallo del tribunal de alzada penquista, adoptado por los ministros César Panés, Matilde Esquerré (suplente) y el abogado integrante René Ramos.</a:t>
            </a:r>
          </a:p>
          <a:p>
            <a:endParaRPr lang="en-US"/>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err="1" smtClean="0">
                <a:solidFill>
                  <a:schemeClr val="accent1">
                    <a:satMod val="150000"/>
                  </a:schemeClr>
                </a:solidFill>
                <a:ea typeface="+mj-ea"/>
                <a:cs typeface="+mj-cs"/>
              </a:rPr>
              <a:t>Tercera</a:t>
            </a:r>
            <a:r>
              <a:rPr lang="en-US" dirty="0" smtClean="0">
                <a:solidFill>
                  <a:schemeClr val="accent1">
                    <a:satMod val="150000"/>
                  </a:schemeClr>
                </a:solidFill>
                <a:ea typeface="+mj-ea"/>
                <a:cs typeface="+mj-cs"/>
              </a:rPr>
              <a:t> </a:t>
            </a:r>
            <a:r>
              <a:rPr lang="en-US" dirty="0" err="1" smtClean="0">
                <a:solidFill>
                  <a:schemeClr val="accent1">
                    <a:satMod val="150000"/>
                  </a:schemeClr>
                </a:solidFill>
                <a:ea typeface="+mj-ea"/>
                <a:cs typeface="+mj-cs"/>
              </a:rPr>
              <a:t>falla</a:t>
            </a:r>
            <a:r>
              <a:rPr lang="en-US" dirty="0" smtClean="0">
                <a:solidFill>
                  <a:schemeClr val="accent1">
                    <a:satMod val="150000"/>
                  </a:schemeClr>
                </a:solidFill>
                <a:ea typeface="+mj-ea"/>
                <a:cs typeface="+mj-cs"/>
              </a:rPr>
              <a:t>: </a:t>
            </a:r>
            <a:r>
              <a:rPr lang="en-US" dirty="0" err="1" smtClean="0">
                <a:solidFill>
                  <a:schemeClr val="accent1">
                    <a:satMod val="150000"/>
                  </a:schemeClr>
                </a:solidFill>
                <a:ea typeface="+mj-ea"/>
                <a:cs typeface="+mj-cs"/>
              </a:rPr>
              <a:t>Externalidades</a:t>
            </a:r>
            <a:r>
              <a:rPr lang="en-US" dirty="0" smtClean="0">
                <a:solidFill>
                  <a:schemeClr val="accent1">
                    <a:satMod val="150000"/>
                  </a:schemeClr>
                </a:solidFill>
                <a:ea typeface="+mj-ea"/>
                <a:cs typeface="+mj-cs"/>
              </a:rPr>
              <a:t> </a:t>
            </a:r>
            <a:endParaRPr lang="en-US" dirty="0">
              <a:solidFill>
                <a:schemeClr val="accent1">
                  <a:satMod val="150000"/>
                </a:schemeClr>
              </a:solidFill>
              <a:ea typeface="+mj-ea"/>
              <a:cs typeface="+mj-cs"/>
            </a:endParaRPr>
          </a:p>
        </p:txBody>
      </p:sp>
      <p:sp>
        <p:nvSpPr>
          <p:cNvPr id="14339" name="Content Placeholder 2"/>
          <p:cNvSpPr>
            <a:spLocks noGrp="1"/>
          </p:cNvSpPr>
          <p:nvPr>
            <p:ph idx="1"/>
          </p:nvPr>
        </p:nvSpPr>
        <p:spPr/>
        <p:txBody>
          <a:bodyPr/>
          <a:lstStyle/>
          <a:p>
            <a:pPr>
              <a:buFont typeface="Wingdings 2" charset="2"/>
              <a:buNone/>
            </a:pPr>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
            </a:r>
            <a:r>
              <a:rPr lang="en-US" dirty="0" err="1" smtClean="0"/>
              <a:t>Qué</a:t>
            </a:r>
            <a:r>
              <a:rPr lang="en-US" dirty="0" smtClean="0"/>
              <a:t> son los </a:t>
            </a:r>
            <a:r>
              <a:rPr lang="en-US" dirty="0" err="1" smtClean="0"/>
              <a:t>bienes</a:t>
            </a:r>
            <a:r>
              <a:rPr lang="en-US" dirty="0" smtClean="0"/>
              <a:t> </a:t>
            </a:r>
            <a:r>
              <a:rPr lang="en-US" dirty="0" err="1" smtClean="0"/>
              <a:t>públicos</a:t>
            </a:r>
            <a:r>
              <a:rPr lang="en-US" dirty="0" smtClean="0"/>
              <a:t>?</a:t>
            </a:r>
          </a:p>
        </p:txBody>
      </p:sp>
      <p:sp>
        <p:nvSpPr>
          <p:cNvPr id="3" name="Content Placeholder 2"/>
          <p:cNvSpPr>
            <a:spLocks noGrp="1"/>
          </p:cNvSpPr>
          <p:nvPr>
            <p:ph idx="1"/>
          </p:nvPr>
        </p:nvSpPr>
        <p:spPr/>
        <p:txBody>
          <a:bodyPr>
            <a:normAutofit fontScale="92500" lnSpcReduction="10000"/>
          </a:bodyPr>
          <a:lstStyle/>
          <a:p>
            <a:r>
              <a:rPr lang="en-US" dirty="0" err="1" smtClean="0"/>
              <a:t>Cuando</a:t>
            </a:r>
            <a:r>
              <a:rPr lang="en-US" dirty="0" smtClean="0"/>
              <a:t> un </a:t>
            </a:r>
            <a:r>
              <a:rPr lang="en-US" dirty="0" err="1" smtClean="0"/>
              <a:t>bien</a:t>
            </a:r>
            <a:r>
              <a:rPr lang="en-US" dirty="0" smtClean="0"/>
              <a:t> </a:t>
            </a:r>
            <a:r>
              <a:rPr lang="en-US" dirty="0" err="1" smtClean="0"/>
              <a:t>es</a:t>
            </a:r>
            <a:r>
              <a:rPr lang="en-US" dirty="0" smtClean="0"/>
              <a:t> </a:t>
            </a:r>
            <a:r>
              <a:rPr lang="en-US" dirty="0" err="1" smtClean="0"/>
              <a:t>público</a:t>
            </a:r>
            <a:r>
              <a:rPr lang="en-US" dirty="0" smtClean="0"/>
              <a:t>, la </a:t>
            </a:r>
            <a:r>
              <a:rPr lang="en-US" dirty="0" err="1" smtClean="0"/>
              <a:t>cantidad</a:t>
            </a:r>
            <a:r>
              <a:rPr lang="en-US" dirty="0" smtClean="0"/>
              <a:t> </a:t>
            </a:r>
            <a:r>
              <a:rPr lang="en-US" dirty="0" err="1" smtClean="0"/>
              <a:t>que</a:t>
            </a:r>
            <a:r>
              <a:rPr lang="en-US" dirty="0" smtClean="0"/>
              <a:t> </a:t>
            </a:r>
            <a:r>
              <a:rPr lang="en-US" dirty="0" err="1" smtClean="0"/>
              <a:t>disponible</a:t>
            </a:r>
            <a:r>
              <a:rPr lang="en-US" dirty="0" smtClean="0"/>
              <a:t> </a:t>
            </a:r>
            <a:r>
              <a:rPr lang="en-US" dirty="0" err="1" smtClean="0"/>
              <a:t>para</a:t>
            </a:r>
            <a:r>
              <a:rPr lang="en-US" dirty="0" smtClean="0"/>
              <a:t> </a:t>
            </a:r>
            <a:r>
              <a:rPr lang="en-US" dirty="0" err="1" smtClean="0"/>
              <a:t>uno</a:t>
            </a:r>
            <a:r>
              <a:rPr lang="en-US" dirty="0" smtClean="0"/>
              <a:t>, </a:t>
            </a:r>
            <a:r>
              <a:rPr lang="en-US" dirty="0" err="1" smtClean="0"/>
              <a:t>es</a:t>
            </a:r>
            <a:r>
              <a:rPr lang="en-US" dirty="0" smtClean="0"/>
              <a:t> la </a:t>
            </a:r>
            <a:r>
              <a:rPr lang="en-US" dirty="0" err="1" smtClean="0"/>
              <a:t>misma</a:t>
            </a:r>
            <a:r>
              <a:rPr lang="en-US" dirty="0" smtClean="0"/>
              <a:t> </a:t>
            </a:r>
            <a:r>
              <a:rPr lang="en-US" dirty="0" err="1" smtClean="0"/>
              <a:t>que</a:t>
            </a:r>
            <a:r>
              <a:rPr lang="en-US" dirty="0" smtClean="0"/>
              <a:t> la </a:t>
            </a:r>
            <a:r>
              <a:rPr lang="en-US" dirty="0" err="1" smtClean="0"/>
              <a:t>cantidad</a:t>
            </a:r>
            <a:r>
              <a:rPr lang="en-US" dirty="0" smtClean="0"/>
              <a:t> </a:t>
            </a:r>
            <a:r>
              <a:rPr lang="en-US" dirty="0" err="1" smtClean="0"/>
              <a:t>disponible</a:t>
            </a:r>
            <a:r>
              <a:rPr lang="en-US" dirty="0" smtClean="0"/>
              <a:t> </a:t>
            </a:r>
            <a:r>
              <a:rPr lang="en-US" dirty="0" err="1" smtClean="0"/>
              <a:t>para</a:t>
            </a:r>
            <a:r>
              <a:rPr lang="en-US" dirty="0" smtClean="0"/>
              <a:t> los </a:t>
            </a:r>
            <a:r>
              <a:rPr lang="en-US" dirty="0" err="1" smtClean="0"/>
              <a:t>demás</a:t>
            </a:r>
            <a:r>
              <a:rPr lang="en-US" dirty="0" smtClean="0"/>
              <a:t>.</a:t>
            </a:r>
          </a:p>
          <a:p>
            <a:r>
              <a:rPr lang="en-US" dirty="0" err="1" smtClean="0"/>
              <a:t>Mas</a:t>
            </a:r>
            <a:r>
              <a:rPr lang="en-US" dirty="0" smtClean="0"/>
              <a:t> </a:t>
            </a:r>
            <a:r>
              <a:rPr lang="en-US" dirty="0" err="1" smtClean="0"/>
              <a:t>Colell</a:t>
            </a:r>
            <a:r>
              <a:rPr lang="en-US" dirty="0" smtClean="0"/>
              <a:t> et al: “el </a:t>
            </a:r>
            <a:r>
              <a:rPr lang="en-US" dirty="0" err="1" smtClean="0"/>
              <a:t>uso</a:t>
            </a:r>
            <a:r>
              <a:rPr lang="en-US" dirty="0" smtClean="0"/>
              <a:t> de </a:t>
            </a:r>
            <a:r>
              <a:rPr lang="en-US" dirty="0" err="1" smtClean="0"/>
              <a:t>una</a:t>
            </a:r>
            <a:r>
              <a:rPr lang="en-US" dirty="0" smtClean="0"/>
              <a:t> </a:t>
            </a:r>
            <a:r>
              <a:rPr lang="en-US" dirty="0" err="1" smtClean="0"/>
              <a:t>unidad</a:t>
            </a:r>
            <a:r>
              <a:rPr lang="en-US" dirty="0" smtClean="0"/>
              <a:t> del </a:t>
            </a:r>
            <a:r>
              <a:rPr lang="en-US" dirty="0" err="1" smtClean="0"/>
              <a:t>bien</a:t>
            </a:r>
            <a:r>
              <a:rPr lang="en-US" dirty="0" smtClean="0"/>
              <a:t> </a:t>
            </a:r>
            <a:r>
              <a:rPr lang="en-US" dirty="0" err="1" smtClean="0"/>
              <a:t>por</a:t>
            </a:r>
            <a:r>
              <a:rPr lang="en-US" dirty="0" smtClean="0"/>
              <a:t> un </a:t>
            </a:r>
            <a:r>
              <a:rPr lang="en-US" dirty="0" err="1" smtClean="0"/>
              <a:t>agente</a:t>
            </a:r>
            <a:r>
              <a:rPr lang="en-US" dirty="0" smtClean="0"/>
              <a:t> </a:t>
            </a:r>
            <a:r>
              <a:rPr lang="en-US" dirty="0" err="1" smtClean="0"/>
              <a:t>económico</a:t>
            </a:r>
            <a:r>
              <a:rPr lang="en-US" dirty="0" smtClean="0"/>
              <a:t> no </a:t>
            </a:r>
            <a:r>
              <a:rPr lang="en-US" dirty="0" err="1" smtClean="0"/>
              <a:t>precluye</a:t>
            </a:r>
            <a:r>
              <a:rPr lang="en-US" dirty="0" smtClean="0"/>
              <a:t> </a:t>
            </a:r>
            <a:r>
              <a:rPr lang="en-US" dirty="0" err="1" smtClean="0"/>
              <a:t>su</a:t>
            </a:r>
            <a:r>
              <a:rPr lang="en-US" dirty="0" smtClean="0"/>
              <a:t> </a:t>
            </a:r>
            <a:r>
              <a:rPr lang="en-US" dirty="0" err="1" smtClean="0"/>
              <a:t>uso</a:t>
            </a:r>
            <a:r>
              <a:rPr lang="en-US" dirty="0" smtClean="0"/>
              <a:t> </a:t>
            </a:r>
            <a:r>
              <a:rPr lang="en-US" dirty="0" err="1" smtClean="0"/>
              <a:t>por</a:t>
            </a:r>
            <a:r>
              <a:rPr lang="en-US" dirty="0" smtClean="0"/>
              <a:t> </a:t>
            </a:r>
            <a:r>
              <a:rPr lang="en-US" dirty="0" err="1" smtClean="0"/>
              <a:t>otros</a:t>
            </a:r>
            <a:r>
              <a:rPr lang="en-US" dirty="0" smtClean="0"/>
              <a:t> </a:t>
            </a:r>
            <a:r>
              <a:rPr lang="en-US" dirty="0" err="1" smtClean="0"/>
              <a:t>agentes</a:t>
            </a:r>
            <a:r>
              <a:rPr lang="en-US" dirty="0" smtClean="0"/>
              <a:t>”.</a:t>
            </a:r>
          </a:p>
          <a:p>
            <a:pPr lvl="1"/>
            <a:r>
              <a:rPr lang="en-US" dirty="0" smtClean="0"/>
              <a:t>G=g1=g2=g3=g4=…=</a:t>
            </a:r>
            <a:r>
              <a:rPr lang="en-US" dirty="0" err="1" smtClean="0"/>
              <a:t>gn</a:t>
            </a:r>
            <a:endParaRPr lang="en-US" dirty="0" smtClean="0"/>
          </a:p>
          <a:p>
            <a:r>
              <a:rPr lang="en-US" dirty="0" err="1" smtClean="0"/>
              <a:t>Aunque</a:t>
            </a:r>
            <a:r>
              <a:rPr lang="en-US" dirty="0" smtClean="0"/>
              <a:t> la </a:t>
            </a:r>
            <a:r>
              <a:rPr lang="en-US" dirty="0" err="1" smtClean="0"/>
              <a:t>cantidad</a:t>
            </a:r>
            <a:r>
              <a:rPr lang="en-US" dirty="0" smtClean="0"/>
              <a:t> </a:t>
            </a:r>
            <a:r>
              <a:rPr lang="en-US" dirty="0" err="1" smtClean="0"/>
              <a:t>es</a:t>
            </a:r>
            <a:r>
              <a:rPr lang="en-US" dirty="0" smtClean="0"/>
              <a:t> la </a:t>
            </a:r>
            <a:r>
              <a:rPr lang="en-US" dirty="0" err="1" smtClean="0"/>
              <a:t>misma</a:t>
            </a:r>
            <a:r>
              <a:rPr lang="en-US" dirty="0" smtClean="0"/>
              <a:t>, </a:t>
            </a:r>
            <a:r>
              <a:rPr lang="en-US" dirty="0" err="1" smtClean="0"/>
              <a:t>las</a:t>
            </a:r>
            <a:r>
              <a:rPr lang="en-US" dirty="0" smtClean="0"/>
              <a:t> personas </a:t>
            </a:r>
            <a:r>
              <a:rPr lang="en-US" dirty="0" err="1" smtClean="0"/>
              <a:t>tienen</a:t>
            </a:r>
            <a:r>
              <a:rPr lang="en-US" dirty="0" smtClean="0"/>
              <a:t> </a:t>
            </a:r>
            <a:r>
              <a:rPr lang="en-US" dirty="0" err="1" smtClean="0"/>
              <a:t>distinta</a:t>
            </a:r>
            <a:r>
              <a:rPr lang="en-US" dirty="0" smtClean="0"/>
              <a:t> </a:t>
            </a:r>
            <a:r>
              <a:rPr lang="en-US" dirty="0" err="1" smtClean="0"/>
              <a:t>valoración</a:t>
            </a:r>
            <a:r>
              <a:rPr lang="en-US" dirty="0" smtClean="0"/>
              <a:t> del </a:t>
            </a:r>
            <a:r>
              <a:rPr lang="en-US" dirty="0" err="1" smtClean="0"/>
              <a:t>bien</a:t>
            </a:r>
            <a:r>
              <a:rPr lang="en-US" dirty="0" smtClean="0"/>
              <a:t> </a:t>
            </a:r>
            <a:r>
              <a:rPr lang="en-US" dirty="0" err="1" smtClean="0"/>
              <a:t>público</a:t>
            </a:r>
          </a:p>
          <a:p>
            <a:r>
              <a:rPr lang="en-US" dirty="0" err="1" smtClean="0"/>
              <a:t>Los bienes públicos están afectos al problema del free-riding</a:t>
            </a:r>
            <a:endParaRPr lang="en-US" dirty="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chemeClr val="accent1">
                    <a:satMod val="150000"/>
                  </a:schemeClr>
                </a:solidFill>
                <a:ea typeface="+mj-ea"/>
                <a:cs typeface="+mj-cs"/>
              </a:rPr>
              <a:t>¿</a:t>
            </a:r>
            <a:r>
              <a:rPr lang="en-US" dirty="0" err="1" smtClean="0">
                <a:solidFill>
                  <a:schemeClr val="accent1">
                    <a:satMod val="150000"/>
                  </a:schemeClr>
                </a:solidFill>
                <a:ea typeface="+mj-ea"/>
                <a:cs typeface="+mj-cs"/>
              </a:rPr>
              <a:t>Qué</a:t>
            </a:r>
            <a:r>
              <a:rPr lang="en-US" dirty="0" smtClean="0">
                <a:solidFill>
                  <a:schemeClr val="accent1">
                    <a:satMod val="150000"/>
                  </a:schemeClr>
                </a:solidFill>
                <a:ea typeface="+mj-ea"/>
                <a:cs typeface="+mj-cs"/>
              </a:rPr>
              <a:t> </a:t>
            </a:r>
            <a:r>
              <a:rPr lang="en-US" dirty="0" err="1" smtClean="0">
                <a:solidFill>
                  <a:schemeClr val="accent1">
                    <a:satMod val="150000"/>
                  </a:schemeClr>
                </a:solidFill>
                <a:ea typeface="+mj-ea"/>
                <a:cs typeface="+mj-cs"/>
              </a:rPr>
              <a:t>es</a:t>
            </a:r>
            <a:r>
              <a:rPr lang="en-US" dirty="0" smtClean="0">
                <a:solidFill>
                  <a:schemeClr val="accent1">
                    <a:satMod val="150000"/>
                  </a:schemeClr>
                </a:solidFill>
                <a:ea typeface="+mj-ea"/>
                <a:cs typeface="+mj-cs"/>
              </a:rPr>
              <a:t> </a:t>
            </a:r>
            <a:r>
              <a:rPr lang="en-US" dirty="0" err="1" smtClean="0">
                <a:solidFill>
                  <a:schemeClr val="accent1">
                    <a:satMod val="150000"/>
                  </a:schemeClr>
                </a:solidFill>
                <a:ea typeface="+mj-ea"/>
                <a:cs typeface="+mj-cs"/>
              </a:rPr>
              <a:t>una</a:t>
            </a:r>
            <a:r>
              <a:rPr lang="en-US" dirty="0" smtClean="0">
                <a:solidFill>
                  <a:schemeClr val="accent1">
                    <a:satMod val="150000"/>
                  </a:schemeClr>
                </a:solidFill>
                <a:ea typeface="+mj-ea"/>
                <a:cs typeface="+mj-cs"/>
              </a:rPr>
              <a:t> </a:t>
            </a:r>
            <a:r>
              <a:rPr lang="en-US" dirty="0" err="1" smtClean="0">
                <a:solidFill>
                  <a:schemeClr val="accent1">
                    <a:satMod val="150000"/>
                  </a:schemeClr>
                </a:solidFill>
                <a:ea typeface="+mj-ea"/>
                <a:cs typeface="+mj-cs"/>
              </a:rPr>
              <a:t>externalidad</a:t>
            </a:r>
            <a:r>
              <a:rPr lang="en-US" dirty="0" smtClean="0">
                <a:solidFill>
                  <a:schemeClr val="accent1">
                    <a:satMod val="150000"/>
                  </a:schemeClr>
                </a:solidFill>
                <a:ea typeface="+mj-ea"/>
                <a:cs typeface="+mj-cs"/>
              </a:rPr>
              <a:t>?</a:t>
            </a:r>
            <a:endParaRPr lang="en-US" dirty="0">
              <a:solidFill>
                <a:schemeClr val="accent1">
                  <a:satMod val="150000"/>
                </a:schemeClr>
              </a:solidFill>
              <a:ea typeface="+mj-ea"/>
              <a:cs typeface="+mj-cs"/>
            </a:endParaRPr>
          </a:p>
        </p:txBody>
      </p:sp>
      <p:sp>
        <p:nvSpPr>
          <p:cNvPr id="15363" name="Content Placeholder 2"/>
          <p:cNvSpPr>
            <a:spLocks noGrp="1"/>
          </p:cNvSpPr>
          <p:nvPr>
            <p:ph idx="1"/>
          </p:nvPr>
        </p:nvSpPr>
        <p:spPr/>
        <p:txBody>
          <a:bodyPr/>
          <a:lstStyle/>
          <a:p>
            <a:r>
              <a:rPr lang="en-US" smtClean="0"/>
              <a:t>Gruber (2007)</a:t>
            </a:r>
          </a:p>
          <a:p>
            <a:pPr lvl="1"/>
            <a:r>
              <a:rPr lang="en-US" smtClean="0"/>
              <a:t>“Las externalidades surgen cuando las acciones de una parte hacen que otra parte esté mejor o peor, y no obstante la primera parte no carga el costo ni recibe el beneficio de los efectos de sus acciones”</a:t>
            </a:r>
          </a:p>
          <a:p>
            <a:pPr lvl="2"/>
            <a:r>
              <a:rPr lang="en-US" smtClean="0"/>
              <a:t>La clave es que no se reflejen en los precios que las partes enfrentan</a:t>
            </a:r>
          </a:p>
          <a:p>
            <a:pPr lvl="1"/>
            <a:r>
              <a:rPr lang="en-US" smtClean="0"/>
              <a:t>Las externalidades pueden surgir de la producción de un bien o del consumo de un bien </a:t>
            </a: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err="1" smtClean="0">
                <a:solidFill>
                  <a:schemeClr val="accent1">
                    <a:satMod val="150000"/>
                  </a:schemeClr>
                </a:solidFill>
                <a:ea typeface="+mj-ea"/>
                <a:cs typeface="+mj-cs"/>
              </a:rPr>
              <a:t>Externalidad</a:t>
            </a:r>
            <a:r>
              <a:rPr lang="en-US" dirty="0" smtClean="0">
                <a:solidFill>
                  <a:schemeClr val="accent1">
                    <a:satMod val="150000"/>
                  </a:schemeClr>
                </a:solidFill>
                <a:ea typeface="+mj-ea"/>
                <a:cs typeface="+mj-cs"/>
              </a:rPr>
              <a:t> </a:t>
            </a:r>
            <a:r>
              <a:rPr lang="en-US" dirty="0" err="1" smtClean="0">
                <a:solidFill>
                  <a:schemeClr val="accent1">
                    <a:satMod val="150000"/>
                  </a:schemeClr>
                </a:solidFill>
                <a:ea typeface="+mj-ea"/>
                <a:cs typeface="+mj-cs"/>
              </a:rPr>
              <a:t>negativa</a:t>
            </a:r>
            <a:r>
              <a:rPr lang="en-US" dirty="0" smtClean="0">
                <a:solidFill>
                  <a:schemeClr val="accent1">
                    <a:satMod val="150000"/>
                  </a:schemeClr>
                </a:solidFill>
                <a:ea typeface="+mj-ea"/>
                <a:cs typeface="+mj-cs"/>
              </a:rPr>
              <a:t> </a:t>
            </a:r>
            <a:r>
              <a:rPr lang="en-US" dirty="0" err="1" smtClean="0">
                <a:solidFill>
                  <a:schemeClr val="accent1">
                    <a:satMod val="150000"/>
                  </a:schemeClr>
                </a:solidFill>
                <a:ea typeface="+mj-ea"/>
                <a:cs typeface="+mj-cs"/>
              </a:rPr>
              <a:t>clásica</a:t>
            </a:r>
            <a:endParaRPr lang="en-US" dirty="0">
              <a:solidFill>
                <a:schemeClr val="accent1">
                  <a:satMod val="150000"/>
                </a:schemeClr>
              </a:solidFill>
              <a:ea typeface="+mj-ea"/>
              <a:cs typeface="+mj-cs"/>
            </a:endParaRPr>
          </a:p>
        </p:txBody>
      </p:sp>
      <p:sp>
        <p:nvSpPr>
          <p:cNvPr id="16387" name="Content Placeholder 2"/>
          <p:cNvSpPr>
            <a:spLocks noGrp="1"/>
          </p:cNvSpPr>
          <p:nvPr>
            <p:ph idx="1"/>
          </p:nvPr>
        </p:nvSpPr>
        <p:spPr/>
        <p:txBody>
          <a:bodyPr/>
          <a:lstStyle/>
          <a:p>
            <a:r>
              <a:rPr lang="en-US" smtClean="0"/>
              <a:t>En un mismo río, aguas arriba, hay una planta de acero que contamina, y más abajo un lodge de pesca</a:t>
            </a:r>
          </a:p>
          <a:p>
            <a:pPr lvl="1"/>
            <a:r>
              <a:rPr lang="en-US" smtClean="0"/>
              <a:t>Resulta crucial distinguir entre costos y beneficios privados vs. costos y beneficios sociales</a:t>
            </a:r>
          </a:p>
          <a:p>
            <a:pPr lvl="1"/>
            <a:r>
              <a:rPr lang="en-US" smtClean="0"/>
              <a:t>Comparar con lo que haría un único dueño en caso de tratarse de una firma integrada (que, en este contexto, es lo mismo que un “panificador social”).</a:t>
            </a: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Otras externalidades</a:t>
            </a:r>
          </a:p>
        </p:txBody>
      </p:sp>
      <p:sp>
        <p:nvSpPr>
          <p:cNvPr id="3" name="Content Placeholder 2"/>
          <p:cNvSpPr>
            <a:spLocks noGrp="1"/>
          </p:cNvSpPr>
          <p:nvPr>
            <p:ph idx="1"/>
          </p:nvPr>
        </p:nvSpPr>
        <p:spPr/>
        <p:txBody>
          <a:bodyPr/>
          <a:lstStyle/>
          <a:p>
            <a:r>
              <a:rPr lang="en-US"/>
              <a:t>Sistema de transporte</a:t>
            </a:r>
          </a:p>
          <a:p>
            <a:pPr lvl="1"/>
            <a:r>
              <a:rPr lang="en-US"/>
              <a:t>Tiempo de espera baja en la medida en que hayan más pasajeros esperando transporte</a:t>
            </a:r>
          </a:p>
          <a:p>
            <a:r>
              <a:rPr lang="en-US"/>
              <a:t>Restricciones verticales a la competencia intra-marca (integración vertical, RPM y territorios exclusivos)</a:t>
            </a:r>
          </a:p>
          <a:p>
            <a:pPr lvl="1"/>
            <a:r>
              <a:rPr lang="en-US"/>
              <a:t>Free-riding</a:t>
            </a:r>
          </a:p>
          <a:p>
            <a:pPr lvl="1"/>
            <a:r>
              <a:rPr lang="en-US"/>
              <a:t>Doble marginalización</a:t>
            </a: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chemeClr val="accent1">
                    <a:satMod val="150000"/>
                  </a:schemeClr>
                </a:solidFill>
                <a:ea typeface="+mj-ea"/>
                <a:cs typeface="+mj-cs"/>
              </a:rPr>
              <a:t>La </a:t>
            </a:r>
            <a:r>
              <a:rPr lang="en-US" dirty="0" err="1" smtClean="0">
                <a:solidFill>
                  <a:schemeClr val="accent1">
                    <a:satMod val="150000"/>
                  </a:schemeClr>
                </a:solidFill>
                <a:ea typeface="+mj-ea"/>
                <a:cs typeface="+mj-cs"/>
              </a:rPr>
              <a:t>doble</a:t>
            </a:r>
            <a:r>
              <a:rPr lang="en-US" dirty="0" smtClean="0">
                <a:solidFill>
                  <a:schemeClr val="accent1">
                    <a:satMod val="150000"/>
                  </a:schemeClr>
                </a:solidFill>
                <a:ea typeface="+mj-ea"/>
                <a:cs typeface="+mj-cs"/>
              </a:rPr>
              <a:t> </a:t>
            </a:r>
            <a:r>
              <a:rPr lang="en-US" dirty="0" err="1" smtClean="0">
                <a:solidFill>
                  <a:schemeClr val="accent1">
                    <a:satMod val="150000"/>
                  </a:schemeClr>
                </a:solidFill>
                <a:ea typeface="+mj-ea"/>
                <a:cs typeface="+mj-cs"/>
              </a:rPr>
              <a:t>marginalización</a:t>
            </a:r>
            <a:r>
              <a:rPr lang="en-US" dirty="0" smtClean="0">
                <a:solidFill>
                  <a:schemeClr val="accent1">
                    <a:satMod val="150000"/>
                  </a:schemeClr>
                </a:solidFill>
                <a:ea typeface="+mj-ea"/>
                <a:cs typeface="+mj-cs"/>
              </a:rPr>
              <a:t> (1)</a:t>
            </a:r>
            <a:endParaRPr lang="en-US" dirty="0">
              <a:solidFill>
                <a:schemeClr val="accent1">
                  <a:satMod val="150000"/>
                </a:schemeClr>
              </a:solidFill>
              <a:ea typeface="+mj-ea"/>
              <a:cs typeface="+mj-cs"/>
            </a:endParaRPr>
          </a:p>
        </p:txBody>
      </p:sp>
      <p:sp>
        <p:nvSpPr>
          <p:cNvPr id="3" name="Content Placeholder 2"/>
          <p:cNvSpPr>
            <a:spLocks noGrp="1"/>
          </p:cNvSpPr>
          <p:nvPr>
            <p:ph idx="1"/>
          </p:nvPr>
        </p:nvSpPr>
        <p:spPr/>
        <p:txBody>
          <a:bodyPr>
            <a:normAutofit fontScale="92500"/>
          </a:bodyPr>
          <a:lstStyle/>
          <a:p>
            <a:r>
              <a:rPr lang="en-US" sz="3000" smtClean="0"/>
              <a:t>Supongamos que la firma A, aguas arriba, y la firma B, aguas abajo, son ambas monopolistas</a:t>
            </a:r>
          </a:p>
          <a:p>
            <a:pPr lvl="1"/>
            <a:r>
              <a:rPr lang="en-US" sz="2600" smtClean="0"/>
              <a:t>La primera le vende a la segunda conforme a un sistema de precios lineal</a:t>
            </a:r>
          </a:p>
          <a:p>
            <a:r>
              <a:rPr lang="en-US" sz="3000" smtClean="0"/>
              <a:t>Ambas firmas tratar de maximizar su utilidad</a:t>
            </a:r>
          </a:p>
          <a:p>
            <a:pPr lvl="1"/>
            <a:r>
              <a:rPr lang="en-US" sz="2600" smtClean="0"/>
              <a:t>La firma A, cobrar </a:t>
            </a:r>
            <a:r>
              <a:rPr lang="en-US" sz="2600" i="1" smtClean="0"/>
              <a:t>w</a:t>
            </a:r>
            <a:r>
              <a:rPr lang="en-US" sz="2600" smtClean="0"/>
              <a:t> que corresponde a </a:t>
            </a:r>
            <a:r>
              <a:rPr lang="en-US" sz="2600" i="1" smtClean="0"/>
              <a:t>c</a:t>
            </a:r>
            <a:r>
              <a:rPr lang="en-US" sz="2600" smtClean="0"/>
              <a:t> más un márgen</a:t>
            </a:r>
          </a:p>
          <a:p>
            <a:pPr lvl="1"/>
            <a:r>
              <a:rPr lang="en-US" sz="2600" smtClean="0"/>
              <a:t>La firma B (suponiendo que no tiene otros costos que la compra del insumo), cobrará </a:t>
            </a:r>
            <a:r>
              <a:rPr lang="en-US" sz="2600" i="1" smtClean="0"/>
              <a:t>p</a:t>
            </a:r>
            <a:r>
              <a:rPr lang="en-US" sz="2600" smtClean="0"/>
              <a:t>, que corresponde a </a:t>
            </a:r>
            <a:r>
              <a:rPr lang="en-US" sz="2600" i="1" smtClean="0"/>
              <a:t>w</a:t>
            </a:r>
            <a:r>
              <a:rPr lang="en-US" sz="2600" smtClean="0"/>
              <a:t> más un márgen</a:t>
            </a: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chemeClr val="accent1">
                    <a:satMod val="150000"/>
                  </a:schemeClr>
                </a:solidFill>
                <a:ea typeface="+mj-ea"/>
                <a:cs typeface="+mj-cs"/>
              </a:rPr>
              <a:t>La </a:t>
            </a:r>
            <a:r>
              <a:rPr lang="en-US" dirty="0" err="1" smtClean="0">
                <a:solidFill>
                  <a:schemeClr val="accent1">
                    <a:satMod val="150000"/>
                  </a:schemeClr>
                </a:solidFill>
                <a:ea typeface="+mj-ea"/>
                <a:cs typeface="+mj-cs"/>
              </a:rPr>
              <a:t>doble</a:t>
            </a:r>
            <a:r>
              <a:rPr lang="en-US" dirty="0" smtClean="0">
                <a:solidFill>
                  <a:schemeClr val="accent1">
                    <a:satMod val="150000"/>
                  </a:schemeClr>
                </a:solidFill>
                <a:ea typeface="+mj-ea"/>
                <a:cs typeface="+mj-cs"/>
              </a:rPr>
              <a:t> </a:t>
            </a:r>
            <a:r>
              <a:rPr lang="en-US" dirty="0" err="1" smtClean="0">
                <a:solidFill>
                  <a:schemeClr val="accent1">
                    <a:satMod val="150000"/>
                  </a:schemeClr>
                </a:solidFill>
                <a:ea typeface="+mj-ea"/>
                <a:cs typeface="+mj-cs"/>
              </a:rPr>
              <a:t>marginalización</a:t>
            </a:r>
            <a:r>
              <a:rPr lang="en-US" dirty="0" smtClean="0">
                <a:solidFill>
                  <a:schemeClr val="accent1">
                    <a:satMod val="150000"/>
                  </a:schemeClr>
                </a:solidFill>
                <a:ea typeface="+mj-ea"/>
                <a:cs typeface="+mj-cs"/>
              </a:rPr>
              <a:t> (2)</a:t>
            </a:r>
            <a:endParaRPr lang="en-US" dirty="0">
              <a:solidFill>
                <a:schemeClr val="accent1">
                  <a:satMod val="150000"/>
                </a:schemeClr>
              </a:solidFill>
              <a:ea typeface="+mj-ea"/>
              <a:cs typeface="+mj-cs"/>
            </a:endParaRPr>
          </a:p>
        </p:txBody>
      </p:sp>
      <p:sp>
        <p:nvSpPr>
          <p:cNvPr id="3" name="Content Placeholder 2"/>
          <p:cNvSpPr>
            <a:spLocks noGrp="1"/>
          </p:cNvSpPr>
          <p:nvPr>
            <p:ph idx="1"/>
          </p:nvPr>
        </p:nvSpPr>
        <p:spPr/>
        <p:txBody>
          <a:bodyPr>
            <a:normAutofit lnSpcReduction="10000"/>
          </a:bodyPr>
          <a:lstStyle/>
          <a:p>
            <a:pPr>
              <a:lnSpc>
                <a:spcPct val="80000"/>
              </a:lnSpc>
            </a:pPr>
            <a:r>
              <a:rPr lang="en-US" sz="2500" smtClean="0"/>
              <a:t>Resultado</a:t>
            </a:r>
          </a:p>
          <a:p>
            <a:pPr lvl="1">
              <a:lnSpc>
                <a:spcPct val="80000"/>
              </a:lnSpc>
            </a:pPr>
            <a:r>
              <a:rPr lang="en-US" sz="2200" smtClean="0"/>
              <a:t>El precio final </a:t>
            </a:r>
            <a:r>
              <a:rPr lang="en-US" sz="2200" i="1" smtClean="0"/>
              <a:t>p </a:t>
            </a:r>
            <a:r>
              <a:rPr lang="en-US" sz="2200" smtClean="0"/>
              <a:t>es muy caro, lo que conlleva una pérdida de eficiencia</a:t>
            </a:r>
          </a:p>
          <a:p>
            <a:pPr lvl="2">
              <a:lnSpc>
                <a:spcPct val="80000"/>
              </a:lnSpc>
            </a:pPr>
            <a:r>
              <a:rPr lang="en-US" sz="1900" smtClean="0"/>
              <a:t>Con sus márgenes, las firmas se imponen una externalidad mutuamente</a:t>
            </a:r>
          </a:p>
          <a:p>
            <a:pPr lvl="1">
              <a:lnSpc>
                <a:spcPct val="80000"/>
              </a:lnSpc>
            </a:pPr>
            <a:r>
              <a:rPr lang="en-US" sz="2200" smtClean="0"/>
              <a:t>Si la firma estuviera integrada, cobraría una cantidad menor a </a:t>
            </a:r>
            <a:r>
              <a:rPr lang="en-US" sz="2200" i="1" smtClean="0"/>
              <a:t>p</a:t>
            </a:r>
            <a:endParaRPr lang="en-US" sz="2200" smtClean="0"/>
          </a:p>
          <a:p>
            <a:pPr lvl="2">
              <a:lnSpc>
                <a:spcPct val="80000"/>
              </a:lnSpc>
            </a:pPr>
            <a:r>
              <a:rPr lang="en-US" sz="1900" smtClean="0"/>
              <a:t>La externalidad se internaliza</a:t>
            </a:r>
          </a:p>
          <a:p>
            <a:pPr>
              <a:lnSpc>
                <a:spcPct val="80000"/>
              </a:lnSpc>
            </a:pPr>
            <a:r>
              <a:rPr lang="en-US" sz="2500" smtClean="0"/>
              <a:t>Otras soluciones</a:t>
            </a:r>
          </a:p>
          <a:p>
            <a:pPr lvl="1">
              <a:lnSpc>
                <a:spcPct val="80000"/>
              </a:lnSpc>
            </a:pPr>
            <a:r>
              <a:rPr lang="en-US" sz="2200" smtClean="0"/>
              <a:t>Precios no lineales: </a:t>
            </a:r>
          </a:p>
          <a:p>
            <a:pPr lvl="2">
              <a:lnSpc>
                <a:spcPct val="80000"/>
              </a:lnSpc>
            </a:pPr>
            <a:r>
              <a:rPr lang="en-US" sz="1900" smtClean="0"/>
              <a:t>Cobrar </a:t>
            </a:r>
            <a:r>
              <a:rPr lang="en-US" sz="1900" i="1" smtClean="0"/>
              <a:t>F</a:t>
            </a:r>
            <a:r>
              <a:rPr lang="en-US" sz="1900" smtClean="0"/>
              <a:t> a todo evento (franchise fee)</a:t>
            </a:r>
            <a:r>
              <a:rPr lang="en-US" sz="1900" i="1" smtClean="0"/>
              <a:t>,</a:t>
            </a:r>
            <a:r>
              <a:rPr lang="en-US" sz="1900" smtClean="0"/>
              <a:t> más </a:t>
            </a:r>
            <a:r>
              <a:rPr lang="en-US" sz="1900" i="1" smtClean="0"/>
              <a:t>c </a:t>
            </a:r>
            <a:r>
              <a:rPr lang="en-US" sz="1900" smtClean="0"/>
              <a:t>por unidad</a:t>
            </a:r>
          </a:p>
          <a:p>
            <a:pPr lvl="2">
              <a:lnSpc>
                <a:spcPct val="80000"/>
              </a:lnSpc>
            </a:pPr>
            <a:r>
              <a:rPr lang="en-US" sz="1900" smtClean="0"/>
              <a:t>El retailer, en cuanto titular residual de los flujos, se comportará igual que una firma integrada</a:t>
            </a:r>
          </a:p>
          <a:p>
            <a:pPr lvl="2">
              <a:lnSpc>
                <a:spcPct val="80000"/>
              </a:lnSpc>
            </a:pPr>
            <a:r>
              <a:rPr lang="en-US" sz="1900" smtClean="0"/>
              <a:t>El valor de </a:t>
            </a:r>
            <a:r>
              <a:rPr lang="en-US" sz="1900" i="1" smtClean="0"/>
              <a:t>F</a:t>
            </a:r>
            <a:r>
              <a:rPr lang="en-US" sz="1900" smtClean="0"/>
              <a:t> dependerá del poder de negociación de cada parte</a:t>
            </a:r>
          </a:p>
          <a:p>
            <a:pPr lvl="2">
              <a:lnSpc>
                <a:spcPct val="80000"/>
              </a:lnSpc>
            </a:pPr>
            <a:r>
              <a:rPr lang="en-US" sz="1900" smtClean="0"/>
              <a:t>Problema de F muy grande: el retailer queda expuesto a todos los riesgos de la demanda</a:t>
            </a: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chemeClr val="accent1">
                    <a:satMod val="150000"/>
                  </a:schemeClr>
                </a:solidFill>
                <a:ea typeface="+mj-ea"/>
                <a:cs typeface="+mj-cs"/>
              </a:rPr>
              <a:t>La </a:t>
            </a:r>
            <a:r>
              <a:rPr lang="en-US" dirty="0" err="1" smtClean="0">
                <a:solidFill>
                  <a:schemeClr val="accent1">
                    <a:satMod val="150000"/>
                  </a:schemeClr>
                </a:solidFill>
                <a:ea typeface="+mj-ea"/>
                <a:cs typeface="+mj-cs"/>
              </a:rPr>
              <a:t>doble</a:t>
            </a:r>
            <a:r>
              <a:rPr lang="en-US" dirty="0" smtClean="0">
                <a:solidFill>
                  <a:schemeClr val="accent1">
                    <a:satMod val="150000"/>
                  </a:schemeClr>
                </a:solidFill>
                <a:ea typeface="+mj-ea"/>
                <a:cs typeface="+mj-cs"/>
              </a:rPr>
              <a:t> </a:t>
            </a:r>
            <a:r>
              <a:rPr lang="en-US" dirty="0" err="1" smtClean="0">
                <a:solidFill>
                  <a:schemeClr val="accent1">
                    <a:satMod val="150000"/>
                  </a:schemeClr>
                </a:solidFill>
                <a:ea typeface="+mj-ea"/>
                <a:cs typeface="+mj-cs"/>
              </a:rPr>
              <a:t>marginalización</a:t>
            </a:r>
            <a:r>
              <a:rPr lang="en-US" dirty="0" smtClean="0">
                <a:solidFill>
                  <a:schemeClr val="accent1">
                    <a:satMod val="150000"/>
                  </a:schemeClr>
                </a:solidFill>
                <a:ea typeface="+mj-ea"/>
                <a:cs typeface="+mj-cs"/>
              </a:rPr>
              <a:t> (3)</a:t>
            </a:r>
            <a:endParaRPr lang="en-US" dirty="0">
              <a:solidFill>
                <a:schemeClr val="accent1">
                  <a:satMod val="150000"/>
                </a:schemeClr>
              </a:solidFill>
              <a:ea typeface="+mj-ea"/>
              <a:cs typeface="+mj-cs"/>
            </a:endParaRPr>
          </a:p>
        </p:txBody>
      </p:sp>
      <p:sp>
        <p:nvSpPr>
          <p:cNvPr id="17411" name="Content Placeholder 2"/>
          <p:cNvSpPr>
            <a:spLocks noGrp="1"/>
          </p:cNvSpPr>
          <p:nvPr>
            <p:ph idx="1"/>
          </p:nvPr>
        </p:nvSpPr>
        <p:spPr/>
        <p:txBody>
          <a:bodyPr/>
          <a:lstStyle/>
          <a:p>
            <a:pPr lvl="2"/>
            <a:r>
              <a:rPr lang="en-US" i="1" smtClean="0"/>
              <a:t>Resale Price </a:t>
            </a:r>
            <a:r>
              <a:rPr lang="en-US" smtClean="0"/>
              <a:t>Maintenance o RPM (fijación de precios máximos)</a:t>
            </a:r>
          </a:p>
          <a:p>
            <a:pPr lvl="3"/>
            <a:r>
              <a:rPr lang="en-US" smtClean="0"/>
              <a:t>La firma A fija el precio de venta que puede cobrar la firma B, asegurándole una ganancia razonable</a:t>
            </a:r>
          </a:p>
          <a:p>
            <a:pPr lvl="3"/>
            <a:r>
              <a:rPr lang="en-US" smtClean="0"/>
              <a:t>El problema es que deja expuesta a la firma B a los riesgos de los cambios en los precios de producción</a:t>
            </a:r>
          </a:p>
          <a:p>
            <a:pPr lvl="2"/>
            <a:r>
              <a:rPr lang="en-US" smtClean="0"/>
              <a:t>Precios no lineales vs. RPM</a:t>
            </a:r>
          </a:p>
          <a:p>
            <a:pPr lvl="3"/>
            <a:r>
              <a:rPr lang="en-US" smtClean="0"/>
              <a:t>Precios no lineales: mejor para incertidumbre en los costos</a:t>
            </a:r>
          </a:p>
          <a:p>
            <a:pPr lvl="3"/>
            <a:r>
              <a:rPr lang="en-US" smtClean="0"/>
              <a:t>RPM: mejor para incertidumbre en la demanda</a:t>
            </a:r>
          </a:p>
          <a:p>
            <a:pPr lvl="3"/>
            <a:endParaRPr lang="en-US" smtClean="0"/>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dirty="0" err="1" smtClean="0">
                <a:solidFill>
                  <a:schemeClr val="accent1">
                    <a:satMod val="150000"/>
                  </a:schemeClr>
                </a:solidFill>
                <a:ea typeface="+mj-ea"/>
                <a:cs typeface="+mj-cs"/>
              </a:rPr>
              <a:t>Externalidad</a:t>
            </a:r>
            <a:r>
              <a:rPr lang="en-US" dirty="0" smtClean="0">
                <a:solidFill>
                  <a:schemeClr val="accent1">
                    <a:satMod val="150000"/>
                  </a:schemeClr>
                </a:solidFill>
                <a:ea typeface="+mj-ea"/>
                <a:cs typeface="+mj-cs"/>
              </a:rPr>
              <a:t> </a:t>
            </a:r>
            <a:r>
              <a:rPr lang="en-US" dirty="0" err="1" smtClean="0">
                <a:solidFill>
                  <a:schemeClr val="accent1">
                    <a:satMod val="150000"/>
                  </a:schemeClr>
                </a:solidFill>
                <a:ea typeface="+mj-ea"/>
                <a:cs typeface="+mj-cs"/>
              </a:rPr>
              <a:t>negativa</a:t>
            </a:r>
            <a:r>
              <a:rPr lang="en-US" dirty="0" smtClean="0">
                <a:solidFill>
                  <a:schemeClr val="accent1">
                    <a:satMod val="150000"/>
                  </a:schemeClr>
                </a:solidFill>
                <a:ea typeface="+mj-ea"/>
                <a:cs typeface="+mj-cs"/>
              </a:rPr>
              <a:t> en la </a:t>
            </a:r>
            <a:r>
              <a:rPr lang="en-US" dirty="0" err="1" smtClean="0">
                <a:solidFill>
                  <a:schemeClr val="accent1">
                    <a:satMod val="150000"/>
                  </a:schemeClr>
                </a:solidFill>
                <a:ea typeface="+mj-ea"/>
                <a:cs typeface="+mj-cs"/>
              </a:rPr>
              <a:t>producción</a:t>
            </a:r>
            <a:r>
              <a:rPr lang="en-US" dirty="0" smtClean="0">
                <a:solidFill>
                  <a:schemeClr val="accent1">
                    <a:satMod val="150000"/>
                  </a:schemeClr>
                </a:solidFill>
                <a:ea typeface="+mj-ea"/>
                <a:cs typeface="+mj-cs"/>
              </a:rPr>
              <a:t> de un </a:t>
            </a:r>
            <a:r>
              <a:rPr lang="en-US" dirty="0" err="1" smtClean="0">
                <a:solidFill>
                  <a:schemeClr val="accent1">
                    <a:satMod val="150000"/>
                  </a:schemeClr>
                </a:solidFill>
                <a:ea typeface="+mj-ea"/>
                <a:cs typeface="+mj-cs"/>
              </a:rPr>
              <a:t>bien</a:t>
            </a:r>
            <a:endParaRPr lang="en-US" dirty="0">
              <a:solidFill>
                <a:schemeClr val="accent1">
                  <a:satMod val="150000"/>
                </a:schemeClr>
              </a:solidFill>
              <a:ea typeface="+mj-ea"/>
              <a:cs typeface="+mj-cs"/>
            </a:endParaRPr>
          </a:p>
        </p:txBody>
      </p:sp>
      <p:sp>
        <p:nvSpPr>
          <p:cNvPr id="17411" name="Content Placeholder 2"/>
          <p:cNvSpPr>
            <a:spLocks noGrp="1"/>
          </p:cNvSpPr>
          <p:nvPr>
            <p:ph idx="1"/>
          </p:nvPr>
        </p:nvSpPr>
        <p:spPr/>
        <p:txBody>
          <a:bodyPr/>
          <a:lstStyle/>
          <a:p>
            <a:endParaRPr lang="en-US"/>
          </a:p>
        </p:txBody>
      </p:sp>
      <p:pic>
        <p:nvPicPr>
          <p:cNvPr id="17412" name="Picture 3"/>
          <p:cNvPicPr>
            <a:picLocks noChangeAspect="1"/>
          </p:cNvPicPr>
          <p:nvPr/>
        </p:nvPicPr>
        <p:blipFill>
          <a:blip r:embed="rId2"/>
          <a:srcRect/>
          <a:stretch>
            <a:fillRect/>
          </a:stretch>
        </p:blipFill>
        <p:spPr bwMode="auto">
          <a:xfrm>
            <a:off x="457200" y="1774825"/>
            <a:ext cx="7797800" cy="4625975"/>
          </a:xfrm>
          <a:prstGeom prst="rect">
            <a:avLst/>
          </a:prstGeom>
          <a:noFill/>
          <a:ln w="9525">
            <a:noFill/>
            <a:miter lim="800000"/>
            <a:headEnd/>
            <a:tailEnd/>
          </a:ln>
        </p:spPr>
      </p:pic>
      <p:sp>
        <p:nvSpPr>
          <p:cNvPr id="17413" name="TextBox 4"/>
          <p:cNvSpPr txBox="1">
            <a:spLocks noChangeArrowheads="1"/>
          </p:cNvSpPr>
          <p:nvPr/>
        </p:nvSpPr>
        <p:spPr bwMode="auto">
          <a:xfrm>
            <a:off x="2209800" y="6400800"/>
            <a:ext cx="2251075" cy="369888"/>
          </a:xfrm>
          <a:prstGeom prst="rect">
            <a:avLst/>
          </a:prstGeom>
          <a:noFill/>
          <a:ln w="9525">
            <a:noFill/>
            <a:miter lim="800000"/>
            <a:headEnd/>
            <a:tailEnd/>
          </a:ln>
        </p:spPr>
        <p:txBody>
          <a:bodyPr wrap="none">
            <a:prstTxWarp prst="textNoShape">
              <a:avLst/>
            </a:prstTxWarp>
            <a:spAutoFit/>
          </a:bodyPr>
          <a:lstStyle/>
          <a:p>
            <a:r>
              <a:rPr lang="en-US">
                <a:latin typeface="Corbel" charset="0"/>
              </a:rPr>
              <a:t>Fuente: Gruber (2007)</a:t>
            </a: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dirty="0" err="1" smtClean="0">
                <a:solidFill>
                  <a:schemeClr val="accent1">
                    <a:satMod val="150000"/>
                  </a:schemeClr>
                </a:solidFill>
                <a:ea typeface="+mj-ea"/>
                <a:cs typeface="+mj-cs"/>
              </a:rPr>
              <a:t>Externalidad</a:t>
            </a:r>
            <a:r>
              <a:rPr lang="en-US" dirty="0" smtClean="0">
                <a:solidFill>
                  <a:schemeClr val="accent1">
                    <a:satMod val="150000"/>
                  </a:schemeClr>
                </a:solidFill>
                <a:ea typeface="+mj-ea"/>
                <a:cs typeface="+mj-cs"/>
              </a:rPr>
              <a:t> </a:t>
            </a:r>
            <a:r>
              <a:rPr lang="en-US" dirty="0" err="1" smtClean="0">
                <a:solidFill>
                  <a:schemeClr val="accent1">
                    <a:satMod val="150000"/>
                  </a:schemeClr>
                </a:solidFill>
                <a:ea typeface="+mj-ea"/>
                <a:cs typeface="+mj-cs"/>
              </a:rPr>
              <a:t>negativa</a:t>
            </a:r>
            <a:r>
              <a:rPr lang="en-US" dirty="0" smtClean="0">
                <a:solidFill>
                  <a:schemeClr val="accent1">
                    <a:satMod val="150000"/>
                  </a:schemeClr>
                </a:solidFill>
                <a:ea typeface="+mj-ea"/>
                <a:cs typeface="+mj-cs"/>
              </a:rPr>
              <a:t> en el </a:t>
            </a:r>
            <a:r>
              <a:rPr lang="en-US" dirty="0" err="1" smtClean="0">
                <a:solidFill>
                  <a:schemeClr val="accent1">
                    <a:satMod val="150000"/>
                  </a:schemeClr>
                </a:solidFill>
                <a:ea typeface="+mj-ea"/>
                <a:cs typeface="+mj-cs"/>
              </a:rPr>
              <a:t>consumo</a:t>
            </a:r>
            <a:r>
              <a:rPr lang="en-US" dirty="0" smtClean="0">
                <a:solidFill>
                  <a:schemeClr val="accent1">
                    <a:satMod val="150000"/>
                  </a:schemeClr>
                </a:solidFill>
                <a:ea typeface="+mj-ea"/>
                <a:cs typeface="+mj-cs"/>
              </a:rPr>
              <a:t> de un </a:t>
            </a:r>
            <a:r>
              <a:rPr lang="en-US" dirty="0" err="1" smtClean="0">
                <a:solidFill>
                  <a:schemeClr val="accent1">
                    <a:satMod val="150000"/>
                  </a:schemeClr>
                </a:solidFill>
                <a:ea typeface="+mj-ea"/>
                <a:cs typeface="+mj-cs"/>
              </a:rPr>
              <a:t>bien</a:t>
            </a:r>
            <a:endParaRPr lang="en-US" dirty="0">
              <a:solidFill>
                <a:schemeClr val="accent1">
                  <a:satMod val="150000"/>
                </a:schemeClr>
              </a:solidFill>
              <a:ea typeface="+mj-ea"/>
              <a:cs typeface="+mj-cs"/>
            </a:endParaRPr>
          </a:p>
        </p:txBody>
      </p:sp>
      <p:sp>
        <p:nvSpPr>
          <p:cNvPr id="18435" name="Content Placeholder 2"/>
          <p:cNvSpPr>
            <a:spLocks noGrp="1"/>
          </p:cNvSpPr>
          <p:nvPr>
            <p:ph idx="1"/>
          </p:nvPr>
        </p:nvSpPr>
        <p:spPr/>
        <p:txBody>
          <a:bodyPr/>
          <a:lstStyle/>
          <a:p>
            <a:endParaRPr lang="en-US"/>
          </a:p>
        </p:txBody>
      </p:sp>
      <p:pic>
        <p:nvPicPr>
          <p:cNvPr id="18436" name="Picture 3"/>
          <p:cNvPicPr>
            <a:picLocks noChangeAspect="1"/>
          </p:cNvPicPr>
          <p:nvPr/>
        </p:nvPicPr>
        <p:blipFill>
          <a:blip r:embed="rId2"/>
          <a:srcRect/>
          <a:stretch>
            <a:fillRect/>
          </a:stretch>
        </p:blipFill>
        <p:spPr bwMode="auto">
          <a:xfrm>
            <a:off x="457200" y="1930400"/>
            <a:ext cx="7775575" cy="4851400"/>
          </a:xfrm>
          <a:prstGeom prst="rect">
            <a:avLst/>
          </a:prstGeom>
          <a:noFill/>
          <a:ln w="9525">
            <a:noFill/>
            <a:miter lim="800000"/>
            <a:headEnd/>
            <a:tailEnd/>
          </a:ln>
        </p:spPr>
      </p:pic>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err="1" smtClean="0">
                <a:solidFill>
                  <a:schemeClr val="accent1">
                    <a:satMod val="150000"/>
                  </a:schemeClr>
                </a:solidFill>
                <a:ea typeface="+mj-ea"/>
                <a:cs typeface="+mj-cs"/>
              </a:rPr>
              <a:t>Soluciones</a:t>
            </a:r>
            <a:endParaRPr lang="en-US" dirty="0">
              <a:solidFill>
                <a:schemeClr val="accent1">
                  <a:satMod val="150000"/>
                </a:schemeClr>
              </a:solidFill>
              <a:ea typeface="+mj-ea"/>
              <a:cs typeface="+mj-cs"/>
            </a:endParaRPr>
          </a:p>
        </p:txBody>
      </p:sp>
      <p:sp>
        <p:nvSpPr>
          <p:cNvPr id="19459" name="Content Placeholder 2"/>
          <p:cNvSpPr>
            <a:spLocks noGrp="1"/>
          </p:cNvSpPr>
          <p:nvPr>
            <p:ph idx="1"/>
          </p:nvPr>
        </p:nvSpPr>
        <p:spPr/>
        <p:txBody>
          <a:bodyPr/>
          <a:lstStyle/>
          <a:p>
            <a:r>
              <a:rPr lang="en-US" smtClean="0"/>
              <a:t>Soluciones que pasan por el mercado</a:t>
            </a:r>
          </a:p>
          <a:p>
            <a:pPr lvl="1"/>
            <a:r>
              <a:rPr lang="en-US" smtClean="0"/>
              <a:t>Bienvenidos al mundo Coasiano!</a:t>
            </a:r>
          </a:p>
          <a:p>
            <a:r>
              <a:rPr lang="en-US" smtClean="0"/>
              <a:t>Soluciones públicas</a:t>
            </a:r>
          </a:p>
          <a:p>
            <a:pPr lvl="1"/>
            <a:r>
              <a:rPr lang="en-US" smtClean="0"/>
              <a:t>Restricciones a los precios</a:t>
            </a:r>
          </a:p>
          <a:p>
            <a:pPr lvl="2"/>
            <a:r>
              <a:rPr lang="en-US" smtClean="0"/>
              <a:t>Impuestos a-la-Pigou</a:t>
            </a:r>
          </a:p>
          <a:p>
            <a:pPr lvl="2"/>
            <a:r>
              <a:rPr lang="en-US" smtClean="0"/>
              <a:t>Subsidios</a:t>
            </a:r>
          </a:p>
          <a:p>
            <a:pPr lvl="1"/>
            <a:r>
              <a:rPr lang="en-US" smtClean="0"/>
              <a:t>Restricciones a la calidad</a:t>
            </a:r>
          </a:p>
          <a:p>
            <a:pPr lvl="2"/>
            <a:r>
              <a:rPr lang="en-US" smtClean="0"/>
              <a:t>Regulación</a:t>
            </a: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err="1" smtClean="0">
                <a:solidFill>
                  <a:schemeClr val="accent1">
                    <a:satMod val="150000"/>
                  </a:schemeClr>
                </a:solidFill>
                <a:ea typeface="+mj-ea"/>
                <a:cs typeface="+mj-cs"/>
              </a:rPr>
              <a:t>Soluciones</a:t>
            </a:r>
            <a:r>
              <a:rPr lang="en-US" dirty="0" smtClean="0">
                <a:solidFill>
                  <a:schemeClr val="accent1">
                    <a:satMod val="150000"/>
                  </a:schemeClr>
                </a:solidFill>
                <a:ea typeface="+mj-ea"/>
                <a:cs typeface="+mj-cs"/>
              </a:rPr>
              <a:t> “</a:t>
            </a:r>
            <a:r>
              <a:rPr lang="en-US" dirty="0" err="1" smtClean="0">
                <a:solidFill>
                  <a:schemeClr val="accent1">
                    <a:satMod val="150000"/>
                  </a:schemeClr>
                </a:solidFill>
                <a:ea typeface="+mj-ea"/>
                <a:cs typeface="+mj-cs"/>
              </a:rPr>
              <a:t>privadas</a:t>
            </a:r>
            <a:r>
              <a:rPr lang="en-US" dirty="0" smtClean="0">
                <a:solidFill>
                  <a:schemeClr val="accent1">
                    <a:satMod val="150000"/>
                  </a:schemeClr>
                </a:solidFill>
                <a:ea typeface="+mj-ea"/>
                <a:cs typeface="+mj-cs"/>
              </a:rPr>
              <a:t>”</a:t>
            </a:r>
            <a:endParaRPr lang="en-US" dirty="0">
              <a:solidFill>
                <a:schemeClr val="accent1">
                  <a:satMod val="150000"/>
                </a:schemeClr>
              </a:solidFill>
              <a:ea typeface="+mj-ea"/>
              <a:cs typeface="+mj-cs"/>
            </a:endParaRPr>
          </a:p>
        </p:txBody>
      </p:sp>
      <p:sp>
        <p:nvSpPr>
          <p:cNvPr id="3" name="Content Placeholder 2"/>
          <p:cNvSpPr>
            <a:spLocks noGrp="1"/>
          </p:cNvSpPr>
          <p:nvPr>
            <p:ph idx="1"/>
          </p:nvPr>
        </p:nvSpPr>
        <p:spPr/>
        <p:txBody>
          <a:bodyPr rtlCol="0">
            <a:normAutofit/>
          </a:bodyPr>
          <a:lstStyle/>
          <a:p>
            <a:pPr marL="438912" indent="-320040" fontAlgn="auto">
              <a:spcBef>
                <a:spcPts val="0"/>
              </a:spcBef>
              <a:spcAft>
                <a:spcPts val="0"/>
              </a:spcAft>
              <a:buFont typeface="Wingdings 2"/>
              <a:buChar char=""/>
              <a:defRPr/>
            </a:pPr>
            <a:r>
              <a:rPr lang="en-US" dirty="0" err="1" smtClean="0">
                <a:ea typeface="+mn-ea"/>
                <a:cs typeface="+mn-cs"/>
              </a:rPr>
              <a:t>Asignar</a:t>
            </a:r>
            <a:r>
              <a:rPr lang="en-US" dirty="0" smtClean="0">
                <a:ea typeface="+mn-ea"/>
                <a:cs typeface="+mn-cs"/>
              </a:rPr>
              <a:t> </a:t>
            </a:r>
            <a:r>
              <a:rPr lang="en-US" dirty="0" err="1" smtClean="0">
                <a:ea typeface="+mn-ea"/>
                <a:cs typeface="+mn-cs"/>
              </a:rPr>
              <a:t>derechos</a:t>
            </a:r>
            <a:r>
              <a:rPr lang="en-US" dirty="0" smtClean="0">
                <a:ea typeface="+mn-ea"/>
                <a:cs typeface="+mn-cs"/>
              </a:rPr>
              <a:t> de </a:t>
            </a:r>
            <a:r>
              <a:rPr lang="en-US" dirty="0" err="1" smtClean="0">
                <a:ea typeface="+mn-ea"/>
                <a:cs typeface="+mn-cs"/>
              </a:rPr>
              <a:t>propiedad</a:t>
            </a:r>
            <a:r>
              <a:rPr lang="en-US" dirty="0" smtClean="0">
                <a:ea typeface="+mn-ea"/>
                <a:cs typeface="+mn-cs"/>
              </a:rPr>
              <a:t> </a:t>
            </a:r>
            <a:r>
              <a:rPr lang="en-US" dirty="0" err="1" smtClean="0">
                <a:ea typeface="+mn-ea"/>
                <a:cs typeface="+mn-cs"/>
              </a:rPr>
              <a:t>y</a:t>
            </a:r>
            <a:r>
              <a:rPr lang="en-US" dirty="0" smtClean="0">
                <a:ea typeface="+mn-ea"/>
                <a:cs typeface="+mn-cs"/>
              </a:rPr>
              <a:t> </a:t>
            </a:r>
            <a:r>
              <a:rPr lang="en-US" dirty="0" err="1" smtClean="0">
                <a:ea typeface="+mn-ea"/>
                <a:cs typeface="+mn-cs"/>
              </a:rPr>
              <a:t>dejar</a:t>
            </a:r>
            <a:r>
              <a:rPr lang="en-US" dirty="0" smtClean="0">
                <a:ea typeface="+mn-ea"/>
                <a:cs typeface="+mn-cs"/>
              </a:rPr>
              <a:t> </a:t>
            </a:r>
            <a:r>
              <a:rPr lang="en-US" dirty="0" err="1" smtClean="0">
                <a:ea typeface="+mn-ea"/>
                <a:cs typeface="+mn-cs"/>
              </a:rPr>
              <a:t>que</a:t>
            </a:r>
            <a:r>
              <a:rPr lang="en-US" dirty="0" smtClean="0">
                <a:ea typeface="+mn-ea"/>
                <a:cs typeface="+mn-cs"/>
              </a:rPr>
              <a:t> </a:t>
            </a:r>
            <a:r>
              <a:rPr lang="en-US" dirty="0" err="1" smtClean="0">
                <a:ea typeface="+mn-ea"/>
                <a:cs typeface="+mn-cs"/>
              </a:rPr>
              <a:t>opere</a:t>
            </a:r>
            <a:r>
              <a:rPr lang="en-US" dirty="0" smtClean="0">
                <a:ea typeface="+mn-ea"/>
                <a:cs typeface="+mn-cs"/>
              </a:rPr>
              <a:t> el </a:t>
            </a:r>
            <a:r>
              <a:rPr lang="en-US" dirty="0" err="1" smtClean="0">
                <a:ea typeface="+mn-ea"/>
                <a:cs typeface="+mn-cs"/>
              </a:rPr>
              <a:t>mercado</a:t>
            </a:r>
            <a:endParaRPr lang="en-US" dirty="0" smtClean="0">
              <a:ea typeface="+mn-ea"/>
              <a:cs typeface="+mn-cs"/>
            </a:endParaRPr>
          </a:p>
          <a:p>
            <a:pPr marL="731520" lvl="1" indent="-274320" fontAlgn="auto">
              <a:spcAft>
                <a:spcPts val="0"/>
              </a:spcAft>
              <a:buFont typeface="Wingdings"/>
              <a:buChar char=""/>
              <a:defRPr/>
            </a:pPr>
            <a:r>
              <a:rPr lang="en-US" dirty="0" smtClean="0">
                <a:ea typeface="+mn-ea"/>
              </a:rPr>
              <a:t>Si los </a:t>
            </a:r>
            <a:r>
              <a:rPr lang="en-US" dirty="0" err="1" smtClean="0">
                <a:ea typeface="+mn-ea"/>
              </a:rPr>
              <a:t>derechos</a:t>
            </a:r>
            <a:r>
              <a:rPr lang="en-US" dirty="0" smtClean="0">
                <a:ea typeface="+mn-ea"/>
              </a:rPr>
              <a:t> de </a:t>
            </a:r>
            <a:r>
              <a:rPr lang="en-US" dirty="0" err="1" smtClean="0">
                <a:ea typeface="+mn-ea"/>
              </a:rPr>
              <a:t>propiedad</a:t>
            </a:r>
            <a:r>
              <a:rPr lang="en-US" dirty="0" smtClean="0">
                <a:ea typeface="+mn-ea"/>
              </a:rPr>
              <a:t> </a:t>
            </a:r>
            <a:r>
              <a:rPr lang="en-US" dirty="0" err="1" smtClean="0">
                <a:ea typeface="+mn-ea"/>
              </a:rPr>
              <a:t>están</a:t>
            </a:r>
            <a:r>
              <a:rPr lang="en-US" dirty="0" smtClean="0">
                <a:ea typeface="+mn-ea"/>
              </a:rPr>
              <a:t> </a:t>
            </a:r>
            <a:r>
              <a:rPr lang="en-US" dirty="0" err="1" smtClean="0">
                <a:ea typeface="+mn-ea"/>
              </a:rPr>
              <a:t>bien</a:t>
            </a:r>
            <a:r>
              <a:rPr lang="en-US" dirty="0" smtClean="0">
                <a:ea typeface="+mn-ea"/>
              </a:rPr>
              <a:t> </a:t>
            </a:r>
            <a:r>
              <a:rPr lang="en-US" dirty="0" err="1" smtClean="0">
                <a:ea typeface="+mn-ea"/>
              </a:rPr>
              <a:t>definidos</a:t>
            </a:r>
            <a:r>
              <a:rPr lang="en-US" dirty="0" smtClean="0">
                <a:ea typeface="+mn-ea"/>
              </a:rPr>
              <a:t>, </a:t>
            </a:r>
            <a:r>
              <a:rPr lang="en-US" dirty="0" err="1" smtClean="0">
                <a:ea typeface="+mn-ea"/>
              </a:rPr>
              <a:t>esto</a:t>
            </a:r>
            <a:r>
              <a:rPr lang="en-US" dirty="0" smtClean="0">
                <a:ea typeface="+mn-ea"/>
              </a:rPr>
              <a:t> conduce a la </a:t>
            </a:r>
            <a:r>
              <a:rPr lang="en-US" dirty="0" err="1" smtClean="0">
                <a:ea typeface="+mn-ea"/>
              </a:rPr>
              <a:t>internalización</a:t>
            </a:r>
            <a:r>
              <a:rPr lang="en-US" dirty="0" smtClean="0">
                <a:ea typeface="+mn-ea"/>
              </a:rPr>
              <a:t> de la </a:t>
            </a:r>
            <a:r>
              <a:rPr lang="en-US" dirty="0" err="1" smtClean="0">
                <a:ea typeface="+mn-ea"/>
              </a:rPr>
              <a:t>externalidad</a:t>
            </a:r>
            <a:endParaRPr lang="en-US" dirty="0" smtClean="0">
              <a:ea typeface="+mn-ea"/>
            </a:endParaRPr>
          </a:p>
          <a:p>
            <a:pPr marL="731520" lvl="1" indent="-274320" fontAlgn="auto">
              <a:spcAft>
                <a:spcPts val="0"/>
              </a:spcAft>
              <a:buFont typeface="Wingdings"/>
              <a:buChar char=""/>
              <a:defRPr/>
            </a:pPr>
            <a:r>
              <a:rPr lang="en-US" dirty="0" err="1" smtClean="0">
                <a:ea typeface="+mn-ea"/>
              </a:rPr>
              <a:t>Teorema</a:t>
            </a:r>
            <a:r>
              <a:rPr lang="en-US" dirty="0" smtClean="0">
                <a:ea typeface="+mn-ea"/>
              </a:rPr>
              <a:t> de </a:t>
            </a:r>
            <a:r>
              <a:rPr lang="en-US" dirty="0" err="1" smtClean="0">
                <a:ea typeface="+mn-ea"/>
              </a:rPr>
              <a:t>Coase</a:t>
            </a:r>
            <a:r>
              <a:rPr lang="en-US" dirty="0" smtClean="0">
                <a:ea typeface="+mn-ea"/>
              </a:rPr>
              <a:t>: En </a:t>
            </a:r>
            <a:r>
              <a:rPr lang="en-US" dirty="0" err="1" smtClean="0">
                <a:ea typeface="+mn-ea"/>
              </a:rPr>
              <a:t>ausencia</a:t>
            </a:r>
            <a:r>
              <a:rPr lang="en-US" dirty="0" smtClean="0">
                <a:ea typeface="+mn-ea"/>
              </a:rPr>
              <a:t> de </a:t>
            </a:r>
            <a:r>
              <a:rPr lang="en-US" dirty="0" err="1" smtClean="0">
                <a:ea typeface="+mn-ea"/>
              </a:rPr>
              <a:t>costos</a:t>
            </a:r>
            <a:r>
              <a:rPr lang="en-US" dirty="0" smtClean="0">
                <a:ea typeface="+mn-ea"/>
              </a:rPr>
              <a:t> de </a:t>
            </a:r>
            <a:r>
              <a:rPr lang="en-US" dirty="0" err="1" smtClean="0">
                <a:ea typeface="+mn-ea"/>
              </a:rPr>
              <a:t>transacción</a:t>
            </a:r>
            <a:r>
              <a:rPr lang="en-US" dirty="0" smtClean="0">
                <a:ea typeface="+mn-ea"/>
              </a:rPr>
              <a:t>, la </a:t>
            </a:r>
            <a:r>
              <a:rPr lang="en-US" dirty="0" err="1" smtClean="0">
                <a:ea typeface="+mn-ea"/>
              </a:rPr>
              <a:t>externalidad</a:t>
            </a:r>
            <a:r>
              <a:rPr lang="en-US" dirty="0" smtClean="0">
                <a:ea typeface="+mn-ea"/>
              </a:rPr>
              <a:t> no produce </a:t>
            </a:r>
            <a:r>
              <a:rPr lang="en-US" dirty="0" err="1" smtClean="0">
                <a:ea typeface="+mn-ea"/>
              </a:rPr>
              <a:t>una</a:t>
            </a:r>
            <a:r>
              <a:rPr lang="en-US" dirty="0" smtClean="0">
                <a:ea typeface="+mn-ea"/>
              </a:rPr>
              <a:t> </a:t>
            </a:r>
            <a:r>
              <a:rPr lang="en-US" dirty="0" err="1" smtClean="0">
                <a:ea typeface="+mn-ea"/>
              </a:rPr>
              <a:t>falla</a:t>
            </a:r>
            <a:r>
              <a:rPr lang="en-US" dirty="0" smtClean="0">
                <a:ea typeface="+mn-ea"/>
              </a:rPr>
              <a:t> de </a:t>
            </a:r>
            <a:r>
              <a:rPr lang="en-US" dirty="0" err="1" smtClean="0">
                <a:ea typeface="+mn-ea"/>
              </a:rPr>
              <a:t>mercado</a:t>
            </a:r>
            <a:endParaRPr lang="en-US" dirty="0" smtClean="0">
              <a:ea typeface="+mn-ea"/>
            </a:endParaRPr>
          </a:p>
          <a:p>
            <a:pPr marL="996696" lvl="2" fontAlgn="auto">
              <a:spcAft>
                <a:spcPts val="0"/>
              </a:spcAft>
              <a:buClr>
                <a:schemeClr val="accent3"/>
              </a:buClr>
              <a:buFont typeface="Arial"/>
              <a:buChar char="▪"/>
              <a:defRPr/>
            </a:pPr>
            <a:r>
              <a:rPr lang="en-US" dirty="0" err="1" smtClean="0">
                <a:ea typeface="+mn-ea"/>
              </a:rPr>
              <a:t>Más</a:t>
            </a:r>
            <a:r>
              <a:rPr lang="en-US" dirty="0" smtClean="0">
                <a:ea typeface="+mn-ea"/>
              </a:rPr>
              <a:t> </a:t>
            </a:r>
            <a:r>
              <a:rPr lang="en-US" dirty="0" err="1" smtClean="0">
                <a:ea typeface="+mn-ea"/>
              </a:rPr>
              <a:t>aún</a:t>
            </a:r>
            <a:r>
              <a:rPr lang="en-US" dirty="0" smtClean="0">
                <a:ea typeface="+mn-ea"/>
              </a:rPr>
              <a:t>, la </a:t>
            </a:r>
            <a:r>
              <a:rPr lang="en-US" dirty="0" err="1" smtClean="0">
                <a:ea typeface="+mn-ea"/>
              </a:rPr>
              <a:t>asignación</a:t>
            </a:r>
            <a:r>
              <a:rPr lang="en-US" dirty="0" smtClean="0">
                <a:ea typeface="+mn-ea"/>
              </a:rPr>
              <a:t> de los </a:t>
            </a:r>
            <a:r>
              <a:rPr lang="en-US" dirty="0" err="1" smtClean="0">
                <a:ea typeface="+mn-ea"/>
              </a:rPr>
              <a:t>derechos</a:t>
            </a:r>
            <a:r>
              <a:rPr lang="en-US" dirty="0" smtClean="0">
                <a:ea typeface="+mn-ea"/>
              </a:rPr>
              <a:t> de </a:t>
            </a:r>
            <a:r>
              <a:rPr lang="en-US" dirty="0" err="1" smtClean="0">
                <a:ea typeface="+mn-ea"/>
              </a:rPr>
              <a:t>propiedad</a:t>
            </a:r>
            <a:r>
              <a:rPr lang="en-US" dirty="0" smtClean="0">
                <a:ea typeface="+mn-ea"/>
              </a:rPr>
              <a:t> a </a:t>
            </a:r>
            <a:r>
              <a:rPr lang="en-US" dirty="0" err="1" smtClean="0">
                <a:ea typeface="+mn-ea"/>
              </a:rPr>
              <a:t>una</a:t>
            </a:r>
            <a:r>
              <a:rPr lang="en-US" dirty="0" smtClean="0">
                <a:ea typeface="+mn-ea"/>
              </a:rPr>
              <a:t> </a:t>
            </a:r>
            <a:r>
              <a:rPr lang="en-US" dirty="0" err="1" smtClean="0">
                <a:ea typeface="+mn-ea"/>
              </a:rPr>
              <a:t>u</a:t>
            </a:r>
            <a:r>
              <a:rPr lang="en-US" dirty="0" smtClean="0">
                <a:ea typeface="+mn-ea"/>
              </a:rPr>
              <a:t> </a:t>
            </a:r>
            <a:r>
              <a:rPr lang="en-US" dirty="0" err="1" smtClean="0">
                <a:ea typeface="+mn-ea"/>
              </a:rPr>
              <a:t>otra</a:t>
            </a:r>
            <a:r>
              <a:rPr lang="en-US" dirty="0" smtClean="0">
                <a:ea typeface="+mn-ea"/>
              </a:rPr>
              <a:t> parte no </a:t>
            </a:r>
            <a:r>
              <a:rPr lang="en-US" dirty="0" err="1" smtClean="0">
                <a:ea typeface="+mn-ea"/>
              </a:rPr>
              <a:t>afecta</a:t>
            </a:r>
            <a:r>
              <a:rPr lang="en-US" dirty="0" smtClean="0">
                <a:ea typeface="+mn-ea"/>
              </a:rPr>
              <a:t> el </a:t>
            </a:r>
            <a:r>
              <a:rPr lang="en-US" dirty="0" err="1" smtClean="0">
                <a:ea typeface="+mn-ea"/>
              </a:rPr>
              <a:t>equilibrio</a:t>
            </a:r>
            <a:r>
              <a:rPr lang="en-US" dirty="0" smtClean="0">
                <a:ea typeface="+mn-ea"/>
              </a:rPr>
              <a:t> </a:t>
            </a:r>
            <a:r>
              <a:rPr lang="en-US" dirty="0" err="1" smtClean="0">
                <a:ea typeface="+mn-ea"/>
              </a:rPr>
              <a:t>eficiente</a:t>
            </a:r>
            <a:endParaRPr lang="en-US" dirty="0" smtClean="0">
              <a:ea typeface="+mn-ea"/>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t>Características</a:t>
            </a:r>
            <a:r>
              <a:rPr lang="en-US" dirty="0" smtClean="0"/>
              <a:t> </a:t>
            </a:r>
            <a:r>
              <a:rPr lang="en-US" dirty="0" err="1" smtClean="0"/>
              <a:t>clásicas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No </a:t>
            </a:r>
            <a:r>
              <a:rPr lang="en-US" dirty="0" err="1" smtClean="0"/>
              <a:t>rivalidad</a:t>
            </a:r>
            <a:r>
              <a:rPr lang="en-US" dirty="0" smtClean="0"/>
              <a:t>: (costo marginal=0)</a:t>
            </a:r>
          </a:p>
          <a:p>
            <a:pPr lvl="1"/>
            <a:r>
              <a:rPr lang="en-US" dirty="0" err="1" smtClean="0"/>
              <a:t>Bienes</a:t>
            </a:r>
            <a:r>
              <a:rPr lang="en-US" dirty="0" smtClean="0"/>
              <a:t> </a:t>
            </a:r>
            <a:r>
              <a:rPr lang="en-US" dirty="0" err="1" smtClean="0"/>
              <a:t>públicos</a:t>
            </a:r>
            <a:r>
              <a:rPr lang="en-US" dirty="0" smtClean="0"/>
              <a:t> </a:t>
            </a:r>
            <a:r>
              <a:rPr lang="en-US" dirty="0" err="1" smtClean="0"/>
              <a:t>puros</a:t>
            </a:r>
            <a:r>
              <a:rPr lang="en-US" dirty="0" smtClean="0"/>
              <a:t>: el </a:t>
            </a:r>
            <a:r>
              <a:rPr lang="en-US" dirty="0" err="1" smtClean="0"/>
              <a:t>beneficio</a:t>
            </a:r>
            <a:r>
              <a:rPr lang="en-US" dirty="0" smtClean="0"/>
              <a:t> </a:t>
            </a:r>
            <a:r>
              <a:rPr lang="en-US" dirty="0" err="1" smtClean="0"/>
              <a:t>para</a:t>
            </a:r>
            <a:r>
              <a:rPr lang="en-US" dirty="0" smtClean="0"/>
              <a:t> </a:t>
            </a:r>
            <a:r>
              <a:rPr lang="en-US" dirty="0" err="1" smtClean="0"/>
              <a:t>cada</a:t>
            </a:r>
            <a:r>
              <a:rPr lang="en-US" dirty="0" smtClean="0"/>
              <a:t> </a:t>
            </a:r>
            <a:r>
              <a:rPr lang="en-US" dirty="0" err="1" smtClean="0"/>
              <a:t>usuario</a:t>
            </a:r>
            <a:r>
              <a:rPr lang="en-US" dirty="0" smtClean="0"/>
              <a:t> no </a:t>
            </a:r>
            <a:r>
              <a:rPr lang="en-US" dirty="0" err="1" smtClean="0"/>
              <a:t>disminuye</a:t>
            </a:r>
            <a:r>
              <a:rPr lang="en-US" dirty="0" smtClean="0"/>
              <a:t> con el </a:t>
            </a:r>
            <a:r>
              <a:rPr lang="en-US" dirty="0" err="1" smtClean="0"/>
              <a:t>número</a:t>
            </a:r>
            <a:r>
              <a:rPr lang="en-US" dirty="0" smtClean="0"/>
              <a:t> de </a:t>
            </a:r>
            <a:r>
              <a:rPr lang="en-US" dirty="0" err="1" smtClean="0"/>
              <a:t>usuarios</a:t>
            </a:r>
            <a:endParaRPr lang="en-US" dirty="0" smtClean="0"/>
          </a:p>
          <a:p>
            <a:pPr lvl="2"/>
            <a:r>
              <a:rPr lang="en-US" dirty="0" smtClean="0"/>
              <a:t>Son </a:t>
            </a:r>
            <a:r>
              <a:rPr lang="en-US" dirty="0" err="1" smtClean="0"/>
              <a:t>monopolios</a:t>
            </a:r>
            <a:r>
              <a:rPr lang="en-US" dirty="0" smtClean="0"/>
              <a:t> </a:t>
            </a:r>
            <a:r>
              <a:rPr lang="en-US" dirty="0" err="1" smtClean="0"/>
              <a:t>naturales</a:t>
            </a:r>
            <a:endParaRPr lang="en-US" dirty="0" smtClean="0"/>
          </a:p>
          <a:p>
            <a:pPr lvl="1"/>
            <a:r>
              <a:rPr lang="en-US" dirty="0" err="1" smtClean="0"/>
              <a:t>Bienes</a:t>
            </a:r>
            <a:r>
              <a:rPr lang="en-US" dirty="0" smtClean="0"/>
              <a:t> </a:t>
            </a:r>
            <a:r>
              <a:rPr lang="en-US" dirty="0" err="1" smtClean="0"/>
              <a:t>públicos</a:t>
            </a:r>
            <a:r>
              <a:rPr lang="en-US" dirty="0" smtClean="0"/>
              <a:t> </a:t>
            </a:r>
            <a:r>
              <a:rPr lang="en-US" dirty="0" err="1" smtClean="0"/>
              <a:t>sujetos</a:t>
            </a:r>
            <a:r>
              <a:rPr lang="en-US" dirty="0" smtClean="0"/>
              <a:t> a </a:t>
            </a:r>
            <a:r>
              <a:rPr lang="en-US" dirty="0" err="1" smtClean="0"/>
              <a:t>congestión</a:t>
            </a:r>
            <a:r>
              <a:rPr lang="en-US" dirty="0" smtClean="0"/>
              <a:t>: a </a:t>
            </a:r>
            <a:r>
              <a:rPr lang="en-US" dirty="0" err="1" smtClean="0"/>
              <a:t>partir</a:t>
            </a:r>
            <a:r>
              <a:rPr lang="en-US" dirty="0" smtClean="0"/>
              <a:t> de un </a:t>
            </a:r>
            <a:r>
              <a:rPr lang="en-US" dirty="0" err="1" smtClean="0"/>
              <a:t>cierto</a:t>
            </a:r>
            <a:r>
              <a:rPr lang="en-US" dirty="0" smtClean="0"/>
              <a:t> </a:t>
            </a:r>
            <a:r>
              <a:rPr lang="en-US" dirty="0" err="1" smtClean="0"/>
              <a:t>punto</a:t>
            </a:r>
            <a:r>
              <a:rPr lang="en-US" dirty="0" smtClean="0"/>
              <a:t>, el </a:t>
            </a:r>
            <a:r>
              <a:rPr lang="en-US" dirty="0" err="1" smtClean="0"/>
              <a:t>beneficio</a:t>
            </a:r>
            <a:r>
              <a:rPr lang="en-US" dirty="0" smtClean="0"/>
              <a:t> individual </a:t>
            </a:r>
            <a:r>
              <a:rPr lang="en-US" dirty="0" err="1" smtClean="0"/>
              <a:t>comienza</a:t>
            </a:r>
            <a:r>
              <a:rPr lang="en-US" dirty="0" smtClean="0"/>
              <a:t> a </a:t>
            </a:r>
            <a:r>
              <a:rPr lang="en-US" dirty="0" err="1" smtClean="0"/>
              <a:t>decrecer</a:t>
            </a:r>
            <a:endParaRPr lang="en-US" dirty="0" smtClean="0"/>
          </a:p>
          <a:p>
            <a:pPr lvl="2"/>
            <a:r>
              <a:rPr lang="en-US" dirty="0" err="1" smtClean="0"/>
              <a:t>Estos</a:t>
            </a:r>
            <a:r>
              <a:rPr lang="en-US" dirty="0" smtClean="0"/>
              <a:t> </a:t>
            </a:r>
            <a:r>
              <a:rPr lang="en-US" dirty="0" err="1" smtClean="0"/>
              <a:t>bienes</a:t>
            </a:r>
            <a:r>
              <a:rPr lang="en-US" dirty="0" smtClean="0"/>
              <a:t> </a:t>
            </a:r>
            <a:r>
              <a:rPr lang="en-US" dirty="0" err="1" smtClean="0"/>
              <a:t>pueden</a:t>
            </a:r>
            <a:r>
              <a:rPr lang="en-US" dirty="0" smtClean="0"/>
              <a:t> ser </a:t>
            </a:r>
            <a:r>
              <a:rPr lang="en-US" dirty="0" err="1" smtClean="0"/>
              <a:t>proveídos</a:t>
            </a:r>
            <a:r>
              <a:rPr lang="en-US" dirty="0" smtClean="0"/>
              <a:t> en forma </a:t>
            </a:r>
            <a:r>
              <a:rPr lang="en-US" dirty="0" err="1" smtClean="0"/>
              <a:t>privada</a:t>
            </a:r>
            <a:r>
              <a:rPr lang="en-US" dirty="0" smtClean="0"/>
              <a:t> </a:t>
            </a:r>
            <a:r>
              <a:rPr lang="en-US" dirty="0" err="1" smtClean="0"/>
              <a:t>y</a:t>
            </a:r>
            <a:r>
              <a:rPr lang="en-US" dirty="0" smtClean="0"/>
              <a:t> en forma </a:t>
            </a:r>
            <a:r>
              <a:rPr lang="en-US" dirty="0" err="1" smtClean="0"/>
              <a:t>competitiva</a:t>
            </a:r>
            <a:r>
              <a:rPr lang="en-US" dirty="0" smtClean="0"/>
              <a:t>, </a:t>
            </a:r>
            <a:r>
              <a:rPr lang="en-US" dirty="0" err="1" smtClean="0"/>
              <a:t>por</a:t>
            </a:r>
            <a:r>
              <a:rPr lang="en-US" dirty="0" smtClean="0"/>
              <a:t> lo </a:t>
            </a:r>
            <a:r>
              <a:rPr lang="en-US" dirty="0" err="1" smtClean="0"/>
              <a:t>que</a:t>
            </a:r>
            <a:r>
              <a:rPr lang="en-US" dirty="0" smtClean="0"/>
              <a:t> no </a:t>
            </a:r>
            <a:r>
              <a:rPr lang="en-US" dirty="0" err="1" smtClean="0"/>
              <a:t>constituyen</a:t>
            </a:r>
            <a:r>
              <a:rPr lang="en-US" dirty="0" smtClean="0"/>
              <a:t> </a:t>
            </a:r>
            <a:r>
              <a:rPr lang="en-US" dirty="0" err="1" smtClean="0"/>
              <a:t>una</a:t>
            </a:r>
            <a:r>
              <a:rPr lang="en-US" dirty="0" smtClean="0"/>
              <a:t> </a:t>
            </a:r>
            <a:r>
              <a:rPr lang="en-US" dirty="0" err="1" smtClean="0"/>
              <a:t>justificación</a:t>
            </a:r>
            <a:r>
              <a:rPr lang="en-US" dirty="0" smtClean="0"/>
              <a:t> a la </a:t>
            </a:r>
            <a:r>
              <a:rPr lang="en-US" dirty="0" err="1" smtClean="0"/>
              <a:t>intervención</a:t>
            </a:r>
            <a:r>
              <a:rPr lang="en-US" dirty="0" smtClean="0"/>
              <a:t> </a:t>
            </a:r>
            <a:r>
              <a:rPr lang="en-US" dirty="0" err="1" smtClean="0"/>
              <a:t>estatal</a:t>
            </a:r>
            <a:endParaRPr lang="en-US" dirty="0" smtClean="0"/>
          </a:p>
          <a:p>
            <a:r>
              <a:rPr lang="en-US" dirty="0" smtClean="0"/>
              <a:t>No </a:t>
            </a:r>
            <a:r>
              <a:rPr lang="en-US" dirty="0" err="1" smtClean="0"/>
              <a:t>exclusión</a:t>
            </a:r>
            <a:r>
              <a:rPr lang="en-US" dirty="0" smtClean="0"/>
              <a:t>:</a:t>
            </a:r>
          </a:p>
          <a:p>
            <a:pPr lvl="1"/>
            <a:r>
              <a:rPr lang="en-US" dirty="0" smtClean="0"/>
              <a:t>O no </a:t>
            </a:r>
            <a:r>
              <a:rPr lang="en-US" dirty="0" err="1" smtClean="0"/>
              <a:t>puede</a:t>
            </a:r>
            <a:r>
              <a:rPr lang="en-US" dirty="0" smtClean="0"/>
              <a:t> </a:t>
            </a:r>
            <a:r>
              <a:rPr lang="en-US" dirty="0" err="1" smtClean="0"/>
              <a:t>forzarse</a:t>
            </a:r>
            <a:r>
              <a:rPr lang="en-US" dirty="0" smtClean="0"/>
              <a:t> la </a:t>
            </a:r>
            <a:r>
              <a:rPr lang="en-US" dirty="0" err="1" smtClean="0"/>
              <a:t>exclusión</a:t>
            </a:r>
            <a:endParaRPr lang="en-US" dirty="0" smtClean="0"/>
          </a:p>
          <a:p>
            <a:pPr lvl="1"/>
            <a:r>
              <a:rPr lang="en-US" dirty="0" smtClean="0"/>
              <a:t>O, se </a:t>
            </a:r>
            <a:r>
              <a:rPr lang="en-US" dirty="0" err="1" smtClean="0"/>
              <a:t>puede</a:t>
            </a:r>
            <a:r>
              <a:rPr lang="en-US" dirty="0" smtClean="0"/>
              <a:t>, </a:t>
            </a:r>
            <a:r>
              <a:rPr lang="en-US" dirty="0" err="1" smtClean="0"/>
              <a:t>pero</a:t>
            </a:r>
            <a:r>
              <a:rPr lang="en-US" dirty="0" smtClean="0"/>
              <a:t>, </a:t>
            </a:r>
            <a:r>
              <a:rPr lang="en-US" dirty="0" err="1" smtClean="0"/>
              <a:t>como</a:t>
            </a:r>
            <a:r>
              <a:rPr lang="en-US" dirty="0" smtClean="0"/>
              <a:t> </a:t>
            </a:r>
            <a:r>
              <a:rPr lang="en-US" dirty="0" err="1" smtClean="0"/>
              <a:t>ocurre</a:t>
            </a:r>
            <a:r>
              <a:rPr lang="en-US" dirty="0" smtClean="0"/>
              <a:t> en los </a:t>
            </a:r>
            <a:r>
              <a:rPr lang="en-US" dirty="0" err="1" smtClean="0"/>
              <a:t>bienes</a:t>
            </a:r>
            <a:r>
              <a:rPr lang="en-US" dirty="0" smtClean="0"/>
              <a:t> </a:t>
            </a:r>
            <a:r>
              <a:rPr lang="en-US" dirty="0" err="1" smtClean="0"/>
              <a:t>públicos</a:t>
            </a:r>
            <a:r>
              <a:rPr lang="en-US" dirty="0" smtClean="0"/>
              <a:t> </a:t>
            </a:r>
            <a:r>
              <a:rPr lang="en-US" dirty="0" err="1" smtClean="0"/>
              <a:t>puros</a:t>
            </a:r>
            <a:r>
              <a:rPr lang="en-US" dirty="0" smtClean="0"/>
              <a:t>, </a:t>
            </a:r>
            <a:r>
              <a:rPr lang="en-US" dirty="0" err="1" smtClean="0"/>
              <a:t>forzar</a:t>
            </a:r>
            <a:r>
              <a:rPr lang="en-US" dirty="0" smtClean="0"/>
              <a:t> la </a:t>
            </a:r>
            <a:r>
              <a:rPr lang="en-US" dirty="0" err="1" smtClean="0"/>
              <a:t>exclusión</a:t>
            </a:r>
            <a:r>
              <a:rPr lang="en-US" dirty="0" smtClean="0"/>
              <a:t> </a:t>
            </a:r>
            <a:r>
              <a:rPr lang="en-US" dirty="0" err="1" smtClean="0"/>
              <a:t>es</a:t>
            </a:r>
            <a:r>
              <a:rPr lang="en-US" dirty="0" smtClean="0"/>
              <a:t> </a:t>
            </a:r>
            <a:r>
              <a:rPr lang="en-US" dirty="0" err="1" smtClean="0"/>
              <a:t>ineficiente</a:t>
            </a:r>
            <a:endParaRPr lang="en-US" dirty="0" smtClean="0"/>
          </a:p>
          <a:p>
            <a:r>
              <a:rPr lang="en-US" dirty="0" err="1" smtClean="0"/>
              <a:t>Pensar</a:t>
            </a:r>
            <a:r>
              <a:rPr lang="en-US" dirty="0" smtClean="0"/>
              <a:t> los </a:t>
            </a:r>
            <a:r>
              <a:rPr lang="en-US" dirty="0" err="1" smtClean="0"/>
              <a:t>bienes</a:t>
            </a:r>
            <a:r>
              <a:rPr lang="en-US" dirty="0" smtClean="0"/>
              <a:t> </a:t>
            </a:r>
            <a:r>
              <a:rPr lang="en-US" dirty="0" err="1" smtClean="0"/>
              <a:t>públicos</a:t>
            </a:r>
            <a:r>
              <a:rPr lang="en-US" dirty="0" smtClean="0"/>
              <a:t> </a:t>
            </a:r>
            <a:r>
              <a:rPr lang="en-US" dirty="0" err="1" smtClean="0"/>
              <a:t>como</a:t>
            </a:r>
            <a:r>
              <a:rPr lang="en-US" dirty="0" smtClean="0"/>
              <a:t> </a:t>
            </a:r>
            <a:r>
              <a:rPr lang="en-US" dirty="0" err="1" smtClean="0"/>
              <a:t>externalidades</a:t>
            </a:r>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Coase</a:t>
            </a:r>
          </a:p>
        </p:txBody>
      </p:sp>
      <p:sp>
        <p:nvSpPr>
          <p:cNvPr id="3" name="Content Placeholder 2"/>
          <p:cNvSpPr>
            <a:spLocks noGrp="1"/>
          </p:cNvSpPr>
          <p:nvPr>
            <p:ph idx="1"/>
          </p:nvPr>
        </p:nvSpPr>
        <p:spPr/>
        <p:txBody>
          <a:bodyPr>
            <a:normAutofit lnSpcReduction="10000"/>
          </a:bodyPr>
          <a:lstStyle/>
          <a:p>
            <a:r>
              <a:rPr lang="en-US"/>
              <a:t>Artículo año 1960</a:t>
            </a:r>
          </a:p>
          <a:p>
            <a:pPr lvl="1"/>
            <a:r>
              <a:rPr lang="en-US"/>
              <a:t>Coase escribe en reacción a las soluciones públicas (impuestos y subsidios)</a:t>
            </a:r>
          </a:p>
          <a:p>
            <a:pPr lvl="1"/>
            <a:r>
              <a:rPr lang="en-US"/>
              <a:t>Ejemplo: fábrica que contamina a los vecinos</a:t>
            </a:r>
          </a:p>
          <a:p>
            <a:r>
              <a:rPr lang="en-US"/>
              <a:t>Problema recíproco</a:t>
            </a:r>
          </a:p>
          <a:p>
            <a:pPr lvl="1"/>
            <a:r>
              <a:rPr lang="en-US"/>
              <a:t>Fábrica es una incomidad para los vecinos y viceversa</a:t>
            </a:r>
          </a:p>
          <a:p>
            <a:pPr lvl="2"/>
            <a:r>
              <a:rPr lang="en-US"/>
              <a:t>Otro ejemplo central: vacas que se pierden en el potrero vecino dañando las plantaciones</a:t>
            </a:r>
          </a:p>
          <a:p>
            <a:pPr lvl="1"/>
            <a:r>
              <a:rPr lang="en-US"/>
              <a:t>La respuesta al equilibrio depende del valor de lo que se sacrifica y del valor de lo que se gana</a:t>
            </a: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Coase</a:t>
            </a:r>
          </a:p>
        </p:txBody>
      </p:sp>
      <p:sp>
        <p:nvSpPr>
          <p:cNvPr id="3" name="Content Placeholder 2"/>
          <p:cNvSpPr>
            <a:spLocks noGrp="1"/>
          </p:cNvSpPr>
          <p:nvPr>
            <p:ph idx="1"/>
          </p:nvPr>
        </p:nvSpPr>
        <p:spPr/>
        <p:txBody>
          <a:bodyPr/>
          <a:lstStyle/>
          <a:p>
            <a:r>
              <a:rPr lang="en-US"/>
              <a:t>Síntesis de Polinsky</a:t>
            </a:r>
          </a:p>
          <a:p>
            <a:pPr lvl="1"/>
            <a:r>
              <a:rPr lang="en-US"/>
              <a:t>Supongamos que una fábrica genera contaminación que produce un daño de $75 a 5 vecinos, en la ropa que cuelgan afuera para secar </a:t>
            </a:r>
          </a:p>
          <a:p>
            <a:pPr lvl="2"/>
            <a:r>
              <a:rPr lang="en-US"/>
              <a:t>Total daño: $375</a:t>
            </a:r>
          </a:p>
          <a:p>
            <a:pPr lvl="1"/>
            <a:r>
              <a:rPr lang="en-US"/>
              <a:t>Soluciones</a:t>
            </a:r>
          </a:p>
          <a:p>
            <a:pPr lvl="2"/>
            <a:r>
              <a:rPr lang="en-US"/>
              <a:t>Instalar un artefacto en la fábrica: costo $150</a:t>
            </a:r>
          </a:p>
          <a:p>
            <a:pPr lvl="2"/>
            <a:r>
              <a:rPr lang="en-US"/>
              <a:t>Dar un secador eléctrico a cada vecino: costo por secador, $50, costo total: $250</a:t>
            </a:r>
          </a:p>
          <a:p>
            <a:pPr lvl="2"/>
            <a:endParaRPr lang="en-US"/>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Coase</a:t>
            </a:r>
          </a:p>
        </p:txBody>
      </p:sp>
      <p:sp>
        <p:nvSpPr>
          <p:cNvPr id="3" name="Content Placeholder 2"/>
          <p:cNvSpPr>
            <a:spLocks noGrp="1"/>
          </p:cNvSpPr>
          <p:nvPr>
            <p:ph idx="1"/>
          </p:nvPr>
        </p:nvSpPr>
        <p:spPr/>
        <p:txBody>
          <a:bodyPr>
            <a:normAutofit fontScale="92500" lnSpcReduction="20000"/>
          </a:bodyPr>
          <a:lstStyle/>
          <a:p>
            <a:pPr lvl="1"/>
            <a:r>
              <a:rPr lang="en-US"/>
              <a:t>Qué pasa si el Derecho le da a los vecinos el derecho a no ser contaminados</a:t>
            </a:r>
          </a:p>
          <a:p>
            <a:pPr lvl="2"/>
            <a:r>
              <a:rPr lang="en-US"/>
              <a:t>Tres opciones para la fábrica</a:t>
            </a:r>
          </a:p>
          <a:p>
            <a:pPr lvl="3"/>
            <a:r>
              <a:rPr lang="en-US"/>
              <a:t>Contaminar y pagar $375</a:t>
            </a:r>
          </a:p>
          <a:p>
            <a:pPr lvl="3"/>
            <a:r>
              <a:rPr lang="en-US"/>
              <a:t>Instalar el artefacto por $150</a:t>
            </a:r>
          </a:p>
          <a:p>
            <a:pPr lvl="3"/>
            <a:r>
              <a:rPr lang="en-US"/>
              <a:t>Comprar secadoras por $250</a:t>
            </a:r>
          </a:p>
          <a:p>
            <a:pPr lvl="2"/>
            <a:r>
              <a:rPr lang="en-US"/>
              <a:t>¿Qué elige?</a:t>
            </a:r>
          </a:p>
          <a:p>
            <a:pPr lvl="3"/>
            <a:r>
              <a:rPr lang="en-US"/>
              <a:t>Obvio: el artefacto</a:t>
            </a:r>
          </a:p>
          <a:p>
            <a:pPr lvl="1"/>
            <a:r>
              <a:rPr lang="en-US"/>
              <a:t>Qué pasa si el Derecho da a la fábrica el derecho a contaminar</a:t>
            </a:r>
          </a:p>
          <a:p>
            <a:pPr lvl="2"/>
            <a:r>
              <a:rPr lang="en-US"/>
              <a:t>Mismas tres opciones para los vecinos, con la misma solución</a:t>
            </a:r>
          </a:p>
          <a:p>
            <a:r>
              <a:rPr lang="en-US"/>
              <a:t>CONCLUSION: DA LO MISMO </a:t>
            </a: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Coase</a:t>
            </a:r>
          </a:p>
        </p:txBody>
      </p:sp>
      <p:sp>
        <p:nvSpPr>
          <p:cNvPr id="3" name="Content Placeholder 2"/>
          <p:cNvSpPr>
            <a:spLocks noGrp="1"/>
          </p:cNvSpPr>
          <p:nvPr>
            <p:ph idx="1"/>
          </p:nvPr>
        </p:nvSpPr>
        <p:spPr/>
        <p:txBody>
          <a:bodyPr/>
          <a:lstStyle/>
          <a:p>
            <a:r>
              <a:rPr lang="en-US"/>
              <a:t>“the immediate question faced by the courts is not what shall be done by whom but who has the right to do what. It is always possible to modify by transactions on the market the initial legal deliminations of rights. And, of course, if such market transaction are costeless, such a rearrangement of rights will always take place if it would lead to an increase in the value of production”.</a:t>
            </a: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Coase</a:t>
            </a:r>
          </a:p>
        </p:txBody>
      </p:sp>
      <p:sp>
        <p:nvSpPr>
          <p:cNvPr id="3" name="Content Placeholder 2"/>
          <p:cNvSpPr>
            <a:spLocks noGrp="1"/>
          </p:cNvSpPr>
          <p:nvPr>
            <p:ph idx="1"/>
          </p:nvPr>
        </p:nvSpPr>
        <p:spPr/>
        <p:txBody>
          <a:bodyPr/>
          <a:lstStyle/>
          <a:p>
            <a:r>
              <a:rPr lang="en-US"/>
              <a:t>Coase a la inversa</a:t>
            </a:r>
          </a:p>
          <a:p>
            <a:pPr lvl="1"/>
            <a:r>
              <a:rPr lang="en-US"/>
              <a:t>Si hay costos de transacción, el resultado eficiente (en ausencia de costos de transacción) no necesariamente va a producirse naturalmente</a:t>
            </a:r>
          </a:p>
          <a:p>
            <a:pPr lvl="1"/>
            <a:r>
              <a:rPr lang="en-US"/>
              <a:t>En tales circunstancias, la regla preferida debe ser aquella que minimiza los efectos de los costos de transacción</a:t>
            </a:r>
          </a:p>
          <a:p>
            <a:pPr lvl="1"/>
            <a:endParaRPr lang="en-US"/>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Coase</a:t>
            </a:r>
          </a:p>
        </p:txBody>
      </p:sp>
      <p:sp>
        <p:nvSpPr>
          <p:cNvPr id="3" name="Content Placeholder 2"/>
          <p:cNvSpPr>
            <a:spLocks noGrp="1"/>
          </p:cNvSpPr>
          <p:nvPr>
            <p:ph idx="1"/>
          </p:nvPr>
        </p:nvSpPr>
        <p:spPr/>
        <p:txBody>
          <a:bodyPr/>
          <a:lstStyle/>
          <a:p>
            <a:r>
              <a:rPr lang="en-US"/>
              <a:t>Cooter</a:t>
            </a:r>
          </a:p>
          <a:p>
            <a:pPr lvl="1"/>
            <a:r>
              <a:rPr lang="en-US"/>
              <a:t>“In real situations faced by policymakers, transactions costs are positive. The Coase Theorem suggests that the role of law is to assign entitlements to the party who values them the most, so that the costly process of exchanging the entitlement is unnecessary”</a:t>
            </a:r>
          </a:p>
          <a:p>
            <a:pPr lvl="1"/>
            <a:r>
              <a:rPr lang="en-US"/>
              <a:t>Lo mismo con el remedio</a:t>
            </a: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Calabresi y Melamed</a:t>
            </a:r>
          </a:p>
        </p:txBody>
      </p:sp>
      <p:graphicFrame>
        <p:nvGraphicFramePr>
          <p:cNvPr id="4" name="Content Placeholder 3"/>
          <p:cNvGraphicFramePr>
            <a:graphicFrameLocks noGrp="1"/>
          </p:cNvGraphicFramePr>
          <p:nvPr>
            <p:ph idx="1"/>
          </p:nvPr>
        </p:nvGraphicFramePr>
        <p:xfrm>
          <a:off x="457200" y="1752600"/>
          <a:ext cx="8229600" cy="1752600"/>
        </p:xfrm>
        <a:graphic>
          <a:graphicData uri="http://schemas.openxmlformats.org/drawingml/2006/table">
            <a:tbl>
              <a:tblPr firstRow="1" bandRow="1">
                <a:tableStyleId>{5940675A-B579-460E-94D1-54222C63F5DA}</a:tableStyleId>
              </a:tblPr>
              <a:tblGrid>
                <a:gridCol w="2057400"/>
                <a:gridCol w="1447800"/>
                <a:gridCol w="2057400"/>
                <a:gridCol w="2667000"/>
              </a:tblGrid>
              <a:tr h="370840">
                <a:tc rowSpan="2" gridSpan="2">
                  <a:txBody>
                    <a:bodyPr/>
                    <a:lstStyle/>
                    <a:p>
                      <a:endParaRPr lang="en-US"/>
                    </a:p>
                  </a:txBody>
                  <a:tcPr/>
                </a:tc>
                <a:tc rowSpan="2" hMerge="1">
                  <a:txBody>
                    <a:bodyPr/>
                    <a:lstStyle/>
                    <a:p>
                      <a:endParaRPr lang="en-US"/>
                    </a:p>
                  </a:txBody>
                  <a:tcPr/>
                </a:tc>
                <a:tc gridSpan="2">
                  <a:txBody>
                    <a:bodyPr/>
                    <a:lstStyle/>
                    <a:p>
                      <a:r>
                        <a:rPr lang="en-US"/>
                        <a:t>Método de protección (remedy)</a:t>
                      </a:r>
                    </a:p>
                  </a:txBody>
                  <a:tcPr/>
                </a:tc>
                <a:tc hMerge="1">
                  <a:txBody>
                    <a:bodyPr/>
                    <a:lstStyle/>
                    <a:p>
                      <a:endParaRPr lang="en-US"/>
                    </a:p>
                  </a:txBody>
                  <a:tcPr/>
                </a:tc>
              </a:tr>
              <a:tr h="370840">
                <a:tc gridSpan="2" vMerge="1">
                  <a:txBody>
                    <a:bodyPr/>
                    <a:lstStyle/>
                    <a:p>
                      <a:endParaRPr lang="en-US"/>
                    </a:p>
                  </a:txBody>
                  <a:tcPr/>
                </a:tc>
                <a:tc hMerge="1" vMerge="1">
                  <a:txBody>
                    <a:bodyPr/>
                    <a:lstStyle/>
                    <a:p>
                      <a:endParaRPr lang="en-US"/>
                    </a:p>
                  </a:txBody>
                  <a:tcPr/>
                </a:tc>
                <a:tc>
                  <a:txBody>
                    <a:bodyPr/>
                    <a:lstStyle/>
                    <a:p>
                      <a:r>
                        <a:rPr lang="en-US"/>
                        <a:t>Regla Propiedad</a:t>
                      </a:r>
                    </a:p>
                  </a:txBody>
                  <a:tcPr/>
                </a:tc>
                <a:tc>
                  <a:txBody>
                    <a:bodyPr/>
                    <a:lstStyle/>
                    <a:p>
                      <a:r>
                        <a:rPr lang="en-US"/>
                        <a:t>Regla de daño (indemnización)</a:t>
                      </a:r>
                    </a:p>
                  </a:txBody>
                  <a:tcPr/>
                </a:tc>
              </a:tr>
              <a:tr h="370840">
                <a:tc rowSpan="2">
                  <a:txBody>
                    <a:bodyPr/>
                    <a:lstStyle/>
                    <a:p>
                      <a:r>
                        <a:rPr lang="en-US"/>
                        <a:t>Titularidad </a:t>
                      </a:r>
                    </a:p>
                    <a:p>
                      <a:r>
                        <a:rPr lang="en-US"/>
                        <a:t>inicial</a:t>
                      </a:r>
                    </a:p>
                  </a:txBody>
                  <a:tcPr/>
                </a:tc>
                <a:tc>
                  <a:txBody>
                    <a:bodyPr/>
                    <a:lstStyle/>
                    <a:p>
                      <a:r>
                        <a:rPr lang="en-US"/>
                        <a:t>Vecino </a:t>
                      </a:r>
                    </a:p>
                  </a:txBody>
                  <a:tcPr/>
                </a:tc>
                <a:tc>
                  <a:txBody>
                    <a:bodyPr/>
                    <a:lstStyle/>
                    <a:p>
                      <a:r>
                        <a:rPr lang="en-US"/>
                        <a:t>Regla</a:t>
                      </a:r>
                      <a:r>
                        <a:rPr lang="en-US" baseline="0"/>
                        <a:t> 1</a:t>
                      </a:r>
                      <a:endParaRPr lang="en-US"/>
                    </a:p>
                  </a:txBody>
                  <a:tcPr/>
                </a:tc>
                <a:tc>
                  <a:txBody>
                    <a:bodyPr/>
                    <a:lstStyle/>
                    <a:p>
                      <a:r>
                        <a:rPr lang="en-US"/>
                        <a:t>Regla 2</a:t>
                      </a:r>
                    </a:p>
                  </a:txBody>
                  <a:tcPr/>
                </a:tc>
              </a:tr>
              <a:tr h="370840">
                <a:tc vMerge="1">
                  <a:txBody>
                    <a:bodyPr/>
                    <a:lstStyle/>
                    <a:p>
                      <a:endParaRPr lang="en-US"/>
                    </a:p>
                  </a:txBody>
                  <a:tcPr/>
                </a:tc>
                <a:tc>
                  <a:txBody>
                    <a:bodyPr/>
                    <a:lstStyle/>
                    <a:p>
                      <a:r>
                        <a:rPr lang="en-US"/>
                        <a:t>Fábrica</a:t>
                      </a:r>
                    </a:p>
                  </a:txBody>
                  <a:tcPr/>
                </a:tc>
                <a:tc>
                  <a:txBody>
                    <a:bodyPr/>
                    <a:lstStyle/>
                    <a:p>
                      <a:r>
                        <a:rPr lang="en-US"/>
                        <a:t>Regla 3</a:t>
                      </a:r>
                    </a:p>
                  </a:txBody>
                  <a:tcPr/>
                </a:tc>
                <a:tc>
                  <a:txBody>
                    <a:bodyPr/>
                    <a:lstStyle/>
                    <a:p>
                      <a:r>
                        <a:rPr lang="en-US"/>
                        <a:t>[Regla 4]</a:t>
                      </a:r>
                    </a:p>
                  </a:txBody>
                  <a:tcPr/>
                </a:tc>
              </a:tr>
            </a:tbl>
          </a:graphicData>
        </a:graphic>
      </p:graphicFrame>
      <p:sp>
        <p:nvSpPr>
          <p:cNvPr id="5" name="TextBox 4"/>
          <p:cNvSpPr txBox="1"/>
          <p:nvPr/>
        </p:nvSpPr>
        <p:spPr>
          <a:xfrm>
            <a:off x="457200" y="3886200"/>
            <a:ext cx="8229600" cy="2031325"/>
          </a:xfrm>
          <a:prstGeom prst="rect">
            <a:avLst/>
          </a:prstGeom>
          <a:noFill/>
        </p:spPr>
        <p:txBody>
          <a:bodyPr wrap="square" rtlCol="0">
            <a:spAutoFit/>
          </a:bodyPr>
          <a:lstStyle/>
          <a:p>
            <a:r>
              <a:rPr lang="en-US"/>
              <a:t>Regla 1: Los tribunales decretan una ONI (injunction) en contra de la fábrica</a:t>
            </a:r>
          </a:p>
          <a:p>
            <a:r>
              <a:rPr lang="en-US"/>
              <a:t>Regla 2: Los tribunales fallan a favor del vecino, pero permiten continuar contaminando en la medida en que se paguen daños</a:t>
            </a:r>
          </a:p>
          <a:p>
            <a:r>
              <a:rPr lang="en-US"/>
              <a:t>Regla 3: Los tribunales fallan a favor de la fábrica, quien puede continuar contaminando sin pagar</a:t>
            </a:r>
          </a:p>
          <a:p>
            <a:r>
              <a:rPr lang="en-US"/>
              <a:t>Regla 4: Los tribunales permiten que la fábrica continue contaminando hasta que los vecinos le paguen daños. (Spur Industries v. Del Webb, </a:t>
            </a: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Madeline Morris, 1993</a:t>
            </a:r>
          </a:p>
        </p:txBody>
      </p:sp>
      <p:sp>
        <p:nvSpPr>
          <p:cNvPr id="3" name="Content Placeholder 2"/>
          <p:cNvSpPr>
            <a:spLocks noGrp="1"/>
          </p:cNvSpPr>
          <p:nvPr>
            <p:ph idx="1"/>
          </p:nvPr>
        </p:nvSpPr>
        <p:spPr/>
        <p:txBody>
          <a:bodyPr>
            <a:normAutofit fontScale="92500"/>
          </a:bodyPr>
          <a:lstStyle/>
          <a:p>
            <a:r>
              <a:rPr lang="en-US"/>
              <a:t>Vio las reglas 2 y 4 bajo la óptica de un</a:t>
            </a:r>
            <a:r>
              <a:rPr lang="en-US" i="1"/>
              <a:t> call option</a:t>
            </a:r>
            <a:endParaRPr lang="en-US"/>
          </a:p>
          <a:p>
            <a:pPr lvl="1"/>
            <a:r>
              <a:rPr lang="en-US"/>
              <a:t>La regla de protección del daño es una forma de </a:t>
            </a:r>
            <a:r>
              <a:rPr lang="en-US" i="1"/>
              <a:t>call option</a:t>
            </a:r>
            <a:endParaRPr lang="en-US"/>
          </a:p>
          <a:p>
            <a:pPr lvl="1"/>
            <a:r>
              <a:rPr lang="en-US" i="1"/>
              <a:t>Call option</a:t>
            </a:r>
            <a:r>
              <a:rPr lang="en-US"/>
              <a:t>: opción para “comprar” el derecho</a:t>
            </a:r>
          </a:p>
          <a:p>
            <a:pPr lvl="2"/>
            <a:r>
              <a:rPr lang="en-US"/>
              <a:t>En la regla 2: Si bien, el que daña no tiene el derecho para dañar, la regla de daño le permite seguir dañando y pagar por ello, lo que es una forma de “compra”</a:t>
            </a:r>
          </a:p>
          <a:p>
            <a:pPr lvl="2"/>
            <a:r>
              <a:rPr lang="en-US"/>
              <a:t>En la regla 4: el derecho es la fábrica, pero hay un call option en favor de los vecinos, quienes pueden forzar a la fábrica a salir por la vía de pagarle los daños</a:t>
            </a:r>
          </a:p>
          <a:p>
            <a:pPr lvl="2"/>
            <a:endParaRPr lang="en-US"/>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Siguiendo revolución</a:t>
            </a:r>
          </a:p>
        </p:txBody>
      </p:sp>
      <p:sp>
        <p:nvSpPr>
          <p:cNvPr id="3" name="Content Placeholder 2"/>
          <p:cNvSpPr>
            <a:spLocks noGrp="1"/>
          </p:cNvSpPr>
          <p:nvPr>
            <p:ph idx="1"/>
          </p:nvPr>
        </p:nvSpPr>
        <p:spPr/>
        <p:txBody>
          <a:bodyPr>
            <a:normAutofit fontScale="92500" lnSpcReduction="20000"/>
          </a:bodyPr>
          <a:lstStyle/>
          <a:p>
            <a:r>
              <a:rPr lang="en-US"/>
              <a:t>Remedy: </a:t>
            </a:r>
            <a:r>
              <a:rPr lang="en-US" i="1"/>
              <a:t>put options</a:t>
            </a:r>
          </a:p>
          <a:p>
            <a:pPr lvl="1"/>
            <a:r>
              <a:rPr lang="en-US"/>
              <a:t>Regla 5: el tribunal reconoce el derecho a la fábrica, pero da a la fábrica el derecho a parar la producción y a recibir daños de los vecinos</a:t>
            </a:r>
          </a:p>
          <a:p>
            <a:pPr lvl="1"/>
            <a:r>
              <a:rPr lang="en-US"/>
              <a:t>Regla 6: el tribunal reconoce el derecho a los vecinos, y les da derecho a los vecinos el renunciar a dicho derecho y a recibir indemnización</a:t>
            </a:r>
          </a:p>
          <a:p>
            <a:r>
              <a:rPr lang="en-US"/>
              <a:t>La regla 5 y 6 siguen siendo reglas de daños</a:t>
            </a:r>
          </a:p>
          <a:p>
            <a:r>
              <a:rPr lang="en-US"/>
              <a:t>La diferencia con los call options es que</a:t>
            </a:r>
          </a:p>
          <a:p>
            <a:pPr lvl="1"/>
            <a:r>
              <a:rPr lang="en-US"/>
              <a:t>En el call option, el que tiene la opción es quien no tiene la titularidad original</a:t>
            </a:r>
          </a:p>
          <a:p>
            <a:pPr lvl="1"/>
            <a:r>
              <a:rPr lang="en-US"/>
              <a:t>En el put option, el que tiene la opción es quien tiene la titularidad original</a:t>
            </a:r>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err="1" smtClean="0">
                <a:solidFill>
                  <a:schemeClr val="accent1">
                    <a:satMod val="150000"/>
                  </a:schemeClr>
                </a:solidFill>
                <a:ea typeface="+mj-ea"/>
                <a:cs typeface="+mj-cs"/>
              </a:rPr>
              <a:t>Problemas</a:t>
            </a:r>
            <a:r>
              <a:rPr lang="en-US" dirty="0" smtClean="0">
                <a:solidFill>
                  <a:schemeClr val="accent1">
                    <a:satMod val="150000"/>
                  </a:schemeClr>
                </a:solidFill>
                <a:ea typeface="+mj-ea"/>
                <a:cs typeface="+mj-cs"/>
              </a:rPr>
              <a:t> con </a:t>
            </a:r>
            <a:r>
              <a:rPr lang="en-US" dirty="0" err="1" smtClean="0">
                <a:solidFill>
                  <a:schemeClr val="accent1">
                    <a:satMod val="150000"/>
                  </a:schemeClr>
                </a:solidFill>
                <a:ea typeface="+mj-ea"/>
                <a:cs typeface="+mj-cs"/>
              </a:rPr>
              <a:t>Coase</a:t>
            </a:r>
            <a:endParaRPr lang="en-US" dirty="0">
              <a:solidFill>
                <a:schemeClr val="accent1">
                  <a:satMod val="150000"/>
                </a:schemeClr>
              </a:solidFill>
              <a:ea typeface="+mj-ea"/>
              <a:cs typeface="+mj-cs"/>
            </a:endParaRPr>
          </a:p>
        </p:txBody>
      </p:sp>
      <p:sp>
        <p:nvSpPr>
          <p:cNvPr id="21507" name="Content Placeholder 2"/>
          <p:cNvSpPr>
            <a:spLocks noGrp="1"/>
          </p:cNvSpPr>
          <p:nvPr>
            <p:ph idx="1"/>
          </p:nvPr>
        </p:nvSpPr>
        <p:spPr/>
        <p:txBody>
          <a:bodyPr/>
          <a:lstStyle/>
          <a:p>
            <a:pPr marL="438150" lvl="1" indent="-319088">
              <a:spcBef>
                <a:spcPct val="0"/>
              </a:spcBef>
              <a:buClr>
                <a:schemeClr val="accent1"/>
              </a:buClr>
              <a:buSzPct val="80000"/>
              <a:buFont typeface="Wingdings 2" charset="2"/>
              <a:buChar char=""/>
            </a:pPr>
            <a:r>
              <a:rPr lang="en-US" smtClean="0"/>
              <a:t>Tres problemas</a:t>
            </a:r>
          </a:p>
          <a:p>
            <a:pPr marL="703263" lvl="2" indent="-319088">
              <a:spcBef>
                <a:spcPct val="0"/>
              </a:spcBef>
              <a:buClr>
                <a:schemeClr val="accent1"/>
              </a:buClr>
              <a:buSzPct val="80000"/>
              <a:buFont typeface="Wingdings 2" charset="2"/>
              <a:buChar char=""/>
            </a:pPr>
            <a:r>
              <a:rPr lang="en-US" smtClean="0"/>
              <a:t>El problema de la asignación</a:t>
            </a:r>
          </a:p>
          <a:p>
            <a:pPr marL="959295" lvl="3" indent="-319088">
              <a:spcBef>
                <a:spcPct val="0"/>
              </a:spcBef>
              <a:buSzPct val="80000"/>
              <a:buFont typeface="Wingdings 2" charset="2"/>
              <a:buChar char=""/>
            </a:pPr>
            <a:r>
              <a:rPr lang="en-US" smtClean="0"/>
              <a:t>Efectos riqueza y efectos barreras de entrada</a:t>
            </a:r>
          </a:p>
          <a:p>
            <a:pPr marL="959295" lvl="3" indent="-319088">
              <a:spcBef>
                <a:spcPct val="0"/>
              </a:spcBef>
              <a:buSzPct val="80000"/>
              <a:buFont typeface="Wingdings 2" charset="2"/>
              <a:buChar char=""/>
            </a:pPr>
            <a:r>
              <a:rPr lang="en-US" smtClean="0"/>
              <a:t>Demsetz, “When does the rule of liability matter?”</a:t>
            </a:r>
          </a:p>
          <a:p>
            <a:pPr marL="703263" lvl="2" indent="-319088">
              <a:spcBef>
                <a:spcPct val="0"/>
              </a:spcBef>
              <a:buClr>
                <a:schemeClr val="accent1"/>
              </a:buClr>
              <a:buSzPct val="80000"/>
              <a:buFont typeface="Wingdings 2" charset="2"/>
              <a:buChar char=""/>
            </a:pPr>
            <a:r>
              <a:rPr lang="en-US" smtClean="0"/>
              <a:t>El problema del Hold Up y del free rider</a:t>
            </a:r>
          </a:p>
          <a:p>
            <a:pPr marL="922338" lvl="3" indent="-319088">
              <a:spcBef>
                <a:spcPct val="0"/>
              </a:spcBef>
              <a:buClr>
                <a:schemeClr val="accent1"/>
              </a:buClr>
              <a:buSzPct val="80000"/>
              <a:buFont typeface="Wingdings 2" charset="2"/>
              <a:buChar char=""/>
            </a:pPr>
            <a:r>
              <a:rPr lang="en-US" smtClean="0"/>
              <a:t>Problemas de  oportunismo y acción colectiva si hay varias individuos en alguna de las partes</a:t>
            </a:r>
          </a:p>
          <a:p>
            <a:pPr marL="703263" lvl="2" indent="-319088">
              <a:spcBef>
                <a:spcPct val="0"/>
              </a:spcBef>
              <a:buClr>
                <a:schemeClr val="accent1"/>
              </a:buClr>
              <a:buSzPct val="80000"/>
              <a:buFont typeface="Wingdings 2" charset="2"/>
              <a:buChar char=""/>
            </a:pPr>
            <a:r>
              <a:rPr lang="en-US" smtClean="0"/>
              <a:t>Existencia de costos de transacción</a:t>
            </a:r>
          </a:p>
          <a:p>
            <a:pPr marL="922338" lvl="3" indent="-319088">
              <a:spcBef>
                <a:spcPct val="0"/>
              </a:spcBef>
              <a:buClr>
                <a:schemeClr val="accent1"/>
              </a:buClr>
              <a:buSzPct val="80000"/>
              <a:buFont typeface="Wingdings 2" charset="2"/>
              <a:buChar char=""/>
            </a:pPr>
            <a:r>
              <a:rPr lang="en-US" smtClean="0"/>
              <a:t>Especialmente en presencia de un gran número de partes</a:t>
            </a:r>
          </a:p>
          <a:p>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Clasificación</a:t>
            </a:r>
            <a:endParaRPr lang="en-US" dirty="0"/>
          </a:p>
        </p:txBody>
      </p:sp>
      <p:graphicFrame>
        <p:nvGraphicFramePr>
          <p:cNvPr id="4" name="Content Placeholder 3"/>
          <p:cNvGraphicFramePr>
            <a:graphicFrameLocks noGrp="1"/>
          </p:cNvGraphicFramePr>
          <p:nvPr>
            <p:ph idx="1"/>
          </p:nvPr>
        </p:nvGraphicFramePr>
        <p:xfrm>
          <a:off x="1524000" y="2895601"/>
          <a:ext cx="5029200" cy="1879599"/>
        </p:xfrm>
        <a:graphic>
          <a:graphicData uri="http://schemas.openxmlformats.org/drawingml/2006/table">
            <a:tbl>
              <a:tblPr firstRow="1" bandRow="1">
                <a:tableStyleId>{5940675A-B579-460E-94D1-54222C63F5DA}</a:tableStyleId>
              </a:tblPr>
              <a:tblGrid>
                <a:gridCol w="1169581"/>
                <a:gridCol w="1345019"/>
                <a:gridCol w="2514600"/>
              </a:tblGrid>
              <a:tr h="728706">
                <a:tc>
                  <a:txBody>
                    <a:bodyPr/>
                    <a:lstStyle/>
                    <a:p>
                      <a:endParaRPr lang="en-US" dirty="0"/>
                    </a:p>
                  </a:txBody>
                  <a:tcPr/>
                </a:tc>
                <a:tc>
                  <a:txBody>
                    <a:bodyPr/>
                    <a:lstStyle/>
                    <a:p>
                      <a:r>
                        <a:rPr lang="en-US" b="1" dirty="0" err="1" smtClean="0"/>
                        <a:t>Excluible</a:t>
                      </a:r>
                      <a:endParaRPr lang="en-US" b="1" dirty="0"/>
                    </a:p>
                  </a:txBody>
                  <a:tcPr/>
                </a:tc>
                <a:tc>
                  <a:txBody>
                    <a:bodyPr/>
                    <a:lstStyle/>
                    <a:p>
                      <a:r>
                        <a:rPr lang="en-US" b="1" dirty="0" smtClean="0"/>
                        <a:t>No-</a:t>
                      </a:r>
                      <a:r>
                        <a:rPr lang="en-US" b="1" dirty="0" err="1" smtClean="0"/>
                        <a:t>excluible</a:t>
                      </a:r>
                      <a:endParaRPr lang="en-US" b="1" dirty="0"/>
                    </a:p>
                  </a:txBody>
                  <a:tcPr/>
                </a:tc>
              </a:tr>
              <a:tr h="422187">
                <a:tc>
                  <a:txBody>
                    <a:bodyPr/>
                    <a:lstStyle/>
                    <a:p>
                      <a:r>
                        <a:rPr lang="en-US" b="1" dirty="0" smtClean="0"/>
                        <a:t>Rival</a:t>
                      </a:r>
                      <a:endParaRPr lang="en-US" b="1" dirty="0"/>
                    </a:p>
                  </a:txBody>
                  <a:tcPr/>
                </a:tc>
                <a:tc>
                  <a:txBody>
                    <a:bodyPr/>
                    <a:lstStyle/>
                    <a:p>
                      <a:r>
                        <a:rPr lang="en-US" dirty="0" err="1" smtClean="0"/>
                        <a:t>Privado</a:t>
                      </a:r>
                      <a:endParaRPr lang="en-US" dirty="0"/>
                    </a:p>
                  </a:txBody>
                  <a:tcPr/>
                </a:tc>
                <a:tc>
                  <a:txBody>
                    <a:bodyPr/>
                    <a:lstStyle/>
                    <a:p>
                      <a:r>
                        <a:rPr lang="en-US" dirty="0" smtClean="0"/>
                        <a:t>Common pools</a:t>
                      </a:r>
                      <a:endParaRPr lang="en-US" dirty="0"/>
                    </a:p>
                  </a:txBody>
                  <a:tcPr/>
                </a:tc>
              </a:tr>
              <a:tr h="728706">
                <a:tc>
                  <a:txBody>
                    <a:bodyPr/>
                    <a:lstStyle/>
                    <a:p>
                      <a:r>
                        <a:rPr lang="en-US" b="1" dirty="0" smtClean="0"/>
                        <a:t>No Rival</a:t>
                      </a:r>
                      <a:endParaRPr lang="en-US" b="1" dirty="0"/>
                    </a:p>
                  </a:txBody>
                  <a:tcPr/>
                </a:tc>
                <a:tc>
                  <a:txBody>
                    <a:bodyPr/>
                    <a:lstStyle/>
                    <a:p>
                      <a:r>
                        <a:rPr lang="en-US" dirty="0" smtClean="0"/>
                        <a:t>Club, </a:t>
                      </a:r>
                      <a:r>
                        <a:rPr lang="en-US" dirty="0" err="1" smtClean="0"/>
                        <a:t>peaje</a:t>
                      </a:r>
                      <a:endParaRPr lang="en-US" dirty="0"/>
                    </a:p>
                  </a:txBody>
                  <a:tcPr/>
                </a:tc>
                <a:tc>
                  <a:txBody>
                    <a:bodyPr/>
                    <a:lstStyle/>
                    <a:p>
                      <a:r>
                        <a:rPr lang="en-US" dirty="0" err="1" smtClean="0"/>
                        <a:t>Público</a:t>
                      </a:r>
                      <a:r>
                        <a:rPr lang="en-US" dirty="0" smtClean="0"/>
                        <a:t> </a:t>
                      </a:r>
                      <a:r>
                        <a:rPr lang="en-US" dirty="0" err="1" smtClean="0"/>
                        <a:t>puro</a:t>
                      </a:r>
                      <a:endParaRPr lang="en-US" dirty="0"/>
                    </a:p>
                  </a:txBody>
                  <a:tcPr/>
                </a:tc>
              </a:tr>
            </a:tbl>
          </a:graphicData>
        </a:graphic>
      </p:graphicFrame>
      <p:sp>
        <p:nvSpPr>
          <p:cNvPr id="5" name="TextBox 4"/>
          <p:cNvSpPr txBox="1"/>
          <p:nvPr/>
        </p:nvSpPr>
        <p:spPr>
          <a:xfrm>
            <a:off x="2895600" y="4953000"/>
            <a:ext cx="2620354" cy="369332"/>
          </a:xfrm>
          <a:prstGeom prst="rect">
            <a:avLst/>
          </a:prstGeom>
          <a:noFill/>
        </p:spPr>
        <p:txBody>
          <a:bodyPr wrap="none" rtlCol="0">
            <a:spAutoFit/>
          </a:bodyPr>
          <a:lstStyle/>
          <a:p>
            <a:r>
              <a:rPr lang="en-US" dirty="0" err="1" smtClean="0"/>
              <a:t>Fuente</a:t>
            </a:r>
            <a:r>
              <a:rPr lang="en-US" dirty="0" smtClean="0"/>
              <a:t>: Adam </a:t>
            </a:r>
            <a:r>
              <a:rPr lang="en-US" dirty="0" err="1" smtClean="0"/>
              <a:t>Przeworski</a:t>
            </a:r>
            <a:endParaRPr lang="en-US"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err="1" smtClean="0">
                <a:solidFill>
                  <a:schemeClr val="accent1">
                    <a:satMod val="150000"/>
                  </a:schemeClr>
                </a:solidFill>
                <a:ea typeface="+mj-ea"/>
                <a:cs typeface="+mj-cs"/>
              </a:rPr>
              <a:t>Soluciones</a:t>
            </a:r>
            <a:r>
              <a:rPr lang="en-US" dirty="0" smtClean="0">
                <a:solidFill>
                  <a:schemeClr val="accent1">
                    <a:satMod val="150000"/>
                  </a:schemeClr>
                </a:solidFill>
                <a:ea typeface="+mj-ea"/>
                <a:cs typeface="+mj-cs"/>
              </a:rPr>
              <a:t> “</a:t>
            </a:r>
            <a:r>
              <a:rPr lang="en-US" dirty="0" err="1" smtClean="0">
                <a:solidFill>
                  <a:schemeClr val="accent1">
                    <a:satMod val="150000"/>
                  </a:schemeClr>
                </a:solidFill>
                <a:ea typeface="+mj-ea"/>
                <a:cs typeface="+mj-cs"/>
              </a:rPr>
              <a:t>públicas</a:t>
            </a:r>
            <a:r>
              <a:rPr lang="en-US" dirty="0" smtClean="0">
                <a:solidFill>
                  <a:schemeClr val="accent1">
                    <a:satMod val="150000"/>
                  </a:schemeClr>
                </a:solidFill>
                <a:ea typeface="+mj-ea"/>
                <a:cs typeface="+mj-cs"/>
              </a:rPr>
              <a:t>”</a:t>
            </a:r>
            <a:endParaRPr lang="en-US" dirty="0">
              <a:solidFill>
                <a:schemeClr val="accent1">
                  <a:satMod val="150000"/>
                </a:schemeClr>
              </a:solidFill>
              <a:ea typeface="+mj-ea"/>
              <a:cs typeface="+mj-cs"/>
            </a:endParaRPr>
          </a:p>
        </p:txBody>
      </p:sp>
      <p:sp>
        <p:nvSpPr>
          <p:cNvPr id="22531" name="Content Placeholder 2"/>
          <p:cNvSpPr>
            <a:spLocks noGrp="1"/>
          </p:cNvSpPr>
          <p:nvPr>
            <p:ph idx="1"/>
          </p:nvPr>
        </p:nvSpPr>
        <p:spPr>
          <a:xfrm>
            <a:off x="381000" y="1393825"/>
            <a:ext cx="8229600" cy="4625975"/>
          </a:xfrm>
        </p:spPr>
        <p:txBody>
          <a:bodyPr/>
          <a:lstStyle/>
          <a:p>
            <a:r>
              <a:rPr lang="en-US" smtClean="0"/>
              <a:t>Impuesto de Pigou</a:t>
            </a:r>
          </a:p>
        </p:txBody>
      </p:sp>
      <p:pic>
        <p:nvPicPr>
          <p:cNvPr id="22532" name="Picture 3"/>
          <p:cNvPicPr>
            <a:picLocks noChangeAspect="1"/>
          </p:cNvPicPr>
          <p:nvPr/>
        </p:nvPicPr>
        <p:blipFill>
          <a:blip r:embed="rId2"/>
          <a:srcRect/>
          <a:stretch>
            <a:fillRect/>
          </a:stretch>
        </p:blipFill>
        <p:spPr bwMode="auto">
          <a:xfrm>
            <a:off x="762000" y="2217738"/>
            <a:ext cx="7181850" cy="4183062"/>
          </a:xfrm>
          <a:prstGeom prst="rect">
            <a:avLst/>
          </a:prstGeom>
          <a:noFill/>
          <a:ln w="9525">
            <a:noFill/>
            <a:miter lim="800000"/>
            <a:headEnd/>
            <a:tailEnd/>
          </a:ln>
        </p:spPr>
      </p:pic>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Common pools: Pesca</a:t>
            </a:r>
          </a:p>
        </p:txBody>
      </p:sp>
      <p:sp>
        <p:nvSpPr>
          <p:cNvPr id="3" name="Content Placeholder 2"/>
          <p:cNvSpPr>
            <a:spLocks noGrp="1"/>
          </p:cNvSpPr>
          <p:nvPr>
            <p:ph idx="1"/>
          </p:nvPr>
        </p:nvSpPr>
        <p:spPr/>
        <p:txBody>
          <a:bodyPr>
            <a:normAutofit/>
          </a:bodyPr>
          <a:lstStyle/>
          <a:p>
            <a:r>
              <a:rPr lang="en-US" sz="2000"/>
              <a:t>Banco Mundial: The Sunken Billions</a:t>
            </a:r>
          </a:p>
        </p:txBody>
      </p:sp>
      <p:pic>
        <p:nvPicPr>
          <p:cNvPr id="5" name="Picture 4"/>
          <p:cNvPicPr>
            <a:picLocks noChangeAspect="1"/>
          </p:cNvPicPr>
          <p:nvPr/>
        </p:nvPicPr>
        <p:blipFill>
          <a:blip r:embed="rId2"/>
          <a:stretch>
            <a:fillRect/>
          </a:stretch>
        </p:blipFill>
        <p:spPr>
          <a:xfrm>
            <a:off x="1219199" y="2320036"/>
            <a:ext cx="5923249" cy="4080764"/>
          </a:xfrm>
          <a:prstGeom prst="rect">
            <a:avLst/>
          </a:prstGeom>
        </p:spPr>
      </p:pic>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t>Premios</a:t>
            </a:r>
            <a:r>
              <a:rPr lang="en-US" dirty="0" smtClean="0"/>
              <a:t> </a:t>
            </a:r>
            <a:r>
              <a:rPr lang="en-US" dirty="0" err="1" smtClean="0"/>
              <a:t>Nobel año pasado</a:t>
            </a:r>
            <a:endParaRPr lang="en-US" dirty="0"/>
          </a:p>
        </p:txBody>
      </p:sp>
      <p:sp>
        <p:nvSpPr>
          <p:cNvPr id="3" name="Content Placeholder 2"/>
          <p:cNvSpPr>
            <a:spLocks noGrp="1"/>
          </p:cNvSpPr>
          <p:nvPr>
            <p:ph idx="1"/>
          </p:nvPr>
        </p:nvSpPr>
        <p:spPr/>
        <p:txBody>
          <a:bodyPr>
            <a:normAutofit fontScale="92500"/>
          </a:bodyPr>
          <a:lstStyle/>
          <a:p>
            <a:r>
              <a:rPr lang="en-US" dirty="0" err="1" smtClean="0"/>
              <a:t>Elinor</a:t>
            </a:r>
            <a:r>
              <a:rPr lang="en-US" dirty="0" smtClean="0"/>
              <a:t> </a:t>
            </a:r>
            <a:r>
              <a:rPr lang="en-US" dirty="0" err="1" smtClean="0"/>
              <a:t>Ostrom</a:t>
            </a:r>
            <a:endParaRPr lang="en-US" dirty="0" smtClean="0"/>
          </a:p>
          <a:p>
            <a:pPr lvl="1"/>
            <a:r>
              <a:rPr lang="en-US" dirty="0" err="1" smtClean="0"/>
              <a:t>Soluciones</a:t>
            </a:r>
            <a:r>
              <a:rPr lang="en-US" dirty="0" smtClean="0"/>
              <a:t> </a:t>
            </a:r>
            <a:r>
              <a:rPr lang="en-US" dirty="0" err="1" smtClean="0"/>
              <a:t>colaborativas</a:t>
            </a:r>
            <a:r>
              <a:rPr lang="en-US" dirty="0" smtClean="0"/>
              <a:t> a </a:t>
            </a:r>
            <a:r>
              <a:rPr lang="en-US" dirty="0" err="1" smtClean="0"/>
              <a:t>problemas</a:t>
            </a:r>
            <a:r>
              <a:rPr lang="en-US" dirty="0" smtClean="0"/>
              <a:t> de </a:t>
            </a:r>
            <a:r>
              <a:rPr lang="en-US" dirty="0" err="1" smtClean="0"/>
              <a:t>bienes</a:t>
            </a:r>
            <a:r>
              <a:rPr lang="en-US" dirty="0" smtClean="0"/>
              <a:t> </a:t>
            </a:r>
            <a:r>
              <a:rPr lang="en-US" dirty="0" err="1" smtClean="0"/>
              <a:t>públicos</a:t>
            </a:r>
            <a:r>
              <a:rPr lang="en-US" dirty="0" smtClean="0"/>
              <a:t>, en particular, la </a:t>
            </a:r>
            <a:r>
              <a:rPr lang="en-US" dirty="0" err="1" smtClean="0"/>
              <a:t>tragedia</a:t>
            </a:r>
            <a:r>
              <a:rPr lang="en-US" dirty="0" smtClean="0"/>
              <a:t> de los </a:t>
            </a:r>
            <a:r>
              <a:rPr lang="en-US" dirty="0" err="1" smtClean="0"/>
              <a:t>comunes</a:t>
            </a:r>
            <a:endParaRPr lang="en-US" dirty="0" smtClean="0"/>
          </a:p>
          <a:p>
            <a:pPr lvl="2"/>
            <a:r>
              <a:rPr lang="en-US" dirty="0" err="1" smtClean="0"/>
              <a:t>Alternativa</a:t>
            </a:r>
            <a:r>
              <a:rPr lang="en-US" dirty="0" smtClean="0"/>
              <a:t> a </a:t>
            </a:r>
            <a:r>
              <a:rPr lang="en-US" dirty="0" err="1" smtClean="0"/>
              <a:t>Coase</a:t>
            </a:r>
            <a:r>
              <a:rPr lang="en-US" dirty="0" smtClean="0"/>
              <a:t> </a:t>
            </a:r>
            <a:r>
              <a:rPr lang="en-US" dirty="0" err="1" smtClean="0"/>
              <a:t>y</a:t>
            </a:r>
            <a:r>
              <a:rPr lang="en-US" dirty="0" smtClean="0"/>
              <a:t> a la </a:t>
            </a:r>
            <a:r>
              <a:rPr lang="en-US" dirty="0" err="1" smtClean="0"/>
              <a:t>regulación</a:t>
            </a:r>
            <a:r>
              <a:rPr lang="en-US" dirty="0" smtClean="0"/>
              <a:t> </a:t>
            </a:r>
            <a:r>
              <a:rPr lang="en-US" dirty="0" err="1" smtClean="0"/>
              <a:t>estatal</a:t>
            </a:r>
            <a:endParaRPr lang="en-US" dirty="0" smtClean="0"/>
          </a:p>
          <a:p>
            <a:pPr lvl="1"/>
            <a:r>
              <a:rPr lang="en-US" i="1" dirty="0" smtClean="0"/>
              <a:t>Governing the Commons: The Evolution of Institutions for Collective Action</a:t>
            </a:r>
          </a:p>
          <a:p>
            <a:pPr lvl="2"/>
            <a:r>
              <a:rPr lang="en-US" dirty="0" smtClean="0"/>
              <a:t>"Bureaucrats sometimes do not have the correct information, while citizens and users of resources do”.</a:t>
            </a:r>
          </a:p>
          <a:p>
            <a:r>
              <a:rPr lang="en-US" dirty="0" smtClean="0"/>
              <a:t>Oliver Williamson</a:t>
            </a:r>
          </a:p>
          <a:p>
            <a:pPr lvl="1"/>
            <a:r>
              <a:rPr lang="en-US" dirty="0" smtClean="0"/>
              <a:t>Transactional cost economics</a:t>
            </a:r>
          </a:p>
          <a:p>
            <a:pPr lvl="1"/>
            <a:r>
              <a:rPr lang="en-US" dirty="0" err="1" smtClean="0"/>
              <a:t>Teoría</a:t>
            </a:r>
            <a:r>
              <a:rPr lang="en-US" dirty="0" smtClean="0"/>
              <a:t> de la firma</a:t>
            </a:r>
            <a:endParaRPr lang="en-US"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Tragedia</a:t>
            </a:r>
            <a:r>
              <a:rPr lang="en-US" dirty="0" smtClean="0"/>
              <a:t> de los anti-</a:t>
            </a:r>
            <a:r>
              <a:rPr lang="en-US" dirty="0" err="1" smtClean="0"/>
              <a:t>comunes</a:t>
            </a:r>
            <a:endParaRPr lang="en-US" dirty="0"/>
          </a:p>
        </p:txBody>
      </p:sp>
      <p:sp>
        <p:nvSpPr>
          <p:cNvPr id="3" name="Content Placeholder 2"/>
          <p:cNvSpPr>
            <a:spLocks noGrp="1"/>
          </p:cNvSpPr>
          <p:nvPr>
            <p:ph idx="1"/>
          </p:nvPr>
        </p:nvSpPr>
        <p:spPr/>
        <p:txBody>
          <a:bodyPr>
            <a:normAutofit fontScale="77500" lnSpcReduction="20000"/>
          </a:bodyPr>
          <a:lstStyle/>
          <a:p>
            <a:r>
              <a:rPr lang="en-US" dirty="0" err="1" smtClean="0"/>
              <a:t>Segmentación</a:t>
            </a:r>
            <a:r>
              <a:rPr lang="en-US" dirty="0" smtClean="0"/>
              <a:t> de la </a:t>
            </a:r>
            <a:r>
              <a:rPr lang="en-US" dirty="0" err="1" smtClean="0"/>
              <a:t>propiedad</a:t>
            </a:r>
            <a:r>
              <a:rPr lang="en-US" dirty="0" smtClean="0"/>
              <a:t> </a:t>
            </a:r>
            <a:r>
              <a:rPr lang="en-US" dirty="0" err="1" smtClean="0"/>
              <a:t>puede</a:t>
            </a:r>
            <a:r>
              <a:rPr lang="en-US" dirty="0" smtClean="0"/>
              <a:t> </a:t>
            </a:r>
            <a:r>
              <a:rPr lang="en-US" dirty="0" err="1" smtClean="0"/>
              <a:t>dar</a:t>
            </a:r>
            <a:r>
              <a:rPr lang="en-US" dirty="0" smtClean="0"/>
              <a:t> </a:t>
            </a:r>
            <a:r>
              <a:rPr lang="en-US" dirty="0" err="1" smtClean="0"/>
              <a:t>lugar</a:t>
            </a:r>
            <a:r>
              <a:rPr lang="en-US" dirty="0" smtClean="0"/>
              <a:t> a los anti-</a:t>
            </a:r>
            <a:r>
              <a:rPr lang="en-US" dirty="0" err="1" smtClean="0"/>
              <a:t>comunes</a:t>
            </a:r>
            <a:endParaRPr lang="en-US" dirty="0" smtClean="0"/>
          </a:p>
          <a:p>
            <a:r>
              <a:rPr lang="en-US" dirty="0" smtClean="0"/>
              <a:t>El </a:t>
            </a:r>
            <a:r>
              <a:rPr lang="en-US" dirty="0" err="1" smtClean="0"/>
              <a:t>problema</a:t>
            </a:r>
            <a:r>
              <a:rPr lang="en-US" dirty="0" smtClean="0"/>
              <a:t> </a:t>
            </a:r>
            <a:r>
              <a:rPr lang="en-US" dirty="0" err="1" smtClean="0"/>
              <a:t>es</a:t>
            </a:r>
            <a:r>
              <a:rPr lang="en-US" dirty="0" smtClean="0"/>
              <a:t> </a:t>
            </a:r>
            <a:r>
              <a:rPr lang="en-US" dirty="0" err="1" smtClean="0"/>
              <a:t>aquí</a:t>
            </a:r>
            <a:r>
              <a:rPr lang="en-US" dirty="0" smtClean="0"/>
              <a:t> de sub-</a:t>
            </a:r>
            <a:r>
              <a:rPr lang="en-US" dirty="0" err="1" smtClean="0"/>
              <a:t>uso</a:t>
            </a:r>
            <a:r>
              <a:rPr lang="en-US" dirty="0" smtClean="0"/>
              <a:t>, no de </a:t>
            </a:r>
            <a:r>
              <a:rPr lang="en-US" dirty="0" err="1" smtClean="0"/>
              <a:t>sobre-uso</a:t>
            </a:r>
            <a:r>
              <a:rPr lang="en-US" dirty="0" smtClean="0"/>
              <a:t> </a:t>
            </a:r>
            <a:r>
              <a:rPr lang="en-US" dirty="0" err="1" smtClean="0"/>
              <a:t>como</a:t>
            </a:r>
            <a:r>
              <a:rPr lang="en-US" dirty="0" smtClean="0"/>
              <a:t> en la </a:t>
            </a:r>
            <a:r>
              <a:rPr lang="en-US" dirty="0" err="1" smtClean="0"/>
              <a:t>tragedia</a:t>
            </a:r>
            <a:r>
              <a:rPr lang="en-US" dirty="0" smtClean="0"/>
              <a:t> de los </a:t>
            </a:r>
            <a:r>
              <a:rPr lang="en-US" dirty="0" err="1" smtClean="0"/>
              <a:t>comunes</a:t>
            </a:r>
            <a:endParaRPr lang="en-US" dirty="0" smtClean="0"/>
          </a:p>
          <a:p>
            <a:r>
              <a:rPr lang="en-US" dirty="0" smtClean="0"/>
              <a:t>¿En </a:t>
            </a:r>
            <a:r>
              <a:rPr lang="en-US" dirty="0" err="1" smtClean="0"/>
              <a:t>qué</a:t>
            </a:r>
            <a:r>
              <a:rPr lang="en-US" dirty="0" smtClean="0"/>
              <a:t> </a:t>
            </a:r>
            <a:r>
              <a:rPr lang="en-US" dirty="0" err="1" smtClean="0"/>
              <a:t>consiste</a:t>
            </a:r>
            <a:r>
              <a:rPr lang="en-US" dirty="0" smtClean="0"/>
              <a:t>? </a:t>
            </a:r>
          </a:p>
          <a:p>
            <a:pPr lvl="1"/>
            <a:r>
              <a:rPr lang="en-US" dirty="0" err="1" smtClean="0"/>
              <a:t>Situaciones</a:t>
            </a:r>
            <a:r>
              <a:rPr lang="en-US" dirty="0" smtClean="0"/>
              <a:t> en </a:t>
            </a:r>
            <a:r>
              <a:rPr lang="en-US" dirty="0" err="1" smtClean="0"/>
              <a:t>las</a:t>
            </a:r>
            <a:r>
              <a:rPr lang="en-US" dirty="0" smtClean="0"/>
              <a:t> </a:t>
            </a:r>
            <a:r>
              <a:rPr lang="en-US" dirty="0" err="1" smtClean="0"/>
              <a:t>que</a:t>
            </a:r>
            <a:r>
              <a:rPr lang="en-US" dirty="0" smtClean="0"/>
              <a:t> </a:t>
            </a:r>
            <a:r>
              <a:rPr lang="en-US" dirty="0" err="1" smtClean="0"/>
              <a:t>existen</a:t>
            </a:r>
            <a:r>
              <a:rPr lang="en-US" dirty="0" smtClean="0"/>
              <a:t> </a:t>
            </a:r>
            <a:r>
              <a:rPr lang="en-US" dirty="0" err="1" smtClean="0"/>
              <a:t>múltiples</a:t>
            </a:r>
            <a:r>
              <a:rPr lang="en-US" dirty="0" smtClean="0"/>
              <a:t> </a:t>
            </a:r>
            <a:r>
              <a:rPr lang="en-US" dirty="0" err="1" smtClean="0"/>
              <a:t>dueños</a:t>
            </a:r>
            <a:r>
              <a:rPr lang="en-US" dirty="0" smtClean="0"/>
              <a:t> con el </a:t>
            </a:r>
            <a:r>
              <a:rPr lang="en-US" dirty="0" err="1" smtClean="0"/>
              <a:t>poder</a:t>
            </a:r>
            <a:r>
              <a:rPr lang="en-US" dirty="0" smtClean="0"/>
              <a:t> de </a:t>
            </a:r>
            <a:r>
              <a:rPr lang="en-US" dirty="0" err="1" smtClean="0"/>
              <a:t>excluir</a:t>
            </a:r>
            <a:r>
              <a:rPr lang="en-US" dirty="0" smtClean="0"/>
              <a:t> a </a:t>
            </a:r>
            <a:r>
              <a:rPr lang="en-US" dirty="0" err="1" smtClean="0"/>
              <a:t>otros</a:t>
            </a:r>
            <a:r>
              <a:rPr lang="en-US" dirty="0" smtClean="0"/>
              <a:t>, </a:t>
            </a:r>
            <a:r>
              <a:rPr lang="en-US" dirty="0" err="1" smtClean="0"/>
              <a:t>y</a:t>
            </a:r>
            <a:r>
              <a:rPr lang="en-US" dirty="0" smtClean="0"/>
              <a:t> </a:t>
            </a:r>
            <a:r>
              <a:rPr lang="en-US" dirty="0" err="1" smtClean="0"/>
              <a:t>ninguno</a:t>
            </a:r>
            <a:r>
              <a:rPr lang="en-US" dirty="0" smtClean="0"/>
              <a:t> </a:t>
            </a:r>
            <a:r>
              <a:rPr lang="en-US" dirty="0" err="1" smtClean="0"/>
              <a:t>tiene</a:t>
            </a:r>
            <a:r>
              <a:rPr lang="en-US" dirty="0" smtClean="0"/>
              <a:t> el </a:t>
            </a:r>
            <a:r>
              <a:rPr lang="en-US" dirty="0" err="1" smtClean="0"/>
              <a:t>derecho</a:t>
            </a:r>
            <a:r>
              <a:rPr lang="en-US" dirty="0" smtClean="0"/>
              <a:t> a un </a:t>
            </a:r>
            <a:r>
              <a:rPr lang="en-US" dirty="0" err="1" smtClean="0"/>
              <a:t>uso</a:t>
            </a:r>
            <a:r>
              <a:rPr lang="en-US" dirty="0" smtClean="0"/>
              <a:t> </a:t>
            </a:r>
            <a:r>
              <a:rPr lang="en-US" dirty="0" err="1" smtClean="0"/>
              <a:t>exclusivo</a:t>
            </a:r>
            <a:endParaRPr lang="en-US" dirty="0" smtClean="0"/>
          </a:p>
          <a:p>
            <a:r>
              <a:rPr lang="en-US" dirty="0" err="1" smtClean="0"/>
              <a:t>Caso</a:t>
            </a:r>
            <a:r>
              <a:rPr lang="en-US" dirty="0" smtClean="0"/>
              <a:t>: </a:t>
            </a:r>
            <a:r>
              <a:rPr lang="en-US" dirty="0" err="1" smtClean="0"/>
              <a:t>Propiedad</a:t>
            </a:r>
            <a:r>
              <a:rPr lang="en-US" dirty="0" smtClean="0"/>
              <a:t> </a:t>
            </a:r>
            <a:r>
              <a:rPr lang="en-US" dirty="0" err="1" smtClean="0"/>
              <a:t>intelectual</a:t>
            </a:r>
            <a:r>
              <a:rPr lang="en-US" dirty="0" smtClean="0"/>
              <a:t> en </a:t>
            </a:r>
            <a:r>
              <a:rPr lang="en-US" dirty="0" err="1" smtClean="0"/>
              <a:t>biomedicina</a:t>
            </a:r>
            <a:endParaRPr lang="en-US" dirty="0" smtClean="0"/>
          </a:p>
          <a:p>
            <a:pPr lvl="1"/>
            <a:r>
              <a:rPr lang="en-US" dirty="0" err="1" smtClean="0"/>
              <a:t>Privatización</a:t>
            </a:r>
            <a:r>
              <a:rPr lang="en-US" dirty="0" smtClean="0"/>
              <a:t> del research upstream</a:t>
            </a:r>
          </a:p>
          <a:p>
            <a:pPr lvl="1"/>
            <a:r>
              <a:rPr lang="en-US" dirty="0" smtClean="0"/>
              <a:t>Heller &amp; Eisenberg: “The tragedy of the </a:t>
            </a:r>
            <a:r>
              <a:rPr lang="en-US" dirty="0" err="1" smtClean="0"/>
              <a:t>anticommons</a:t>
            </a:r>
            <a:r>
              <a:rPr lang="en-US" dirty="0" smtClean="0"/>
              <a:t> refers to the more complex obstacles that arise when a user needs to multiple patented inputs to create a single useful product. Each upstream patent allows its owner to set up another tollbooth on the road to product development, adding to the cost and slowing the pace of downstream biomedical innovation”.</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Bienes</a:t>
            </a:r>
            <a:r>
              <a:rPr lang="en-US" dirty="0" smtClean="0"/>
              <a:t> </a:t>
            </a:r>
            <a:r>
              <a:rPr lang="en-US" dirty="0" err="1" smtClean="0"/>
              <a:t>públicos</a:t>
            </a:r>
            <a:r>
              <a:rPr lang="en-US" dirty="0" smtClean="0"/>
              <a:t> </a:t>
            </a:r>
            <a:r>
              <a:rPr lang="en-US" dirty="0" err="1" smtClean="0"/>
              <a:t>y</a:t>
            </a:r>
            <a:r>
              <a:rPr lang="en-US" dirty="0" smtClean="0"/>
              <a:t> </a:t>
            </a:r>
            <a:r>
              <a:rPr lang="en-US" dirty="0" err="1" smtClean="0"/>
              <a:t>problemas</a:t>
            </a:r>
            <a:r>
              <a:rPr lang="en-US" dirty="0" smtClean="0"/>
              <a:t> de </a:t>
            </a:r>
            <a:r>
              <a:rPr lang="en-US" dirty="0" err="1" smtClean="0"/>
              <a:t>acción</a:t>
            </a:r>
            <a:r>
              <a:rPr lang="en-US" dirty="0" smtClean="0"/>
              <a:t> </a:t>
            </a:r>
            <a:r>
              <a:rPr lang="en-US" dirty="0" err="1" smtClean="0"/>
              <a:t>colectiva</a:t>
            </a:r>
            <a:endParaRPr lang="en-US" dirty="0"/>
          </a:p>
        </p:txBody>
      </p:sp>
      <p:sp>
        <p:nvSpPr>
          <p:cNvPr id="3" name="Content Placeholder 2"/>
          <p:cNvSpPr>
            <a:spLocks noGrp="1"/>
          </p:cNvSpPr>
          <p:nvPr>
            <p:ph idx="1"/>
          </p:nvPr>
        </p:nvSpPr>
        <p:spPr/>
        <p:txBody>
          <a:bodyPr/>
          <a:lstStyle/>
          <a:p>
            <a:r>
              <a:rPr lang="en-US" dirty="0" err="1" smtClean="0"/>
              <a:t>Asumimos</a:t>
            </a:r>
            <a:r>
              <a:rPr lang="en-US" dirty="0" smtClean="0"/>
              <a:t> </a:t>
            </a:r>
            <a:r>
              <a:rPr lang="en-US" dirty="0" err="1" smtClean="0"/>
              <a:t>que</a:t>
            </a:r>
            <a:r>
              <a:rPr lang="en-US" dirty="0" smtClean="0"/>
              <a:t>:</a:t>
            </a:r>
          </a:p>
          <a:p>
            <a:pPr lvl="1"/>
            <a:r>
              <a:rPr lang="en-US" dirty="0" smtClean="0"/>
              <a:t>Hay dos </a:t>
            </a:r>
            <a:r>
              <a:rPr lang="en-US" dirty="0" err="1" smtClean="0"/>
              <a:t>individuos</a:t>
            </a:r>
            <a:r>
              <a:rPr lang="en-US" dirty="0" smtClean="0"/>
              <a:t> en </a:t>
            </a:r>
            <a:r>
              <a:rPr lang="en-US" dirty="0" err="1" smtClean="0"/>
              <a:t>esta</a:t>
            </a:r>
            <a:r>
              <a:rPr lang="en-US" dirty="0" smtClean="0"/>
              <a:t> </a:t>
            </a:r>
            <a:r>
              <a:rPr lang="en-US" dirty="0" err="1" smtClean="0"/>
              <a:t>sociedad</a:t>
            </a:r>
            <a:endParaRPr lang="en-US" dirty="0" smtClean="0"/>
          </a:p>
          <a:p>
            <a:pPr lvl="1"/>
            <a:r>
              <a:rPr lang="en-US" dirty="0" smtClean="0"/>
              <a:t>El </a:t>
            </a:r>
            <a:r>
              <a:rPr lang="en-US" dirty="0" err="1" smtClean="0"/>
              <a:t>beneficio</a:t>
            </a:r>
            <a:r>
              <a:rPr lang="en-US" dirty="0" smtClean="0"/>
              <a:t> individual del </a:t>
            </a:r>
            <a:r>
              <a:rPr lang="en-US" dirty="0" err="1" smtClean="0"/>
              <a:t>bien</a:t>
            </a:r>
            <a:r>
              <a:rPr lang="en-US" dirty="0" smtClean="0"/>
              <a:t> </a:t>
            </a:r>
            <a:r>
              <a:rPr lang="en-US" dirty="0" err="1" smtClean="0"/>
              <a:t>público</a:t>
            </a:r>
            <a:r>
              <a:rPr lang="en-US" dirty="0" smtClean="0"/>
              <a:t> </a:t>
            </a:r>
            <a:r>
              <a:rPr lang="en-US" dirty="0" err="1" smtClean="0"/>
              <a:t>es</a:t>
            </a:r>
            <a:r>
              <a:rPr lang="en-US" dirty="0" smtClean="0"/>
              <a:t> B</a:t>
            </a:r>
          </a:p>
          <a:p>
            <a:pPr lvl="1"/>
            <a:r>
              <a:rPr lang="en-US" dirty="0" smtClean="0"/>
              <a:t>El </a:t>
            </a:r>
            <a:r>
              <a:rPr lang="en-US" dirty="0" err="1" smtClean="0"/>
              <a:t>costo</a:t>
            </a:r>
            <a:r>
              <a:rPr lang="en-US" dirty="0" smtClean="0"/>
              <a:t> de </a:t>
            </a:r>
            <a:r>
              <a:rPr lang="en-US" dirty="0" err="1" smtClean="0"/>
              <a:t>producción</a:t>
            </a:r>
            <a:r>
              <a:rPr lang="en-US" dirty="0" smtClean="0"/>
              <a:t> </a:t>
            </a:r>
            <a:r>
              <a:rPr lang="en-US" dirty="0" err="1" smtClean="0"/>
              <a:t>es</a:t>
            </a:r>
            <a:r>
              <a:rPr lang="en-US" dirty="0" smtClean="0"/>
              <a:t> 2C</a:t>
            </a:r>
          </a:p>
          <a:p>
            <a:pPr lvl="1"/>
            <a:r>
              <a:rPr lang="en-US" dirty="0" smtClean="0"/>
              <a:t>El </a:t>
            </a:r>
            <a:r>
              <a:rPr lang="en-US" dirty="0" err="1" smtClean="0"/>
              <a:t>costo</a:t>
            </a:r>
            <a:r>
              <a:rPr lang="en-US" dirty="0" smtClean="0"/>
              <a:t> marginal de </a:t>
            </a:r>
            <a:r>
              <a:rPr lang="en-US" dirty="0" err="1" smtClean="0"/>
              <a:t>producción</a:t>
            </a:r>
            <a:r>
              <a:rPr lang="en-US" dirty="0" smtClean="0"/>
              <a:t> </a:t>
            </a:r>
            <a:r>
              <a:rPr lang="en-US" dirty="0" err="1" smtClean="0"/>
              <a:t>es</a:t>
            </a:r>
            <a:r>
              <a:rPr lang="en-US" dirty="0" smtClean="0"/>
              <a:t> 0.</a:t>
            </a:r>
          </a:p>
          <a:p>
            <a:pPr lvl="1"/>
            <a:r>
              <a:rPr lang="en-US" dirty="0" smtClean="0"/>
              <a:t>B&gt;C, </a:t>
            </a:r>
            <a:r>
              <a:rPr lang="en-US" dirty="0" err="1" smtClean="0"/>
              <a:t>es</a:t>
            </a:r>
            <a:r>
              <a:rPr lang="en-US" dirty="0" smtClean="0"/>
              <a:t> </a:t>
            </a:r>
            <a:r>
              <a:rPr lang="en-US" dirty="0" err="1" smtClean="0"/>
              <a:t>decir</a:t>
            </a:r>
            <a:r>
              <a:rPr lang="en-US" dirty="0" smtClean="0"/>
              <a:t> B-C&gt;0, con lo </a:t>
            </a:r>
            <a:r>
              <a:rPr lang="en-US" dirty="0" err="1" smtClean="0"/>
              <a:t>cual</a:t>
            </a:r>
            <a:r>
              <a:rPr lang="en-US" dirty="0" smtClean="0"/>
              <a:t>, ambos </a:t>
            </a:r>
            <a:r>
              <a:rPr lang="en-US" dirty="0" err="1" smtClean="0"/>
              <a:t>individuos</a:t>
            </a:r>
            <a:r>
              <a:rPr lang="en-US" dirty="0" smtClean="0"/>
              <a:t> </a:t>
            </a:r>
            <a:r>
              <a:rPr lang="en-US" dirty="0" err="1" smtClean="0"/>
              <a:t>estarían</a:t>
            </a:r>
            <a:r>
              <a:rPr lang="en-US" dirty="0" smtClean="0"/>
              <a:t> </a:t>
            </a:r>
            <a:r>
              <a:rPr lang="en-US" dirty="0" err="1" smtClean="0"/>
              <a:t>mejor</a:t>
            </a:r>
            <a:r>
              <a:rPr lang="en-US" dirty="0" smtClean="0"/>
              <a:t> </a:t>
            </a:r>
            <a:r>
              <a:rPr lang="en-US" dirty="0" err="1" smtClean="0"/>
              <a:t>contribuyendo</a:t>
            </a:r>
            <a:r>
              <a:rPr lang="en-US" dirty="0" smtClean="0"/>
              <a:t> a la </a:t>
            </a:r>
            <a:r>
              <a:rPr lang="en-US" dirty="0" err="1" smtClean="0"/>
              <a:t>provisión</a:t>
            </a:r>
            <a:r>
              <a:rPr lang="en-US" dirty="0" smtClean="0"/>
              <a:t> del </a:t>
            </a:r>
            <a:r>
              <a:rPr lang="en-US" dirty="0" err="1" smtClean="0"/>
              <a:t>bien</a:t>
            </a:r>
            <a:r>
              <a:rPr lang="en-US" dirty="0" smtClean="0"/>
              <a:t> </a:t>
            </a:r>
            <a:r>
              <a:rPr lang="en-US" dirty="0" err="1" smtClean="0"/>
              <a:t>público</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t>Pero</a:t>
            </a:r>
            <a:r>
              <a:rPr lang="en-US" dirty="0" smtClean="0"/>
              <a:t>… el </a:t>
            </a:r>
            <a:r>
              <a:rPr lang="en-US" dirty="0" err="1" smtClean="0"/>
              <a:t>dilema</a:t>
            </a:r>
            <a:r>
              <a:rPr lang="en-US" dirty="0" smtClean="0"/>
              <a:t> del </a:t>
            </a:r>
            <a:r>
              <a:rPr lang="en-US" dirty="0" err="1" smtClean="0"/>
              <a:t>prisionero</a:t>
            </a:r>
            <a:r>
              <a:rPr lang="en-US" dirty="0" smtClean="0"/>
              <a:t>!</a:t>
            </a:r>
            <a:endParaRPr lang="en-US" dirty="0"/>
          </a:p>
        </p:txBody>
      </p:sp>
      <p:graphicFrame>
        <p:nvGraphicFramePr>
          <p:cNvPr id="4" name="Content Placeholder 3"/>
          <p:cNvGraphicFramePr>
            <a:graphicFrameLocks noGrp="1"/>
          </p:cNvGraphicFramePr>
          <p:nvPr>
            <p:ph idx="1"/>
          </p:nvPr>
        </p:nvGraphicFramePr>
        <p:xfrm>
          <a:off x="457200" y="2331085"/>
          <a:ext cx="8229600" cy="1112520"/>
        </p:xfrm>
        <a:graphic>
          <a:graphicData uri="http://schemas.openxmlformats.org/drawingml/2006/table">
            <a:tbl>
              <a:tblPr firstRow="1" bandRow="1">
                <a:tableStyleId>{5940675A-B579-460E-94D1-54222C63F5DA}</a:tableStyleId>
              </a:tblPr>
              <a:tblGrid>
                <a:gridCol w="3505200"/>
                <a:gridCol w="1981200"/>
                <a:gridCol w="2743200"/>
              </a:tblGrid>
              <a:tr h="370840">
                <a:tc>
                  <a:txBody>
                    <a:bodyPr/>
                    <a:lstStyle/>
                    <a:p>
                      <a:r>
                        <a:rPr lang="en-US" b="1" dirty="0" smtClean="0"/>
                        <a:t>Persona 1     \   Persona 2</a:t>
                      </a:r>
                      <a:endParaRPr lang="en-US" b="1" dirty="0"/>
                    </a:p>
                  </a:txBody>
                  <a:tcPr/>
                </a:tc>
                <a:tc>
                  <a:txBody>
                    <a:bodyPr/>
                    <a:lstStyle/>
                    <a:p>
                      <a:r>
                        <a:rPr lang="en-US" b="1" dirty="0" err="1" smtClean="0"/>
                        <a:t>Pagar</a:t>
                      </a:r>
                      <a:endParaRPr lang="en-US" b="1" dirty="0"/>
                    </a:p>
                  </a:txBody>
                  <a:tcPr/>
                </a:tc>
                <a:tc>
                  <a:txBody>
                    <a:bodyPr/>
                    <a:lstStyle/>
                    <a:p>
                      <a:r>
                        <a:rPr lang="en-US" b="1" dirty="0" smtClean="0"/>
                        <a:t>No </a:t>
                      </a:r>
                      <a:r>
                        <a:rPr lang="en-US" b="1" dirty="0" err="1" smtClean="0"/>
                        <a:t>Pagar</a:t>
                      </a:r>
                      <a:endParaRPr lang="en-US" b="1" dirty="0"/>
                    </a:p>
                  </a:txBody>
                  <a:tcPr/>
                </a:tc>
              </a:tr>
              <a:tr h="370840">
                <a:tc>
                  <a:txBody>
                    <a:bodyPr/>
                    <a:lstStyle/>
                    <a:p>
                      <a:r>
                        <a:rPr lang="en-US" b="1" dirty="0" err="1" smtClean="0"/>
                        <a:t>Pagar</a:t>
                      </a:r>
                      <a:endParaRPr lang="en-US" b="1" dirty="0"/>
                    </a:p>
                  </a:txBody>
                  <a:tcPr/>
                </a:tc>
                <a:tc>
                  <a:txBody>
                    <a:bodyPr/>
                    <a:lstStyle/>
                    <a:p>
                      <a:r>
                        <a:rPr lang="en-US" dirty="0" smtClean="0"/>
                        <a:t>B-C,</a:t>
                      </a:r>
                      <a:r>
                        <a:rPr lang="en-US" baseline="0" dirty="0" smtClean="0"/>
                        <a:t> B-C</a:t>
                      </a:r>
                      <a:endParaRPr lang="en-US" dirty="0"/>
                    </a:p>
                  </a:txBody>
                  <a:tcPr/>
                </a:tc>
                <a:tc>
                  <a:txBody>
                    <a:bodyPr/>
                    <a:lstStyle/>
                    <a:p>
                      <a:r>
                        <a:rPr lang="en-US" dirty="0" smtClean="0"/>
                        <a:t>B-2C,</a:t>
                      </a:r>
                      <a:r>
                        <a:rPr lang="en-US" baseline="0" dirty="0" smtClean="0"/>
                        <a:t> B</a:t>
                      </a:r>
                      <a:endParaRPr lang="en-US" dirty="0"/>
                    </a:p>
                  </a:txBody>
                  <a:tcPr/>
                </a:tc>
              </a:tr>
              <a:tr h="370840">
                <a:tc>
                  <a:txBody>
                    <a:bodyPr/>
                    <a:lstStyle/>
                    <a:p>
                      <a:r>
                        <a:rPr lang="en-US" b="1" dirty="0" smtClean="0"/>
                        <a:t>No </a:t>
                      </a:r>
                      <a:r>
                        <a:rPr lang="en-US" b="1" dirty="0" err="1" smtClean="0"/>
                        <a:t>Pagar</a:t>
                      </a:r>
                      <a:endParaRPr lang="en-US" b="1" dirty="0"/>
                    </a:p>
                  </a:txBody>
                  <a:tcPr/>
                </a:tc>
                <a:tc>
                  <a:txBody>
                    <a:bodyPr/>
                    <a:lstStyle/>
                    <a:p>
                      <a:r>
                        <a:rPr lang="en-US" dirty="0" smtClean="0"/>
                        <a:t>B, B-2C</a:t>
                      </a:r>
                      <a:endParaRPr lang="en-US" dirty="0"/>
                    </a:p>
                  </a:txBody>
                  <a:tcPr/>
                </a:tc>
                <a:tc>
                  <a:txBody>
                    <a:bodyPr/>
                    <a:lstStyle/>
                    <a:p>
                      <a:r>
                        <a:rPr lang="en-US" dirty="0" smtClean="0"/>
                        <a:t>0,0</a:t>
                      </a:r>
                      <a:endParaRPr lang="en-US" dirty="0"/>
                    </a:p>
                  </a:txBody>
                  <a:tcPr/>
                </a:tc>
              </a:tr>
            </a:tbl>
          </a:graphicData>
        </a:graphic>
      </p:graphicFrame>
      <p:sp>
        <p:nvSpPr>
          <p:cNvPr id="5" name="TextBox 4"/>
          <p:cNvSpPr txBox="1"/>
          <p:nvPr/>
        </p:nvSpPr>
        <p:spPr>
          <a:xfrm>
            <a:off x="2895600" y="4191000"/>
            <a:ext cx="2620354" cy="369332"/>
          </a:xfrm>
          <a:prstGeom prst="rect">
            <a:avLst/>
          </a:prstGeom>
          <a:noFill/>
        </p:spPr>
        <p:txBody>
          <a:bodyPr wrap="none" rtlCol="0">
            <a:spAutoFit/>
          </a:bodyPr>
          <a:lstStyle/>
          <a:p>
            <a:r>
              <a:rPr lang="en-US" dirty="0" err="1" smtClean="0"/>
              <a:t>Fuente</a:t>
            </a:r>
            <a:r>
              <a:rPr lang="en-US" dirty="0" smtClean="0"/>
              <a:t>: Adam </a:t>
            </a:r>
            <a:r>
              <a:rPr lang="en-US" dirty="0" err="1" smtClean="0"/>
              <a:t>Przeworski</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t>Juegos: cooperación y coordinación</a:t>
            </a:r>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Juegos en forma normal</a:t>
            </a:r>
            <a:endParaRPr lang="en-US" dirty="0"/>
          </a:p>
        </p:txBody>
      </p:sp>
      <p:graphicFrame>
        <p:nvGraphicFramePr>
          <p:cNvPr id="4" name="Table 3"/>
          <p:cNvGraphicFramePr>
            <a:graphicFrameLocks noGrp="1"/>
          </p:cNvGraphicFramePr>
          <p:nvPr/>
        </p:nvGraphicFramePr>
        <p:xfrm>
          <a:off x="1600200" y="2805946"/>
          <a:ext cx="6096000" cy="1112520"/>
        </p:xfrm>
        <a:graphic>
          <a:graphicData uri="http://schemas.openxmlformats.org/drawingml/2006/table">
            <a:tbl>
              <a:tblPr firstRow="1" bandRow="1">
                <a:tableStyleId>{5940675A-B579-460E-94D1-54222C63F5DA}</a:tableStyleId>
              </a:tblPr>
              <a:tblGrid>
                <a:gridCol w="2032000"/>
                <a:gridCol w="2032000"/>
                <a:gridCol w="2032000"/>
              </a:tblGrid>
              <a:tr h="370840">
                <a:tc>
                  <a:txBody>
                    <a:bodyPr/>
                    <a:lstStyle/>
                    <a:p>
                      <a:endParaRPr lang="en-US" dirty="0"/>
                    </a:p>
                  </a:txBody>
                  <a:tcPr/>
                </a:tc>
                <a:tc>
                  <a:txBody>
                    <a:bodyPr/>
                    <a:lstStyle/>
                    <a:p>
                      <a:r>
                        <a:rPr lang="en-US" dirty="0" err="1" smtClean="0"/>
                        <a:t>Coludirse</a:t>
                      </a:r>
                      <a:endParaRPr lang="en-US" dirty="0"/>
                    </a:p>
                  </a:txBody>
                  <a:tcPr/>
                </a:tc>
                <a:tc>
                  <a:txBody>
                    <a:bodyPr/>
                    <a:lstStyle/>
                    <a:p>
                      <a:r>
                        <a:rPr lang="en-US" dirty="0" smtClean="0"/>
                        <a:t>Traicionar</a:t>
                      </a:r>
                      <a:endParaRPr lang="en-US" dirty="0"/>
                    </a:p>
                  </a:txBody>
                  <a:tcPr/>
                </a:tc>
              </a:tr>
              <a:tr h="370840">
                <a:tc>
                  <a:txBody>
                    <a:bodyPr/>
                    <a:lstStyle/>
                    <a:p>
                      <a:r>
                        <a:rPr lang="en-US" dirty="0" err="1" smtClean="0"/>
                        <a:t>Coludirse</a:t>
                      </a:r>
                      <a:endParaRPr lang="en-US" dirty="0"/>
                    </a:p>
                  </a:txBody>
                  <a:tcPr/>
                </a:tc>
                <a:tc>
                  <a:txBody>
                    <a:bodyPr/>
                    <a:lstStyle/>
                    <a:p>
                      <a:r>
                        <a:rPr lang="en-US" dirty="0" smtClean="0"/>
                        <a:t>(10,10)</a:t>
                      </a:r>
                      <a:endParaRPr lang="en-US" dirty="0"/>
                    </a:p>
                  </a:txBody>
                  <a:tcPr/>
                </a:tc>
                <a:tc>
                  <a:txBody>
                    <a:bodyPr/>
                    <a:lstStyle/>
                    <a:p>
                      <a:r>
                        <a:rPr lang="en-US" dirty="0" smtClean="0"/>
                        <a:t>(0,20)</a:t>
                      </a:r>
                      <a:endParaRPr lang="en-US" dirty="0"/>
                    </a:p>
                  </a:txBody>
                  <a:tcPr/>
                </a:tc>
              </a:tr>
              <a:tr h="370840">
                <a:tc>
                  <a:txBody>
                    <a:bodyPr/>
                    <a:lstStyle/>
                    <a:p>
                      <a:r>
                        <a:rPr lang="en-US" dirty="0" smtClean="0"/>
                        <a:t>Traicionar</a:t>
                      </a:r>
                      <a:endParaRPr lang="en-US" dirty="0"/>
                    </a:p>
                  </a:txBody>
                  <a:tcPr/>
                </a:tc>
                <a:tc>
                  <a:txBody>
                    <a:bodyPr/>
                    <a:lstStyle/>
                    <a:p>
                      <a:r>
                        <a:rPr lang="en-US" dirty="0" smtClean="0"/>
                        <a:t>(20,0)</a:t>
                      </a:r>
                      <a:endParaRPr lang="en-US" dirty="0"/>
                    </a:p>
                  </a:txBody>
                  <a:tcPr/>
                </a:tc>
                <a:tc>
                  <a:txBody>
                    <a:bodyPr/>
                    <a:lstStyle/>
                    <a:p>
                      <a:r>
                        <a:rPr lang="en-US" dirty="0" smtClean="0"/>
                        <a:t>(2,2)</a:t>
                      </a:r>
                      <a:endParaRPr lang="en-US" dirty="0"/>
                    </a:p>
                  </a:txBody>
                  <a:tcPr/>
                </a:tc>
              </a:tr>
            </a:tbl>
          </a:graphicData>
        </a:graphic>
      </p:graphicFrame>
      <p:sp>
        <p:nvSpPr>
          <p:cNvPr id="5" name="TextBox 4"/>
          <p:cNvSpPr txBox="1"/>
          <p:nvPr/>
        </p:nvSpPr>
        <p:spPr>
          <a:xfrm>
            <a:off x="5043218" y="2286000"/>
            <a:ext cx="1119943" cy="369332"/>
          </a:xfrm>
          <a:prstGeom prst="rect">
            <a:avLst/>
          </a:prstGeom>
          <a:noFill/>
        </p:spPr>
        <p:txBody>
          <a:bodyPr wrap="none" rtlCol="0">
            <a:spAutoFit/>
          </a:bodyPr>
          <a:lstStyle/>
          <a:p>
            <a:r>
              <a:rPr lang="en-US" dirty="0" smtClean="0"/>
              <a:t>B: Firma 2 </a:t>
            </a:r>
            <a:endParaRPr lang="en-US" dirty="0"/>
          </a:p>
        </p:txBody>
      </p:sp>
      <p:sp>
        <p:nvSpPr>
          <p:cNvPr id="6" name="TextBox 5"/>
          <p:cNvSpPr txBox="1"/>
          <p:nvPr/>
        </p:nvSpPr>
        <p:spPr>
          <a:xfrm rot="16200000">
            <a:off x="603292" y="3308328"/>
            <a:ext cx="1143950" cy="369332"/>
          </a:xfrm>
          <a:prstGeom prst="rect">
            <a:avLst/>
          </a:prstGeom>
          <a:noFill/>
        </p:spPr>
        <p:txBody>
          <a:bodyPr wrap="none" rtlCol="0">
            <a:spAutoFit/>
          </a:bodyPr>
          <a:lstStyle/>
          <a:p>
            <a:r>
              <a:rPr lang="en-US" dirty="0" smtClean="0"/>
              <a:t>A: Firma 1</a:t>
            </a:r>
            <a:endParaRPr lang="en-US" dirty="0"/>
          </a:p>
        </p:txBody>
      </p:sp>
      <p:sp>
        <p:nvSpPr>
          <p:cNvPr id="9" name="TextBox 8"/>
          <p:cNvSpPr txBox="1"/>
          <p:nvPr/>
        </p:nvSpPr>
        <p:spPr>
          <a:xfrm>
            <a:off x="612648" y="2057400"/>
            <a:ext cx="2144713" cy="369332"/>
          </a:xfrm>
          <a:prstGeom prst="rect">
            <a:avLst/>
          </a:prstGeom>
          <a:noFill/>
        </p:spPr>
        <p:txBody>
          <a:bodyPr wrap="none" rtlCol="0">
            <a:spAutoFit/>
          </a:bodyPr>
          <a:lstStyle/>
          <a:p>
            <a:r>
              <a:rPr lang="en-US"/>
              <a:t>Dilema del prisionero</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Urban">
      <a:majorFont>
        <a:latin typeface="Trebuchet MS"/>
        <a:ea typeface=""/>
        <a:cs typeface=""/>
        <a:font script="Jpan" typeface="ＭＳ ゴシック"/>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ＭＳ 明朝"/>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Urban.thmx</Template>
  <TotalTime>5284</TotalTime>
  <Words>3222</Words>
  <Application>Microsoft Macintosh PowerPoint</Application>
  <PresentationFormat>On-screen Show (4:3)</PresentationFormat>
  <Paragraphs>343</Paragraphs>
  <Slides>53</Slides>
  <Notes>0</Notes>
  <HiddenSlides>0</HiddenSlides>
  <MMClips>0</MMClips>
  <ScaleCrop>false</ScaleCrop>
  <HeadingPairs>
    <vt:vector size="6" baseType="variant">
      <vt:variant>
        <vt:lpstr>Design Template</vt:lpstr>
      </vt:variant>
      <vt:variant>
        <vt:i4>1</vt:i4>
      </vt:variant>
      <vt:variant>
        <vt:lpstr>Embedded OLE Servers</vt:lpstr>
      </vt:variant>
      <vt:variant>
        <vt:i4>1</vt:i4>
      </vt:variant>
      <vt:variant>
        <vt:lpstr>Slide Titles</vt:lpstr>
      </vt:variant>
      <vt:variant>
        <vt:i4>53</vt:i4>
      </vt:variant>
    </vt:vector>
  </HeadingPairs>
  <TitlesOfParts>
    <vt:vector size="55" baseType="lpstr">
      <vt:lpstr>Urban</vt:lpstr>
      <vt:lpstr>Equation</vt:lpstr>
      <vt:lpstr>Nuevas Formas de Intervención Administrativa</vt:lpstr>
      <vt:lpstr>Segunda falla: Bienes públicos</vt:lpstr>
      <vt:lpstr>¿Qué son los bienes públicos?</vt:lpstr>
      <vt:lpstr>Características clásicas</vt:lpstr>
      <vt:lpstr>Clasificación</vt:lpstr>
      <vt:lpstr>Bienes públicos y problemas de acción colectiva</vt:lpstr>
      <vt:lpstr>Pero… el dilema del prisionero!</vt:lpstr>
      <vt:lpstr>Juegos: cooperación y coordinación</vt:lpstr>
      <vt:lpstr>Juegos en forma normal</vt:lpstr>
      <vt:lpstr>Juegos en forma extensiva</vt:lpstr>
      <vt:lpstr>Batalla de los sexos</vt:lpstr>
      <vt:lpstr>Matching pennies</vt:lpstr>
      <vt:lpstr>Chicken</vt:lpstr>
      <vt:lpstr>Bienes públicos y juego de la gallina</vt:lpstr>
      <vt:lpstr>Coordinación pura</vt:lpstr>
      <vt:lpstr>Stag Hunt: Assurance</vt:lpstr>
      <vt:lpstr>El problema de la eficiencia</vt:lpstr>
      <vt:lpstr>El problema de los pagos privados de los bienes públicos</vt:lpstr>
      <vt:lpstr>Suma vertical de las demandas</vt:lpstr>
      <vt:lpstr>Representación gráfica (Hillman)</vt:lpstr>
      <vt:lpstr>Representación gráfica (Hillman)</vt:lpstr>
      <vt:lpstr>El Problema de los Bienes Públicos</vt:lpstr>
      <vt:lpstr>El Problema de los Bienes Públicos</vt:lpstr>
      <vt:lpstr>¿Por qué le damos tanta importancia?</vt:lpstr>
      <vt:lpstr>Aro aro</vt:lpstr>
      <vt:lpstr>Aro aro</vt:lpstr>
      <vt:lpstr>Chile</vt:lpstr>
      <vt:lpstr>Chile</vt:lpstr>
      <vt:lpstr>Tercera falla: Externalidades </vt:lpstr>
      <vt:lpstr>¿Qué es una externalidad?</vt:lpstr>
      <vt:lpstr>Externalidad negativa clásica</vt:lpstr>
      <vt:lpstr>Otras externalidades</vt:lpstr>
      <vt:lpstr>La doble marginalización (1)</vt:lpstr>
      <vt:lpstr>La doble marginalización (2)</vt:lpstr>
      <vt:lpstr>La doble marginalización (3)</vt:lpstr>
      <vt:lpstr>Externalidad negativa en la producción de un bien</vt:lpstr>
      <vt:lpstr>Externalidad negativa en el consumo de un bien</vt:lpstr>
      <vt:lpstr>Soluciones</vt:lpstr>
      <vt:lpstr>Soluciones “privadas”</vt:lpstr>
      <vt:lpstr>Coase</vt:lpstr>
      <vt:lpstr>Coase</vt:lpstr>
      <vt:lpstr>Coase</vt:lpstr>
      <vt:lpstr>Coase</vt:lpstr>
      <vt:lpstr>Coase</vt:lpstr>
      <vt:lpstr>Coase</vt:lpstr>
      <vt:lpstr>Calabresi y Melamed</vt:lpstr>
      <vt:lpstr>Madeline Morris, 1993</vt:lpstr>
      <vt:lpstr>Siguiendo revolución</vt:lpstr>
      <vt:lpstr>Problemas con Coase</vt:lpstr>
      <vt:lpstr>Soluciones “públicas”</vt:lpstr>
      <vt:lpstr>Common pools: Pesca</vt:lpstr>
      <vt:lpstr>Premios Nobel año pasado</vt:lpstr>
      <vt:lpstr>Tragedia de los anti-comunes</vt:lpstr>
    </vt:vector>
  </TitlesOfParts>
  <Company>Santiago Montt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Nuevas Formas de Intervención Administrativa</dc:title>
  <dc:creator>Santiago Montt</dc:creator>
  <cp:lastModifiedBy>Santiago Montt</cp:lastModifiedBy>
  <cp:revision>57</cp:revision>
  <dcterms:created xsi:type="dcterms:W3CDTF">2010-09-29T21:43:30Z</dcterms:created>
  <dcterms:modified xsi:type="dcterms:W3CDTF">2010-09-29T21:44:02Z</dcterms:modified>
</cp:coreProperties>
</file>