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Default Extension="pict" ContentType="image/pict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embeddings/Microsoft_Equation3.bin" ContentType="application/vnd.openxmlformats-officedocument.oleObject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embeddings/Microsoft_Equation1.bin" ContentType="application/vnd.openxmlformats-officedocument.oleObje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embeddings/Microsoft_Equation2.bin" ContentType="application/vnd.openxmlformats-officedocument.oleObject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30" r:id="rId1"/>
  </p:sldMasterIdLst>
  <p:sldIdLst>
    <p:sldId id="256" r:id="rId2"/>
    <p:sldId id="270" r:id="rId3"/>
    <p:sldId id="258" r:id="rId4"/>
    <p:sldId id="259" r:id="rId5"/>
    <p:sldId id="260" r:id="rId6"/>
    <p:sldId id="261" r:id="rId7"/>
    <p:sldId id="262" r:id="rId8"/>
    <p:sldId id="271" r:id="rId9"/>
    <p:sldId id="265" r:id="rId10"/>
    <p:sldId id="266" r:id="rId11"/>
    <p:sldId id="267" r:id="rId12"/>
    <p:sldId id="268" r:id="rId13"/>
    <p:sldId id="269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77" d="100"/>
          <a:sy n="77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ict"/><Relationship Id="rId2" Type="http://schemas.openxmlformats.org/officeDocument/2006/relationships/image" Target="../media/image8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_tradnl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3217B74-410C-3144-8A15-6588C267DB84}" type="datetimeFigureOut">
              <a:rPr lang="en-US" smtClean="0"/>
              <a:pPr/>
              <a:t>8/18/10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8/18/10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8/18/10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64736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8/18/10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8/18/10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8/18/10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3217B74-410C-3144-8A15-6588C267DB84}" type="datetimeFigureOut">
              <a:rPr lang="en-US" smtClean="0"/>
              <a:pPr/>
              <a:t>8/18/10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3217B74-410C-3144-8A15-6588C267DB84}" type="datetimeFigureOut">
              <a:rPr lang="en-US" smtClean="0"/>
              <a:pPr/>
              <a:t>8/18/10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8/18/10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8/18/10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_tradnl" dirty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8/18/10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3664"/>
            <a:ext cx="8229600" cy="43647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  <a:p>
            <a:pPr lvl="1" eaLnBrk="1" latinLnBrk="0" hangingPunct="1"/>
            <a:r>
              <a:rPr kumimoji="0" lang="es-ES_tradnl" smtClean="0"/>
              <a:t>Second level</a:t>
            </a:r>
          </a:p>
          <a:p>
            <a:pPr lvl="2" eaLnBrk="1" latinLnBrk="0" hangingPunct="1"/>
            <a:r>
              <a:rPr kumimoji="0" lang="es-ES_tradnl" smtClean="0"/>
              <a:t>Third level</a:t>
            </a:r>
          </a:p>
          <a:p>
            <a:pPr lvl="3" eaLnBrk="1" latinLnBrk="0" hangingPunct="1"/>
            <a:r>
              <a:rPr kumimoji="0" lang="es-ES_tradnl" smtClean="0"/>
              <a:t>Fourth level</a:t>
            </a:r>
          </a:p>
          <a:p>
            <a:pPr lvl="4" eaLnBrk="1" latinLnBrk="0" hangingPunct="1"/>
            <a:r>
              <a:rPr kumimoji="0" lang="es-ES_tradnl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3217B74-410C-3144-8A15-6588C267DB84}" type="datetimeFigureOut">
              <a:rPr lang="en-US" smtClean="0"/>
              <a:pPr/>
              <a:t>8/18/10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oleObject" Target="../embeddings/Microsoft_Equation2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3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752600"/>
            <a:ext cx="8458200" cy="1470025"/>
          </a:xfrm>
        </p:spPr>
        <p:txBody>
          <a:bodyPr>
            <a:normAutofit/>
          </a:bodyPr>
          <a:lstStyle/>
          <a:p>
            <a:r>
              <a:rPr lang="en-US" dirty="0" err="1" smtClean="0"/>
              <a:t>Nuevas</a:t>
            </a:r>
            <a:r>
              <a:rPr lang="en-US" dirty="0" smtClean="0"/>
              <a:t> </a:t>
            </a:r>
            <a:r>
              <a:rPr lang="en-US" dirty="0" err="1" smtClean="0"/>
              <a:t>Formas</a:t>
            </a:r>
            <a:r>
              <a:rPr lang="en-US" dirty="0" smtClean="0"/>
              <a:t> de</a:t>
            </a:r>
            <a:br>
              <a:rPr lang="en-US" dirty="0" smtClean="0"/>
            </a:br>
            <a:r>
              <a:rPr lang="en-US" dirty="0" err="1" smtClean="0"/>
              <a:t>Intervención</a:t>
            </a:r>
            <a:r>
              <a:rPr lang="en-US" dirty="0" smtClean="0"/>
              <a:t> </a:t>
            </a:r>
            <a:r>
              <a:rPr lang="en-US" dirty="0" err="1" smtClean="0"/>
              <a:t>Administrativa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962400"/>
            <a:ext cx="6248400" cy="175260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Segunda</a:t>
            </a:r>
            <a:r>
              <a:rPr lang="en-US" b="1" dirty="0" smtClean="0"/>
              <a:t> </a:t>
            </a:r>
            <a:r>
              <a:rPr lang="en-US" b="1" dirty="0" err="1" smtClean="0"/>
              <a:t>Semana</a:t>
            </a:r>
            <a:r>
              <a:rPr lang="en-US" b="1" dirty="0" smtClean="0"/>
              <a:t>: </a:t>
            </a:r>
          </a:p>
          <a:p>
            <a:r>
              <a:rPr lang="en-US" b="1" dirty="0" smtClean="0"/>
              <a:t>Fallas de Mercado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5714999"/>
            <a:ext cx="26859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Santiago Montt </a:t>
            </a:r>
            <a:r>
              <a:rPr lang="en-US" dirty="0" err="1" smtClean="0"/>
              <a:t>Oyarzún</a:t>
            </a:r>
            <a:endParaRPr lang="en-US" dirty="0" smtClean="0"/>
          </a:p>
          <a:p>
            <a:r>
              <a:rPr lang="en-US" dirty="0" smtClean="0"/>
              <a:t>10-12 de </a:t>
            </a:r>
            <a:r>
              <a:rPr lang="en-US" dirty="0" err="1" smtClean="0"/>
              <a:t>agosto </a:t>
            </a:r>
            <a:r>
              <a:rPr lang="en-US" dirty="0" smtClean="0"/>
              <a:t> 2010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Eficiencia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Optimo</a:t>
            </a:r>
            <a:r>
              <a:rPr lang="en-US" dirty="0" smtClean="0"/>
              <a:t> de Pareto (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eficiencia</a:t>
            </a:r>
            <a:r>
              <a:rPr lang="en-US" dirty="0" smtClean="0"/>
              <a:t> </a:t>
            </a:r>
            <a:r>
              <a:rPr lang="en-US" dirty="0" err="1" smtClean="0"/>
              <a:t>adjudicativa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Dado un </a:t>
            </a:r>
            <a:r>
              <a:rPr lang="en-US" dirty="0" err="1" smtClean="0"/>
              <a:t>cierto</a:t>
            </a:r>
            <a:r>
              <a:rPr lang="en-US" dirty="0" smtClean="0"/>
              <a:t> </a:t>
            </a:r>
            <a:r>
              <a:rPr lang="en-US" dirty="0" err="1" smtClean="0"/>
              <a:t>estado</a:t>
            </a:r>
            <a:r>
              <a:rPr lang="en-US" dirty="0" smtClean="0"/>
              <a:t> de </a:t>
            </a:r>
            <a:r>
              <a:rPr lang="en-US" dirty="0" err="1" smtClean="0"/>
              <a:t>cosas</a:t>
            </a:r>
            <a:r>
              <a:rPr lang="en-US" dirty="0" smtClean="0"/>
              <a:t>, no </a:t>
            </a:r>
            <a:r>
              <a:rPr lang="en-US" dirty="0" err="1" smtClean="0"/>
              <a:t>existe</a:t>
            </a:r>
            <a:r>
              <a:rPr lang="en-US" dirty="0" smtClean="0"/>
              <a:t> </a:t>
            </a:r>
            <a:r>
              <a:rPr lang="en-US" dirty="0" err="1" smtClean="0"/>
              <a:t>ninguna</a:t>
            </a:r>
            <a:r>
              <a:rPr lang="en-US" dirty="0" smtClean="0"/>
              <a:t> </a:t>
            </a:r>
            <a:r>
              <a:rPr lang="en-US" dirty="0" err="1" smtClean="0"/>
              <a:t>otra</a:t>
            </a:r>
            <a:r>
              <a:rPr lang="en-US" dirty="0" smtClean="0"/>
              <a:t> forma de </a:t>
            </a:r>
            <a:r>
              <a:rPr lang="en-US" dirty="0" err="1" smtClean="0"/>
              <a:t>adjudicar</a:t>
            </a:r>
            <a:r>
              <a:rPr lang="en-US" dirty="0" smtClean="0"/>
              <a:t> los </a:t>
            </a:r>
            <a:r>
              <a:rPr lang="en-US" dirty="0" err="1" smtClean="0"/>
              <a:t>recursos</a:t>
            </a:r>
            <a:r>
              <a:rPr lang="en-US" dirty="0" smtClean="0"/>
              <a:t> entre los </a:t>
            </a:r>
            <a:r>
              <a:rPr lang="en-US" dirty="0" err="1" smtClean="0"/>
              <a:t>individuos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permita</a:t>
            </a:r>
            <a:r>
              <a:rPr lang="en-US" dirty="0" smtClean="0"/>
              <a:t> </a:t>
            </a:r>
            <a:r>
              <a:rPr lang="en-US" dirty="0" err="1" smtClean="0"/>
              <a:t>mejorar</a:t>
            </a:r>
            <a:r>
              <a:rPr lang="en-US" dirty="0" smtClean="0"/>
              <a:t> a </a:t>
            </a:r>
            <a:r>
              <a:rPr lang="en-US" dirty="0" err="1" smtClean="0"/>
              <a:t>uno</a:t>
            </a:r>
            <a:r>
              <a:rPr lang="en-US" dirty="0" smtClean="0"/>
              <a:t> sin </a:t>
            </a:r>
            <a:r>
              <a:rPr lang="en-US" dirty="0" err="1" smtClean="0"/>
              <a:t>empeorar</a:t>
            </a:r>
            <a:r>
              <a:rPr lang="en-US" dirty="0" smtClean="0"/>
              <a:t> a </a:t>
            </a:r>
            <a:r>
              <a:rPr lang="en-US" dirty="0" err="1" smtClean="0"/>
              <a:t>otro</a:t>
            </a:r>
            <a:r>
              <a:rPr lang="en-US" dirty="0" smtClean="0"/>
              <a:t> </a:t>
            </a:r>
            <a:r>
              <a:rPr lang="en-US" dirty="0" err="1" smtClean="0"/>
              <a:t>u</a:t>
            </a:r>
            <a:r>
              <a:rPr lang="en-US" dirty="0" smtClean="0"/>
              <a:t> </a:t>
            </a:r>
            <a:r>
              <a:rPr lang="en-US" dirty="0" err="1" smtClean="0"/>
              <a:t>otros</a:t>
            </a:r>
            <a:endParaRPr lang="en-US" dirty="0" smtClean="0"/>
          </a:p>
          <a:p>
            <a:pPr lvl="1"/>
            <a:r>
              <a:rPr lang="en-US" dirty="0" smtClean="0"/>
              <a:t>El </a:t>
            </a:r>
            <a:r>
              <a:rPr lang="en-US" dirty="0" err="1" smtClean="0"/>
              <a:t>criterio</a:t>
            </a:r>
            <a:r>
              <a:rPr lang="en-US" dirty="0" smtClean="0"/>
              <a:t> de Pareto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concepto</a:t>
            </a:r>
            <a:r>
              <a:rPr lang="en-US" dirty="0" smtClean="0"/>
              <a:t> “</a:t>
            </a:r>
            <a:r>
              <a:rPr lang="en-US" dirty="0" err="1" smtClean="0"/>
              <a:t>mínimo</a:t>
            </a:r>
            <a:r>
              <a:rPr lang="en-US" dirty="0" smtClean="0"/>
              <a:t>”,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decir</a:t>
            </a:r>
            <a:r>
              <a:rPr lang="en-US" dirty="0" smtClean="0"/>
              <a:t>, </a:t>
            </a:r>
            <a:r>
              <a:rPr lang="en-US" dirty="0" err="1" smtClean="0"/>
              <a:t>podemos</a:t>
            </a:r>
            <a:r>
              <a:rPr lang="en-US" dirty="0" smtClean="0"/>
              <a:t> </a:t>
            </a:r>
            <a:r>
              <a:rPr lang="en-US" dirty="0" err="1" smtClean="0"/>
              <a:t>exigir</a:t>
            </a:r>
            <a:r>
              <a:rPr lang="en-US" dirty="0" smtClean="0"/>
              <a:t> </a:t>
            </a:r>
            <a:r>
              <a:rPr lang="en-US" dirty="0" err="1" smtClean="0"/>
              <a:t>muchas</a:t>
            </a:r>
            <a:r>
              <a:rPr lang="en-US" dirty="0" smtClean="0"/>
              <a:t> </a:t>
            </a:r>
            <a:r>
              <a:rPr lang="en-US" dirty="0" err="1" smtClean="0"/>
              <a:t>otras</a:t>
            </a:r>
            <a:r>
              <a:rPr lang="en-US" dirty="0" smtClean="0"/>
              <a:t> </a:t>
            </a:r>
            <a:r>
              <a:rPr lang="en-US" dirty="0" err="1" smtClean="0"/>
              <a:t>cosas</a:t>
            </a:r>
            <a:r>
              <a:rPr lang="en-US" dirty="0" smtClean="0"/>
              <a:t> </a:t>
            </a:r>
            <a:r>
              <a:rPr lang="en-US" dirty="0" err="1" smtClean="0"/>
              <a:t>además</a:t>
            </a:r>
            <a:r>
              <a:rPr lang="en-US" dirty="0" smtClean="0"/>
              <a:t> de Pareto. </a:t>
            </a:r>
            <a:r>
              <a:rPr lang="en-US" dirty="0" err="1" smtClean="0"/>
              <a:t>Pero</a:t>
            </a:r>
            <a:r>
              <a:rPr lang="en-US" dirty="0" smtClean="0"/>
              <a:t>, en principio,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difícil</a:t>
            </a:r>
            <a:r>
              <a:rPr lang="en-US" dirty="0" smtClean="0"/>
              <a:t> </a:t>
            </a:r>
            <a:r>
              <a:rPr lang="en-US" dirty="0" err="1" smtClean="0"/>
              <a:t>estar</a:t>
            </a:r>
            <a:r>
              <a:rPr lang="en-US" dirty="0" smtClean="0"/>
              <a:t> en contra de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criterio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Eficiencia</a:t>
            </a:r>
            <a:r>
              <a:rPr lang="en-US" dirty="0" smtClean="0"/>
              <a:t> </a:t>
            </a:r>
            <a:r>
              <a:rPr lang="en-US" dirty="0" err="1" smtClean="0"/>
              <a:t>productiva</a:t>
            </a:r>
            <a:endParaRPr lang="en-US" dirty="0" smtClean="0"/>
          </a:p>
          <a:p>
            <a:pPr lvl="1"/>
            <a:r>
              <a:rPr lang="en-US" dirty="0" smtClean="0"/>
              <a:t>La </a:t>
            </a:r>
            <a:r>
              <a:rPr lang="en-US" dirty="0" err="1" smtClean="0"/>
              <a:t>producción</a:t>
            </a:r>
            <a:r>
              <a:rPr lang="en-US" dirty="0" smtClean="0"/>
              <a:t> de un </a:t>
            </a:r>
            <a:r>
              <a:rPr lang="en-US" dirty="0" err="1" smtClean="0"/>
              <a:t>bien</a:t>
            </a:r>
            <a:r>
              <a:rPr lang="en-US" dirty="0" smtClean="0"/>
              <a:t> se </a:t>
            </a:r>
            <a:r>
              <a:rPr lang="en-US" dirty="0" err="1" smtClean="0"/>
              <a:t>realiza</a:t>
            </a:r>
            <a:r>
              <a:rPr lang="en-US" dirty="0" smtClean="0"/>
              <a:t> al </a:t>
            </a:r>
            <a:r>
              <a:rPr lang="en-US" dirty="0" err="1" smtClean="0"/>
              <a:t>menor</a:t>
            </a:r>
            <a:r>
              <a:rPr lang="en-US" dirty="0" smtClean="0"/>
              <a:t> </a:t>
            </a:r>
            <a:r>
              <a:rPr lang="en-US" dirty="0" err="1" smtClean="0"/>
              <a:t>costo</a:t>
            </a:r>
            <a:r>
              <a:rPr lang="en-US" dirty="0" smtClean="0"/>
              <a:t> </a:t>
            </a:r>
            <a:r>
              <a:rPr lang="en-US" dirty="0" err="1" smtClean="0"/>
              <a:t>posible</a:t>
            </a:r>
            <a:r>
              <a:rPr lang="en-US" dirty="0" smtClean="0"/>
              <a:t>, dada la </a:t>
            </a:r>
            <a:r>
              <a:rPr lang="en-US" dirty="0" err="1" smtClean="0"/>
              <a:t>producción</a:t>
            </a:r>
            <a:r>
              <a:rPr lang="en-US" dirty="0" smtClean="0"/>
              <a:t> de </a:t>
            </a:r>
            <a:r>
              <a:rPr lang="en-US" dirty="0" err="1" smtClean="0"/>
              <a:t>otros</a:t>
            </a:r>
            <a:r>
              <a:rPr lang="en-US" dirty="0" smtClean="0"/>
              <a:t> </a:t>
            </a:r>
            <a:r>
              <a:rPr lang="en-US" dirty="0" err="1" smtClean="0"/>
              <a:t>bienes</a:t>
            </a:r>
            <a:endParaRPr lang="en-US" dirty="0" smtClean="0"/>
          </a:p>
          <a:p>
            <a:pPr lvl="1"/>
            <a:r>
              <a:rPr lang="en-US" dirty="0" err="1" smtClean="0"/>
              <a:t>Corresponde</a:t>
            </a:r>
            <a:r>
              <a:rPr lang="en-US" dirty="0" smtClean="0"/>
              <a:t> a un </a:t>
            </a:r>
            <a:r>
              <a:rPr lang="en-US" dirty="0" err="1" smtClean="0"/>
              <a:t>punto</a:t>
            </a:r>
            <a:r>
              <a:rPr lang="en-US" dirty="0" smtClean="0"/>
              <a:t> de la </a:t>
            </a:r>
            <a:r>
              <a:rPr lang="en-US" dirty="0" err="1" smtClean="0"/>
              <a:t>curva</a:t>
            </a:r>
            <a:r>
              <a:rPr lang="en-US" dirty="0" smtClean="0"/>
              <a:t> de </a:t>
            </a:r>
            <a:r>
              <a:rPr lang="en-US" dirty="0" err="1" smtClean="0"/>
              <a:t>frontera</a:t>
            </a:r>
            <a:r>
              <a:rPr lang="en-US" dirty="0" smtClean="0"/>
              <a:t> de </a:t>
            </a:r>
            <a:r>
              <a:rPr lang="en-US" dirty="0" err="1" smtClean="0"/>
              <a:t>posibilidades</a:t>
            </a:r>
            <a:r>
              <a:rPr lang="en-US" dirty="0" smtClean="0"/>
              <a:t> </a:t>
            </a:r>
            <a:r>
              <a:rPr lang="en-US" dirty="0" err="1" smtClean="0"/>
              <a:t>productivas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Las </a:t>
            </a:r>
            <a:r>
              <a:rPr lang="en-US" dirty="0" err="1" smtClean="0"/>
              <a:t>bondades</a:t>
            </a:r>
            <a:r>
              <a:rPr lang="en-US" dirty="0" smtClean="0"/>
              <a:t> del </a:t>
            </a:r>
            <a:r>
              <a:rPr lang="en-US" dirty="0" err="1" smtClean="0"/>
              <a:t>mercado</a:t>
            </a:r>
            <a:r>
              <a:rPr lang="en-US" dirty="0" smtClean="0"/>
              <a:t> perfecto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Mercado perfecto</a:t>
            </a:r>
          </a:p>
          <a:p>
            <a:pPr lvl="1"/>
            <a:r>
              <a:rPr lang="en-US" dirty="0" err="1" smtClean="0"/>
              <a:t>Precio</a:t>
            </a:r>
            <a:r>
              <a:rPr lang="en-US" dirty="0" smtClean="0"/>
              <a:t> </a:t>
            </a:r>
            <a:r>
              <a:rPr lang="en-US" dirty="0" err="1" smtClean="0"/>
              <a:t>igual</a:t>
            </a:r>
            <a:r>
              <a:rPr lang="en-US" dirty="0" smtClean="0"/>
              <a:t> al </a:t>
            </a:r>
            <a:r>
              <a:rPr lang="en-US" dirty="0" err="1" smtClean="0"/>
              <a:t>costo</a:t>
            </a:r>
            <a:r>
              <a:rPr lang="en-US" dirty="0" smtClean="0"/>
              <a:t> marginal. </a:t>
            </a:r>
          </a:p>
          <a:p>
            <a:pPr lvl="1"/>
            <a:r>
              <a:rPr lang="en-US" dirty="0" smtClean="0"/>
              <a:t>NO HAY RENTAS ECONOMICAS.</a:t>
            </a:r>
          </a:p>
          <a:p>
            <a:pPr lvl="1"/>
            <a:r>
              <a:rPr lang="en-US" dirty="0" smtClean="0"/>
              <a:t>Los </a:t>
            </a:r>
            <a:r>
              <a:rPr lang="en-US" dirty="0" err="1" smtClean="0"/>
              <a:t>precios</a:t>
            </a:r>
            <a:r>
              <a:rPr lang="en-US" dirty="0" smtClean="0"/>
              <a:t> </a:t>
            </a:r>
            <a:r>
              <a:rPr lang="en-US" dirty="0" err="1" smtClean="0"/>
              <a:t>funcionan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señales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permiten</a:t>
            </a:r>
            <a:r>
              <a:rPr lang="en-US" dirty="0" smtClean="0"/>
              <a:t> a los </a:t>
            </a:r>
            <a:r>
              <a:rPr lang="en-US" dirty="0" err="1" smtClean="0"/>
              <a:t>consumidores</a:t>
            </a:r>
            <a:r>
              <a:rPr lang="en-US" dirty="0" smtClean="0"/>
              <a:t> </a:t>
            </a:r>
            <a:r>
              <a:rPr lang="en-US" dirty="0" err="1" smtClean="0"/>
              <a:t>maximizar</a:t>
            </a:r>
            <a:r>
              <a:rPr lang="en-US" dirty="0" smtClean="0"/>
              <a:t>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preferencias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Problema</a:t>
            </a:r>
            <a:r>
              <a:rPr lang="en-US" dirty="0" smtClean="0"/>
              <a:t> del </a:t>
            </a:r>
            <a:r>
              <a:rPr lang="en-US" dirty="0" err="1" smtClean="0"/>
              <a:t>monopolista</a:t>
            </a:r>
            <a:r>
              <a:rPr lang="en-US" dirty="0" smtClean="0"/>
              <a:t> (</a:t>
            </a:r>
            <a:r>
              <a:rPr lang="en-US" dirty="0" err="1" smtClean="0"/>
              <a:t>y</a:t>
            </a:r>
            <a:r>
              <a:rPr lang="en-US" dirty="0" smtClean="0"/>
              <a:t> de </a:t>
            </a:r>
            <a:r>
              <a:rPr lang="en-US" dirty="0" err="1" smtClean="0"/>
              <a:t>quienes</a:t>
            </a:r>
            <a:r>
              <a:rPr lang="en-US" dirty="0" smtClean="0"/>
              <a:t> </a:t>
            </a:r>
            <a:r>
              <a:rPr lang="en-US" dirty="0" err="1" smtClean="0"/>
              <a:t>detentan</a:t>
            </a:r>
            <a:r>
              <a:rPr lang="en-US" dirty="0" smtClean="0"/>
              <a:t> </a:t>
            </a:r>
            <a:r>
              <a:rPr lang="en-US" dirty="0" err="1" smtClean="0"/>
              <a:t>poder</a:t>
            </a:r>
            <a:r>
              <a:rPr lang="en-US" dirty="0" smtClean="0"/>
              <a:t> de </a:t>
            </a:r>
            <a:r>
              <a:rPr lang="en-US" dirty="0" err="1" smtClean="0"/>
              <a:t>mercado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Causan</a:t>
            </a:r>
            <a:r>
              <a:rPr lang="en-US" dirty="0" smtClean="0"/>
              <a:t> </a:t>
            </a:r>
            <a:r>
              <a:rPr lang="en-US" dirty="0" err="1" smtClean="0"/>
              <a:t>ineficiencia</a:t>
            </a:r>
            <a:r>
              <a:rPr lang="en-US" dirty="0" smtClean="0"/>
              <a:t> </a:t>
            </a:r>
            <a:r>
              <a:rPr lang="en-US" dirty="0" err="1" smtClean="0"/>
              <a:t>adjudicativa</a:t>
            </a:r>
            <a:r>
              <a:rPr lang="en-US" dirty="0" smtClean="0"/>
              <a:t> </a:t>
            </a:r>
            <a:r>
              <a:rPr lang="en-US" dirty="0" err="1" smtClean="0"/>
              <a:t>estática</a:t>
            </a:r>
            <a:endParaRPr lang="en-US" dirty="0" smtClean="0"/>
          </a:p>
          <a:p>
            <a:pPr lvl="1"/>
            <a:r>
              <a:rPr lang="en-US" dirty="0" err="1" smtClean="0"/>
              <a:t>Precio</a:t>
            </a:r>
            <a:r>
              <a:rPr lang="en-US" dirty="0" smtClean="0"/>
              <a:t> superior al </a:t>
            </a:r>
            <a:r>
              <a:rPr lang="en-US" dirty="0" err="1" smtClean="0"/>
              <a:t>costo</a:t>
            </a:r>
            <a:r>
              <a:rPr lang="en-US" dirty="0" smtClean="0"/>
              <a:t> marginal, </a:t>
            </a:r>
            <a:r>
              <a:rPr lang="en-US" dirty="0" err="1" smtClean="0"/>
              <a:t>cantidad</a:t>
            </a:r>
            <a:r>
              <a:rPr lang="en-US" dirty="0" smtClean="0"/>
              <a:t> infra-</a:t>
            </a:r>
            <a:r>
              <a:rPr lang="en-US" dirty="0" err="1" smtClean="0"/>
              <a:t>óptima</a:t>
            </a:r>
            <a:endParaRPr lang="en-US" dirty="0" smtClean="0"/>
          </a:p>
          <a:p>
            <a:pPr lvl="1"/>
            <a:r>
              <a:rPr lang="en-US" dirty="0" err="1" smtClean="0"/>
              <a:t>Consumidores</a:t>
            </a:r>
            <a:r>
              <a:rPr lang="en-US" dirty="0" smtClean="0"/>
              <a:t> son </a:t>
            </a:r>
            <a:r>
              <a:rPr lang="en-US" dirty="0" err="1" smtClean="0"/>
              <a:t>obligados</a:t>
            </a:r>
            <a:r>
              <a:rPr lang="en-US" dirty="0" smtClean="0"/>
              <a:t> a </a:t>
            </a:r>
            <a:r>
              <a:rPr lang="en-US" dirty="0" err="1" smtClean="0"/>
              <a:t>consumir</a:t>
            </a:r>
            <a:r>
              <a:rPr lang="en-US" dirty="0" smtClean="0"/>
              <a:t>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a </a:t>
            </a:r>
            <a:r>
              <a:rPr lang="en-US" dirty="0" err="1" smtClean="0"/>
              <a:t>desviarse</a:t>
            </a:r>
            <a:r>
              <a:rPr lang="en-US" dirty="0" smtClean="0"/>
              <a:t> a </a:t>
            </a:r>
            <a:r>
              <a:rPr lang="en-US" dirty="0" err="1" smtClean="0"/>
              <a:t>productos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otorgan</a:t>
            </a:r>
            <a:r>
              <a:rPr lang="en-US" dirty="0" smtClean="0"/>
              <a:t>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utilidad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ideal del </a:t>
            </a:r>
            <a:r>
              <a:rPr lang="en-US" dirty="0" err="1" smtClean="0"/>
              <a:t>mercado</a:t>
            </a:r>
            <a:r>
              <a:rPr lang="en-US" dirty="0" smtClean="0"/>
              <a:t> perfecto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Los </a:t>
            </a:r>
            <a:r>
              <a:rPr lang="en-US" dirty="0" err="1" smtClean="0"/>
              <a:t>teoremas</a:t>
            </a:r>
            <a:r>
              <a:rPr lang="en-US" dirty="0" smtClean="0"/>
              <a:t> </a:t>
            </a:r>
            <a:r>
              <a:rPr lang="en-US" dirty="0" err="1" smtClean="0"/>
              <a:t>fundamentales</a:t>
            </a:r>
            <a:r>
              <a:rPr lang="en-US" dirty="0" smtClean="0"/>
              <a:t> de la </a:t>
            </a:r>
            <a:r>
              <a:rPr lang="en-US" dirty="0" err="1" smtClean="0"/>
              <a:t>economía</a:t>
            </a:r>
            <a:r>
              <a:rPr lang="en-US" dirty="0" smtClean="0"/>
              <a:t> de </a:t>
            </a:r>
            <a:r>
              <a:rPr lang="en-US" dirty="0" err="1" smtClean="0"/>
              <a:t>bienestar</a:t>
            </a:r>
            <a:endParaRPr lang="en-US" dirty="0" smtClean="0"/>
          </a:p>
          <a:p>
            <a:pPr lvl="1"/>
            <a:r>
              <a:rPr lang="en-US" dirty="0" smtClean="0"/>
              <a:t>Primer </a:t>
            </a:r>
            <a:r>
              <a:rPr lang="en-US" dirty="0" err="1" smtClean="0"/>
              <a:t>teorema</a:t>
            </a:r>
            <a:r>
              <a:rPr lang="en-US" dirty="0" smtClean="0"/>
              <a:t> (la </a:t>
            </a:r>
            <a:r>
              <a:rPr lang="en-US" dirty="0" err="1" smtClean="0"/>
              <a:t>mano</a:t>
            </a:r>
            <a:r>
              <a:rPr lang="en-US" dirty="0" smtClean="0"/>
              <a:t> invisible de Adam Smith): la </a:t>
            </a:r>
            <a:r>
              <a:rPr lang="en-US" dirty="0" err="1" smtClean="0"/>
              <a:t>adjudicación</a:t>
            </a:r>
            <a:r>
              <a:rPr lang="en-US" dirty="0" smtClean="0"/>
              <a:t> de </a:t>
            </a:r>
            <a:r>
              <a:rPr lang="en-US" dirty="0" err="1" smtClean="0"/>
              <a:t>bienes</a:t>
            </a:r>
            <a:r>
              <a:rPr lang="en-US" dirty="0" smtClean="0"/>
              <a:t> en </a:t>
            </a:r>
            <a:r>
              <a:rPr lang="en-US" dirty="0" err="1" smtClean="0"/>
              <a:t>equilibrio</a:t>
            </a:r>
            <a:r>
              <a:rPr lang="en-US" dirty="0" smtClean="0"/>
              <a:t> </a:t>
            </a:r>
            <a:r>
              <a:rPr lang="en-US" dirty="0" err="1" smtClean="0"/>
              <a:t>competitivo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Pareto </a:t>
            </a:r>
            <a:r>
              <a:rPr lang="en-US" dirty="0" err="1" smtClean="0"/>
              <a:t>óptimo</a:t>
            </a:r>
            <a:endParaRPr lang="en-US" dirty="0" smtClean="0"/>
          </a:p>
          <a:p>
            <a:pPr lvl="2"/>
            <a:r>
              <a:rPr lang="en-US" dirty="0" err="1" smtClean="0"/>
              <a:t>Todas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oportunidades</a:t>
            </a:r>
            <a:r>
              <a:rPr lang="en-US" dirty="0" smtClean="0"/>
              <a:t> de </a:t>
            </a:r>
            <a:r>
              <a:rPr lang="en-US" dirty="0" err="1" smtClean="0"/>
              <a:t>intercambios</a:t>
            </a:r>
            <a:r>
              <a:rPr lang="en-US" dirty="0" smtClean="0"/>
              <a:t> </a:t>
            </a:r>
            <a:r>
              <a:rPr lang="en-US" dirty="0" err="1" smtClean="0"/>
              <a:t>favorables</a:t>
            </a:r>
            <a:r>
              <a:rPr lang="en-US" dirty="0" smtClean="0"/>
              <a:t> van a ser </a:t>
            </a:r>
            <a:r>
              <a:rPr lang="en-US" dirty="0" err="1" smtClean="0"/>
              <a:t>descubiertas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implementadas</a:t>
            </a:r>
            <a:endParaRPr lang="en-US" dirty="0" smtClean="0"/>
          </a:p>
          <a:p>
            <a:pPr lvl="1"/>
            <a:r>
              <a:rPr lang="en-US" dirty="0" smtClean="0"/>
              <a:t>Segundo </a:t>
            </a:r>
            <a:r>
              <a:rPr lang="en-US" dirty="0" err="1" smtClean="0"/>
              <a:t>teorema</a:t>
            </a:r>
            <a:r>
              <a:rPr lang="en-US" dirty="0" smtClean="0"/>
              <a:t>: </a:t>
            </a:r>
            <a:r>
              <a:rPr lang="en-US" dirty="0" err="1" smtClean="0"/>
              <a:t>cualquier</a:t>
            </a:r>
            <a:r>
              <a:rPr lang="en-US" dirty="0" smtClean="0"/>
              <a:t> </a:t>
            </a:r>
            <a:r>
              <a:rPr lang="en-US" dirty="0" err="1" smtClean="0"/>
              <a:t>adjudicación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Pareto </a:t>
            </a:r>
            <a:r>
              <a:rPr lang="en-US" dirty="0" err="1" smtClean="0"/>
              <a:t>óptimo</a:t>
            </a:r>
            <a:r>
              <a:rPr lang="en-US" dirty="0" smtClean="0"/>
              <a:t> </a:t>
            </a:r>
            <a:r>
              <a:rPr lang="en-US" dirty="0" err="1" smtClean="0"/>
              <a:t>puede</a:t>
            </a:r>
            <a:r>
              <a:rPr lang="en-US" dirty="0" smtClean="0"/>
              <a:t> ser </a:t>
            </a:r>
            <a:r>
              <a:rPr lang="en-US" dirty="0" err="1" smtClean="0"/>
              <a:t>obtenido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un </a:t>
            </a:r>
            <a:r>
              <a:rPr lang="en-US" dirty="0" err="1" smtClean="0"/>
              <a:t>equilibrio</a:t>
            </a:r>
            <a:r>
              <a:rPr lang="en-US" dirty="0" smtClean="0"/>
              <a:t> </a:t>
            </a:r>
            <a:r>
              <a:rPr lang="en-US" dirty="0" err="1" smtClean="0"/>
              <a:t>competitivo</a:t>
            </a:r>
            <a:r>
              <a:rPr lang="en-US" dirty="0" smtClean="0"/>
              <a:t> (</a:t>
            </a:r>
            <a:r>
              <a:rPr lang="en-US" dirty="0" err="1" smtClean="0"/>
              <a:t>partiendo</a:t>
            </a:r>
            <a:r>
              <a:rPr lang="en-US" dirty="0" smtClean="0"/>
              <a:t> </a:t>
            </a:r>
            <a:r>
              <a:rPr lang="en-US" dirty="0" err="1" smtClean="0"/>
              <a:t>desde</a:t>
            </a:r>
            <a:r>
              <a:rPr lang="en-US" dirty="0" smtClean="0"/>
              <a:t> </a:t>
            </a:r>
            <a:r>
              <a:rPr lang="en-US" dirty="0" err="1" smtClean="0"/>
              <a:t>ciertos</a:t>
            </a:r>
            <a:r>
              <a:rPr lang="en-US" dirty="0" smtClean="0"/>
              <a:t> </a:t>
            </a:r>
            <a:r>
              <a:rPr lang="en-US" dirty="0" err="1" smtClean="0"/>
              <a:t>conjuntos</a:t>
            </a:r>
            <a:r>
              <a:rPr lang="en-US" dirty="0" smtClean="0"/>
              <a:t> de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iniciales</a:t>
            </a:r>
            <a:r>
              <a:rPr lang="en-US" dirty="0" smtClean="0"/>
              <a:t>).</a:t>
            </a:r>
          </a:p>
          <a:p>
            <a:r>
              <a:rPr lang="en-US" dirty="0" err="1" smtClean="0"/>
              <a:t>Nótese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Pareto </a:t>
            </a:r>
            <a:r>
              <a:rPr lang="en-US" dirty="0" err="1" smtClean="0"/>
              <a:t>óptimo</a:t>
            </a:r>
            <a:r>
              <a:rPr lang="en-US" dirty="0" smtClean="0"/>
              <a:t> no </a:t>
            </a:r>
            <a:r>
              <a:rPr lang="en-US" dirty="0" err="1" smtClean="0"/>
              <a:t>emite</a:t>
            </a:r>
            <a:r>
              <a:rPr lang="en-US" dirty="0" smtClean="0"/>
              <a:t> un </a:t>
            </a:r>
            <a:r>
              <a:rPr lang="en-US" dirty="0" err="1" smtClean="0"/>
              <a:t>juicio</a:t>
            </a:r>
            <a:r>
              <a:rPr lang="en-US" dirty="0" smtClean="0"/>
              <a:t> </a:t>
            </a:r>
            <a:r>
              <a:rPr lang="en-US" dirty="0" err="1" smtClean="0"/>
              <a:t>acerca</a:t>
            </a:r>
            <a:r>
              <a:rPr lang="en-US" dirty="0" smtClean="0"/>
              <a:t> del </a:t>
            </a:r>
            <a:r>
              <a:rPr lang="en-US" dirty="0" err="1" smtClean="0"/>
              <a:t>conjunto</a:t>
            </a:r>
            <a:r>
              <a:rPr lang="en-US" dirty="0" smtClean="0"/>
              <a:t> </a:t>
            </a:r>
            <a:r>
              <a:rPr lang="en-US" dirty="0" err="1" smtClean="0"/>
              <a:t>inicial</a:t>
            </a:r>
            <a:r>
              <a:rPr lang="en-US" dirty="0" smtClean="0"/>
              <a:t> de </a:t>
            </a:r>
            <a:r>
              <a:rPr lang="en-US" dirty="0" err="1" smtClean="0"/>
              <a:t>bienes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Bienestar</a:t>
            </a:r>
            <a:r>
              <a:rPr lang="en-US" dirty="0" smtClean="0"/>
              <a:t> del </a:t>
            </a:r>
            <a:r>
              <a:rPr lang="en-US" dirty="0" err="1" smtClean="0"/>
              <a:t>consumidor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del </a:t>
            </a:r>
            <a:r>
              <a:rPr lang="en-US" dirty="0" err="1" smtClean="0"/>
              <a:t>productor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775191"/>
            <a:ext cx="6934200" cy="41784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6400800"/>
            <a:ext cx="5217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Fuente</a:t>
            </a:r>
            <a:r>
              <a:rPr lang="en-US" dirty="0" smtClean="0"/>
              <a:t>: Jones and </a:t>
            </a:r>
            <a:r>
              <a:rPr lang="en-US" dirty="0" err="1" smtClean="0"/>
              <a:t>Sufrin</a:t>
            </a:r>
            <a:r>
              <a:rPr lang="en-US" dirty="0" smtClean="0"/>
              <a:t>, EC Competition Law (2008)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Primera</a:t>
            </a:r>
            <a:r>
              <a:rPr lang="en-US" dirty="0" smtClean="0"/>
              <a:t> </a:t>
            </a:r>
            <a:r>
              <a:rPr lang="en-US" dirty="0" err="1" smtClean="0"/>
              <a:t>falla</a:t>
            </a:r>
            <a:r>
              <a:rPr lang="en-US" dirty="0" smtClean="0"/>
              <a:t>: El </a:t>
            </a:r>
            <a:r>
              <a:rPr lang="en-US" dirty="0" err="1" smtClean="0"/>
              <a:t>monopolio</a:t>
            </a:r>
            <a:r>
              <a:rPr lang="en-US" dirty="0" smtClean="0"/>
              <a:t> natural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problema</a:t>
            </a:r>
            <a:r>
              <a:rPr lang="en-US" dirty="0" smtClean="0"/>
              <a:t> del </a:t>
            </a:r>
            <a:r>
              <a:rPr lang="en-US" dirty="0" err="1" smtClean="0"/>
              <a:t>monopolista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400" y="1775191"/>
            <a:ext cx="4826000" cy="44053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0" y="6304002"/>
            <a:ext cx="6008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Fuente</a:t>
            </a:r>
            <a:r>
              <a:rPr lang="en-US" dirty="0" smtClean="0"/>
              <a:t>: Motta, </a:t>
            </a:r>
            <a:r>
              <a:rPr lang="en-US" i="1" dirty="0" smtClean="0"/>
              <a:t>Competition Policy: Theory and Practice </a:t>
            </a:r>
            <a:r>
              <a:rPr lang="en-US" dirty="0" smtClean="0"/>
              <a:t>(2004).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Monopolio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y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monopolio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 natural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en-US" dirty="0" smtClean="0"/>
              <a:t>Clave: </a:t>
            </a:r>
            <a:r>
              <a:rPr lang="en-US" dirty="0" err="1" smtClean="0"/>
              <a:t>subaditividad</a:t>
            </a:r>
            <a:r>
              <a:rPr lang="en-US" dirty="0" smtClean="0"/>
              <a:t> en los </a:t>
            </a:r>
            <a:r>
              <a:rPr lang="en-US" dirty="0" err="1" smtClean="0"/>
              <a:t>costos</a:t>
            </a:r>
            <a:r>
              <a:rPr lang="en-US" dirty="0" smtClean="0"/>
              <a:t> 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(</a:t>
            </a:r>
            <a:r>
              <a:rPr lang="en-US" dirty="0" err="1" smtClean="0"/>
              <a:t>Versión</a:t>
            </a:r>
            <a:r>
              <a:rPr lang="en-US" dirty="0" smtClean="0"/>
              <a:t> </a:t>
            </a:r>
            <a:r>
              <a:rPr lang="en-US" dirty="0" err="1" smtClean="0"/>
              <a:t>simplificada</a:t>
            </a:r>
            <a:r>
              <a:rPr lang="en-US" dirty="0" smtClean="0"/>
              <a:t>: </a:t>
            </a:r>
            <a:r>
              <a:rPr lang="en-US" dirty="0" err="1" smtClean="0"/>
              <a:t>costos</a:t>
            </a:r>
            <a:r>
              <a:rPr lang="en-US" dirty="0" smtClean="0"/>
              <a:t> </a:t>
            </a:r>
            <a:r>
              <a:rPr lang="en-US" dirty="0" err="1" smtClean="0"/>
              <a:t>marginales</a:t>
            </a:r>
            <a:r>
              <a:rPr lang="en-US" dirty="0" smtClean="0"/>
              <a:t> </a:t>
            </a:r>
            <a:r>
              <a:rPr lang="en-US" dirty="0" err="1" smtClean="0"/>
              <a:t>decrecientes</a:t>
            </a:r>
            <a:r>
              <a:rPr lang="en-US" dirty="0" smtClean="0"/>
              <a:t>)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err="1" smtClean="0"/>
              <a:t>Desde</a:t>
            </a:r>
            <a:r>
              <a:rPr lang="en-US" dirty="0" smtClean="0"/>
              <a:t> un </a:t>
            </a:r>
            <a:r>
              <a:rPr lang="en-US" dirty="0" err="1" smtClean="0"/>
              <a:t>punto</a:t>
            </a:r>
            <a:r>
              <a:rPr lang="en-US" dirty="0" smtClean="0"/>
              <a:t> de vista de </a:t>
            </a:r>
            <a:r>
              <a:rPr lang="en-US" i="1" dirty="0" smtClean="0"/>
              <a:t>policy </a:t>
            </a:r>
            <a:r>
              <a:rPr lang="en-US" dirty="0" err="1" smtClean="0"/>
              <a:t>y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ello</a:t>
            </a:r>
            <a:r>
              <a:rPr lang="en-US" dirty="0" smtClean="0"/>
              <a:t>, de </a:t>
            </a:r>
            <a:r>
              <a:rPr lang="en-US" dirty="0" err="1" smtClean="0"/>
              <a:t>eficiencia</a:t>
            </a:r>
            <a:r>
              <a:rPr lang="en-US" dirty="0" smtClean="0"/>
              <a:t>, el </a:t>
            </a:r>
            <a:r>
              <a:rPr lang="en-US" dirty="0" err="1" smtClean="0"/>
              <a:t>monopolio</a:t>
            </a:r>
            <a:r>
              <a:rPr lang="en-US" dirty="0" smtClean="0"/>
              <a:t> natural no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somete</a:t>
            </a:r>
            <a:r>
              <a:rPr lang="en-US" dirty="0" smtClean="0"/>
              <a:t> a la </a:t>
            </a:r>
            <a:r>
              <a:rPr lang="en-US" dirty="0" err="1" smtClean="0"/>
              <a:t>competencia</a:t>
            </a:r>
            <a:r>
              <a:rPr lang="en-US" dirty="0" smtClean="0"/>
              <a:t>, </a:t>
            </a:r>
            <a:r>
              <a:rPr lang="en-US" dirty="0" err="1" smtClean="0"/>
              <a:t>sino</a:t>
            </a:r>
            <a:r>
              <a:rPr lang="en-US" dirty="0" smtClean="0"/>
              <a:t> a </a:t>
            </a:r>
            <a:r>
              <a:rPr lang="en-US" dirty="0" err="1" smtClean="0"/>
              <a:t>regulación</a:t>
            </a:r>
            <a:r>
              <a:rPr lang="en-US" dirty="0" smtClean="0"/>
              <a:t> de </a:t>
            </a:r>
            <a:r>
              <a:rPr lang="en-US" dirty="0" err="1" smtClean="0"/>
              <a:t>precios</a:t>
            </a:r>
            <a:endParaRPr lang="en-US" dirty="0" smtClean="0"/>
          </a:p>
          <a:p>
            <a:pPr lvl="1">
              <a:lnSpc>
                <a:spcPct val="90000"/>
              </a:lnSpc>
              <a:defRPr/>
            </a:pPr>
            <a:r>
              <a:rPr lang="en-US" dirty="0" err="1" smtClean="0"/>
              <a:t>Cuando</a:t>
            </a:r>
            <a:r>
              <a:rPr lang="en-US" dirty="0" smtClean="0"/>
              <a:t> hay </a:t>
            </a:r>
            <a:r>
              <a:rPr lang="en-US" dirty="0" err="1" smtClean="0"/>
              <a:t>producción</a:t>
            </a:r>
            <a:r>
              <a:rPr lang="en-US" dirty="0" smtClean="0"/>
              <a:t> multi-</a:t>
            </a:r>
            <a:r>
              <a:rPr lang="en-US" dirty="0" err="1" smtClean="0"/>
              <a:t>producto</a:t>
            </a:r>
            <a:r>
              <a:rPr lang="en-US" dirty="0" smtClean="0"/>
              <a:t>, la </a:t>
            </a:r>
            <a:r>
              <a:rPr lang="en-US" dirty="0" err="1" smtClean="0"/>
              <a:t>subaditividad</a:t>
            </a:r>
            <a:r>
              <a:rPr lang="en-US" dirty="0" smtClean="0"/>
              <a:t> se </a:t>
            </a:r>
            <a:r>
              <a:rPr lang="en-US" dirty="0" err="1" smtClean="0"/>
              <a:t>distancia</a:t>
            </a:r>
            <a:r>
              <a:rPr lang="en-US" dirty="0" smtClean="0"/>
              <a:t> </a:t>
            </a:r>
            <a:r>
              <a:rPr lang="en-US" dirty="0" err="1" smtClean="0"/>
              <a:t>aún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del </a:t>
            </a:r>
            <a:r>
              <a:rPr lang="en-US" dirty="0" err="1" smtClean="0"/>
              <a:t>concepto</a:t>
            </a:r>
            <a:r>
              <a:rPr lang="en-US" dirty="0" smtClean="0"/>
              <a:t> de </a:t>
            </a:r>
            <a:r>
              <a:rPr lang="en-US" dirty="0" err="1" smtClean="0"/>
              <a:t>economías</a:t>
            </a:r>
            <a:r>
              <a:rPr lang="en-US" dirty="0" smtClean="0"/>
              <a:t> de </a:t>
            </a:r>
            <a:r>
              <a:rPr lang="en-US" dirty="0" err="1" smtClean="0"/>
              <a:t>escala</a:t>
            </a:r>
            <a:r>
              <a:rPr lang="en-US" dirty="0" smtClean="0"/>
              <a:t> (no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condición</a:t>
            </a:r>
            <a:r>
              <a:rPr lang="en-US" dirty="0" smtClean="0"/>
              <a:t> </a:t>
            </a:r>
            <a:r>
              <a:rPr lang="en-US" dirty="0" err="1" smtClean="0"/>
              <a:t>necesaria</a:t>
            </a:r>
            <a:r>
              <a:rPr lang="en-US" dirty="0" smtClean="0"/>
              <a:t> </a:t>
            </a:r>
            <a:r>
              <a:rPr lang="en-US" dirty="0" err="1" smtClean="0"/>
              <a:t>ni</a:t>
            </a:r>
            <a:r>
              <a:rPr lang="en-US" dirty="0" smtClean="0"/>
              <a:t> </a:t>
            </a:r>
            <a:r>
              <a:rPr lang="en-US" dirty="0" err="1" smtClean="0"/>
              <a:t>suficiente</a:t>
            </a:r>
            <a:r>
              <a:rPr lang="en-US" dirty="0" smtClean="0"/>
              <a:t>)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Al final, la </a:t>
            </a:r>
            <a:r>
              <a:rPr lang="en-US" dirty="0" err="1" smtClean="0"/>
              <a:t>subaditividad</a:t>
            </a:r>
            <a:r>
              <a:rPr lang="en-US" dirty="0" smtClean="0"/>
              <a:t> </a:t>
            </a:r>
            <a:r>
              <a:rPr lang="en-US" dirty="0" err="1" smtClean="0"/>
              <a:t>depende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economías</a:t>
            </a:r>
            <a:r>
              <a:rPr lang="en-US" dirty="0" smtClean="0"/>
              <a:t> de </a:t>
            </a:r>
            <a:r>
              <a:rPr lang="en-US" dirty="0" err="1" smtClean="0"/>
              <a:t>escala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de </a:t>
            </a:r>
            <a:r>
              <a:rPr lang="en-US" dirty="0" err="1" smtClean="0"/>
              <a:t>ámbito</a:t>
            </a:r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chemeClr val="accent1">
                    <a:satMod val="150000"/>
                  </a:schemeClr>
                </a:solidFill>
              </a:rPr>
              <a:t>Subaditividad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 en </a:t>
            </a:r>
            <a:r>
              <a:rPr lang="en-US" dirty="0" err="1" smtClean="0">
                <a:solidFill>
                  <a:schemeClr val="accent1">
                    <a:satMod val="150000"/>
                  </a:schemeClr>
                </a:solidFill>
              </a:rPr>
              <a:t>gráfico</a:t>
            </a:r>
            <a:endParaRPr lang="en-US" dirty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Cuándo es más barato que produzca una firma en vez de dos: Punto Q*</a:t>
            </a:r>
          </a:p>
        </p:txBody>
      </p:sp>
      <p:pic>
        <p:nvPicPr>
          <p:cNvPr id="16388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082925"/>
            <a:ext cx="46482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1219200" y="6400800"/>
            <a:ext cx="419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Fuente:  Viscusi et al (2005).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Justificaciones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regular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razones</a:t>
            </a:r>
            <a:r>
              <a:rPr lang="en-US" dirty="0" smtClean="0"/>
              <a:t> </a:t>
            </a:r>
            <a:r>
              <a:rPr lang="en-US" dirty="0" err="1" smtClean="0"/>
              <a:t>copulativas</a:t>
            </a:r>
            <a:r>
              <a:rPr lang="en-US" dirty="0" smtClean="0"/>
              <a:t> (</a:t>
            </a:r>
            <a:r>
              <a:rPr lang="en-US" dirty="0" err="1" smtClean="0"/>
              <a:t>Willig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Monopolio</a:t>
            </a:r>
            <a:r>
              <a:rPr lang="en-US" dirty="0" smtClean="0"/>
              <a:t> natural</a:t>
            </a:r>
          </a:p>
          <a:p>
            <a:pPr lvl="2"/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eficiente</a:t>
            </a:r>
            <a:r>
              <a:rPr lang="en-US" dirty="0" smtClean="0"/>
              <a:t> (</a:t>
            </a:r>
            <a:r>
              <a:rPr lang="en-US" dirty="0" err="1" smtClean="0"/>
              <a:t>eficiencia</a:t>
            </a:r>
            <a:r>
              <a:rPr lang="en-US" dirty="0" smtClean="0"/>
              <a:t> </a:t>
            </a:r>
            <a:r>
              <a:rPr lang="en-US" dirty="0" err="1" smtClean="0"/>
              <a:t>productiva</a:t>
            </a:r>
            <a:r>
              <a:rPr lang="en-US" dirty="0" smtClean="0"/>
              <a:t>)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exista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firma a </a:t>
            </a:r>
            <a:r>
              <a:rPr lang="en-US" dirty="0" err="1" smtClean="0"/>
              <a:t>varias</a:t>
            </a:r>
            <a:endParaRPr lang="en-US" dirty="0" smtClean="0"/>
          </a:p>
          <a:p>
            <a:pPr lvl="2"/>
            <a:r>
              <a:rPr lang="en-US" dirty="0" err="1" smtClean="0"/>
              <a:t>Depende</a:t>
            </a:r>
            <a:r>
              <a:rPr lang="en-US" dirty="0" smtClean="0"/>
              <a:t> del </a:t>
            </a:r>
            <a:r>
              <a:rPr lang="en-US" dirty="0" err="1" smtClean="0"/>
              <a:t>tamaño</a:t>
            </a:r>
            <a:r>
              <a:rPr lang="en-US" dirty="0" smtClean="0"/>
              <a:t> del </a:t>
            </a:r>
            <a:r>
              <a:rPr lang="en-US" dirty="0" err="1" smtClean="0"/>
              <a:t>mercado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de la </a:t>
            </a:r>
            <a:r>
              <a:rPr lang="en-US" dirty="0" err="1" smtClean="0"/>
              <a:t>estructura</a:t>
            </a:r>
            <a:r>
              <a:rPr lang="en-US" dirty="0" smtClean="0"/>
              <a:t> de </a:t>
            </a:r>
            <a:r>
              <a:rPr lang="en-US" dirty="0" err="1" smtClean="0"/>
              <a:t>costos</a:t>
            </a:r>
            <a:endParaRPr lang="en-US" dirty="0" smtClean="0"/>
          </a:p>
          <a:p>
            <a:pPr lvl="1"/>
            <a:r>
              <a:rPr lang="en-US" dirty="0" smtClean="0"/>
              <a:t>No-</a:t>
            </a:r>
            <a:r>
              <a:rPr lang="en-US" dirty="0" err="1" smtClean="0"/>
              <a:t>Contestabilidad</a:t>
            </a:r>
            <a:r>
              <a:rPr lang="en-US" dirty="0" smtClean="0"/>
              <a:t>: </a:t>
            </a:r>
            <a:r>
              <a:rPr lang="en-US" dirty="0" err="1" smtClean="0"/>
              <a:t>Barreras</a:t>
            </a:r>
            <a:r>
              <a:rPr lang="en-US" dirty="0" smtClean="0"/>
              <a:t> de </a:t>
            </a:r>
            <a:r>
              <a:rPr lang="en-US" dirty="0" err="1" smtClean="0"/>
              <a:t>entrada</a:t>
            </a:r>
            <a:r>
              <a:rPr lang="en-US" dirty="0" smtClean="0"/>
              <a:t> </a:t>
            </a:r>
            <a:r>
              <a:rPr lang="en-US" dirty="0" err="1" smtClean="0"/>
              <a:t>elevadas</a:t>
            </a:r>
            <a:endParaRPr lang="en-US" dirty="0" smtClean="0"/>
          </a:p>
          <a:p>
            <a:pPr lvl="2"/>
            <a:r>
              <a:rPr lang="en-US" dirty="0" err="1" smtClean="0"/>
              <a:t>Economías</a:t>
            </a:r>
            <a:r>
              <a:rPr lang="en-US" dirty="0" smtClean="0"/>
              <a:t> de </a:t>
            </a:r>
            <a:r>
              <a:rPr lang="en-US" dirty="0" err="1" smtClean="0"/>
              <a:t>escala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altos </a:t>
            </a:r>
            <a:r>
              <a:rPr lang="en-US" dirty="0" err="1" smtClean="0"/>
              <a:t>costos</a:t>
            </a:r>
            <a:r>
              <a:rPr lang="en-US" dirty="0" smtClean="0"/>
              <a:t> </a:t>
            </a:r>
            <a:r>
              <a:rPr lang="en-US" dirty="0" err="1" smtClean="0"/>
              <a:t>hundidos</a:t>
            </a:r>
            <a:r>
              <a:rPr lang="en-US" dirty="0" smtClean="0"/>
              <a:t> son </a:t>
            </a:r>
            <a:r>
              <a:rPr lang="en-US" dirty="0" err="1" smtClean="0"/>
              <a:t>usualmente</a:t>
            </a:r>
            <a:r>
              <a:rPr lang="en-US" dirty="0" smtClean="0"/>
              <a:t> </a:t>
            </a:r>
            <a:r>
              <a:rPr lang="en-US" dirty="0" err="1" smtClean="0"/>
              <a:t>barreras</a:t>
            </a:r>
            <a:r>
              <a:rPr lang="en-US" dirty="0" smtClean="0"/>
              <a:t> de </a:t>
            </a:r>
            <a:r>
              <a:rPr lang="en-US" dirty="0" err="1" smtClean="0"/>
              <a:t>entrada</a:t>
            </a:r>
            <a:r>
              <a:rPr lang="en-US" dirty="0" smtClean="0"/>
              <a:t> </a:t>
            </a:r>
            <a:r>
              <a:rPr lang="en-US" dirty="0" err="1" smtClean="0"/>
              <a:t>difíciles</a:t>
            </a:r>
            <a:r>
              <a:rPr lang="en-US" dirty="0" smtClean="0"/>
              <a:t> de </a:t>
            </a:r>
            <a:r>
              <a:rPr lang="en-US" dirty="0" err="1" smtClean="0"/>
              <a:t>superar</a:t>
            </a:r>
            <a:endParaRPr lang="en-US" dirty="0" smtClean="0"/>
          </a:p>
          <a:p>
            <a:pPr lvl="2"/>
            <a:r>
              <a:rPr lang="en-US" dirty="0" smtClean="0"/>
              <a:t>Si el </a:t>
            </a:r>
            <a:r>
              <a:rPr lang="en-US" dirty="0" err="1" smtClean="0"/>
              <a:t>mercado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contestable, la </a:t>
            </a:r>
            <a:r>
              <a:rPr lang="en-US" dirty="0" err="1" smtClean="0"/>
              <a:t>competencia</a:t>
            </a:r>
            <a:r>
              <a:rPr lang="en-US" dirty="0" smtClean="0"/>
              <a:t> </a:t>
            </a:r>
            <a:r>
              <a:rPr lang="en-US" dirty="0" err="1" smtClean="0"/>
              <a:t>lleva</a:t>
            </a:r>
            <a:r>
              <a:rPr lang="en-US" dirty="0" smtClean="0"/>
              <a:t> a un </a:t>
            </a:r>
            <a:r>
              <a:rPr lang="en-US" dirty="0" err="1" smtClean="0"/>
              <a:t>equilibrio</a:t>
            </a:r>
            <a:r>
              <a:rPr lang="en-US" dirty="0" smtClean="0"/>
              <a:t> </a:t>
            </a:r>
            <a:r>
              <a:rPr lang="en-US" i="1" dirty="0" smtClean="0"/>
              <a:t>second best</a:t>
            </a:r>
            <a:endParaRPr lang="en-US" dirty="0" smtClean="0"/>
          </a:p>
          <a:p>
            <a:pPr lvl="1"/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existe</a:t>
            </a:r>
            <a:r>
              <a:rPr lang="en-US" dirty="0" smtClean="0"/>
              <a:t> </a:t>
            </a:r>
            <a:r>
              <a:rPr lang="en-US" dirty="0" err="1" smtClean="0"/>
              <a:t>demanda</a:t>
            </a:r>
            <a:r>
              <a:rPr lang="en-US" dirty="0" smtClean="0"/>
              <a:t> </a:t>
            </a:r>
            <a:r>
              <a:rPr lang="en-US" dirty="0" err="1" smtClean="0"/>
              <a:t>suficiente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satisfacer</a:t>
            </a:r>
            <a:r>
              <a:rPr lang="en-US" dirty="0" smtClean="0"/>
              <a:t> a un </a:t>
            </a:r>
            <a:r>
              <a:rPr lang="en-US" dirty="0" err="1" smtClean="0"/>
              <a:t>monopolista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and Second Best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C(y</a:t>
            </a:r>
            <a:r>
              <a:rPr lang="en-US" dirty="0" smtClean="0"/>
              <a:t>)=</a:t>
            </a:r>
            <a:r>
              <a:rPr lang="en-US" dirty="0" err="1" smtClean="0"/>
              <a:t>F+my</a:t>
            </a:r>
            <a:endParaRPr lang="en-US" dirty="0" smtClean="0"/>
          </a:p>
          <a:p>
            <a:r>
              <a:rPr lang="en-US" dirty="0" smtClean="0"/>
              <a:t>First Best: </a:t>
            </a:r>
            <a:r>
              <a:rPr lang="en-US" dirty="0" err="1" smtClean="0"/>
              <a:t>m</a:t>
            </a:r>
            <a:r>
              <a:rPr lang="en-US" dirty="0" smtClean="0"/>
              <a:t>=</a:t>
            </a:r>
            <a:r>
              <a:rPr lang="en-US" dirty="0" err="1" smtClean="0"/>
              <a:t>Pe</a:t>
            </a:r>
            <a:r>
              <a:rPr lang="en-US" dirty="0" smtClean="0"/>
              <a:t> (CM=P); AEH </a:t>
            </a:r>
            <a:r>
              <a:rPr lang="en-US" dirty="0" err="1" smtClean="0"/>
              <a:t>bienestar</a:t>
            </a:r>
            <a:r>
              <a:rPr lang="en-US" dirty="0" smtClean="0"/>
              <a:t> </a:t>
            </a:r>
            <a:r>
              <a:rPr lang="en-US" dirty="0" err="1" smtClean="0"/>
              <a:t>máximo</a:t>
            </a:r>
            <a:r>
              <a:rPr lang="en-US" dirty="0" smtClean="0"/>
              <a:t>. ¿</a:t>
            </a:r>
            <a:r>
              <a:rPr lang="en-US" dirty="0" err="1" smtClean="0"/>
              <a:t>Pero</a:t>
            </a:r>
            <a:r>
              <a:rPr lang="en-US" dirty="0" smtClean="0"/>
              <a:t> 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recupera</a:t>
            </a:r>
            <a:r>
              <a:rPr lang="en-US" dirty="0" smtClean="0"/>
              <a:t> F?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3352800"/>
            <a:ext cx="4138566" cy="31940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Para terminar la clase anterior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and Second Best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Second best: </a:t>
            </a:r>
          </a:p>
          <a:p>
            <a:pPr lvl="1"/>
            <a:r>
              <a:rPr lang="en-US" dirty="0" err="1" smtClean="0"/>
              <a:t>Intersección</a:t>
            </a:r>
            <a:r>
              <a:rPr lang="en-US" dirty="0" smtClean="0"/>
              <a:t> </a:t>
            </a:r>
            <a:r>
              <a:rPr lang="en-US" dirty="0" err="1" smtClean="0"/>
              <a:t>costo</a:t>
            </a:r>
            <a:r>
              <a:rPr lang="en-US" dirty="0" smtClean="0"/>
              <a:t> </a:t>
            </a:r>
            <a:r>
              <a:rPr lang="en-US" dirty="0" err="1" smtClean="0"/>
              <a:t>medio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curva</a:t>
            </a:r>
            <a:r>
              <a:rPr lang="en-US" dirty="0" smtClean="0"/>
              <a:t> de la </a:t>
            </a:r>
            <a:r>
              <a:rPr lang="en-US" dirty="0" err="1" smtClean="0"/>
              <a:t>demanda</a:t>
            </a:r>
            <a:r>
              <a:rPr lang="en-US" dirty="0" smtClean="0"/>
              <a:t>: </a:t>
            </a:r>
            <a:r>
              <a:rPr lang="en-US" dirty="0" err="1" smtClean="0"/>
              <a:t>Precio</a:t>
            </a:r>
            <a:r>
              <a:rPr lang="en-US" dirty="0" smtClean="0"/>
              <a:t> </a:t>
            </a:r>
            <a:r>
              <a:rPr lang="en-US" dirty="0" err="1" smtClean="0"/>
              <a:t>Pb</a:t>
            </a:r>
            <a:endParaRPr lang="en-US" dirty="0" smtClean="0"/>
          </a:p>
          <a:p>
            <a:pPr lvl="1"/>
            <a:r>
              <a:rPr lang="en-US" dirty="0" err="1" smtClean="0"/>
              <a:t>Cualquier</a:t>
            </a:r>
            <a:r>
              <a:rPr lang="en-US" dirty="0" smtClean="0"/>
              <a:t> </a:t>
            </a:r>
            <a:r>
              <a:rPr lang="en-US" dirty="0" err="1" smtClean="0"/>
              <a:t>precio</a:t>
            </a:r>
            <a:r>
              <a:rPr lang="en-US" dirty="0" smtClean="0"/>
              <a:t> mayor a </a:t>
            </a:r>
            <a:r>
              <a:rPr lang="en-US" dirty="0" err="1" smtClean="0"/>
              <a:t>Pb</a:t>
            </a:r>
            <a:r>
              <a:rPr lang="en-US" dirty="0" smtClean="0"/>
              <a:t> </a:t>
            </a:r>
            <a:r>
              <a:rPr lang="en-US" dirty="0" err="1" smtClean="0"/>
              <a:t>causa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pérdida</a:t>
            </a:r>
            <a:r>
              <a:rPr lang="en-US" dirty="0" smtClean="0"/>
              <a:t> de </a:t>
            </a:r>
            <a:r>
              <a:rPr lang="en-US" dirty="0" err="1" smtClean="0"/>
              <a:t>bienestar</a:t>
            </a:r>
            <a:r>
              <a:rPr lang="en-US" dirty="0" smtClean="0"/>
              <a:t> mayor a la de </a:t>
            </a:r>
            <a:r>
              <a:rPr lang="en-US" dirty="0" err="1" smtClean="0"/>
              <a:t>Pb</a:t>
            </a:r>
            <a:endParaRPr lang="en-US" dirty="0" smtClean="0"/>
          </a:p>
          <a:p>
            <a:pPr lvl="1"/>
            <a:r>
              <a:rPr lang="en-US" dirty="0" smtClean="0"/>
              <a:t>Welfare loss en </a:t>
            </a:r>
            <a:r>
              <a:rPr lang="en-US" dirty="0" err="1" smtClean="0"/>
              <a:t>Pb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triángulo</a:t>
            </a:r>
            <a:r>
              <a:rPr lang="en-US" dirty="0" smtClean="0"/>
              <a:t> BGE.</a:t>
            </a:r>
          </a:p>
          <a:p>
            <a:r>
              <a:rPr lang="en-US" dirty="0" smtClean="0"/>
              <a:t>El first best se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obtener</a:t>
            </a:r>
            <a:r>
              <a:rPr lang="en-US" dirty="0" smtClean="0"/>
              <a:t> </a:t>
            </a:r>
            <a:r>
              <a:rPr lang="en-US" dirty="0" err="1" smtClean="0"/>
              <a:t>vía</a:t>
            </a:r>
            <a:endParaRPr lang="en-US" dirty="0" smtClean="0"/>
          </a:p>
          <a:p>
            <a:pPr lvl="1"/>
            <a:r>
              <a:rPr lang="en-US" dirty="0" err="1" smtClean="0"/>
              <a:t>Subsidios</a:t>
            </a:r>
            <a:r>
              <a:rPr lang="en-US" dirty="0" smtClean="0"/>
              <a:t> </a:t>
            </a:r>
            <a:r>
              <a:rPr lang="en-US" dirty="0" err="1" smtClean="0"/>
              <a:t>iguales</a:t>
            </a:r>
            <a:r>
              <a:rPr lang="en-US" dirty="0" smtClean="0"/>
              <a:t> a F</a:t>
            </a:r>
          </a:p>
          <a:p>
            <a:pPr lvl="1"/>
            <a:r>
              <a:rPr lang="en-US" dirty="0" err="1" smtClean="0"/>
              <a:t>Discriminación</a:t>
            </a:r>
            <a:r>
              <a:rPr lang="en-US" dirty="0" smtClean="0"/>
              <a:t> de </a:t>
            </a:r>
            <a:r>
              <a:rPr lang="en-US" dirty="0" err="1" smtClean="0"/>
              <a:t>precios</a:t>
            </a:r>
            <a:endParaRPr lang="en-US" dirty="0" smtClean="0"/>
          </a:p>
          <a:p>
            <a:pPr lvl="1"/>
            <a:r>
              <a:rPr lang="en-US" dirty="0" smtClean="0"/>
              <a:t>Non-linear pricing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Preguntas</a:t>
            </a:r>
            <a:r>
              <a:rPr lang="en-US" dirty="0" smtClean="0"/>
              <a:t> claves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¿Es el welfare loss del second best </a:t>
            </a:r>
            <a:r>
              <a:rPr lang="en-US" dirty="0" err="1" smtClean="0"/>
              <a:t>suficientemente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justificar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intervención</a:t>
            </a:r>
            <a:r>
              <a:rPr lang="en-US" dirty="0" smtClean="0"/>
              <a:t> </a:t>
            </a:r>
            <a:r>
              <a:rPr lang="en-US" dirty="0" err="1" smtClean="0"/>
              <a:t>regulatoria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Si el </a:t>
            </a:r>
            <a:r>
              <a:rPr lang="en-US" dirty="0" err="1" smtClean="0"/>
              <a:t>triángulo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chico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mejor</a:t>
            </a:r>
            <a:r>
              <a:rPr lang="en-US" dirty="0" smtClean="0"/>
              <a:t> </a:t>
            </a:r>
            <a:r>
              <a:rPr lang="en-US" dirty="0" err="1" smtClean="0"/>
              <a:t>dejar</a:t>
            </a:r>
            <a:r>
              <a:rPr lang="en-US" dirty="0" smtClean="0"/>
              <a:t> el </a:t>
            </a:r>
            <a:r>
              <a:rPr lang="en-US" dirty="0" err="1" smtClean="0"/>
              <a:t>mercado</a:t>
            </a:r>
            <a:r>
              <a:rPr lang="en-US" dirty="0" smtClean="0"/>
              <a:t> sin regular. No </a:t>
            </a:r>
            <a:r>
              <a:rPr lang="en-US" dirty="0" err="1" smtClean="0"/>
              <a:t>olvidar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la </a:t>
            </a:r>
            <a:r>
              <a:rPr lang="en-US" dirty="0" err="1" smtClean="0"/>
              <a:t>regulación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costos</a:t>
            </a:r>
            <a:r>
              <a:rPr lang="en-US" dirty="0" smtClean="0"/>
              <a:t> </a:t>
            </a:r>
            <a:r>
              <a:rPr lang="en-US" dirty="0" err="1" smtClean="0"/>
              <a:t>administrativos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políticos</a:t>
            </a:r>
            <a:endParaRPr lang="en-US" dirty="0" smtClean="0"/>
          </a:p>
          <a:p>
            <a:r>
              <a:rPr lang="en-US" dirty="0" err="1" smtClean="0"/>
              <a:t>Analizar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primera</a:t>
            </a:r>
            <a:r>
              <a:rPr lang="en-US" dirty="0" smtClean="0"/>
              <a:t> </a:t>
            </a:r>
            <a:r>
              <a:rPr lang="en-US" dirty="0" err="1" smtClean="0"/>
              <a:t>opción</a:t>
            </a:r>
            <a:r>
              <a:rPr lang="en-US" dirty="0" smtClean="0"/>
              <a:t> </a:t>
            </a:r>
            <a:r>
              <a:rPr lang="en-US" dirty="0" err="1" smtClean="0"/>
              <a:t>regulatoria</a:t>
            </a:r>
            <a:r>
              <a:rPr lang="en-US" dirty="0" smtClean="0"/>
              <a:t> la </a:t>
            </a:r>
            <a:r>
              <a:rPr lang="en-US" dirty="0" err="1" smtClean="0"/>
              <a:t>competencia</a:t>
            </a:r>
            <a:r>
              <a:rPr lang="en-US" dirty="0" smtClean="0"/>
              <a:t> </a:t>
            </a:r>
            <a:r>
              <a:rPr lang="en-US" i="1" dirty="0" err="1" smtClean="0"/>
              <a:t>por</a:t>
            </a:r>
            <a:r>
              <a:rPr lang="en-US" dirty="0" smtClean="0"/>
              <a:t> el </a:t>
            </a:r>
            <a:r>
              <a:rPr lang="en-US" dirty="0" err="1" smtClean="0"/>
              <a:t>mercado</a:t>
            </a:r>
            <a:r>
              <a:rPr lang="en-US" dirty="0" smtClean="0"/>
              <a:t> (</a:t>
            </a:r>
            <a:r>
              <a:rPr lang="en-US" dirty="0" err="1" smtClean="0"/>
              <a:t>Demsetz</a:t>
            </a:r>
            <a:r>
              <a:rPr lang="en-US" dirty="0" smtClean="0"/>
              <a:t>) (en </a:t>
            </a:r>
            <a:r>
              <a:rPr lang="en-US" dirty="0" err="1" smtClean="0"/>
              <a:t>vez</a:t>
            </a:r>
            <a:r>
              <a:rPr lang="en-US" dirty="0" smtClean="0"/>
              <a:t> de </a:t>
            </a:r>
            <a:r>
              <a:rPr lang="en-US" dirty="0" err="1" smtClean="0"/>
              <a:t>competencia</a:t>
            </a:r>
            <a:r>
              <a:rPr lang="en-US" dirty="0" smtClean="0"/>
              <a:t> </a:t>
            </a:r>
            <a:r>
              <a:rPr lang="en-US" i="1" dirty="0" smtClean="0"/>
              <a:t>en </a:t>
            </a:r>
            <a:r>
              <a:rPr lang="en-US" dirty="0" smtClean="0"/>
              <a:t>el </a:t>
            </a:r>
            <a:r>
              <a:rPr lang="en-US" dirty="0" err="1" smtClean="0"/>
              <a:t>mercado</a:t>
            </a:r>
            <a:r>
              <a:rPr lang="en-US" dirty="0" smtClean="0"/>
              <a:t>). </a:t>
            </a:r>
          </a:p>
          <a:p>
            <a:pPr lvl="1"/>
            <a:r>
              <a:rPr lang="en-US" dirty="0" err="1" smtClean="0"/>
              <a:t>Pero</a:t>
            </a:r>
            <a:r>
              <a:rPr lang="en-US" dirty="0" smtClean="0"/>
              <a:t>, la </a:t>
            </a:r>
            <a:r>
              <a:rPr lang="en-US" dirty="0" err="1" smtClean="0"/>
              <a:t>competencia</a:t>
            </a:r>
            <a:r>
              <a:rPr lang="en-US" dirty="0" smtClean="0"/>
              <a:t> </a:t>
            </a:r>
            <a:r>
              <a:rPr lang="en-US" dirty="0" err="1" smtClean="0"/>
              <a:t>Demsetz</a:t>
            </a:r>
            <a:r>
              <a:rPr lang="en-US" dirty="0" smtClean="0"/>
              <a:t> </a:t>
            </a:r>
            <a:r>
              <a:rPr lang="en-US" dirty="0" err="1" smtClean="0"/>
              <a:t>lleva</a:t>
            </a:r>
            <a:r>
              <a:rPr lang="en-US" dirty="0" smtClean="0"/>
              <a:t> a un </a:t>
            </a:r>
            <a:r>
              <a:rPr lang="en-US" i="1" dirty="0" smtClean="0"/>
              <a:t>second best,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además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necesario</a:t>
            </a:r>
            <a:r>
              <a:rPr lang="en-US" dirty="0" smtClean="0"/>
              <a:t> regular la </a:t>
            </a:r>
            <a:r>
              <a:rPr lang="en-US" dirty="0" err="1" smtClean="0"/>
              <a:t>calidad</a:t>
            </a:r>
            <a:r>
              <a:rPr lang="en-US" dirty="0" smtClean="0"/>
              <a:t> del </a:t>
            </a:r>
            <a:r>
              <a:rPr lang="en-US" dirty="0" err="1" smtClean="0"/>
              <a:t>servicio</a:t>
            </a:r>
            <a:r>
              <a:rPr lang="en-US" dirty="0" smtClean="0"/>
              <a:t> a </a:t>
            </a:r>
            <a:r>
              <a:rPr lang="en-US" dirty="0" err="1" smtClean="0"/>
              <a:t>prestarse</a:t>
            </a:r>
            <a:r>
              <a:rPr lang="en-US" dirty="0" smtClean="0"/>
              <a:t>, 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lleva</a:t>
            </a:r>
            <a:r>
              <a:rPr lang="en-US" dirty="0" smtClean="0"/>
              <a:t> de </a:t>
            </a:r>
            <a:r>
              <a:rPr lang="en-US" dirty="0" err="1" smtClean="0"/>
              <a:t>vuelta</a:t>
            </a:r>
            <a:r>
              <a:rPr lang="en-US" dirty="0" smtClean="0"/>
              <a:t> a la </a:t>
            </a:r>
            <a:r>
              <a:rPr lang="en-US" dirty="0" err="1" smtClean="0"/>
              <a:t>regulación</a:t>
            </a:r>
            <a:endParaRPr lang="en-US" dirty="0" smtClean="0"/>
          </a:p>
          <a:p>
            <a:pPr lvl="1"/>
            <a:r>
              <a:rPr lang="en-US" dirty="0" err="1" smtClean="0"/>
              <a:t>Demsetz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lleva</a:t>
            </a:r>
            <a:r>
              <a:rPr lang="en-US" dirty="0" smtClean="0"/>
              <a:t> a </a:t>
            </a:r>
            <a:r>
              <a:rPr lang="en-US" dirty="0" err="1" smtClean="0"/>
              <a:t>contratos</a:t>
            </a:r>
            <a:r>
              <a:rPr lang="en-US" dirty="0" smtClean="0"/>
              <a:t> de </a:t>
            </a:r>
            <a:r>
              <a:rPr lang="en-US" dirty="0" err="1" smtClean="0"/>
              <a:t>larga</a:t>
            </a:r>
            <a:r>
              <a:rPr lang="en-US" dirty="0" smtClean="0"/>
              <a:t> </a:t>
            </a:r>
            <a:r>
              <a:rPr lang="en-US" dirty="0" err="1" smtClean="0"/>
              <a:t>duración</a:t>
            </a:r>
            <a:r>
              <a:rPr lang="en-US" dirty="0" smtClean="0"/>
              <a:t>, </a:t>
            </a:r>
            <a:r>
              <a:rPr lang="en-US" dirty="0" err="1" smtClean="0"/>
              <a:t>que</a:t>
            </a:r>
            <a:r>
              <a:rPr lang="en-US" dirty="0" smtClean="0"/>
              <a:t> se </a:t>
            </a:r>
            <a:r>
              <a:rPr lang="en-US" dirty="0" err="1" smtClean="0"/>
              <a:t>parecen</a:t>
            </a:r>
            <a:r>
              <a:rPr lang="en-US" dirty="0" smtClean="0"/>
              <a:t> mucho a la </a:t>
            </a:r>
            <a:r>
              <a:rPr lang="en-US" dirty="0" err="1" smtClean="0"/>
              <a:t>regulación</a:t>
            </a:r>
            <a:r>
              <a:rPr lang="en-US" dirty="0" smtClean="0"/>
              <a:t> (hay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crear</a:t>
            </a:r>
            <a:r>
              <a:rPr lang="en-US" dirty="0" smtClean="0"/>
              <a:t> </a:t>
            </a:r>
            <a:r>
              <a:rPr lang="en-US" dirty="0" err="1" smtClean="0"/>
              <a:t>procedimientos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lidiar</a:t>
            </a:r>
            <a:r>
              <a:rPr lang="en-US" dirty="0" smtClean="0"/>
              <a:t> con la </a:t>
            </a:r>
            <a:r>
              <a:rPr lang="en-US" dirty="0" err="1" smtClean="0"/>
              <a:t>incertidumbre</a:t>
            </a:r>
            <a:r>
              <a:rPr lang="en-US" dirty="0" smtClean="0"/>
              <a:t>).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Síntesis</a:t>
            </a:r>
            <a:r>
              <a:rPr lang="en-US" dirty="0" smtClean="0"/>
              <a:t> (</a:t>
            </a:r>
            <a:r>
              <a:rPr lang="en-US" dirty="0" err="1" smtClean="0"/>
              <a:t>Braeutigam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600200"/>
            <a:ext cx="4442423" cy="4992624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Regulación</a:t>
            </a:r>
            <a:r>
              <a:rPr lang="en-US" dirty="0" smtClean="0"/>
              <a:t>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imitar</a:t>
            </a:r>
            <a:r>
              <a:rPr lang="en-US" dirty="0" smtClean="0"/>
              <a:t> la </a:t>
            </a:r>
            <a:r>
              <a:rPr lang="en-US" dirty="0" err="1" smtClean="0"/>
              <a:t>competencia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regulación</a:t>
            </a:r>
            <a:r>
              <a:rPr lang="en-US" dirty="0" smtClean="0"/>
              <a:t>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introducirse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buscar</a:t>
            </a:r>
            <a:r>
              <a:rPr lang="en-US" dirty="0" smtClean="0"/>
              <a:t> un first best</a:t>
            </a:r>
          </a:p>
          <a:p>
            <a:r>
              <a:rPr lang="en-US" dirty="0" err="1" smtClean="0"/>
              <a:t>Objetivos</a:t>
            </a:r>
            <a:r>
              <a:rPr lang="en-US" dirty="0" smtClean="0"/>
              <a:t> (</a:t>
            </a:r>
            <a:r>
              <a:rPr lang="en-US" dirty="0" err="1" smtClean="0"/>
              <a:t>Willig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Control el </a:t>
            </a:r>
            <a:r>
              <a:rPr lang="en-US" dirty="0" err="1" smtClean="0"/>
              <a:t>poder</a:t>
            </a:r>
            <a:r>
              <a:rPr lang="en-US" dirty="0" smtClean="0"/>
              <a:t> de </a:t>
            </a:r>
            <a:r>
              <a:rPr lang="en-US" dirty="0" err="1" smtClean="0"/>
              <a:t>mercado</a:t>
            </a:r>
            <a:endParaRPr lang="en-US" dirty="0" smtClean="0"/>
          </a:p>
          <a:p>
            <a:pPr lvl="1"/>
            <a:r>
              <a:rPr lang="en-US" dirty="0" err="1" smtClean="0"/>
              <a:t>Respetar</a:t>
            </a:r>
            <a:r>
              <a:rPr lang="en-US" dirty="0" smtClean="0"/>
              <a:t> </a:t>
            </a:r>
            <a:r>
              <a:rPr lang="en-US" dirty="0" err="1" smtClean="0"/>
              <a:t>inversiones</a:t>
            </a:r>
            <a:endParaRPr lang="en-US" dirty="0" smtClean="0"/>
          </a:p>
          <a:p>
            <a:pPr lvl="1"/>
            <a:r>
              <a:rPr lang="en-US" dirty="0" err="1" smtClean="0"/>
              <a:t>Mantener</a:t>
            </a:r>
            <a:r>
              <a:rPr lang="en-US" dirty="0" smtClean="0"/>
              <a:t> </a:t>
            </a:r>
            <a:r>
              <a:rPr lang="en-US" dirty="0" err="1" smtClean="0"/>
              <a:t>incentivos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innovar</a:t>
            </a:r>
            <a:endParaRPr lang="en-US" dirty="0" smtClean="0"/>
          </a:p>
          <a:p>
            <a:pPr lvl="1"/>
            <a:r>
              <a:rPr lang="en-US" dirty="0" err="1" smtClean="0"/>
              <a:t>Permitir</a:t>
            </a:r>
            <a:r>
              <a:rPr lang="en-US" dirty="0" smtClean="0"/>
              <a:t> un </a:t>
            </a:r>
            <a:r>
              <a:rPr lang="en-US" dirty="0" err="1" smtClean="0"/>
              <a:t>sistema</a:t>
            </a:r>
            <a:r>
              <a:rPr lang="en-US" dirty="0" smtClean="0"/>
              <a:t> de </a:t>
            </a:r>
            <a:r>
              <a:rPr lang="en-US" dirty="0" err="1" smtClean="0"/>
              <a:t>precios</a:t>
            </a:r>
            <a:r>
              <a:rPr lang="en-US" dirty="0" smtClean="0"/>
              <a:t> </a:t>
            </a:r>
            <a:r>
              <a:rPr lang="en-US" dirty="0" err="1" smtClean="0"/>
              <a:t>eficiente</a:t>
            </a:r>
            <a:endParaRPr lang="en-US" dirty="0" smtClean="0"/>
          </a:p>
          <a:p>
            <a:pPr lvl="1"/>
            <a:r>
              <a:rPr lang="en-US" dirty="0" err="1" smtClean="0"/>
              <a:t>Aislar</a:t>
            </a:r>
            <a:r>
              <a:rPr lang="en-US" dirty="0" smtClean="0"/>
              <a:t> el </a:t>
            </a:r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regulatoria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influencias</a:t>
            </a:r>
            <a:r>
              <a:rPr lang="en-US" dirty="0" smtClean="0"/>
              <a:t> </a:t>
            </a:r>
            <a:r>
              <a:rPr lang="en-US" dirty="0" err="1" smtClean="0"/>
              <a:t>políticas</a:t>
            </a:r>
            <a:endParaRPr lang="en-US" dirty="0" smtClean="0"/>
          </a:p>
          <a:p>
            <a:pPr lvl="1"/>
            <a:r>
              <a:rPr lang="en-US" dirty="0" err="1" smtClean="0"/>
              <a:t>Permitir</a:t>
            </a:r>
            <a:r>
              <a:rPr lang="en-US" dirty="0" smtClean="0"/>
              <a:t> la </a:t>
            </a:r>
            <a:r>
              <a:rPr lang="en-US" dirty="0" err="1" smtClean="0"/>
              <a:t>competencia</a:t>
            </a:r>
            <a:r>
              <a:rPr lang="en-US" dirty="0" smtClean="0"/>
              <a:t> </a:t>
            </a:r>
            <a:r>
              <a:rPr lang="en-US" dirty="0" err="1" smtClean="0"/>
              <a:t>dentro</a:t>
            </a:r>
            <a:r>
              <a:rPr lang="en-US" dirty="0" smtClean="0"/>
              <a:t> de lo </a:t>
            </a:r>
            <a:r>
              <a:rPr lang="en-US" dirty="0" err="1" smtClean="0"/>
              <a:t>posible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Segunda</a:t>
            </a:r>
            <a:r>
              <a:rPr lang="en-US" dirty="0" smtClean="0"/>
              <a:t> </a:t>
            </a:r>
            <a:r>
              <a:rPr lang="en-US" dirty="0" err="1" smtClean="0"/>
              <a:t>falla</a:t>
            </a:r>
            <a:r>
              <a:rPr lang="en-US" dirty="0" smtClean="0"/>
              <a:t>: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(</a:t>
            </a:r>
            <a:r>
              <a:rPr lang="en-US" dirty="0" err="1" smtClean="0"/>
              <a:t>Basado</a:t>
            </a:r>
            <a:r>
              <a:rPr lang="en-US" dirty="0" smtClean="0"/>
              <a:t> en Hillman, </a:t>
            </a:r>
            <a:r>
              <a:rPr lang="en-US" i="1" dirty="0" smtClean="0"/>
              <a:t>Public Finance and Public Policy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son los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Cuando</a:t>
            </a:r>
            <a:r>
              <a:rPr lang="en-US" dirty="0" smtClean="0"/>
              <a:t> un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r>
              <a:rPr lang="en-US" dirty="0" smtClean="0"/>
              <a:t>, la </a:t>
            </a:r>
            <a:r>
              <a:rPr lang="en-US" dirty="0" err="1" smtClean="0"/>
              <a:t>cantidad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disponible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uno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misma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la </a:t>
            </a:r>
            <a:r>
              <a:rPr lang="en-US" dirty="0" err="1" smtClean="0"/>
              <a:t>cantidad</a:t>
            </a:r>
            <a:r>
              <a:rPr lang="en-US" dirty="0" smtClean="0"/>
              <a:t> </a:t>
            </a:r>
            <a:r>
              <a:rPr lang="en-US" dirty="0" err="1" smtClean="0"/>
              <a:t>disponible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los </a:t>
            </a:r>
            <a:r>
              <a:rPr lang="en-US" dirty="0" err="1" smtClean="0"/>
              <a:t>demás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G=g1=g2=g3=g4=…=</a:t>
            </a:r>
            <a:r>
              <a:rPr lang="en-US" dirty="0" err="1" smtClean="0"/>
              <a:t>gn</a:t>
            </a:r>
            <a:endParaRPr lang="en-US" dirty="0" smtClean="0"/>
          </a:p>
          <a:p>
            <a:r>
              <a:rPr lang="en-US" dirty="0" err="1" smtClean="0"/>
              <a:t>Aunque</a:t>
            </a:r>
            <a:r>
              <a:rPr lang="en-US" dirty="0" smtClean="0"/>
              <a:t> la </a:t>
            </a:r>
            <a:r>
              <a:rPr lang="en-US" dirty="0" err="1" smtClean="0"/>
              <a:t>cantidad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misma</a:t>
            </a:r>
            <a:r>
              <a:rPr lang="en-US" dirty="0" smtClean="0"/>
              <a:t>, </a:t>
            </a:r>
            <a:r>
              <a:rPr lang="en-US" dirty="0" err="1" smtClean="0"/>
              <a:t>las</a:t>
            </a:r>
            <a:r>
              <a:rPr lang="en-US" dirty="0" smtClean="0"/>
              <a:t> personas </a:t>
            </a:r>
            <a:r>
              <a:rPr lang="en-US" dirty="0" err="1" smtClean="0"/>
              <a:t>tienen</a:t>
            </a:r>
            <a:r>
              <a:rPr lang="en-US" dirty="0" smtClean="0"/>
              <a:t> </a:t>
            </a:r>
            <a:r>
              <a:rPr lang="en-US" dirty="0" err="1" smtClean="0"/>
              <a:t>distinta</a:t>
            </a:r>
            <a:r>
              <a:rPr lang="en-US" dirty="0" smtClean="0"/>
              <a:t> </a:t>
            </a:r>
            <a:r>
              <a:rPr lang="en-US" dirty="0" err="1" smtClean="0"/>
              <a:t>valoración</a:t>
            </a:r>
            <a:r>
              <a:rPr lang="en-US" dirty="0" smtClean="0"/>
              <a:t> del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endParaRPr lang="en-US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Características</a:t>
            </a:r>
            <a:r>
              <a:rPr lang="en-US" dirty="0" smtClean="0"/>
              <a:t> </a:t>
            </a:r>
            <a:r>
              <a:rPr lang="en-US" dirty="0" err="1" smtClean="0"/>
              <a:t>clásicas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No </a:t>
            </a:r>
            <a:r>
              <a:rPr lang="en-US" dirty="0" err="1" smtClean="0"/>
              <a:t>rivalidad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 </a:t>
            </a:r>
            <a:r>
              <a:rPr lang="en-US" dirty="0" err="1" smtClean="0"/>
              <a:t>puros</a:t>
            </a:r>
            <a:r>
              <a:rPr lang="en-US" dirty="0" smtClean="0"/>
              <a:t>: el </a:t>
            </a:r>
            <a:r>
              <a:rPr lang="en-US" dirty="0" err="1" smtClean="0"/>
              <a:t>beneficio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usuario</a:t>
            </a:r>
            <a:r>
              <a:rPr lang="en-US" dirty="0" smtClean="0"/>
              <a:t> no </a:t>
            </a:r>
            <a:r>
              <a:rPr lang="en-US" dirty="0" err="1" smtClean="0"/>
              <a:t>disminuye</a:t>
            </a:r>
            <a:r>
              <a:rPr lang="en-US" dirty="0" smtClean="0"/>
              <a:t> con el </a:t>
            </a:r>
            <a:r>
              <a:rPr lang="en-US" dirty="0" err="1" smtClean="0"/>
              <a:t>número</a:t>
            </a:r>
            <a:r>
              <a:rPr lang="en-US" dirty="0" smtClean="0"/>
              <a:t> de </a:t>
            </a:r>
            <a:r>
              <a:rPr lang="en-US" dirty="0" err="1" smtClean="0"/>
              <a:t>usuarios</a:t>
            </a:r>
            <a:endParaRPr lang="en-US" dirty="0" smtClean="0"/>
          </a:p>
          <a:p>
            <a:pPr lvl="2"/>
            <a:r>
              <a:rPr lang="en-US" dirty="0" smtClean="0"/>
              <a:t>Son </a:t>
            </a:r>
            <a:r>
              <a:rPr lang="en-US" dirty="0" err="1" smtClean="0"/>
              <a:t>monopolios</a:t>
            </a:r>
            <a:r>
              <a:rPr lang="en-US" dirty="0" smtClean="0"/>
              <a:t> </a:t>
            </a:r>
            <a:r>
              <a:rPr lang="en-US" dirty="0" err="1" smtClean="0"/>
              <a:t>naturales</a:t>
            </a:r>
            <a:endParaRPr lang="en-US" dirty="0" smtClean="0"/>
          </a:p>
          <a:p>
            <a:pPr lvl="1"/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 </a:t>
            </a:r>
            <a:r>
              <a:rPr lang="en-US" dirty="0" err="1" smtClean="0"/>
              <a:t>sujetos</a:t>
            </a:r>
            <a:r>
              <a:rPr lang="en-US" dirty="0" smtClean="0"/>
              <a:t> a </a:t>
            </a:r>
            <a:r>
              <a:rPr lang="en-US" dirty="0" err="1" smtClean="0"/>
              <a:t>congestión</a:t>
            </a:r>
            <a:r>
              <a:rPr lang="en-US" dirty="0" smtClean="0"/>
              <a:t>: a </a:t>
            </a:r>
            <a:r>
              <a:rPr lang="en-US" dirty="0" err="1" smtClean="0"/>
              <a:t>partir</a:t>
            </a:r>
            <a:r>
              <a:rPr lang="en-US" dirty="0" smtClean="0"/>
              <a:t> de un </a:t>
            </a:r>
            <a:r>
              <a:rPr lang="en-US" dirty="0" err="1" smtClean="0"/>
              <a:t>cierto</a:t>
            </a:r>
            <a:r>
              <a:rPr lang="en-US" dirty="0" smtClean="0"/>
              <a:t> </a:t>
            </a:r>
            <a:r>
              <a:rPr lang="en-US" dirty="0" err="1" smtClean="0"/>
              <a:t>punto</a:t>
            </a:r>
            <a:r>
              <a:rPr lang="en-US" dirty="0" smtClean="0"/>
              <a:t>, el </a:t>
            </a:r>
            <a:r>
              <a:rPr lang="en-US" dirty="0" err="1" smtClean="0"/>
              <a:t>beneficio</a:t>
            </a:r>
            <a:r>
              <a:rPr lang="en-US" dirty="0" smtClean="0"/>
              <a:t> individual </a:t>
            </a:r>
            <a:r>
              <a:rPr lang="en-US" dirty="0" err="1" smtClean="0"/>
              <a:t>comienza</a:t>
            </a:r>
            <a:r>
              <a:rPr lang="en-US" dirty="0" smtClean="0"/>
              <a:t> a </a:t>
            </a:r>
            <a:r>
              <a:rPr lang="en-US" dirty="0" err="1" smtClean="0"/>
              <a:t>decrecer</a:t>
            </a:r>
            <a:endParaRPr lang="en-US" dirty="0" smtClean="0"/>
          </a:p>
          <a:p>
            <a:pPr lvl="2"/>
            <a:r>
              <a:rPr lang="en-US" dirty="0" err="1" smtClean="0"/>
              <a:t>Estos</a:t>
            </a:r>
            <a:r>
              <a:rPr lang="en-US" dirty="0" smtClean="0"/>
              <a:t>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ser </a:t>
            </a:r>
            <a:r>
              <a:rPr lang="en-US" dirty="0" err="1" smtClean="0"/>
              <a:t>proveídos</a:t>
            </a:r>
            <a:r>
              <a:rPr lang="en-US" dirty="0" smtClean="0"/>
              <a:t> en forma </a:t>
            </a:r>
            <a:r>
              <a:rPr lang="en-US" dirty="0" err="1" smtClean="0"/>
              <a:t>privada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en forma </a:t>
            </a:r>
            <a:r>
              <a:rPr lang="en-US" dirty="0" err="1" smtClean="0"/>
              <a:t>competitiva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lo </a:t>
            </a:r>
            <a:r>
              <a:rPr lang="en-US" dirty="0" err="1" smtClean="0"/>
              <a:t>que</a:t>
            </a:r>
            <a:r>
              <a:rPr lang="en-US" dirty="0" smtClean="0"/>
              <a:t> no </a:t>
            </a:r>
            <a:r>
              <a:rPr lang="en-US" dirty="0" err="1" smtClean="0"/>
              <a:t>constituyen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justificación</a:t>
            </a:r>
            <a:r>
              <a:rPr lang="en-US" dirty="0" smtClean="0"/>
              <a:t> de </a:t>
            </a:r>
            <a:r>
              <a:rPr lang="en-US" dirty="0" err="1" smtClean="0"/>
              <a:t>intervención</a:t>
            </a:r>
            <a:r>
              <a:rPr lang="en-US" dirty="0" smtClean="0"/>
              <a:t> </a:t>
            </a:r>
            <a:r>
              <a:rPr lang="en-US" dirty="0" err="1" smtClean="0"/>
              <a:t>estatal</a:t>
            </a:r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 err="1" smtClean="0"/>
              <a:t>exclusión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O no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forzarse</a:t>
            </a:r>
            <a:r>
              <a:rPr lang="en-US" dirty="0" smtClean="0"/>
              <a:t> la </a:t>
            </a:r>
            <a:r>
              <a:rPr lang="en-US" dirty="0" err="1" smtClean="0"/>
              <a:t>exclusión</a:t>
            </a:r>
            <a:endParaRPr lang="en-US" dirty="0" smtClean="0"/>
          </a:p>
          <a:p>
            <a:pPr lvl="1"/>
            <a:r>
              <a:rPr lang="en-US" dirty="0" smtClean="0"/>
              <a:t>O,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ocurre</a:t>
            </a:r>
            <a:r>
              <a:rPr lang="en-US" dirty="0" smtClean="0"/>
              <a:t> en los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 </a:t>
            </a:r>
            <a:r>
              <a:rPr lang="en-US" dirty="0" err="1" smtClean="0"/>
              <a:t>puros</a:t>
            </a:r>
            <a:r>
              <a:rPr lang="en-US" dirty="0" smtClean="0"/>
              <a:t>, </a:t>
            </a:r>
            <a:r>
              <a:rPr lang="en-US" dirty="0" err="1" smtClean="0"/>
              <a:t>forzar</a:t>
            </a:r>
            <a:r>
              <a:rPr lang="en-US" dirty="0" smtClean="0"/>
              <a:t> la </a:t>
            </a:r>
            <a:r>
              <a:rPr lang="en-US" dirty="0" err="1" smtClean="0"/>
              <a:t>exclusión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ineficiente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problema</a:t>
            </a:r>
            <a:r>
              <a:rPr lang="en-US" dirty="0" smtClean="0"/>
              <a:t> de la </a:t>
            </a:r>
            <a:r>
              <a:rPr lang="en-US" dirty="0" err="1" smtClean="0"/>
              <a:t>eficiencia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Wn</a:t>
            </a:r>
            <a:r>
              <a:rPr lang="en-US" sz="2800" dirty="0" smtClean="0"/>
              <a:t>: </a:t>
            </a:r>
            <a:r>
              <a:rPr lang="en-US" sz="2800" dirty="0" err="1" smtClean="0"/>
              <a:t>beneficio</a:t>
            </a:r>
            <a:r>
              <a:rPr lang="en-US" sz="2800" dirty="0" smtClean="0"/>
              <a:t> total </a:t>
            </a:r>
            <a:r>
              <a:rPr lang="en-US" sz="2800" dirty="0" err="1" smtClean="0"/>
              <a:t>correspondiente</a:t>
            </a:r>
            <a:r>
              <a:rPr lang="en-US" sz="2800" dirty="0" smtClean="0"/>
              <a:t> a </a:t>
            </a:r>
            <a:r>
              <a:rPr lang="en-US" sz="2800" dirty="0" err="1" smtClean="0"/>
              <a:t>n</a:t>
            </a:r>
            <a:r>
              <a:rPr lang="en-US" sz="2800" dirty="0" smtClean="0"/>
              <a:t> personas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Wn+1: </a:t>
            </a:r>
            <a:r>
              <a:rPr lang="en-US" sz="2800" dirty="0" err="1" smtClean="0"/>
              <a:t>beneficio</a:t>
            </a:r>
            <a:r>
              <a:rPr lang="en-US" sz="2800" dirty="0" smtClean="0"/>
              <a:t> total </a:t>
            </a:r>
            <a:r>
              <a:rPr lang="en-US" sz="2800" dirty="0" err="1" smtClean="0"/>
              <a:t>correspondiente</a:t>
            </a:r>
            <a:r>
              <a:rPr lang="en-US" sz="2800" dirty="0" smtClean="0"/>
              <a:t> a n+1 personas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err="1" smtClean="0"/>
              <a:t>Admitir</a:t>
            </a:r>
            <a:r>
              <a:rPr lang="en-US" sz="2800" dirty="0" smtClean="0"/>
              <a:t> un </a:t>
            </a:r>
            <a:r>
              <a:rPr lang="en-US" sz="2800" dirty="0" err="1" smtClean="0"/>
              <a:t>nuevo</a:t>
            </a:r>
            <a:r>
              <a:rPr lang="en-US" sz="2800" dirty="0" smtClean="0"/>
              <a:t> </a:t>
            </a:r>
            <a:r>
              <a:rPr lang="en-US" sz="2800" dirty="0" err="1" smtClean="0"/>
              <a:t>usuario</a:t>
            </a:r>
            <a:r>
              <a:rPr lang="en-US" sz="2800" dirty="0" smtClean="0"/>
              <a:t> </a:t>
            </a:r>
            <a:r>
              <a:rPr lang="en-US" sz="2800" dirty="0" err="1" smtClean="0"/>
              <a:t>es</a:t>
            </a:r>
            <a:r>
              <a:rPr lang="en-US" sz="2800" dirty="0" smtClean="0"/>
              <a:t> </a:t>
            </a:r>
            <a:r>
              <a:rPr lang="en-US" sz="2800" dirty="0" err="1" smtClean="0"/>
              <a:t>entonces</a:t>
            </a:r>
            <a:r>
              <a:rPr lang="en-US" sz="2800" dirty="0" smtClean="0"/>
              <a:t> Pareto superior. </a:t>
            </a:r>
            <a:r>
              <a:rPr lang="en-US" sz="2800" dirty="0" err="1" smtClean="0"/>
              <a:t>Por</a:t>
            </a:r>
            <a:r>
              <a:rPr lang="en-US" sz="2800" dirty="0" smtClean="0"/>
              <a:t> </a:t>
            </a:r>
            <a:r>
              <a:rPr lang="en-US" sz="2800" dirty="0" err="1" smtClean="0"/>
              <a:t>ello</a:t>
            </a:r>
            <a:r>
              <a:rPr lang="en-US" sz="2800" dirty="0" smtClean="0"/>
              <a:t>, el </a:t>
            </a:r>
            <a:r>
              <a:rPr lang="en-US" sz="2800" dirty="0" err="1" smtClean="0"/>
              <a:t>uso</a:t>
            </a:r>
            <a:r>
              <a:rPr lang="en-US" sz="2800" dirty="0" smtClean="0"/>
              <a:t> </a:t>
            </a:r>
            <a:r>
              <a:rPr lang="en-US" sz="2800" dirty="0" err="1" smtClean="0"/>
              <a:t>eficiente</a:t>
            </a:r>
            <a:r>
              <a:rPr lang="en-US" sz="2800" dirty="0" smtClean="0"/>
              <a:t> de los </a:t>
            </a:r>
            <a:r>
              <a:rPr lang="en-US" sz="2800" dirty="0" err="1" smtClean="0"/>
              <a:t>bienes</a:t>
            </a:r>
            <a:r>
              <a:rPr lang="en-US" sz="2800" dirty="0" smtClean="0"/>
              <a:t> </a:t>
            </a:r>
            <a:r>
              <a:rPr lang="en-US" sz="2800" dirty="0" err="1" smtClean="0"/>
              <a:t>público</a:t>
            </a:r>
            <a:r>
              <a:rPr lang="en-US" sz="2800" dirty="0" smtClean="0"/>
              <a:t> </a:t>
            </a:r>
            <a:r>
              <a:rPr lang="en-US" sz="2800" dirty="0" err="1" smtClean="0"/>
              <a:t>demanda</a:t>
            </a:r>
            <a:r>
              <a:rPr lang="en-US" sz="2800" dirty="0" smtClean="0"/>
              <a:t> </a:t>
            </a:r>
            <a:r>
              <a:rPr lang="en-US" sz="2800" dirty="0" err="1" smtClean="0"/>
              <a:t>abrir</a:t>
            </a:r>
            <a:r>
              <a:rPr lang="en-US" sz="2800" dirty="0" smtClean="0"/>
              <a:t>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uso</a:t>
            </a:r>
            <a:r>
              <a:rPr lang="en-US" sz="2800" dirty="0" smtClean="0"/>
              <a:t> a </a:t>
            </a:r>
            <a:r>
              <a:rPr lang="en-US" sz="2800" dirty="0" err="1" smtClean="0"/>
              <a:t>todos</a:t>
            </a:r>
            <a:endParaRPr lang="en-US" sz="2800" dirty="0" smtClean="0"/>
          </a:p>
          <a:p>
            <a:endParaRPr lang="en-US" dirty="0"/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3124200" y="2183405"/>
          <a:ext cx="1873250" cy="978563"/>
        </p:xfrm>
        <a:graphic>
          <a:graphicData uri="http://schemas.openxmlformats.org/presentationml/2006/ole">
            <p:oleObj spid="_x0000_s70658" name="Equation" r:id="rId3" imgW="850900" imgH="444500" progId="Equation.3">
              <p:embed/>
            </p:oleObj>
          </a:graphicData>
        </a:graphic>
      </p:graphicFrame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3124200" y="3822700"/>
          <a:ext cx="2152650" cy="977900"/>
        </p:xfrm>
        <a:graphic>
          <a:graphicData uri="http://schemas.openxmlformats.org/presentationml/2006/ole">
            <p:oleObj spid="_x0000_s70659" name="Equation" r:id="rId4" imgW="977900" imgH="444500" progId="Equation.3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problema</a:t>
            </a:r>
            <a:r>
              <a:rPr lang="en-US" dirty="0" smtClean="0"/>
              <a:t> de los </a:t>
            </a:r>
            <a:r>
              <a:rPr lang="en-US" dirty="0" err="1" smtClean="0"/>
              <a:t>pagos</a:t>
            </a:r>
            <a:r>
              <a:rPr lang="en-US" dirty="0" smtClean="0"/>
              <a:t> </a:t>
            </a:r>
            <a:r>
              <a:rPr lang="en-US" dirty="0" err="1" smtClean="0"/>
              <a:t>privados</a:t>
            </a:r>
            <a:r>
              <a:rPr lang="en-US" dirty="0" smtClean="0"/>
              <a:t> de los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Podemos</a:t>
            </a:r>
            <a:r>
              <a:rPr lang="en-US" dirty="0" smtClean="0"/>
              <a:t> </a:t>
            </a:r>
            <a:r>
              <a:rPr lang="en-US" dirty="0" err="1" smtClean="0"/>
              <a:t>tener</a:t>
            </a:r>
            <a:r>
              <a:rPr lang="en-US" dirty="0" smtClean="0"/>
              <a:t>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 en </a:t>
            </a:r>
            <a:r>
              <a:rPr lang="en-US" dirty="0" err="1" smtClean="0"/>
              <a:t>cantidades</a:t>
            </a:r>
            <a:r>
              <a:rPr lang="en-US" dirty="0" smtClean="0"/>
              <a:t> </a:t>
            </a:r>
            <a:r>
              <a:rPr lang="en-US" dirty="0" err="1" smtClean="0"/>
              <a:t>eficientes</a:t>
            </a:r>
            <a:r>
              <a:rPr lang="en-US" dirty="0" smtClean="0"/>
              <a:t> sin </a:t>
            </a:r>
            <a:r>
              <a:rPr lang="en-US" dirty="0" err="1" smtClean="0"/>
              <a:t>contar</a:t>
            </a:r>
            <a:r>
              <a:rPr lang="en-US" dirty="0" smtClean="0"/>
              <a:t> con un </a:t>
            </a:r>
            <a:r>
              <a:rPr lang="en-US" dirty="0" err="1" smtClean="0"/>
              <a:t>gobierno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un </a:t>
            </a:r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colectivo</a:t>
            </a:r>
            <a:r>
              <a:rPr lang="en-US" dirty="0" smtClean="0"/>
              <a:t> de </a:t>
            </a:r>
            <a:r>
              <a:rPr lang="en-US" dirty="0" err="1" smtClean="0"/>
              <a:t>toma</a:t>
            </a:r>
            <a:r>
              <a:rPr lang="en-US" dirty="0" smtClean="0"/>
              <a:t> de </a:t>
            </a:r>
            <a:r>
              <a:rPr lang="en-US" dirty="0" err="1" smtClean="0"/>
              <a:t>decisiones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Respuesta</a:t>
            </a:r>
            <a:r>
              <a:rPr lang="en-US" dirty="0" smtClean="0"/>
              <a:t>: NO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Suma vertical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demandas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En los </a:t>
            </a:r>
            <a:r>
              <a:rPr lang="en-US" sz="2400" dirty="0" err="1" smtClean="0"/>
              <a:t>bienes</a:t>
            </a:r>
            <a:r>
              <a:rPr lang="en-US" sz="2400" dirty="0" smtClean="0"/>
              <a:t> </a:t>
            </a:r>
            <a:r>
              <a:rPr lang="en-US" sz="2400" dirty="0" err="1" smtClean="0"/>
              <a:t>privados</a:t>
            </a:r>
            <a:r>
              <a:rPr lang="en-US" sz="2400" dirty="0" smtClean="0"/>
              <a:t>, </a:t>
            </a:r>
            <a:r>
              <a:rPr lang="en-US" sz="2400" dirty="0" err="1" smtClean="0"/>
              <a:t>las</a:t>
            </a:r>
            <a:r>
              <a:rPr lang="en-US" sz="2400" dirty="0" smtClean="0"/>
              <a:t> </a:t>
            </a:r>
            <a:r>
              <a:rPr lang="en-US" sz="2400" dirty="0" err="1" smtClean="0"/>
              <a:t>demandas</a:t>
            </a:r>
            <a:r>
              <a:rPr lang="en-US" sz="2400" dirty="0" smtClean="0"/>
              <a:t> </a:t>
            </a:r>
            <a:r>
              <a:rPr lang="en-US" sz="2400" dirty="0" err="1" smtClean="0"/>
              <a:t>individuales</a:t>
            </a:r>
            <a:r>
              <a:rPr lang="en-US" sz="2400" dirty="0" smtClean="0"/>
              <a:t> se </a:t>
            </a:r>
            <a:r>
              <a:rPr lang="en-US" sz="2400" dirty="0" err="1" smtClean="0"/>
              <a:t>suman</a:t>
            </a:r>
            <a:r>
              <a:rPr lang="en-US" sz="2400" dirty="0" smtClean="0"/>
              <a:t> </a:t>
            </a:r>
            <a:r>
              <a:rPr lang="en-US" sz="2400" dirty="0" err="1" smtClean="0"/>
              <a:t>horizontalmente</a:t>
            </a:r>
            <a:r>
              <a:rPr lang="en-US" sz="2400" dirty="0" smtClean="0"/>
              <a:t>; en los </a:t>
            </a:r>
            <a:r>
              <a:rPr lang="en-US" sz="2400" dirty="0" err="1" smtClean="0"/>
              <a:t>bienes</a:t>
            </a:r>
            <a:r>
              <a:rPr lang="en-US" sz="2400" dirty="0" smtClean="0"/>
              <a:t> </a:t>
            </a:r>
            <a:r>
              <a:rPr lang="en-US" sz="2400" dirty="0" err="1" smtClean="0"/>
              <a:t>públicos</a:t>
            </a:r>
            <a:r>
              <a:rPr lang="en-US" sz="2400" dirty="0" smtClean="0"/>
              <a:t> se </a:t>
            </a:r>
            <a:r>
              <a:rPr lang="en-US" sz="2400" dirty="0" err="1" smtClean="0"/>
              <a:t>suman</a:t>
            </a:r>
            <a:r>
              <a:rPr lang="en-US" sz="2400" dirty="0" smtClean="0"/>
              <a:t> </a:t>
            </a:r>
            <a:r>
              <a:rPr lang="en-US" sz="2400" dirty="0" err="1" smtClean="0"/>
              <a:t>verticalmente</a:t>
            </a:r>
            <a:endParaRPr lang="en-US" sz="2400" dirty="0" smtClean="0"/>
          </a:p>
          <a:p>
            <a:r>
              <a:rPr lang="en-US" sz="2400" dirty="0" smtClean="0"/>
              <a:t>La </a:t>
            </a:r>
            <a:r>
              <a:rPr lang="en-US" sz="2400" dirty="0" err="1" smtClean="0"/>
              <a:t>condición</a:t>
            </a:r>
            <a:r>
              <a:rPr lang="en-US" sz="2400" dirty="0" smtClean="0"/>
              <a:t> de </a:t>
            </a:r>
            <a:r>
              <a:rPr lang="en-US" sz="2400" dirty="0" err="1" smtClean="0"/>
              <a:t>equilibrio</a:t>
            </a:r>
            <a:r>
              <a:rPr lang="en-US" sz="2400" dirty="0" smtClean="0"/>
              <a:t> </a:t>
            </a:r>
            <a:r>
              <a:rPr lang="en-US" sz="2400" dirty="0" err="1" smtClean="0"/>
              <a:t>eficiente</a:t>
            </a:r>
            <a:r>
              <a:rPr lang="en-US" sz="2400" dirty="0" smtClean="0"/>
              <a:t> en </a:t>
            </a:r>
            <a:r>
              <a:rPr lang="en-US" sz="2400" dirty="0" err="1" smtClean="0"/>
              <a:t>bienes</a:t>
            </a:r>
            <a:r>
              <a:rPr lang="en-US" sz="2400" dirty="0" smtClean="0"/>
              <a:t> </a:t>
            </a:r>
            <a:r>
              <a:rPr lang="en-US" sz="2400" dirty="0" err="1" smtClean="0"/>
              <a:t>públicos</a:t>
            </a:r>
            <a:r>
              <a:rPr lang="en-US" sz="2400" dirty="0" smtClean="0"/>
              <a:t> </a:t>
            </a:r>
            <a:r>
              <a:rPr lang="en-US" sz="2400" dirty="0" err="1" smtClean="0"/>
              <a:t>está</a:t>
            </a:r>
            <a:r>
              <a:rPr lang="en-US" sz="2400" dirty="0" smtClean="0"/>
              <a:t> dada </a:t>
            </a:r>
            <a:r>
              <a:rPr lang="en-US" sz="2400" dirty="0" err="1" smtClean="0"/>
              <a:t>por</a:t>
            </a:r>
            <a:r>
              <a:rPr lang="en-US" sz="2400" dirty="0" smtClean="0"/>
              <a:t> la </a:t>
            </a:r>
            <a:r>
              <a:rPr lang="en-US" sz="2400" dirty="0" err="1" smtClean="0"/>
              <a:t>siguiente</a:t>
            </a:r>
            <a:r>
              <a:rPr lang="en-US" sz="2400" dirty="0" smtClean="0"/>
              <a:t> </a:t>
            </a:r>
            <a:r>
              <a:rPr lang="en-US" sz="2400" dirty="0" err="1" smtClean="0"/>
              <a:t>fórmula</a:t>
            </a:r>
            <a:r>
              <a:rPr lang="en-US" sz="2400" dirty="0" smtClean="0"/>
              <a:t>: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err="1" smtClean="0"/>
              <a:t>Pero</a:t>
            </a:r>
            <a:r>
              <a:rPr lang="en-US" sz="2400" dirty="0" smtClean="0"/>
              <a:t>, </a:t>
            </a:r>
            <a:r>
              <a:rPr lang="en-US" sz="2400" dirty="0" err="1" smtClean="0"/>
              <a:t>aquí</a:t>
            </a:r>
            <a:r>
              <a:rPr lang="en-US" sz="2400" dirty="0" smtClean="0"/>
              <a:t> </a:t>
            </a:r>
            <a:r>
              <a:rPr lang="en-US" sz="2400" dirty="0" err="1" smtClean="0"/>
              <a:t>cada</a:t>
            </a:r>
            <a:r>
              <a:rPr lang="en-US" sz="2400" dirty="0" smtClean="0"/>
              <a:t> </a:t>
            </a:r>
            <a:r>
              <a:rPr lang="en-US" sz="2400" dirty="0" err="1" smtClean="0"/>
              <a:t>individuo</a:t>
            </a:r>
            <a:r>
              <a:rPr lang="en-US" sz="2400" dirty="0" smtClean="0"/>
              <a:t> </a:t>
            </a:r>
            <a:r>
              <a:rPr lang="en-US" sz="2400" dirty="0" err="1" smtClean="0"/>
              <a:t>paga</a:t>
            </a:r>
            <a:r>
              <a:rPr lang="en-US" sz="2400" dirty="0" smtClean="0"/>
              <a:t> </a:t>
            </a:r>
            <a:r>
              <a:rPr lang="en-US" sz="2400" dirty="0" err="1" smtClean="0"/>
              <a:t>conforme</a:t>
            </a:r>
            <a:r>
              <a:rPr lang="en-US" sz="2400" dirty="0" smtClean="0"/>
              <a:t> al </a:t>
            </a:r>
            <a:r>
              <a:rPr lang="en-US" sz="2400" dirty="0" err="1" smtClean="0"/>
              <a:t>beneficio</a:t>
            </a:r>
            <a:r>
              <a:rPr lang="en-US" sz="2400" dirty="0" smtClean="0"/>
              <a:t> marginal </a:t>
            </a:r>
            <a:r>
              <a:rPr lang="en-US" sz="2400" dirty="0" err="1" smtClean="0"/>
              <a:t>propio</a:t>
            </a:r>
            <a:r>
              <a:rPr lang="en-US" sz="2400" dirty="0" smtClean="0"/>
              <a:t>, lo </a:t>
            </a:r>
            <a:r>
              <a:rPr lang="en-US" sz="2400" dirty="0" err="1" smtClean="0"/>
              <a:t>que</a:t>
            </a:r>
            <a:r>
              <a:rPr lang="en-US" sz="2400" dirty="0" smtClean="0"/>
              <a:t> genera </a:t>
            </a:r>
            <a:r>
              <a:rPr lang="en-US" sz="2400" dirty="0" err="1" smtClean="0"/>
              <a:t>incentivos</a:t>
            </a:r>
            <a:r>
              <a:rPr lang="en-US" sz="2400" dirty="0" smtClean="0"/>
              <a:t> </a:t>
            </a:r>
            <a:r>
              <a:rPr lang="en-US" sz="2400" dirty="0" err="1" smtClean="0"/>
              <a:t>para</a:t>
            </a:r>
            <a:r>
              <a:rPr lang="en-US" sz="2400" dirty="0" smtClean="0"/>
              <a:t> </a:t>
            </a:r>
            <a:r>
              <a:rPr lang="en-US" sz="2400" dirty="0" err="1" smtClean="0"/>
              <a:t>que</a:t>
            </a:r>
            <a:r>
              <a:rPr lang="en-US" sz="2400" dirty="0" smtClean="0"/>
              <a:t> se </a:t>
            </a:r>
            <a:r>
              <a:rPr lang="en-US" sz="2400" dirty="0" err="1" smtClean="0"/>
              <a:t>manifieste</a:t>
            </a:r>
            <a:r>
              <a:rPr lang="en-US" sz="2400" dirty="0" smtClean="0"/>
              <a:t> al exterior un </a:t>
            </a:r>
            <a:r>
              <a:rPr lang="en-US" sz="2400" dirty="0" err="1" smtClean="0"/>
              <a:t>beneficio</a:t>
            </a:r>
            <a:r>
              <a:rPr lang="en-US" sz="2400" dirty="0" smtClean="0"/>
              <a:t> marginal </a:t>
            </a:r>
            <a:r>
              <a:rPr lang="en-US" sz="2400" dirty="0" err="1" smtClean="0"/>
              <a:t>menor</a:t>
            </a:r>
            <a:r>
              <a:rPr lang="en-US" sz="2400" dirty="0" smtClean="0"/>
              <a:t> al real</a:t>
            </a:r>
          </a:p>
          <a:p>
            <a:pPr lvl="1"/>
            <a:r>
              <a:rPr lang="en-US" sz="2000" dirty="0" err="1" smtClean="0"/>
              <a:t>Problema</a:t>
            </a:r>
            <a:r>
              <a:rPr lang="en-US" sz="2000" dirty="0" smtClean="0"/>
              <a:t> de free riding</a:t>
            </a:r>
          </a:p>
          <a:p>
            <a:pPr>
              <a:buNone/>
            </a:pPr>
            <a:endParaRPr lang="en-US" sz="2400" dirty="0"/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2819400" y="3886200"/>
          <a:ext cx="1752600" cy="853440"/>
        </p:xfrm>
        <a:graphic>
          <a:graphicData uri="http://schemas.openxmlformats.org/presentationml/2006/ole">
            <p:oleObj spid="_x0000_s72706" name="Equation" r:id="rId3" imgW="800100" imgH="44450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Introducción</a:t>
            </a:r>
            <a:r>
              <a:rPr lang="en-US" dirty="0" smtClean="0"/>
              <a:t> “legal”: 5 </a:t>
            </a:r>
            <a:r>
              <a:rPr lang="en-US" dirty="0" err="1" smtClean="0"/>
              <a:t>Tensiones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(1) </a:t>
            </a:r>
            <a:r>
              <a:rPr lang="en-US" dirty="0" err="1" smtClean="0"/>
              <a:t>Regulación</a:t>
            </a:r>
            <a:r>
              <a:rPr lang="en-US" dirty="0" smtClean="0"/>
              <a:t> vs. </a:t>
            </a:r>
            <a:r>
              <a:rPr lang="en-US" dirty="0" err="1" smtClean="0"/>
              <a:t>Responsabilidad</a:t>
            </a:r>
            <a:r>
              <a:rPr lang="en-US" dirty="0" smtClean="0"/>
              <a:t> </a:t>
            </a:r>
            <a:r>
              <a:rPr lang="en-US" dirty="0" err="1" smtClean="0"/>
              <a:t>extracontractual</a:t>
            </a:r>
            <a:r>
              <a:rPr lang="en-US" dirty="0" smtClean="0"/>
              <a:t>—</a:t>
            </a:r>
            <a:r>
              <a:rPr lang="en-US" dirty="0" err="1" smtClean="0"/>
              <a:t>Derecho</a:t>
            </a:r>
            <a:r>
              <a:rPr lang="en-US" dirty="0" smtClean="0"/>
              <a:t> </a:t>
            </a:r>
            <a:r>
              <a:rPr lang="en-US" dirty="0" err="1" smtClean="0"/>
              <a:t>Administrativo</a:t>
            </a:r>
            <a:r>
              <a:rPr lang="en-US" dirty="0" smtClean="0"/>
              <a:t> vs. </a:t>
            </a:r>
            <a:r>
              <a:rPr lang="en-US" dirty="0" err="1" smtClean="0"/>
              <a:t>Derecho</a:t>
            </a:r>
            <a:r>
              <a:rPr lang="en-US" dirty="0" smtClean="0"/>
              <a:t> Civil</a:t>
            </a:r>
          </a:p>
          <a:p>
            <a:r>
              <a:rPr lang="en-US" dirty="0" smtClean="0"/>
              <a:t>(2) </a:t>
            </a:r>
            <a:r>
              <a:rPr lang="en-US" dirty="0" err="1" smtClean="0"/>
              <a:t>Dadores</a:t>
            </a:r>
            <a:r>
              <a:rPr lang="en-US" dirty="0" smtClean="0"/>
              <a:t>, </a:t>
            </a:r>
            <a:r>
              <a:rPr lang="en-US" dirty="0" err="1" smtClean="0"/>
              <a:t>recibidores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redistribución</a:t>
            </a:r>
            <a:r>
              <a:rPr lang="en-US" dirty="0" smtClean="0"/>
              <a:t>—</a:t>
            </a:r>
            <a:r>
              <a:rPr lang="en-US" dirty="0" err="1" smtClean="0"/>
              <a:t>Actividad</a:t>
            </a:r>
            <a:r>
              <a:rPr lang="en-US" dirty="0" smtClean="0"/>
              <a:t> de </a:t>
            </a:r>
            <a:r>
              <a:rPr lang="en-US" dirty="0" err="1" smtClean="0"/>
              <a:t>limitación</a:t>
            </a:r>
            <a:r>
              <a:rPr lang="en-US" dirty="0" smtClean="0"/>
              <a:t> vs. Estado </a:t>
            </a:r>
            <a:r>
              <a:rPr lang="en-US" dirty="0" err="1" smtClean="0"/>
              <a:t>prestacional</a:t>
            </a:r>
            <a:endParaRPr lang="en-US" dirty="0" smtClean="0"/>
          </a:p>
          <a:p>
            <a:r>
              <a:rPr lang="en-US" dirty="0" smtClean="0"/>
              <a:t>(3) </a:t>
            </a:r>
            <a:r>
              <a:rPr lang="en-US" dirty="0" err="1" smtClean="0"/>
              <a:t>Derecho</a:t>
            </a:r>
            <a:r>
              <a:rPr lang="en-US" dirty="0" smtClean="0"/>
              <a:t> </a:t>
            </a:r>
            <a:r>
              <a:rPr lang="en-US" dirty="0" err="1" smtClean="0"/>
              <a:t>administrativo</a:t>
            </a:r>
            <a:r>
              <a:rPr lang="en-US" dirty="0" smtClean="0"/>
              <a:t> de la Luz Verde vs. Luz </a:t>
            </a:r>
            <a:r>
              <a:rPr lang="en-US" dirty="0" err="1" smtClean="0"/>
              <a:t>Roja</a:t>
            </a:r>
            <a:r>
              <a:rPr lang="en-US" dirty="0" smtClean="0"/>
              <a:t> </a:t>
            </a:r>
          </a:p>
          <a:p>
            <a:r>
              <a:rPr lang="en-US" dirty="0" smtClean="0"/>
              <a:t>(4) Bien </a:t>
            </a:r>
            <a:r>
              <a:rPr lang="en-US" dirty="0" err="1" smtClean="0"/>
              <a:t>público</a:t>
            </a:r>
            <a:r>
              <a:rPr lang="en-US" dirty="0" smtClean="0"/>
              <a:t> vs. </a:t>
            </a:r>
            <a:r>
              <a:rPr lang="en-US" dirty="0" err="1" smtClean="0"/>
              <a:t>captura</a:t>
            </a:r>
            <a:r>
              <a:rPr lang="en-US" dirty="0" smtClean="0"/>
              <a:t>: ¿Es </a:t>
            </a:r>
            <a:r>
              <a:rPr lang="en-US" dirty="0" err="1" smtClean="0"/>
              <a:t>posible</a:t>
            </a:r>
            <a:r>
              <a:rPr lang="en-US" dirty="0" smtClean="0"/>
              <a:t> </a:t>
            </a:r>
            <a:r>
              <a:rPr lang="en-US" dirty="0" err="1" smtClean="0"/>
              <a:t>tener</a:t>
            </a:r>
            <a:r>
              <a:rPr lang="en-US" dirty="0" smtClean="0"/>
              <a:t> un </a:t>
            </a:r>
            <a:r>
              <a:rPr lang="en-US" dirty="0" err="1" smtClean="0"/>
              <a:t>gobierno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se </a:t>
            </a:r>
            <a:r>
              <a:rPr lang="en-US" dirty="0" err="1" smtClean="0"/>
              <a:t>preocupe</a:t>
            </a:r>
            <a:r>
              <a:rPr lang="en-US" dirty="0" smtClean="0"/>
              <a:t> de los </a:t>
            </a:r>
            <a:r>
              <a:rPr lang="en-US" dirty="0" err="1" smtClean="0"/>
              <a:t>ciudadanos</a:t>
            </a:r>
            <a:r>
              <a:rPr lang="en-US" dirty="0" smtClean="0"/>
              <a:t>?</a:t>
            </a:r>
          </a:p>
          <a:p>
            <a:r>
              <a:rPr lang="en-US" dirty="0" smtClean="0"/>
              <a:t>(5) </a:t>
            </a:r>
            <a:r>
              <a:rPr lang="en-US" dirty="0" err="1" smtClean="0"/>
              <a:t>Cuestiones</a:t>
            </a:r>
            <a:r>
              <a:rPr lang="en-US" dirty="0" smtClean="0"/>
              <a:t> </a:t>
            </a:r>
            <a:r>
              <a:rPr lang="en-US" dirty="0" err="1" smtClean="0"/>
              <a:t>metodológicas</a:t>
            </a:r>
            <a:r>
              <a:rPr lang="en-US" dirty="0" smtClean="0"/>
              <a:t>: </a:t>
            </a:r>
            <a:r>
              <a:rPr lang="en-US" dirty="0" err="1" smtClean="0"/>
              <a:t>Políticas</a:t>
            </a:r>
            <a:r>
              <a:rPr lang="en-US" dirty="0" smtClean="0"/>
              <a:t> </a:t>
            </a:r>
            <a:r>
              <a:rPr lang="en-US" dirty="0" err="1" smtClean="0"/>
              <a:t>Públicas</a:t>
            </a:r>
            <a:r>
              <a:rPr lang="en-US" dirty="0" smtClean="0"/>
              <a:t> vs. </a:t>
            </a:r>
            <a:r>
              <a:rPr lang="en-US" dirty="0" err="1" smtClean="0"/>
              <a:t>Teología</a:t>
            </a:r>
            <a:r>
              <a:rPr lang="en-US" dirty="0" smtClean="0"/>
              <a:t> Legal de los </a:t>
            </a:r>
            <a:r>
              <a:rPr lang="en-US" dirty="0" err="1" smtClean="0"/>
              <a:t>Filósofos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Dogmáticos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Problema</a:t>
            </a:r>
            <a:r>
              <a:rPr lang="en-US" dirty="0" smtClean="0"/>
              <a:t> de los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dirty="0" err="1" smtClean="0"/>
              <a:t>Representación</a:t>
            </a:r>
            <a:r>
              <a:rPr lang="en-US" sz="2600" dirty="0" smtClean="0"/>
              <a:t> </a:t>
            </a:r>
            <a:r>
              <a:rPr lang="en-US" sz="2600" dirty="0" err="1" smtClean="0"/>
              <a:t>geométrica</a:t>
            </a:r>
            <a:endParaRPr lang="en-US" sz="2600" dirty="0" smtClean="0"/>
          </a:p>
          <a:p>
            <a:pPr lvl="1"/>
            <a:r>
              <a:rPr lang="en-US" sz="2200" dirty="0" err="1" smtClean="0"/>
              <a:t>Punto</a:t>
            </a:r>
            <a:r>
              <a:rPr lang="en-US" sz="2200" dirty="0" smtClean="0"/>
              <a:t> de </a:t>
            </a:r>
            <a:r>
              <a:rPr lang="en-US" sz="2200" dirty="0" err="1" smtClean="0"/>
              <a:t>equilibrio</a:t>
            </a:r>
            <a:r>
              <a:rPr lang="en-US" sz="2200" dirty="0" smtClean="0"/>
              <a:t> del </a:t>
            </a:r>
            <a:r>
              <a:rPr lang="en-US" sz="2200" dirty="0" err="1" smtClean="0"/>
              <a:t>mercado</a:t>
            </a:r>
            <a:r>
              <a:rPr lang="en-US" sz="2200" dirty="0" smtClean="0"/>
              <a:t>: el </a:t>
            </a:r>
            <a:r>
              <a:rPr lang="en-US" sz="2200" dirty="0" err="1" smtClean="0"/>
              <a:t>nivel</a:t>
            </a:r>
            <a:r>
              <a:rPr lang="en-US" sz="2200" dirty="0" smtClean="0"/>
              <a:t> de </a:t>
            </a:r>
            <a:r>
              <a:rPr lang="en-US" sz="2200" dirty="0" err="1" smtClean="0"/>
              <a:t>provisión</a:t>
            </a:r>
            <a:r>
              <a:rPr lang="en-US" sz="2200" dirty="0" smtClean="0"/>
              <a:t> de </a:t>
            </a:r>
            <a:r>
              <a:rPr lang="en-US" sz="2200" dirty="0" err="1" smtClean="0"/>
              <a:t>bienes</a:t>
            </a:r>
            <a:r>
              <a:rPr lang="en-US" sz="2200" dirty="0" smtClean="0"/>
              <a:t> </a:t>
            </a:r>
            <a:r>
              <a:rPr lang="en-US" sz="2200" dirty="0" err="1" smtClean="0"/>
              <a:t>públicos</a:t>
            </a:r>
            <a:r>
              <a:rPr lang="en-US" sz="2200" dirty="0" smtClean="0"/>
              <a:t> </a:t>
            </a:r>
            <a:r>
              <a:rPr lang="en-US" sz="2200" dirty="0" err="1" smtClean="0"/>
              <a:t>está</a:t>
            </a:r>
            <a:r>
              <a:rPr lang="en-US" sz="2200" dirty="0" smtClean="0"/>
              <a:t> dado </a:t>
            </a:r>
            <a:r>
              <a:rPr lang="en-US" sz="2200" dirty="0" err="1" smtClean="0"/>
              <a:t>por</a:t>
            </a:r>
            <a:r>
              <a:rPr lang="en-US" sz="2200" dirty="0" smtClean="0"/>
              <a:t> el </a:t>
            </a:r>
            <a:r>
              <a:rPr lang="en-US" sz="2200" dirty="0" err="1" smtClean="0"/>
              <a:t>consumidor</a:t>
            </a:r>
            <a:r>
              <a:rPr lang="en-US" sz="2200" dirty="0" smtClean="0"/>
              <a:t> </a:t>
            </a:r>
            <a:r>
              <a:rPr lang="en-US" sz="2200" dirty="0" err="1" smtClean="0"/>
              <a:t>que</a:t>
            </a:r>
            <a:r>
              <a:rPr lang="en-US" sz="2200" dirty="0" smtClean="0"/>
              <a:t> </a:t>
            </a:r>
            <a:r>
              <a:rPr lang="en-US" sz="2200" dirty="0" err="1" smtClean="0"/>
              <a:t>obtiene</a:t>
            </a:r>
            <a:r>
              <a:rPr lang="en-US" sz="2200" dirty="0" smtClean="0"/>
              <a:t> el </a:t>
            </a:r>
            <a:r>
              <a:rPr lang="en-US" sz="2200" dirty="0" err="1" smtClean="0"/>
              <a:t>beneficio</a:t>
            </a:r>
            <a:r>
              <a:rPr lang="en-US" sz="2200" dirty="0" smtClean="0"/>
              <a:t> marginal </a:t>
            </a:r>
            <a:r>
              <a:rPr lang="en-US" sz="2200" dirty="0" err="1" smtClean="0"/>
              <a:t>más</a:t>
            </a:r>
            <a:r>
              <a:rPr lang="en-US" sz="2200" dirty="0" smtClean="0"/>
              <a:t> </a:t>
            </a:r>
            <a:r>
              <a:rPr lang="en-US" sz="2200" dirty="0" err="1" smtClean="0"/>
              <a:t>grande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1447800" y="6336268"/>
            <a:ext cx="5358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dirty="0" err="1" smtClean="0"/>
              <a:t>Andreu</a:t>
            </a:r>
            <a:r>
              <a:rPr lang="en-US" dirty="0" smtClean="0"/>
              <a:t> </a:t>
            </a:r>
            <a:r>
              <a:rPr lang="en-US" dirty="0" err="1" smtClean="0"/>
              <a:t>Mas-Colell</a:t>
            </a:r>
            <a:r>
              <a:rPr lang="en-US" dirty="0" smtClean="0"/>
              <a:t> et al, </a:t>
            </a:r>
            <a:r>
              <a:rPr lang="en-US" i="1" dirty="0" smtClean="0"/>
              <a:t>Microeconomic Theory 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3390900"/>
            <a:ext cx="3997358" cy="3009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Responsabilidad</a:t>
            </a:r>
            <a:r>
              <a:rPr lang="en-US" dirty="0" smtClean="0"/>
              <a:t> vs. </a:t>
            </a:r>
            <a:r>
              <a:rPr lang="en-US" dirty="0" err="1" smtClean="0"/>
              <a:t>Regulación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Diferencias</a:t>
            </a:r>
            <a:endParaRPr lang="en-US" dirty="0" smtClean="0"/>
          </a:p>
          <a:p>
            <a:pPr lvl="1"/>
            <a:r>
              <a:rPr lang="en-US" dirty="0" err="1" smtClean="0"/>
              <a:t>Institucionalidad</a:t>
            </a:r>
            <a:endParaRPr lang="en-US" dirty="0" smtClean="0"/>
          </a:p>
          <a:p>
            <a:pPr lvl="2"/>
            <a:r>
              <a:rPr lang="en-US" dirty="0" err="1" smtClean="0"/>
              <a:t>Resp</a:t>
            </a:r>
            <a:r>
              <a:rPr lang="en-US" dirty="0" smtClean="0"/>
              <a:t>: </a:t>
            </a:r>
            <a:r>
              <a:rPr lang="en-US" dirty="0" err="1" smtClean="0"/>
              <a:t>Tribunales</a:t>
            </a:r>
            <a:r>
              <a:rPr lang="en-US" dirty="0" smtClean="0"/>
              <a:t>, </a:t>
            </a:r>
            <a:r>
              <a:rPr lang="en-US" dirty="0" err="1" smtClean="0"/>
              <a:t>abogados</a:t>
            </a:r>
            <a:r>
              <a:rPr lang="en-US" dirty="0" smtClean="0"/>
              <a:t>, </a:t>
            </a:r>
            <a:r>
              <a:rPr lang="en-US" dirty="0" err="1" smtClean="0"/>
              <a:t>generalistas</a:t>
            </a:r>
            <a:r>
              <a:rPr lang="en-US" dirty="0" smtClean="0"/>
              <a:t>, </a:t>
            </a:r>
            <a:r>
              <a:rPr lang="en-US" dirty="0" err="1" smtClean="0"/>
              <a:t>independientes</a:t>
            </a:r>
            <a:endParaRPr lang="en-US" dirty="0" smtClean="0"/>
          </a:p>
          <a:p>
            <a:pPr lvl="2"/>
            <a:r>
              <a:rPr lang="en-US" dirty="0" err="1" smtClean="0"/>
              <a:t>Regulación</a:t>
            </a:r>
            <a:r>
              <a:rPr lang="en-US" dirty="0" smtClean="0"/>
              <a:t>: </a:t>
            </a:r>
            <a:r>
              <a:rPr lang="en-US" dirty="0" err="1" smtClean="0"/>
              <a:t>Administración</a:t>
            </a:r>
            <a:r>
              <a:rPr lang="en-US" dirty="0" smtClean="0"/>
              <a:t>, </a:t>
            </a:r>
            <a:r>
              <a:rPr lang="en-US" dirty="0" err="1" smtClean="0"/>
              <a:t>políticos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tecnócratas</a:t>
            </a:r>
            <a:r>
              <a:rPr lang="en-US" dirty="0" smtClean="0"/>
              <a:t>, </a:t>
            </a:r>
            <a:r>
              <a:rPr lang="en-US" dirty="0" err="1" smtClean="0"/>
              <a:t>especialistas</a:t>
            </a:r>
            <a:r>
              <a:rPr lang="en-US" dirty="0" smtClean="0"/>
              <a:t>, </a:t>
            </a:r>
            <a:r>
              <a:rPr lang="en-US" dirty="0" err="1" smtClean="0"/>
              <a:t>políticamente</a:t>
            </a:r>
            <a:r>
              <a:rPr lang="en-US" dirty="0" smtClean="0"/>
              <a:t> </a:t>
            </a:r>
            <a:r>
              <a:rPr lang="en-US" dirty="0" err="1" smtClean="0"/>
              <a:t>motivado</a:t>
            </a:r>
            <a:endParaRPr lang="en-US" dirty="0" smtClean="0"/>
          </a:p>
          <a:p>
            <a:pPr lvl="1"/>
            <a:r>
              <a:rPr lang="en-US" dirty="0" err="1" smtClean="0"/>
              <a:t>Intensidad</a:t>
            </a:r>
            <a:r>
              <a:rPr lang="en-US" dirty="0" smtClean="0"/>
              <a:t> de </a:t>
            </a:r>
            <a:r>
              <a:rPr lang="en-US" dirty="0" err="1" smtClean="0"/>
              <a:t>poderes</a:t>
            </a:r>
            <a:endParaRPr lang="en-US" dirty="0" smtClean="0"/>
          </a:p>
          <a:p>
            <a:pPr lvl="2"/>
            <a:r>
              <a:rPr lang="en-US" dirty="0" err="1" smtClean="0"/>
              <a:t>Resp</a:t>
            </a:r>
            <a:r>
              <a:rPr lang="en-US" dirty="0" smtClean="0"/>
              <a:t>: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poderes</a:t>
            </a:r>
            <a:r>
              <a:rPr lang="en-US" dirty="0" smtClean="0"/>
              <a:t>, </a:t>
            </a:r>
            <a:r>
              <a:rPr lang="en-US" dirty="0" err="1" smtClean="0"/>
              <a:t>sólo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el </a:t>
            </a:r>
            <a:r>
              <a:rPr lang="en-US" dirty="0" err="1" smtClean="0"/>
              <a:t>injusto</a:t>
            </a:r>
            <a:endParaRPr lang="en-US" dirty="0" smtClean="0"/>
          </a:p>
          <a:p>
            <a:pPr lvl="2"/>
            <a:r>
              <a:rPr lang="en-US" dirty="0" err="1" smtClean="0"/>
              <a:t>Regulación</a:t>
            </a:r>
            <a:r>
              <a:rPr lang="en-US" dirty="0" smtClean="0"/>
              <a:t>: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poderes</a:t>
            </a:r>
            <a:r>
              <a:rPr lang="en-US" dirty="0" smtClean="0"/>
              <a:t>, </a:t>
            </a:r>
            <a:r>
              <a:rPr lang="en-US" dirty="0" err="1" smtClean="0"/>
              <a:t>poderes</a:t>
            </a:r>
            <a:r>
              <a:rPr lang="en-US" dirty="0" smtClean="0"/>
              <a:t> </a:t>
            </a:r>
            <a:r>
              <a:rPr lang="en-US" dirty="0" err="1" smtClean="0"/>
              <a:t>transversales</a:t>
            </a:r>
            <a:r>
              <a:rPr lang="en-US" dirty="0" smtClean="0"/>
              <a:t>, </a:t>
            </a:r>
            <a:r>
              <a:rPr lang="en-US" dirty="0" err="1" smtClean="0"/>
              <a:t>permanentes</a:t>
            </a:r>
            <a:endParaRPr lang="en-US" dirty="0" smtClean="0"/>
          </a:p>
          <a:p>
            <a:pPr lvl="1"/>
            <a:r>
              <a:rPr lang="en-US" dirty="0" err="1" smtClean="0"/>
              <a:t>Momento</a:t>
            </a:r>
            <a:endParaRPr lang="en-US" dirty="0" smtClean="0"/>
          </a:p>
          <a:p>
            <a:pPr lvl="2"/>
            <a:r>
              <a:rPr lang="en-US" dirty="0" err="1" smtClean="0"/>
              <a:t>Resp</a:t>
            </a:r>
            <a:r>
              <a:rPr lang="en-US" dirty="0" smtClean="0"/>
              <a:t>: Ex post (</a:t>
            </a:r>
            <a:r>
              <a:rPr lang="en-US" dirty="0" err="1" smtClean="0"/>
              <a:t>tribunales</a:t>
            </a:r>
            <a:r>
              <a:rPr lang="en-US" dirty="0" smtClean="0"/>
              <a:t>)</a:t>
            </a:r>
          </a:p>
          <a:p>
            <a:pPr lvl="2"/>
            <a:r>
              <a:rPr lang="en-US" dirty="0" err="1" smtClean="0"/>
              <a:t>Regulación</a:t>
            </a:r>
            <a:r>
              <a:rPr lang="en-US" dirty="0" smtClean="0"/>
              <a:t>: Ex ante</a:t>
            </a:r>
          </a:p>
          <a:p>
            <a:pPr lvl="1"/>
            <a:r>
              <a:rPr lang="en-US" dirty="0" err="1" smtClean="0"/>
              <a:t>Tiempo</a:t>
            </a:r>
            <a:endParaRPr lang="en-US" dirty="0" smtClean="0"/>
          </a:p>
          <a:p>
            <a:pPr lvl="2"/>
            <a:r>
              <a:rPr lang="en-US" dirty="0" err="1" smtClean="0"/>
              <a:t>Resp</a:t>
            </a:r>
            <a:r>
              <a:rPr lang="en-US" dirty="0" smtClean="0"/>
              <a:t>: </a:t>
            </a:r>
            <a:r>
              <a:rPr lang="en-US" dirty="0" err="1" smtClean="0"/>
              <a:t>Corto</a:t>
            </a:r>
            <a:r>
              <a:rPr lang="en-US" dirty="0" smtClean="0"/>
              <a:t> </a:t>
            </a:r>
            <a:r>
              <a:rPr lang="en-US" dirty="0" err="1" smtClean="0"/>
              <a:t>plazo</a:t>
            </a:r>
            <a:endParaRPr lang="en-US" dirty="0" smtClean="0"/>
          </a:p>
          <a:p>
            <a:pPr lvl="2"/>
            <a:r>
              <a:rPr lang="en-US" dirty="0" err="1" smtClean="0"/>
              <a:t>Regulación</a:t>
            </a:r>
            <a:r>
              <a:rPr lang="en-US" dirty="0" smtClean="0"/>
              <a:t>: </a:t>
            </a:r>
            <a:r>
              <a:rPr lang="en-US" dirty="0" err="1" smtClean="0"/>
              <a:t>Preocupación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el largo </a:t>
            </a:r>
            <a:r>
              <a:rPr lang="en-US" dirty="0" err="1" smtClean="0"/>
              <a:t>plazo</a:t>
            </a:r>
            <a:endParaRPr lang="en-US" dirty="0" smtClean="0"/>
          </a:p>
          <a:p>
            <a:pPr lvl="1"/>
            <a:r>
              <a:rPr lang="en-US" dirty="0" err="1" smtClean="0"/>
              <a:t>Objetivos</a:t>
            </a:r>
            <a:endParaRPr lang="en-US" dirty="0" smtClean="0"/>
          </a:p>
          <a:p>
            <a:pPr lvl="2"/>
            <a:r>
              <a:rPr lang="en-US" dirty="0" err="1" smtClean="0"/>
              <a:t>Resp</a:t>
            </a:r>
            <a:r>
              <a:rPr lang="en-US" dirty="0" smtClean="0"/>
              <a:t>: </a:t>
            </a:r>
            <a:r>
              <a:rPr lang="en-US" dirty="0" err="1" smtClean="0"/>
              <a:t>Justicia</a:t>
            </a:r>
            <a:r>
              <a:rPr lang="en-US" dirty="0" smtClean="0"/>
              <a:t> </a:t>
            </a:r>
            <a:r>
              <a:rPr lang="en-US" dirty="0" err="1" smtClean="0"/>
              <a:t>correctiva</a:t>
            </a:r>
            <a:endParaRPr lang="en-US" dirty="0" smtClean="0"/>
          </a:p>
          <a:p>
            <a:pPr lvl="2"/>
            <a:r>
              <a:rPr lang="en-US" dirty="0" err="1" smtClean="0"/>
              <a:t>Regulación</a:t>
            </a:r>
            <a:r>
              <a:rPr lang="en-US" dirty="0" smtClean="0"/>
              <a:t>: </a:t>
            </a:r>
            <a:r>
              <a:rPr lang="en-US" dirty="0" err="1" smtClean="0"/>
              <a:t>Complejos</a:t>
            </a:r>
            <a:r>
              <a:rPr lang="en-US" dirty="0" smtClean="0"/>
              <a:t> (</a:t>
            </a:r>
            <a:r>
              <a:rPr lang="en-US" dirty="0" err="1" smtClean="0"/>
              <a:t>efiiciencia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justicia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Historia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Conceptos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etapas</a:t>
            </a:r>
            <a:r>
              <a:rPr lang="en-US" dirty="0" smtClean="0"/>
              <a:t> de </a:t>
            </a:r>
            <a:r>
              <a:rPr lang="en-US" dirty="0" err="1" smtClean="0"/>
              <a:t>capitalismo</a:t>
            </a:r>
            <a:endParaRPr lang="en-US" dirty="0" smtClean="0"/>
          </a:p>
          <a:p>
            <a:pPr lvl="1"/>
            <a:r>
              <a:rPr lang="en-US" dirty="0" err="1" smtClean="0"/>
              <a:t>Capitalismo</a:t>
            </a:r>
            <a:r>
              <a:rPr lang="en-US" dirty="0" smtClean="0"/>
              <a:t> laissez-fair (1800s-1930s)</a:t>
            </a:r>
          </a:p>
          <a:p>
            <a:pPr lvl="1"/>
            <a:r>
              <a:rPr lang="en-US" dirty="0" err="1" smtClean="0"/>
              <a:t>Capitalismo</a:t>
            </a:r>
            <a:r>
              <a:rPr lang="en-US" dirty="0" smtClean="0"/>
              <a:t> de </a:t>
            </a:r>
            <a:r>
              <a:rPr lang="en-US" dirty="0" err="1" smtClean="0"/>
              <a:t>bienestar</a:t>
            </a:r>
            <a:r>
              <a:rPr lang="en-US" dirty="0" smtClean="0"/>
              <a:t> (1930s-1970s)</a:t>
            </a:r>
          </a:p>
          <a:p>
            <a:pPr lvl="1"/>
            <a:r>
              <a:rPr lang="en-US" dirty="0" err="1" smtClean="0"/>
              <a:t>Capitalismo</a:t>
            </a:r>
            <a:r>
              <a:rPr lang="en-US" dirty="0" smtClean="0"/>
              <a:t> </a:t>
            </a:r>
            <a:r>
              <a:rPr lang="en-US" dirty="0" err="1" smtClean="0"/>
              <a:t>regulatorio</a:t>
            </a:r>
            <a:r>
              <a:rPr lang="en-US" dirty="0" smtClean="0"/>
              <a:t> (1970s-hoy)</a:t>
            </a:r>
          </a:p>
          <a:p>
            <a:r>
              <a:rPr lang="en-US" dirty="0" err="1" smtClean="0"/>
              <a:t>Comparativamente</a:t>
            </a:r>
            <a:r>
              <a:rPr lang="en-US" dirty="0" smtClean="0"/>
              <a:t>, </a:t>
            </a:r>
            <a:r>
              <a:rPr lang="en-US" dirty="0" err="1" smtClean="0"/>
              <a:t>desde</a:t>
            </a:r>
            <a:r>
              <a:rPr lang="en-US" dirty="0" smtClean="0"/>
              <a:t> la </a:t>
            </a:r>
            <a:r>
              <a:rPr lang="en-US" dirty="0" err="1" smtClean="0"/>
              <a:t>década</a:t>
            </a:r>
            <a:r>
              <a:rPr lang="en-US" dirty="0" smtClean="0"/>
              <a:t> de los 1980s, los </a:t>
            </a:r>
            <a:r>
              <a:rPr lang="en-US" dirty="0" err="1" smtClean="0"/>
              <a:t>Estados</a:t>
            </a:r>
            <a:r>
              <a:rPr lang="en-US" dirty="0" smtClean="0"/>
              <a:t> se </a:t>
            </a:r>
            <a:r>
              <a:rPr lang="en-US" dirty="0" err="1" smtClean="0"/>
              <a:t>preocupan</a:t>
            </a:r>
            <a:r>
              <a:rPr lang="en-US" dirty="0" smtClean="0"/>
              <a:t> </a:t>
            </a:r>
            <a:r>
              <a:rPr lang="en-US" dirty="0" err="1" smtClean="0"/>
              <a:t>menos</a:t>
            </a:r>
            <a:r>
              <a:rPr lang="en-US" dirty="0" smtClean="0"/>
              <a:t> de </a:t>
            </a:r>
            <a:r>
              <a:rPr lang="en-US" dirty="0" err="1" smtClean="0"/>
              <a:t>proveer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de regular.</a:t>
            </a:r>
          </a:p>
          <a:p>
            <a:r>
              <a:rPr lang="en-US" dirty="0" err="1" smtClean="0"/>
              <a:t>Discusión</a:t>
            </a:r>
            <a:r>
              <a:rPr lang="en-US" dirty="0" smtClean="0"/>
              <a:t> conceptual</a:t>
            </a:r>
          </a:p>
          <a:p>
            <a:pPr lvl="1"/>
            <a:r>
              <a:rPr lang="en-US" dirty="0" err="1" smtClean="0"/>
              <a:t>Capitalismo</a:t>
            </a:r>
            <a:r>
              <a:rPr lang="en-US" dirty="0" smtClean="0"/>
              <a:t> </a:t>
            </a:r>
            <a:r>
              <a:rPr lang="en-US" dirty="0" err="1" smtClean="0"/>
              <a:t>regulatorio</a:t>
            </a:r>
            <a:r>
              <a:rPr lang="en-US" dirty="0" smtClean="0"/>
              <a:t> vs. Estado </a:t>
            </a:r>
            <a:r>
              <a:rPr lang="en-US" dirty="0" err="1" smtClean="0"/>
              <a:t>regulador</a:t>
            </a:r>
            <a:endParaRPr lang="en-US" dirty="0" smtClean="0"/>
          </a:p>
          <a:p>
            <a:pPr lvl="1"/>
            <a:r>
              <a:rPr lang="en-US" dirty="0" err="1" smtClean="0"/>
              <a:t>Según</a:t>
            </a:r>
            <a:r>
              <a:rPr lang="en-US" dirty="0" smtClean="0"/>
              <a:t> Levi-</a:t>
            </a:r>
            <a:r>
              <a:rPr lang="en-US" dirty="0" err="1" smtClean="0"/>
              <a:t>Faur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Braithwaite, el </a:t>
            </a:r>
            <a:r>
              <a:rPr lang="en-US" dirty="0" err="1" smtClean="0"/>
              <a:t>concepto</a:t>
            </a:r>
            <a:r>
              <a:rPr lang="en-US" dirty="0" smtClean="0"/>
              <a:t> “</a:t>
            </a:r>
            <a:r>
              <a:rPr lang="en-US" dirty="0" err="1" smtClean="0"/>
              <a:t>capitalismo</a:t>
            </a:r>
            <a:r>
              <a:rPr lang="en-US" dirty="0" smtClean="0"/>
              <a:t> </a:t>
            </a:r>
            <a:r>
              <a:rPr lang="en-US" dirty="0" err="1" smtClean="0"/>
              <a:t>regulatorio</a:t>
            </a:r>
            <a:r>
              <a:rPr lang="en-US" dirty="0" smtClean="0"/>
              <a:t>” describe </a:t>
            </a:r>
            <a:r>
              <a:rPr lang="en-US" dirty="0" err="1" smtClean="0"/>
              <a:t>mejor</a:t>
            </a:r>
            <a:r>
              <a:rPr lang="en-US" dirty="0" smtClean="0"/>
              <a:t> la </a:t>
            </a:r>
            <a:r>
              <a:rPr lang="en-US" dirty="0" err="1" smtClean="0"/>
              <a:t>realidad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el Estado </a:t>
            </a:r>
            <a:r>
              <a:rPr lang="en-US" dirty="0" err="1" smtClean="0"/>
              <a:t>regulador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Privatización</a:t>
            </a:r>
            <a:r>
              <a:rPr lang="en-US" dirty="0" smtClean="0"/>
              <a:t>, </a:t>
            </a:r>
            <a:r>
              <a:rPr lang="en-US" dirty="0" err="1" smtClean="0"/>
              <a:t>derregulación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rerregulación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Braithwaite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Privatisation</a:t>
            </a:r>
            <a:r>
              <a:rPr lang="en-US" dirty="0" smtClean="0"/>
              <a:t> combined with new regulatory institutions is the classic instantiation of Osborne and </a:t>
            </a:r>
            <a:r>
              <a:rPr lang="en-US" dirty="0" err="1" smtClean="0"/>
              <a:t>Gaebler’s</a:t>
            </a:r>
            <a:r>
              <a:rPr lang="en-US" dirty="0" smtClean="0"/>
              <a:t> (1992) prescription for reinventing government to steer rather than row” (9).</a:t>
            </a:r>
          </a:p>
          <a:p>
            <a:r>
              <a:rPr lang="en-US" dirty="0" smtClean="0"/>
              <a:t>Vogel (1996), </a:t>
            </a:r>
            <a:r>
              <a:rPr lang="en-US" i="1" dirty="0" smtClean="0"/>
              <a:t>Freer markets, more rules</a:t>
            </a:r>
            <a:endParaRPr lang="en-US" dirty="0" smtClean="0"/>
          </a:p>
          <a:p>
            <a:pPr lvl="1"/>
            <a:r>
              <a:rPr lang="en-US" dirty="0" smtClean="0"/>
              <a:t>Braithwaite: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capitalismo</a:t>
            </a:r>
            <a:r>
              <a:rPr lang="en-US" dirty="0" smtClean="0"/>
              <a:t>,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regulación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Capitalismo Regulatorio en la CPR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El “</a:t>
            </a:r>
            <a:r>
              <a:rPr lang="en-US" dirty="0" err="1" smtClean="0"/>
              <a:t>capitalismo</a:t>
            </a:r>
            <a:r>
              <a:rPr lang="en-US" dirty="0" smtClean="0"/>
              <a:t>” </a:t>
            </a:r>
            <a:r>
              <a:rPr lang="en-US" dirty="0" err="1" smtClean="0"/>
              <a:t>está</a:t>
            </a:r>
            <a:r>
              <a:rPr lang="en-US" dirty="0" smtClean="0"/>
              <a:t> en:</a:t>
            </a:r>
          </a:p>
          <a:p>
            <a:pPr lvl="1"/>
            <a:r>
              <a:rPr lang="en-US" dirty="0" smtClean="0"/>
              <a:t>Libertad </a:t>
            </a:r>
            <a:r>
              <a:rPr lang="en-US" dirty="0" err="1" smtClean="0"/>
              <a:t>económica</a:t>
            </a:r>
            <a:r>
              <a:rPr lang="en-US" dirty="0" smtClean="0"/>
              <a:t> (19 No. 21)</a:t>
            </a:r>
          </a:p>
          <a:p>
            <a:pPr lvl="1"/>
            <a:r>
              <a:rPr lang="en-US" dirty="0" smtClean="0"/>
              <a:t>No </a:t>
            </a:r>
            <a:r>
              <a:rPr lang="en-US" dirty="0" err="1" smtClean="0"/>
              <a:t>discriminación</a:t>
            </a:r>
            <a:r>
              <a:rPr lang="en-US" dirty="0" smtClean="0"/>
              <a:t> (19 No. 22)</a:t>
            </a:r>
          </a:p>
          <a:p>
            <a:pPr lvl="1"/>
            <a:r>
              <a:rPr lang="en-US" dirty="0" err="1" smtClean="0"/>
              <a:t>Acceso</a:t>
            </a:r>
            <a:r>
              <a:rPr lang="en-US" dirty="0" smtClean="0"/>
              <a:t> a la </a:t>
            </a:r>
            <a:r>
              <a:rPr lang="en-US" dirty="0" err="1" smtClean="0"/>
              <a:t>propiedad</a:t>
            </a:r>
            <a:r>
              <a:rPr lang="en-US" dirty="0" smtClean="0"/>
              <a:t> (19 No. 23)</a:t>
            </a:r>
          </a:p>
          <a:p>
            <a:pPr lvl="1"/>
            <a:r>
              <a:rPr lang="en-US" dirty="0" err="1" smtClean="0"/>
              <a:t>Propiedad</a:t>
            </a:r>
            <a:r>
              <a:rPr lang="en-US" dirty="0" smtClean="0"/>
              <a:t> (19 No. 24)</a:t>
            </a:r>
          </a:p>
          <a:p>
            <a:r>
              <a:rPr lang="en-US" dirty="0" smtClean="0"/>
              <a:t>Lo “</a:t>
            </a:r>
            <a:r>
              <a:rPr lang="en-US" dirty="0" err="1" smtClean="0"/>
              <a:t>regulatorio</a:t>
            </a:r>
            <a:r>
              <a:rPr lang="en-US" dirty="0" smtClean="0"/>
              <a:t>” </a:t>
            </a:r>
            <a:r>
              <a:rPr lang="en-US" dirty="0" err="1" smtClean="0"/>
              <a:t>está</a:t>
            </a:r>
            <a:r>
              <a:rPr lang="en-US" dirty="0" smtClean="0"/>
              <a:t> en:</a:t>
            </a:r>
          </a:p>
          <a:p>
            <a:pPr lvl="1"/>
            <a:r>
              <a:rPr lang="en-US" dirty="0" smtClean="0"/>
              <a:t>19 No. 21: “… </a:t>
            </a:r>
            <a:r>
              <a:rPr lang="en-US" dirty="0" err="1" smtClean="0"/>
              <a:t>respetando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normas</a:t>
            </a:r>
            <a:r>
              <a:rPr lang="en-US" dirty="0" smtClean="0"/>
              <a:t> </a:t>
            </a:r>
            <a:r>
              <a:rPr lang="en-US" dirty="0" err="1" smtClean="0"/>
              <a:t>legales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la </a:t>
            </a:r>
            <a:r>
              <a:rPr lang="en-US" dirty="0" err="1" smtClean="0"/>
              <a:t>regulen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19 No. 23: </a:t>
            </a:r>
            <a:r>
              <a:rPr lang="en-US" dirty="0" err="1" smtClean="0"/>
              <a:t>que</a:t>
            </a:r>
            <a:r>
              <a:rPr lang="en-US" dirty="0" smtClean="0"/>
              <a:t> “la </a:t>
            </a:r>
            <a:r>
              <a:rPr lang="en-US" dirty="0" err="1" smtClean="0"/>
              <a:t>ley</a:t>
            </a:r>
            <a:r>
              <a:rPr lang="en-US" dirty="0" smtClean="0"/>
              <a:t> lo declare </a:t>
            </a:r>
            <a:r>
              <a:rPr lang="en-US" dirty="0" err="1" smtClean="0"/>
              <a:t>así</a:t>
            </a:r>
            <a:r>
              <a:rPr lang="en-US" dirty="0" smtClean="0"/>
              <a:t>” (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nacionales</a:t>
            </a:r>
            <a:r>
              <a:rPr lang="en-US" dirty="0" smtClean="0"/>
              <a:t>) </a:t>
            </a:r>
            <a:r>
              <a:rPr lang="en-US" dirty="0" err="1" smtClean="0"/>
              <a:t>y</a:t>
            </a:r>
            <a:r>
              <a:rPr lang="en-US" dirty="0" smtClean="0"/>
              <a:t> “</a:t>
            </a:r>
            <a:r>
              <a:rPr lang="en-US" dirty="0" err="1" smtClean="0"/>
              <a:t>ley</a:t>
            </a:r>
            <a:r>
              <a:rPr lang="en-US" dirty="0" smtClean="0"/>
              <a:t> de quorum </a:t>
            </a:r>
            <a:r>
              <a:rPr lang="en-US" dirty="0" err="1" smtClean="0"/>
              <a:t>calificado</a:t>
            </a:r>
            <a:r>
              <a:rPr lang="en-US" dirty="0" smtClean="0"/>
              <a:t>” (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limitaciones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restricciones</a:t>
            </a:r>
            <a:r>
              <a:rPr lang="en-US" dirty="0" smtClean="0"/>
              <a:t> a la </a:t>
            </a:r>
            <a:r>
              <a:rPr lang="en-US" dirty="0" err="1" smtClean="0"/>
              <a:t>acceso</a:t>
            </a:r>
            <a:r>
              <a:rPr lang="en-US" dirty="0" smtClean="0"/>
              <a:t> al </a:t>
            </a:r>
            <a:r>
              <a:rPr lang="en-US" dirty="0" err="1" smtClean="0"/>
              <a:t>dominio</a:t>
            </a:r>
            <a:r>
              <a:rPr lang="en-US" dirty="0" smtClean="0"/>
              <a:t>). </a:t>
            </a:r>
          </a:p>
          <a:p>
            <a:pPr lvl="1"/>
            <a:r>
              <a:rPr lang="en-US" dirty="0" smtClean="0"/>
              <a:t>19 No. 24: “solo la </a:t>
            </a:r>
            <a:r>
              <a:rPr lang="en-US" dirty="0" err="1" smtClean="0"/>
              <a:t>ley</a:t>
            </a:r>
            <a:r>
              <a:rPr lang="en-US" dirty="0" smtClean="0"/>
              <a:t>…” (</a:t>
            </a:r>
            <a:r>
              <a:rPr lang="en-US" dirty="0" err="1" smtClean="0"/>
              <a:t>modos</a:t>
            </a:r>
            <a:r>
              <a:rPr lang="en-US" dirty="0" smtClean="0"/>
              <a:t> de </a:t>
            </a:r>
            <a:r>
              <a:rPr lang="en-US" dirty="0" err="1" smtClean="0"/>
              <a:t>adquirir</a:t>
            </a:r>
            <a:r>
              <a:rPr lang="en-US" dirty="0" smtClean="0"/>
              <a:t> el </a:t>
            </a:r>
            <a:r>
              <a:rPr lang="en-US" dirty="0" err="1" smtClean="0"/>
              <a:t>dominio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limitaciones</a:t>
            </a:r>
            <a:r>
              <a:rPr lang="en-US" dirty="0" smtClean="0"/>
              <a:t> al </a:t>
            </a:r>
            <a:r>
              <a:rPr lang="en-US" dirty="0" err="1" smtClean="0"/>
              <a:t>dominio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Fallas de mercado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Primera</a:t>
            </a:r>
            <a:r>
              <a:rPr lang="en-US" dirty="0" smtClean="0"/>
              <a:t> Parte: </a:t>
            </a:r>
            <a:r>
              <a:rPr lang="en-US" dirty="0" err="1" smtClean="0"/>
              <a:t>Fallas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Contexto</a:t>
            </a:r>
            <a:endParaRPr lang="en-US" dirty="0" smtClean="0"/>
          </a:p>
          <a:p>
            <a:pPr lvl="1"/>
            <a:r>
              <a:rPr lang="en-US" dirty="0" err="1" smtClean="0"/>
              <a:t>Ideales</a:t>
            </a:r>
            <a:r>
              <a:rPr lang="en-US" dirty="0" smtClean="0"/>
              <a:t> vs. </a:t>
            </a:r>
            <a:r>
              <a:rPr lang="en-US" dirty="0" err="1" smtClean="0"/>
              <a:t>realidades</a:t>
            </a:r>
            <a:endParaRPr lang="en-US" dirty="0" smtClean="0"/>
          </a:p>
          <a:p>
            <a:pPr lvl="1"/>
            <a:r>
              <a:rPr lang="en-US" dirty="0" err="1" smtClean="0"/>
              <a:t>Intuición</a:t>
            </a:r>
            <a:r>
              <a:rPr lang="en-US" dirty="0" smtClean="0"/>
              <a:t> de </a:t>
            </a:r>
            <a:r>
              <a:rPr lang="en-US" dirty="0" err="1" smtClean="0"/>
              <a:t>Coase</a:t>
            </a:r>
            <a:r>
              <a:rPr lang="en-US" dirty="0" smtClean="0"/>
              <a:t>: En un </a:t>
            </a:r>
            <a:r>
              <a:rPr lang="en-US" dirty="0" err="1" smtClean="0"/>
              <a:t>mundo</a:t>
            </a:r>
            <a:r>
              <a:rPr lang="en-US" dirty="0" smtClean="0"/>
              <a:t> ideal, </a:t>
            </a:r>
            <a:r>
              <a:rPr lang="en-US" dirty="0" err="1" smtClean="0"/>
              <a:t>todo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lo </a:t>
            </a:r>
            <a:r>
              <a:rPr lang="en-US" dirty="0" err="1" smtClean="0"/>
              <a:t>mismo</a:t>
            </a:r>
            <a:r>
              <a:rPr lang="en-US" dirty="0" smtClean="0"/>
              <a:t>; </a:t>
            </a:r>
            <a:r>
              <a:rPr lang="en-US" dirty="0" err="1" smtClean="0"/>
              <a:t>mercado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Estado perfecto, ambos </a:t>
            </a:r>
            <a:r>
              <a:rPr lang="en-US" dirty="0" err="1" smtClean="0"/>
              <a:t>dan</a:t>
            </a:r>
            <a:r>
              <a:rPr lang="en-US" dirty="0" smtClean="0"/>
              <a:t> lo </a:t>
            </a:r>
            <a:r>
              <a:rPr lang="en-US" dirty="0" err="1" smtClean="0"/>
              <a:t>mismo</a:t>
            </a:r>
            <a:endParaRPr lang="en-US" dirty="0" smtClean="0"/>
          </a:p>
          <a:p>
            <a:r>
              <a:rPr lang="en-US" dirty="0" err="1" smtClean="0"/>
              <a:t>Alternativa</a:t>
            </a:r>
            <a:endParaRPr lang="en-US" dirty="0" smtClean="0"/>
          </a:p>
          <a:p>
            <a:pPr lvl="1"/>
            <a:r>
              <a:rPr lang="en-US" dirty="0" err="1" smtClean="0"/>
              <a:t>Mantener</a:t>
            </a:r>
            <a:r>
              <a:rPr lang="en-US" dirty="0" smtClean="0"/>
              <a:t> los </a:t>
            </a:r>
            <a:r>
              <a:rPr lang="en-US" dirty="0" err="1" smtClean="0"/>
              <a:t>ideales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… </a:t>
            </a:r>
            <a:r>
              <a:rPr lang="en-US" dirty="0" err="1" smtClean="0"/>
              <a:t>ideales</a:t>
            </a:r>
            <a:endParaRPr lang="en-US" dirty="0" smtClean="0"/>
          </a:p>
          <a:p>
            <a:pPr lvl="1"/>
            <a:r>
              <a:rPr lang="en-US" dirty="0" err="1" smtClean="0"/>
              <a:t>Poner</a:t>
            </a:r>
            <a:r>
              <a:rPr lang="en-US" dirty="0" smtClean="0"/>
              <a:t> </a:t>
            </a:r>
            <a:r>
              <a:rPr lang="en-US" dirty="0" err="1" smtClean="0"/>
              <a:t>atención</a:t>
            </a:r>
            <a:r>
              <a:rPr lang="en-US" dirty="0" smtClean="0"/>
              <a:t> a la </a:t>
            </a:r>
            <a:r>
              <a:rPr lang="en-US" dirty="0" err="1" smtClean="0"/>
              <a:t>realidad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fallas</a:t>
            </a:r>
            <a:endParaRPr lang="en-US" dirty="0" smtClean="0"/>
          </a:p>
          <a:p>
            <a:pPr lvl="2"/>
            <a:r>
              <a:rPr lang="en-US" dirty="0" err="1" smtClean="0"/>
              <a:t>Pragmatismo</a:t>
            </a:r>
            <a:r>
              <a:rPr lang="en-US" dirty="0" smtClean="0"/>
              <a:t> en el </a:t>
            </a:r>
            <a:r>
              <a:rPr lang="en-US" dirty="0" err="1" smtClean="0"/>
              <a:t>diseño</a:t>
            </a:r>
            <a:r>
              <a:rPr lang="en-US" dirty="0" smtClean="0"/>
              <a:t> institutional</a:t>
            </a:r>
          </a:p>
          <a:p>
            <a:pPr lvl="1"/>
            <a:r>
              <a:rPr lang="en-US" dirty="0" smtClean="0"/>
              <a:t>De los males, el </a:t>
            </a:r>
            <a:r>
              <a:rPr lang="en-US" dirty="0" err="1" smtClean="0"/>
              <a:t>menor</a:t>
            </a:r>
            <a:endParaRPr lang="en-US" dirty="0" smtClean="0"/>
          </a:p>
          <a:p>
            <a:r>
              <a:rPr lang="en-US" dirty="0" err="1" smtClean="0"/>
              <a:t>Jurisprudencia</a:t>
            </a:r>
            <a:r>
              <a:rPr lang="en-US" dirty="0" smtClean="0"/>
              <a:t> naïve vs. </a:t>
            </a:r>
            <a:r>
              <a:rPr lang="en-US" dirty="0" err="1" smtClean="0"/>
              <a:t>jurisprudencia</a:t>
            </a:r>
            <a:r>
              <a:rPr lang="en-US" dirty="0" smtClean="0"/>
              <a:t> sentimental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ＭＳ ゴシック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Urban.thmx</Template>
  <TotalTime>443</TotalTime>
  <Words>1677</Words>
  <Application>Microsoft Macintosh PowerPoint</Application>
  <PresentationFormat>On-screen Show (4:3)</PresentationFormat>
  <Paragraphs>177</Paragraphs>
  <Slides>30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Urban</vt:lpstr>
      <vt:lpstr>Equation</vt:lpstr>
      <vt:lpstr>Microsoft Equation</vt:lpstr>
      <vt:lpstr>Nuevas Formas de Intervención Administrativa</vt:lpstr>
      <vt:lpstr>Para terminar la clase anterior</vt:lpstr>
      <vt:lpstr>Introducción “legal”: 5 Tensiones</vt:lpstr>
      <vt:lpstr>Responsabilidad vs. Regulación</vt:lpstr>
      <vt:lpstr>Historia y Conceptos</vt:lpstr>
      <vt:lpstr>Privatización, derregulación y rerregulación</vt:lpstr>
      <vt:lpstr>Capitalismo Regulatorio en la CPR</vt:lpstr>
      <vt:lpstr>Fallas de mercado</vt:lpstr>
      <vt:lpstr>Primera Parte: Fallas</vt:lpstr>
      <vt:lpstr>Eficiencia</vt:lpstr>
      <vt:lpstr>Las bondades del mercado perfecto</vt:lpstr>
      <vt:lpstr>El ideal del mercado perfecto</vt:lpstr>
      <vt:lpstr>Bienestar del consumidor y del productor</vt:lpstr>
      <vt:lpstr>Primera falla: El monopolio natural</vt:lpstr>
      <vt:lpstr>El problema del monopolista</vt:lpstr>
      <vt:lpstr>Monopolio y monopolio natural</vt:lpstr>
      <vt:lpstr>Subaditividad en gráfico</vt:lpstr>
      <vt:lpstr>Justificaciones para regular</vt:lpstr>
      <vt:lpstr>First and Second Best </vt:lpstr>
      <vt:lpstr>First and Second Best </vt:lpstr>
      <vt:lpstr>Preguntas claves</vt:lpstr>
      <vt:lpstr>Síntesis (Braeutigam)</vt:lpstr>
      <vt:lpstr>Regulación debe imitar la competencia</vt:lpstr>
      <vt:lpstr>Segunda falla: Bienes públicos</vt:lpstr>
      <vt:lpstr>¿Qué son los bienes públicos?</vt:lpstr>
      <vt:lpstr>Características clásicas</vt:lpstr>
      <vt:lpstr>El problema de la eficiencia</vt:lpstr>
      <vt:lpstr>El problema de los pagos privados de los bienes públicos</vt:lpstr>
      <vt:lpstr>Suma vertical de las demandas</vt:lpstr>
      <vt:lpstr>El Problema de los Bienes Públicos</vt:lpstr>
    </vt:vector>
  </TitlesOfParts>
  <Company>Santiago Montt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Nuevas Formas de Intervención Administrativa</dc:title>
  <dc:creator>Santiago Montt</dc:creator>
  <cp:lastModifiedBy>Santiago Montt</cp:lastModifiedBy>
  <cp:revision>21</cp:revision>
  <dcterms:created xsi:type="dcterms:W3CDTF">2010-08-19T03:48:48Z</dcterms:created>
  <dcterms:modified xsi:type="dcterms:W3CDTF">2010-08-19T04:09:58Z</dcterms:modified>
</cp:coreProperties>
</file>