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Override PartName="/ppt/slides/slide27.xml" ContentType="application/vnd.openxmlformats-officedocument.presentationml.slide+xml"/>
  <Override PartName="/ppt/slides/slide11.xml" ContentType="application/vnd.openxmlformats-officedocument.presentationml.slide+xml"/>
  <Default Extension="xml" ContentType="application/xml"/>
  <Override PartName="/ppt/slides/slide9.xml" ContentType="application/vnd.openxmlformats-officedocument.presentationml.slide+xml"/>
  <Default Extension="jpeg" ContentType="image/jpeg"/>
  <Override PartName="/ppt/slides/slide25.xml" ContentType="application/vnd.openxmlformats-officedocument.presentationml.slide+xml"/>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s/slide18.xml" ContentType="application/vnd.openxmlformats-officedocument.presentationml.slide+xml"/>
  <Override PartName="/ppt/slides/slide23.xml" ContentType="application/vnd.openxmlformats-officedocument.presentationml.slide+xml"/>
  <Override PartName="/ppt/slideLayouts/slideLayout6.xml" ContentType="application/vnd.openxmlformats-officedocument.presentationml.slideLayout+xml"/>
  <Override PartName="/ppt/slides/slide5.xml" ContentType="application/vnd.openxmlformats-officedocument.presentationml.slide+xml"/>
  <Override PartName="/ppt/slides/slide16.xml" ContentType="application/vnd.openxmlformats-officedocument.presentationml.slide+xml"/>
  <Override PartName="/ppt/slides/slide21.xml" ContentType="application/vnd.openxmlformats-officedocument.presentationml.slid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ppt/slides/slide14.xml" ContentType="application/vnd.openxmlformats-officedocument.presentationml.slide+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28.xml" ContentType="application/vnd.openxmlformats-officedocument.presentationml.slide+xml"/>
  <Override PartName="/ppt/slides/slide1.xml" ContentType="application/vnd.openxmlformats-officedocument.presentationml.slide+xml"/>
  <Override PartName="/ppt/slides/slide12.xml" ContentType="application/vnd.openxmlformats-officedocument.presentationml.slide+xml"/>
  <Default Extension="bin" ContentType="application/vnd.openxmlformats-officedocument.presentationml.printerSettings"/>
  <Override PartName="/ppt/slides/slide26.xml" ContentType="application/vnd.openxmlformats-officedocument.presentationml.slide+xml"/>
  <Override PartName="/ppt/slides/slide10.xml" ContentType="application/vnd.openxmlformats-officedocument.presentationml.slide+xml"/>
  <Override PartName="/ppt/viewProps.xml" ContentType="application/vnd.openxmlformats-officedocument.presentationml.viewProps+xml"/>
  <Override PartName="/ppt/slides/slide8.xml" ContentType="application/vnd.openxmlformats-officedocument.presentationml.slide+xml"/>
  <Override PartName="/ppt/presentation.xml" ContentType="application/vnd.openxmlformats-officedocument.presentationml.presentation.main+xml"/>
  <Override PartName="/ppt/slides/slide19.xml" ContentType="application/vnd.openxmlformats-officedocument.presentationml.slide+xml"/>
  <Override PartName="/ppt/slides/slide24.xml" ContentType="application/vnd.openxmlformats-officedocument.presentationml.slide+xml"/>
  <Override PartName="/ppt/slideLayouts/slideLayout9.xml" ContentType="application/vnd.openxmlformats-officedocument.presentationml.slideLayout+xml"/>
  <Override PartName="/ppt/slideLayouts/slideLayout7.xml" ContentType="application/vnd.openxmlformats-officedocument.presentationml.slideLayout+xml"/>
  <Override PartName="/ppt/slides/slide6.xml" ContentType="application/vnd.openxmlformats-officedocument.presentationml.slide+xml"/>
  <Override PartName="/ppt/slides/slide17.xml" ContentType="application/vnd.openxmlformats-officedocument.presentationml.slide+xml"/>
  <Override PartName="/ppt/slides/slide22.xml" ContentType="application/vnd.openxmlformats-officedocument.presentationml.slide+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slides/slide15.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theme/theme1.xml" ContentType="application/vnd.openxmlformats-officedocument.theme+xml"/>
  <Override PartName="/ppt/slideLayouts/slideLayout3.xml" ContentType="application/vnd.openxmlformats-officedocument.presentationml.slideLayout+xml"/>
  <Override PartName="/ppt/slides/slide2.xml" ContentType="application/vnd.openxmlformats-officedocument.presentationml.slide+xml"/>
  <Override PartName="/ppt/slides/slide13.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830" r:id="rId1"/>
  </p:sldMasterIdLst>
  <p:sldIdLst>
    <p:sldId id="256" r:id="rId2"/>
    <p:sldId id="257" r:id="rId3"/>
    <p:sldId id="283" r:id="rId4"/>
    <p:sldId id="284" r:id="rId5"/>
    <p:sldId id="285" r:id="rId6"/>
    <p:sldId id="286" r:id="rId7"/>
    <p:sldId id="287" r:id="rId8"/>
    <p:sldId id="290" r:id="rId9"/>
    <p:sldId id="295" r:id="rId10"/>
    <p:sldId id="260" r:id="rId11"/>
    <p:sldId id="261" r:id="rId12"/>
    <p:sldId id="262" r:id="rId13"/>
    <p:sldId id="263" r:id="rId14"/>
    <p:sldId id="264" r:id="rId15"/>
    <p:sldId id="265" r:id="rId16"/>
    <p:sldId id="266" r:id="rId17"/>
    <p:sldId id="267" r:id="rId18"/>
    <p:sldId id="303" r:id="rId19"/>
    <p:sldId id="296" r:id="rId20"/>
    <p:sldId id="297" r:id="rId21"/>
    <p:sldId id="298" r:id="rId22"/>
    <p:sldId id="305" r:id="rId23"/>
    <p:sldId id="299" r:id="rId24"/>
    <p:sldId id="304" r:id="rId25"/>
    <p:sldId id="300" r:id="rId26"/>
    <p:sldId id="301" r:id="rId27"/>
    <p:sldId id="302" r:id="rId28"/>
    <p:sldId id="306" r:id="rId2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showOutlineIcons="0">
    <p:restoredLeft sz="15620"/>
    <p:restoredTop sz="94660"/>
  </p:normalViewPr>
  <p:slideViewPr>
    <p:cSldViewPr snapToObjects="1">
      <p:cViewPr varScale="1">
        <p:scale>
          <a:sx n="94" d="100"/>
          <a:sy n="94" d="100"/>
        </p:scale>
        <p:origin x="-656"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printerSettings" Target="printerSettings/printerSettings1.bin"/><Relationship Id="rId31" Type="http://schemas.openxmlformats.org/officeDocument/2006/relationships/presProps" Target="presProps.xml"/><Relationship Id="rId32" Type="http://schemas.openxmlformats.org/officeDocument/2006/relationships/viewProps" Target="viewProps.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theme" Target="theme/theme1.xml"/><Relationship Id="rId34"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title" preserve="1">
  <p:cSld name="Title Slide">
    <p:spTree>
      <p:nvGrpSpPr>
        <p:cNvPr id="1" name=""/>
        <p:cNvGrpSpPr/>
        <p:nvPr/>
      </p:nvGrpSpPr>
      <p:grpSpPr>
        <a:xfrm>
          <a:off x="0" y="0"/>
          <a:ext cx="0" cy="0"/>
          <a:chOff x="0" y="0"/>
          <a:chExt cx="0" cy="0"/>
        </a:xfrm>
      </p:grpSpPr>
      <p:sp>
        <p:nvSpPr>
          <p:cNvPr id="23" name="Rectangle 22"/>
          <p:cNvSpPr/>
          <p:nvPr/>
        </p:nvSpPr>
        <p:spPr>
          <a:xfrm flipV="1">
            <a:off x="5410182" y="3810000"/>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4" name="Rectangle 23"/>
          <p:cNvSpPr/>
          <p:nvPr/>
        </p:nvSpPr>
        <p:spPr>
          <a:xfrm flipV="1">
            <a:off x="5410200" y="3897010"/>
            <a:ext cx="3733801" cy="192024"/>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5" name="Rectangle 24"/>
          <p:cNvSpPr/>
          <p:nvPr/>
        </p:nvSpPr>
        <p:spPr>
          <a:xfrm flipV="1">
            <a:off x="5410200" y="4115167"/>
            <a:ext cx="3733801"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6" name="Rectangle 25"/>
          <p:cNvSpPr/>
          <p:nvPr/>
        </p:nvSpPr>
        <p:spPr>
          <a:xfrm flipV="1">
            <a:off x="5410200" y="4164403"/>
            <a:ext cx="1965960" cy="18288"/>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Rectangle 26"/>
          <p:cNvSpPr/>
          <p:nvPr/>
        </p:nvSpPr>
        <p:spPr>
          <a:xfrm flipV="1">
            <a:off x="5410200" y="4199572"/>
            <a:ext cx="1965960"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0" name="Rounded Rectangle 29"/>
          <p:cNvSpPr/>
          <p:nvPr/>
        </p:nvSpPr>
        <p:spPr bwMode="white">
          <a:xfrm>
            <a:off x="5410200" y="3962400"/>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1" name="Rounded Rectangle 30"/>
          <p:cNvSpPr/>
          <p:nvPr/>
        </p:nvSpPr>
        <p:spPr bwMode="white">
          <a:xfrm>
            <a:off x="7376507" y="406098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Rectangle 6"/>
          <p:cNvSpPr/>
          <p:nvPr/>
        </p:nvSpPr>
        <p:spPr>
          <a:xfrm>
            <a:off x="1" y="3649662"/>
            <a:ext cx="9144000" cy="244170"/>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0" y="3675527"/>
            <a:ext cx="9144001" cy="14067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flipV="1">
            <a:off x="6414051" y="3643090"/>
            <a:ext cx="2729950" cy="248432"/>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Rectangle 18"/>
          <p:cNvSpPr/>
          <p:nvPr/>
        </p:nvSpPr>
        <p:spPr>
          <a:xfrm>
            <a:off x="0" y="0"/>
            <a:ext cx="9144000" cy="370170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457200" y="2401887"/>
            <a:ext cx="8458200" cy="1470025"/>
          </a:xfrm>
        </p:spPr>
        <p:txBody>
          <a:bodyPr anchor="b"/>
          <a:lstStyle>
            <a:lvl1pPr>
              <a:defRPr sz="4400">
                <a:solidFill>
                  <a:schemeClr val="bg1"/>
                </a:solidFill>
              </a:defRPr>
            </a:lvl1pPr>
          </a:lstStyle>
          <a:p>
            <a:r>
              <a:rPr kumimoji="0" lang="es-ES_tradnl"/>
              <a:t>Click to edit Master title style</a:t>
            </a:r>
            <a:endParaRPr kumimoji="0" lang="en-US"/>
          </a:p>
        </p:txBody>
      </p:sp>
      <p:sp>
        <p:nvSpPr>
          <p:cNvPr id="9" name="Subtitle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_tradnl"/>
              <a:t>Click to edit Master subtitle style</a:t>
            </a:r>
            <a:endParaRPr kumimoji="0" lang="en-US"/>
          </a:p>
        </p:txBody>
      </p:sp>
      <p:sp>
        <p:nvSpPr>
          <p:cNvPr id="28" name="Date Placeholder 27"/>
          <p:cNvSpPr>
            <a:spLocks noGrp="1"/>
          </p:cNvSpPr>
          <p:nvPr>
            <p:ph type="dt" sz="half" idx="10"/>
          </p:nvPr>
        </p:nvSpPr>
        <p:spPr>
          <a:xfrm>
            <a:off x="6705600" y="4206240"/>
            <a:ext cx="960120" cy="457200"/>
          </a:xfrm>
        </p:spPr>
        <p:txBody>
          <a:bodyPr/>
          <a:lstStyle/>
          <a:p>
            <a:fld id="{F3217B74-410C-3144-8A15-6588C267DB84}" type="datetimeFigureOut">
              <a:rPr lang="en-US" smtClean="0"/>
              <a:pPr/>
              <a:t>8/10/10</a:t>
            </a:fld>
            <a:endParaRPr lang="en-US"/>
          </a:p>
        </p:txBody>
      </p:sp>
      <p:sp>
        <p:nvSpPr>
          <p:cNvPr id="17" name="Footer Placeholder 16"/>
          <p:cNvSpPr>
            <a:spLocks noGrp="1"/>
          </p:cNvSpPr>
          <p:nvPr>
            <p:ph type="ftr" sz="quarter" idx="11"/>
          </p:nvPr>
        </p:nvSpPr>
        <p:spPr>
          <a:xfrm>
            <a:off x="5410200" y="4205288"/>
            <a:ext cx="1295400" cy="457200"/>
          </a:xfrm>
        </p:spPr>
        <p:txBody>
          <a:bodyPr/>
          <a:lstStyle/>
          <a:p>
            <a:endParaRPr lang="en-US"/>
          </a:p>
        </p:txBody>
      </p:sp>
      <p:sp>
        <p:nvSpPr>
          <p:cNvPr id="29" name="Slide Number Placeholder 28"/>
          <p:cNvSpPr>
            <a:spLocks noGrp="1"/>
          </p:cNvSpPr>
          <p:nvPr>
            <p:ph type="sldNum" sz="quarter" idx="12"/>
          </p:nvPr>
        </p:nvSpPr>
        <p:spPr>
          <a:xfrm>
            <a:off x="8320088" y="1136"/>
            <a:ext cx="747712" cy="365760"/>
          </a:xfrm>
        </p:spPr>
        <p:txBody>
          <a:bodyPr/>
          <a:lstStyle>
            <a:lvl1pPr algn="r">
              <a:defRPr sz="1800">
                <a:solidFill>
                  <a:schemeClr val="bg1"/>
                </a:solidFill>
              </a:defRPr>
            </a:lvl1pPr>
          </a:lstStyle>
          <a:p>
            <a:fld id="{BDA47615-6B31-F542-8F4D-DC5221AF5B03}"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s-ES_tradnl"/>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4" name="Date Placeholder 3"/>
          <p:cNvSpPr>
            <a:spLocks noGrp="1"/>
          </p:cNvSpPr>
          <p:nvPr>
            <p:ph type="dt" sz="half" idx="10"/>
          </p:nvPr>
        </p:nvSpPr>
        <p:spPr/>
        <p:txBody>
          <a:bodyPr/>
          <a:lstStyle/>
          <a:p>
            <a:fld id="{F3217B74-410C-3144-8A15-6588C267DB84}" type="datetimeFigureOut">
              <a:rPr lang="en-US" smtClean="0"/>
              <a:pPr/>
              <a:t>8/10/10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81800" y="1143000"/>
            <a:ext cx="1905000" cy="5486400"/>
          </a:xfrm>
        </p:spPr>
        <p:txBody>
          <a:bodyPr vert="eaVert"/>
          <a:lstStyle/>
          <a:p>
            <a:r>
              <a:rPr kumimoji="0" lang="es-ES_tradnl"/>
              <a:t>Click to edit Master title style</a:t>
            </a:r>
            <a:endParaRPr kumimoji="0" lang="en-US"/>
          </a:p>
        </p:txBody>
      </p:sp>
      <p:sp>
        <p:nvSpPr>
          <p:cNvPr id="3" name="Vertical Text Placeholder 2"/>
          <p:cNvSpPr>
            <a:spLocks noGrp="1"/>
          </p:cNvSpPr>
          <p:nvPr>
            <p:ph type="body" orient="vert" idx="1"/>
          </p:nvPr>
        </p:nvSpPr>
        <p:spPr>
          <a:xfrm>
            <a:off x="457200" y="1143000"/>
            <a:ext cx="6248400" cy="5486400"/>
          </a:xfrm>
        </p:spPr>
        <p:txBody>
          <a:bodyPr vert="eaVert"/>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4" name="Date Placeholder 3"/>
          <p:cNvSpPr>
            <a:spLocks noGrp="1"/>
          </p:cNvSpPr>
          <p:nvPr>
            <p:ph type="dt" sz="half" idx="10"/>
          </p:nvPr>
        </p:nvSpPr>
        <p:spPr/>
        <p:txBody>
          <a:bodyPr/>
          <a:lstStyle/>
          <a:p>
            <a:fld id="{F3217B74-410C-3144-8A15-6588C267DB84}" type="datetimeFigureOut">
              <a:rPr lang="en-US" smtClean="0"/>
              <a:pPr/>
              <a:t>8/10/10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s-ES_tradnl"/>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4" name="Date Placeholder 3"/>
          <p:cNvSpPr>
            <a:spLocks noGrp="1"/>
          </p:cNvSpPr>
          <p:nvPr>
            <p:ph type="dt" sz="half" idx="10"/>
          </p:nvPr>
        </p:nvSpPr>
        <p:spPr/>
        <p:txBody>
          <a:bodyPr/>
          <a:lstStyle/>
          <a:p>
            <a:fld id="{F3217B74-410C-3144-8A15-6588C267DB84}" type="datetimeFigureOut">
              <a:rPr lang="en-US" smtClean="0"/>
              <a:pPr/>
              <a:t>8/10/10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kumimoji="0" lang="es-ES_tradnl"/>
              <a:t>Click to edit Master title style</a:t>
            </a:r>
            <a:endParaRPr kumimoji="0" lang="en-US"/>
          </a:p>
        </p:txBody>
      </p:sp>
      <p:sp>
        <p:nvSpPr>
          <p:cNvPr id="3" name="Text Placeholder 2"/>
          <p:cNvSpPr>
            <a:spLocks noGrp="1"/>
          </p:cNvSpPr>
          <p:nvPr>
            <p:ph type="body" idx="1"/>
          </p:nvPr>
        </p:nvSpPr>
        <p:spPr>
          <a:xfrm>
            <a:off x="722313" y="3367088"/>
            <a:ext cx="7772400" cy="1509712"/>
          </a:xfrm>
        </p:spPr>
        <p:txBody>
          <a:bodyPr anchor="t"/>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_tradnl"/>
              <a:t>Click to edit Master text styles</a:t>
            </a:r>
          </a:p>
        </p:txBody>
      </p:sp>
      <p:sp>
        <p:nvSpPr>
          <p:cNvPr id="4" name="Date Placeholder 3"/>
          <p:cNvSpPr>
            <a:spLocks noGrp="1"/>
          </p:cNvSpPr>
          <p:nvPr>
            <p:ph type="dt" sz="half" idx="10"/>
          </p:nvPr>
        </p:nvSpPr>
        <p:spPr/>
        <p:txBody>
          <a:bodyPr/>
          <a:lstStyle/>
          <a:p>
            <a:fld id="{F3217B74-410C-3144-8A15-6588C267DB84}" type="datetimeFigureOut">
              <a:rPr lang="en-US" smtClean="0"/>
              <a:pPr/>
              <a:t>8/10/10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s-ES_tradnl"/>
              <a:t>Click to edit Master title style</a:t>
            </a:r>
            <a:endParaRPr kumimoji="0" lang="en-US"/>
          </a:p>
        </p:txBody>
      </p:sp>
      <p:sp>
        <p:nvSpPr>
          <p:cNvPr id="3" name="Content Placeholder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4" name="Content Placeholder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5" name="Date Placeholder 4"/>
          <p:cNvSpPr>
            <a:spLocks noGrp="1"/>
          </p:cNvSpPr>
          <p:nvPr>
            <p:ph type="dt" sz="half" idx="10"/>
          </p:nvPr>
        </p:nvSpPr>
        <p:spPr/>
        <p:txBody>
          <a:bodyPr/>
          <a:lstStyle/>
          <a:p>
            <a:fld id="{F3217B74-410C-3144-8A15-6588C267DB84}" type="datetimeFigureOut">
              <a:rPr lang="en-US" smtClean="0"/>
              <a:pPr/>
              <a:t>8/10/10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81000" y="1143000"/>
            <a:ext cx="8382000" cy="1069848"/>
          </a:xfrm>
        </p:spPr>
        <p:txBody>
          <a:bodyPr anchor="ctr"/>
          <a:lstStyle>
            <a:lvl1pPr>
              <a:defRPr sz="4000" b="0" i="0" cap="none" baseline="0"/>
            </a:lvl1pPr>
          </a:lstStyle>
          <a:p>
            <a:r>
              <a:rPr kumimoji="0" lang="es-ES_tradnl"/>
              <a:t>Click to edit Master title style</a:t>
            </a:r>
            <a:endParaRPr kumimoji="0" lang="en-US"/>
          </a:p>
        </p:txBody>
      </p:sp>
      <p:sp>
        <p:nvSpPr>
          <p:cNvPr id="3" name="Text Placeholder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_tradnl"/>
              <a:t>Click to edit Master text styles</a:t>
            </a:r>
          </a:p>
        </p:txBody>
      </p:sp>
      <p:sp>
        <p:nvSpPr>
          <p:cNvPr id="4" name="Text Placeholder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_tradnl"/>
              <a:t>Click to edit Master text styles</a:t>
            </a:r>
          </a:p>
        </p:txBody>
      </p:sp>
      <p:sp>
        <p:nvSpPr>
          <p:cNvPr id="5" name="Content Placeholder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6" name="Content Placeholder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26" name="Date Placeholder 25"/>
          <p:cNvSpPr>
            <a:spLocks noGrp="1"/>
          </p:cNvSpPr>
          <p:nvPr>
            <p:ph type="dt" sz="half" idx="10"/>
          </p:nvPr>
        </p:nvSpPr>
        <p:spPr/>
        <p:txBody>
          <a:bodyPr rtlCol="0"/>
          <a:lstStyle/>
          <a:p>
            <a:fld id="{F3217B74-410C-3144-8A15-6588C267DB84}" type="datetimeFigureOut">
              <a:rPr lang="en-US" smtClean="0"/>
              <a:pPr/>
              <a:t>8/10/10</a:t>
            </a:fld>
            <a:endParaRPr lang="en-US"/>
          </a:p>
        </p:txBody>
      </p:sp>
      <p:sp>
        <p:nvSpPr>
          <p:cNvPr id="27" name="Slide Number Placeholder 26"/>
          <p:cNvSpPr>
            <a:spLocks noGrp="1"/>
          </p:cNvSpPr>
          <p:nvPr>
            <p:ph type="sldNum" sz="quarter" idx="11"/>
          </p:nvPr>
        </p:nvSpPr>
        <p:spPr/>
        <p:txBody>
          <a:bodyPr rtlCol="0"/>
          <a:lstStyle/>
          <a:p>
            <a:fld id="{BDA47615-6B31-F542-8F4D-DC5221AF5B03}" type="slidenum">
              <a:rPr lang="en-US" smtClean="0"/>
              <a:pPr/>
              <a:t>‹#›</a:t>
            </a:fld>
            <a:endParaRPr lang="en-US"/>
          </a:p>
        </p:txBody>
      </p:sp>
      <p:sp>
        <p:nvSpPr>
          <p:cNvPr id="28" name="Footer Placeholder 27"/>
          <p:cNvSpPr>
            <a:spLocks noGrp="1"/>
          </p:cNvSpPr>
          <p:nvPr>
            <p:ph type="ftr" sz="quarter" idx="12"/>
          </p:nvPr>
        </p:nvSpPr>
        <p:spPr/>
        <p:txBody>
          <a:bodyPr rtlCol="0"/>
          <a:lstStyle/>
          <a:p>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1143000"/>
            <a:ext cx="8229600" cy="1069848"/>
          </a:xfrm>
        </p:spPr>
        <p:txBody>
          <a:bodyPr anchor="ctr"/>
          <a:lstStyle>
            <a:lvl1pPr>
              <a:defRPr sz="4000">
                <a:solidFill>
                  <a:schemeClr val="tx2"/>
                </a:solidFill>
              </a:defRPr>
            </a:lvl1pPr>
          </a:lstStyle>
          <a:p>
            <a:r>
              <a:rPr kumimoji="0" lang="es-ES_tradnl"/>
              <a:t>Click to edit Master title style</a:t>
            </a:r>
            <a:endParaRPr kumimoji="0" lang="en-US"/>
          </a:p>
        </p:txBody>
      </p:sp>
      <p:sp>
        <p:nvSpPr>
          <p:cNvPr id="3" name="Date Placeholder 2"/>
          <p:cNvSpPr>
            <a:spLocks noGrp="1"/>
          </p:cNvSpPr>
          <p:nvPr>
            <p:ph type="dt" sz="half" idx="10"/>
          </p:nvPr>
        </p:nvSpPr>
        <p:spPr>
          <a:xfrm>
            <a:off x="6583680" y="612648"/>
            <a:ext cx="957264" cy="457200"/>
          </a:xfrm>
        </p:spPr>
        <p:txBody>
          <a:bodyPr/>
          <a:lstStyle/>
          <a:p>
            <a:fld id="{F3217B74-410C-3144-8A15-6588C267DB84}" type="datetimeFigureOut">
              <a:rPr lang="en-US" smtClean="0"/>
              <a:pPr/>
              <a:t>8/10/10</a:t>
            </a:fld>
            <a:endParaRPr lang="en-US"/>
          </a:p>
        </p:txBody>
      </p:sp>
      <p:sp>
        <p:nvSpPr>
          <p:cNvPr id="4" name="Footer Placeholder 3"/>
          <p:cNvSpPr>
            <a:spLocks noGrp="1"/>
          </p:cNvSpPr>
          <p:nvPr>
            <p:ph type="ftr" sz="quarter" idx="11"/>
          </p:nvPr>
        </p:nvSpPr>
        <p:spPr>
          <a:xfrm>
            <a:off x="5257800" y="612648"/>
            <a:ext cx="1325880" cy="457200"/>
          </a:xfrm>
        </p:spPr>
        <p:txBody>
          <a:bodyPr/>
          <a:lstStyle/>
          <a:p>
            <a:endParaRPr lang="en-US"/>
          </a:p>
        </p:txBody>
      </p:sp>
      <p:sp>
        <p:nvSpPr>
          <p:cNvPr id="5" name="Slide Number Placeholder 4"/>
          <p:cNvSpPr>
            <a:spLocks noGrp="1"/>
          </p:cNvSpPr>
          <p:nvPr>
            <p:ph type="sldNum" sz="quarter" idx="12"/>
          </p:nvPr>
        </p:nvSpPr>
        <p:spPr>
          <a:xfrm>
            <a:off x="8174736" y="2272"/>
            <a:ext cx="762000" cy="365760"/>
          </a:xfrm>
        </p:spPr>
        <p:txBody>
          <a:bodyPr/>
          <a:lstStyle/>
          <a:p>
            <a:fld id="{BDA47615-6B31-F542-8F4D-DC5221AF5B0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3217B74-410C-3144-8A15-6588C267DB84}" type="datetimeFigureOut">
              <a:rPr lang="en-US" smtClean="0"/>
              <a:pPr/>
              <a:t>8/10/10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353496" y="1101970"/>
            <a:ext cx="3383280" cy="877824"/>
          </a:xfrm>
        </p:spPr>
        <p:txBody>
          <a:bodyPr anchor="b"/>
          <a:lstStyle>
            <a:lvl1pPr algn="l">
              <a:buNone/>
              <a:defRPr sz="1800" b="1"/>
            </a:lvl1pPr>
          </a:lstStyle>
          <a:p>
            <a:r>
              <a:rPr kumimoji="0" lang="es-ES_tradnl"/>
              <a:t>Click to edit Master title style</a:t>
            </a:r>
            <a:endParaRPr kumimoji="0" lang="en-US"/>
          </a:p>
        </p:txBody>
      </p:sp>
      <p:sp>
        <p:nvSpPr>
          <p:cNvPr id="3" name="Text Placeholder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s-ES_tradnl"/>
              <a:t>Click to edit Master text styles</a:t>
            </a:r>
          </a:p>
        </p:txBody>
      </p:sp>
      <p:sp>
        <p:nvSpPr>
          <p:cNvPr id="4" name="Content Placeholder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5" name="Date Placeholder 4"/>
          <p:cNvSpPr>
            <a:spLocks noGrp="1"/>
          </p:cNvSpPr>
          <p:nvPr>
            <p:ph type="dt" sz="half" idx="10"/>
          </p:nvPr>
        </p:nvSpPr>
        <p:spPr/>
        <p:txBody>
          <a:bodyPr/>
          <a:lstStyle/>
          <a:p>
            <a:fld id="{F3217B74-410C-3144-8A15-6588C267DB84}" type="datetimeFigureOut">
              <a:rPr lang="en-US" smtClean="0"/>
              <a:pPr/>
              <a:t>8/10/10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kumimoji="0" lang="es-ES_tradnl"/>
              <a:t>Click to edit Master title style</a:t>
            </a:r>
            <a:endParaRPr kumimoji="0" lang="en-US"/>
          </a:p>
        </p:txBody>
      </p:sp>
      <p:sp>
        <p:nvSpPr>
          <p:cNvPr id="3" name="Picture Placeholder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lstStyle>
            <a:lvl1pPr marL="0" indent="0">
              <a:buNone/>
              <a:defRPr sz="3200"/>
            </a:lvl1pPr>
          </a:lstStyle>
          <a:p>
            <a:r>
              <a:rPr kumimoji="0" lang="es-ES_tradnl" dirty="0"/>
              <a:t>Click icon to add picture</a:t>
            </a:r>
            <a:endParaRPr kumimoji="0" lang="en-US" dirty="0"/>
          </a:p>
        </p:txBody>
      </p:sp>
      <p:sp>
        <p:nvSpPr>
          <p:cNvPr id="4" name="Text Placeholder 3"/>
          <p:cNvSpPr>
            <a:spLocks noGrp="1"/>
          </p:cNvSpPr>
          <p:nvPr>
            <p:ph type="body" sz="half" idx="2"/>
          </p:nvPr>
        </p:nvSpPr>
        <p:spPr>
          <a:xfrm>
            <a:off x="6088443" y="3274308"/>
            <a:ext cx="2590800" cy="2516489"/>
          </a:xfrm>
        </p:spPr>
        <p:txBody>
          <a:bodyPr lIns="0" tIns="0" rIns="45720" anchor="t"/>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s-ES_tradnl"/>
              <a:t>Click to edit Master text styles</a:t>
            </a:r>
          </a:p>
        </p:txBody>
      </p:sp>
      <p:sp>
        <p:nvSpPr>
          <p:cNvPr id="5" name="Date Placeholder 4"/>
          <p:cNvSpPr>
            <a:spLocks noGrp="1"/>
          </p:cNvSpPr>
          <p:nvPr>
            <p:ph type="dt" sz="half" idx="10"/>
          </p:nvPr>
        </p:nvSpPr>
        <p:spPr/>
        <p:txBody>
          <a:bodyPr/>
          <a:lstStyle/>
          <a:p>
            <a:fld id="{F3217B74-410C-3144-8A15-6588C267DB84}" type="datetimeFigureOut">
              <a:rPr lang="en-US" smtClean="0"/>
              <a:pPr/>
              <a:t>8/10/10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8" name="Rectangle 27"/>
          <p:cNvSpPr/>
          <p:nvPr/>
        </p:nvSpPr>
        <p:spPr>
          <a:xfrm>
            <a:off x="1" y="366818"/>
            <a:ext cx="9144000" cy="8440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Rectangle 28"/>
          <p:cNvSpPr/>
          <p:nvPr/>
        </p:nvSpPr>
        <p:spPr>
          <a:xfrm>
            <a:off x="0" y="-1"/>
            <a:ext cx="9144000" cy="310663"/>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0" name="Rectangle 29"/>
          <p:cNvSpPr/>
          <p:nvPr/>
        </p:nvSpPr>
        <p:spPr>
          <a:xfrm>
            <a:off x="0" y="308276"/>
            <a:ext cx="9144001" cy="91441"/>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1" name="Rectangle 30"/>
          <p:cNvSpPr/>
          <p:nvPr/>
        </p:nvSpPr>
        <p:spPr>
          <a:xfrm flipV="1">
            <a:off x="5410182" y="360246"/>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Rectangle 31"/>
          <p:cNvSpPr/>
          <p:nvPr/>
        </p:nvSpPr>
        <p:spPr>
          <a:xfrm flipV="1">
            <a:off x="5410200" y="440112"/>
            <a:ext cx="3733801" cy="18003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3" name="Rounded Rectangle 32"/>
          <p:cNvSpPr/>
          <p:nvPr/>
        </p:nvSpPr>
        <p:spPr bwMode="white">
          <a:xfrm>
            <a:off x="5407339" y="497504"/>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4" name="Rounded Rectangle 33"/>
          <p:cNvSpPr/>
          <p:nvPr/>
        </p:nvSpPr>
        <p:spPr bwMode="white">
          <a:xfrm>
            <a:off x="7373646" y="58894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5" name="Rectangle 34"/>
          <p:cNvSpPr/>
          <p:nvPr/>
        </p:nvSpPr>
        <p:spPr bwMode="invGray">
          <a:xfrm>
            <a:off x="9084966" y="-2001"/>
            <a:ext cx="57626"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6" name="Rectangle 35"/>
          <p:cNvSpPr/>
          <p:nvPr/>
        </p:nvSpPr>
        <p:spPr bwMode="invGray">
          <a:xfrm>
            <a:off x="9044481" y="-2001"/>
            <a:ext cx="27432"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7" name="Rectangle 36"/>
          <p:cNvSpPr/>
          <p:nvPr/>
        </p:nvSpPr>
        <p:spPr bwMode="invGray">
          <a:xfrm>
            <a:off x="9025428" y="-2001"/>
            <a:ext cx="9144" cy="621792"/>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8" name="Rectangle 37"/>
          <p:cNvSpPr/>
          <p:nvPr/>
        </p:nvSpPr>
        <p:spPr bwMode="invGray">
          <a:xfrm>
            <a:off x="8975423" y="-2001"/>
            <a:ext cx="27432" cy="621792"/>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9" name="Rectangle 38"/>
          <p:cNvSpPr/>
          <p:nvPr/>
        </p:nvSpPr>
        <p:spPr bwMode="invGray">
          <a:xfrm>
            <a:off x="8915677" y="380"/>
            <a:ext cx="54864" cy="585216"/>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0" name="Rectangle 39"/>
          <p:cNvSpPr/>
          <p:nvPr/>
        </p:nvSpPr>
        <p:spPr bwMode="invGray">
          <a:xfrm>
            <a:off x="8873475" y="380"/>
            <a:ext cx="9144" cy="585216"/>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Title Placeholder 21"/>
          <p:cNvSpPr>
            <a:spLocks noGrp="1"/>
          </p:cNvSpPr>
          <p:nvPr>
            <p:ph type="title"/>
          </p:nvPr>
        </p:nvSpPr>
        <p:spPr>
          <a:xfrm>
            <a:off x="457200" y="685800"/>
            <a:ext cx="8229600" cy="1066800"/>
          </a:xfrm>
          <a:prstGeom prst="rect">
            <a:avLst/>
          </a:prstGeom>
        </p:spPr>
        <p:txBody>
          <a:bodyPr vert="horz" anchor="ctr">
            <a:normAutofit/>
          </a:bodyPr>
          <a:lstStyle/>
          <a:p>
            <a:r>
              <a:rPr kumimoji="0" lang="es-ES_tradnl" smtClean="0"/>
              <a:t>Click to edit Master title style</a:t>
            </a:r>
            <a:endParaRPr kumimoji="0" lang="en-US"/>
          </a:p>
        </p:txBody>
      </p:sp>
      <p:sp>
        <p:nvSpPr>
          <p:cNvPr id="13" name="Text Placeholder 12"/>
          <p:cNvSpPr>
            <a:spLocks noGrp="1"/>
          </p:cNvSpPr>
          <p:nvPr>
            <p:ph type="body" idx="1"/>
          </p:nvPr>
        </p:nvSpPr>
        <p:spPr>
          <a:xfrm>
            <a:off x="457200" y="1883664"/>
            <a:ext cx="8229600" cy="4364736"/>
          </a:xfrm>
          <a:prstGeom prst="rect">
            <a:avLst/>
          </a:prstGeom>
        </p:spPr>
        <p:txBody>
          <a:bodyPr vert="horz">
            <a:normAutofit/>
          </a:bodyPr>
          <a:lstStyle/>
          <a:p>
            <a:pPr lvl="0" eaLnBrk="1" latinLnBrk="0" hangingPunct="1"/>
            <a:r>
              <a:rPr kumimoji="0" lang="es-ES_tradnl" smtClean="0"/>
              <a:t>Click to edit Master text styles</a:t>
            </a:r>
          </a:p>
          <a:p>
            <a:pPr lvl="1" eaLnBrk="1" latinLnBrk="0" hangingPunct="1"/>
            <a:r>
              <a:rPr kumimoji="0" lang="es-ES_tradnl" smtClean="0"/>
              <a:t>Second level</a:t>
            </a:r>
          </a:p>
          <a:p>
            <a:pPr lvl="2" eaLnBrk="1" latinLnBrk="0" hangingPunct="1"/>
            <a:r>
              <a:rPr kumimoji="0" lang="es-ES_tradnl" smtClean="0"/>
              <a:t>Third level</a:t>
            </a:r>
          </a:p>
          <a:p>
            <a:pPr lvl="3" eaLnBrk="1" latinLnBrk="0" hangingPunct="1"/>
            <a:r>
              <a:rPr kumimoji="0" lang="es-ES_tradnl" smtClean="0"/>
              <a:t>Fourth level</a:t>
            </a:r>
          </a:p>
          <a:p>
            <a:pPr lvl="4" eaLnBrk="1" latinLnBrk="0" hangingPunct="1"/>
            <a:r>
              <a:rPr kumimoji="0" lang="es-ES_tradnl" smtClean="0"/>
              <a:t>Fifth level</a:t>
            </a:r>
            <a:endParaRPr kumimoji="0" lang="en-US"/>
          </a:p>
        </p:txBody>
      </p:sp>
      <p:sp>
        <p:nvSpPr>
          <p:cNvPr id="14" name="Date Placeholder 13"/>
          <p:cNvSpPr>
            <a:spLocks noGrp="1"/>
          </p:cNvSpPr>
          <p:nvPr>
            <p:ph type="dt" sz="half" idx="2"/>
          </p:nvPr>
        </p:nvSpPr>
        <p:spPr>
          <a:xfrm>
            <a:off x="6586536" y="612648"/>
            <a:ext cx="957264" cy="457200"/>
          </a:xfrm>
          <a:prstGeom prst="rect">
            <a:avLst/>
          </a:prstGeom>
        </p:spPr>
        <p:txBody>
          <a:bodyPr vert="horz"/>
          <a:lstStyle>
            <a:lvl1pPr algn="l" eaLnBrk="1" latinLnBrk="0" hangingPunct="1">
              <a:defRPr kumimoji="0" sz="800">
                <a:solidFill>
                  <a:schemeClr val="accent2"/>
                </a:solidFill>
              </a:defRPr>
            </a:lvl1pPr>
          </a:lstStyle>
          <a:p>
            <a:fld id="{F3217B74-410C-3144-8A15-6588C267DB84}" type="datetimeFigureOut">
              <a:rPr lang="en-US" smtClean="0"/>
              <a:pPr/>
              <a:t>8/10/10</a:t>
            </a:fld>
            <a:endParaRPr lang="en-US"/>
          </a:p>
        </p:txBody>
      </p:sp>
      <p:sp>
        <p:nvSpPr>
          <p:cNvPr id="3" name="Footer Placeholder 2"/>
          <p:cNvSpPr>
            <a:spLocks noGrp="1"/>
          </p:cNvSpPr>
          <p:nvPr>
            <p:ph type="ftr" sz="quarter" idx="3"/>
          </p:nvPr>
        </p:nvSpPr>
        <p:spPr>
          <a:xfrm>
            <a:off x="5257800" y="612648"/>
            <a:ext cx="1325880" cy="457200"/>
          </a:xfrm>
          <a:prstGeom prst="rect">
            <a:avLst/>
          </a:prstGeom>
        </p:spPr>
        <p:txBody>
          <a:bodyPr vert="horz"/>
          <a:lstStyle>
            <a:lvl1pPr algn="r" eaLnBrk="1" latinLnBrk="0" hangingPunct="1">
              <a:defRPr kumimoji="0" sz="800">
                <a:solidFill>
                  <a:schemeClr val="accent2"/>
                </a:solidFill>
              </a:defRPr>
            </a:lvl1pPr>
          </a:lstStyle>
          <a:p>
            <a:endParaRPr lang="en-US"/>
          </a:p>
        </p:txBody>
      </p:sp>
      <p:sp>
        <p:nvSpPr>
          <p:cNvPr id="23" name="Slide Number Placeholder 22"/>
          <p:cNvSpPr>
            <a:spLocks noGrp="1"/>
          </p:cNvSpPr>
          <p:nvPr>
            <p:ph type="sldNum" sz="quarter" idx="4"/>
          </p:nvPr>
        </p:nvSpPr>
        <p:spPr>
          <a:xfrm>
            <a:off x="8174736" y="2272"/>
            <a:ext cx="762000" cy="365760"/>
          </a:xfrm>
          <a:prstGeom prst="rect">
            <a:avLst/>
          </a:prstGeom>
        </p:spPr>
        <p:txBody>
          <a:bodyPr vert="horz" anchor="b"/>
          <a:lstStyle>
            <a:lvl1pPr algn="r" eaLnBrk="1" latinLnBrk="0" hangingPunct="1">
              <a:defRPr kumimoji="0" sz="1800">
                <a:solidFill>
                  <a:srgbClr val="FFFFFF"/>
                </a:solidFill>
              </a:defRPr>
            </a:lvl1pPr>
          </a:lstStyle>
          <a:p>
            <a:fld id="{BDA47615-6B31-F542-8F4D-DC5221AF5B03}"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831" r:id="rId1"/>
    <p:sldLayoutId id="2147483832" r:id="rId2"/>
    <p:sldLayoutId id="2147483833" r:id="rId3"/>
    <p:sldLayoutId id="2147483834" r:id="rId4"/>
    <p:sldLayoutId id="2147483835" r:id="rId5"/>
    <p:sldLayoutId id="2147483836" r:id="rId6"/>
    <p:sldLayoutId id="2147483837" r:id="rId7"/>
    <p:sldLayoutId id="2147483838" r:id="rId8"/>
    <p:sldLayoutId id="2147483839" r:id="rId9"/>
    <p:sldLayoutId id="2147483840" r:id="rId10"/>
    <p:sldLayoutId id="2147483841"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365760" indent="-256032" algn="l" rtl="0" eaLnBrk="1" latinLnBrk="0" hangingPunct="1">
        <a:spcBef>
          <a:spcPts val="300"/>
        </a:spcBef>
        <a:buClr>
          <a:schemeClr val="accent3"/>
        </a:buClr>
        <a:buFont typeface="Georgia"/>
        <a:buChar char="•"/>
        <a:defRPr kumimoji="0" sz="2800" kern="1200">
          <a:solidFill>
            <a:schemeClr val="tx1"/>
          </a:solidFill>
          <a:latin typeface="+mn-lt"/>
          <a:ea typeface="+mn-ea"/>
          <a:cs typeface="+mn-cs"/>
        </a:defRPr>
      </a:lvl1pPr>
      <a:lvl2pPr marL="658368" indent="-246888" algn="l" rtl="0" eaLnBrk="1" latinLnBrk="0" hangingPunct="1">
        <a:spcBef>
          <a:spcPts val="300"/>
        </a:spcBef>
        <a:buClr>
          <a:schemeClr val="accent2"/>
        </a:buClr>
        <a:buFont typeface="Georgia"/>
        <a:buChar char="▫"/>
        <a:defRPr kumimoji="0" sz="2600" kern="1200">
          <a:solidFill>
            <a:schemeClr val="accent2"/>
          </a:solidFill>
          <a:latin typeface="+mn-lt"/>
          <a:ea typeface="+mn-ea"/>
          <a:cs typeface="+mn-cs"/>
        </a:defRPr>
      </a:lvl2pPr>
      <a:lvl3pPr marL="923544" indent="-219456" algn="l" rtl="0" eaLnBrk="1" latinLnBrk="0" hangingPunct="1">
        <a:spcBef>
          <a:spcPts val="300"/>
        </a:spcBef>
        <a:buClr>
          <a:schemeClr val="accent1"/>
        </a:buClr>
        <a:buFont typeface="Wingdings 2"/>
        <a:buChar char=""/>
        <a:defRPr kumimoji="0" sz="2400" kern="1200">
          <a:solidFill>
            <a:schemeClr val="accent1"/>
          </a:solidFill>
          <a:latin typeface="+mn-lt"/>
          <a:ea typeface="+mn-ea"/>
          <a:cs typeface="+mn-cs"/>
        </a:defRPr>
      </a:lvl3pPr>
      <a:lvl4pPr marL="1179576" indent="-201168" algn="l" rtl="0" eaLnBrk="1" latinLnBrk="0" hangingPunct="1">
        <a:spcBef>
          <a:spcPts val="300"/>
        </a:spcBef>
        <a:buClr>
          <a:schemeClr val="accent1"/>
        </a:buClr>
        <a:buFont typeface="Wingdings 2"/>
        <a:buChar char=""/>
        <a:defRPr kumimoji="0" sz="2200" kern="1200">
          <a:solidFill>
            <a:schemeClr val="accent1"/>
          </a:solidFill>
          <a:latin typeface="+mn-lt"/>
          <a:ea typeface="+mn-ea"/>
          <a:cs typeface="+mn-cs"/>
        </a:defRPr>
      </a:lvl4pPr>
      <a:lvl5pPr marL="1389888" indent="-182880" algn="l" rtl="0" eaLnBrk="1" latinLnBrk="0" hangingPunct="1">
        <a:spcBef>
          <a:spcPts val="300"/>
        </a:spcBef>
        <a:buClr>
          <a:schemeClr val="accent3"/>
        </a:buClr>
        <a:buFont typeface="Georgia"/>
        <a:buChar char="▫"/>
        <a:defRPr kumimoji="0" sz="2000" kern="1200">
          <a:solidFill>
            <a:schemeClr val="accent3"/>
          </a:solidFill>
          <a:latin typeface="+mn-lt"/>
          <a:ea typeface="+mn-ea"/>
          <a:cs typeface="+mn-cs"/>
        </a:defRPr>
      </a:lvl5pPr>
      <a:lvl6pPr marL="1609344" indent="-182880" algn="l" rtl="0"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l" rtl="0"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l" rtl="0"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l" rtl="0"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457200" y="1752600"/>
            <a:ext cx="8458200" cy="1470025"/>
          </a:xfrm>
        </p:spPr>
        <p:txBody>
          <a:bodyPr>
            <a:normAutofit/>
          </a:bodyPr>
          <a:lstStyle/>
          <a:p>
            <a:r>
              <a:rPr lang="en-US" dirty="0" err="1" smtClean="0"/>
              <a:t>Nuevas</a:t>
            </a:r>
            <a:r>
              <a:rPr lang="en-US" dirty="0" smtClean="0"/>
              <a:t> </a:t>
            </a:r>
            <a:r>
              <a:rPr lang="en-US" dirty="0" err="1" smtClean="0"/>
              <a:t>Formas</a:t>
            </a:r>
            <a:r>
              <a:rPr lang="en-US" dirty="0" smtClean="0"/>
              <a:t> de</a:t>
            </a:r>
            <a:br>
              <a:rPr lang="en-US" dirty="0" smtClean="0"/>
            </a:br>
            <a:r>
              <a:rPr lang="en-US" dirty="0" err="1" smtClean="0"/>
              <a:t>Intervención</a:t>
            </a:r>
            <a:r>
              <a:rPr lang="en-US" dirty="0" smtClean="0"/>
              <a:t> </a:t>
            </a:r>
            <a:r>
              <a:rPr lang="en-US" dirty="0" err="1" smtClean="0"/>
              <a:t>Administrativa</a:t>
            </a:r>
            <a:endParaRPr lang="en-US" dirty="0"/>
          </a:p>
        </p:txBody>
      </p:sp>
      <p:sp>
        <p:nvSpPr>
          <p:cNvPr id="3" name="Subtitle 2"/>
          <p:cNvSpPr>
            <a:spLocks noGrp="1"/>
          </p:cNvSpPr>
          <p:nvPr>
            <p:ph type="subTitle" idx="1"/>
          </p:nvPr>
        </p:nvSpPr>
        <p:spPr>
          <a:xfrm>
            <a:off x="457200" y="3962400"/>
            <a:ext cx="6248400" cy="1752600"/>
          </a:xfrm>
        </p:spPr>
        <p:txBody>
          <a:bodyPr>
            <a:normAutofit/>
          </a:bodyPr>
          <a:lstStyle/>
          <a:p>
            <a:r>
              <a:rPr lang="en-US" b="1" dirty="0" err="1" smtClean="0"/>
              <a:t>Primera</a:t>
            </a:r>
            <a:r>
              <a:rPr lang="en-US" b="1" dirty="0" smtClean="0"/>
              <a:t> </a:t>
            </a:r>
            <a:r>
              <a:rPr lang="en-US" b="1" dirty="0" err="1" smtClean="0"/>
              <a:t>Semana</a:t>
            </a:r>
            <a:r>
              <a:rPr lang="en-US" b="1" dirty="0" smtClean="0"/>
              <a:t>: </a:t>
            </a:r>
          </a:p>
          <a:p>
            <a:r>
              <a:rPr lang="en-US" b="1" dirty="0" smtClean="0"/>
              <a:t>Estado </a:t>
            </a:r>
            <a:r>
              <a:rPr lang="en-US" b="1" dirty="0" err="1" smtClean="0"/>
              <a:t>Regulador,</a:t>
            </a:r>
            <a:r>
              <a:rPr lang="en-US" b="1" dirty="0" smtClean="0"/>
              <a:t> </a:t>
            </a:r>
            <a:r>
              <a:rPr lang="en-US" b="1" dirty="0" err="1" smtClean="0"/>
              <a:t>Capitalismo</a:t>
            </a:r>
            <a:r>
              <a:rPr lang="en-US" b="1" dirty="0" smtClean="0"/>
              <a:t> </a:t>
            </a:r>
            <a:r>
              <a:rPr lang="en-US" b="1" dirty="0" err="1" smtClean="0"/>
              <a:t>Regulatorio y Concepción del Derecho</a:t>
            </a:r>
            <a:r>
              <a:rPr lang="en-US" b="1" dirty="0" smtClean="0"/>
              <a:t> </a:t>
            </a:r>
            <a:endParaRPr lang="en-US" b="1" dirty="0"/>
          </a:p>
        </p:txBody>
      </p:sp>
      <p:sp>
        <p:nvSpPr>
          <p:cNvPr id="4" name="TextBox 3"/>
          <p:cNvSpPr txBox="1"/>
          <p:nvPr/>
        </p:nvSpPr>
        <p:spPr>
          <a:xfrm>
            <a:off x="4572000" y="5714999"/>
            <a:ext cx="2685952" cy="646331"/>
          </a:xfrm>
          <a:prstGeom prst="rect">
            <a:avLst/>
          </a:prstGeom>
          <a:noFill/>
        </p:spPr>
        <p:txBody>
          <a:bodyPr wrap="none" rtlCol="0">
            <a:spAutoFit/>
          </a:bodyPr>
          <a:lstStyle/>
          <a:p>
            <a:r>
              <a:rPr lang="en-US" dirty="0" smtClean="0"/>
              <a:t>Santiago Montt </a:t>
            </a:r>
            <a:r>
              <a:rPr lang="en-US" dirty="0" err="1" smtClean="0"/>
              <a:t>Oyarzún</a:t>
            </a:r>
            <a:endParaRPr lang="en-US" dirty="0" smtClean="0"/>
          </a:p>
          <a:p>
            <a:r>
              <a:rPr lang="en-US" dirty="0" smtClean="0"/>
              <a:t>10-12 de </a:t>
            </a:r>
            <a:r>
              <a:rPr lang="en-US" dirty="0" err="1" smtClean="0"/>
              <a:t>agosto </a:t>
            </a:r>
            <a:r>
              <a:rPr lang="en-US" dirty="0" smtClean="0"/>
              <a:t> 2010</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err="1" smtClean="0"/>
              <a:t>Introducción</a:t>
            </a:r>
            <a:r>
              <a:rPr lang="en-US" dirty="0" smtClean="0"/>
              <a:t> al </a:t>
            </a:r>
            <a:r>
              <a:rPr lang="en-US" dirty="0" err="1" smtClean="0"/>
              <a:t>mundo</a:t>
            </a:r>
            <a:r>
              <a:rPr lang="en-US" dirty="0" smtClean="0"/>
              <a:t> de </a:t>
            </a:r>
            <a:r>
              <a:rPr lang="en-US" dirty="0" err="1" smtClean="0"/>
              <a:t>las</a:t>
            </a:r>
            <a:r>
              <a:rPr lang="en-US" dirty="0" smtClean="0"/>
              <a:t> </a:t>
            </a:r>
            <a:r>
              <a:rPr lang="en-US" dirty="0" err="1" smtClean="0"/>
              <a:t>fallas</a:t>
            </a:r>
            <a:endParaRPr lang="en-US" dirty="0"/>
          </a:p>
        </p:txBody>
      </p:sp>
      <p:sp>
        <p:nvSpPr>
          <p:cNvPr id="3" name="Content Placeholder 2"/>
          <p:cNvSpPr>
            <a:spLocks noGrp="1"/>
          </p:cNvSpPr>
          <p:nvPr>
            <p:ph idx="1"/>
          </p:nvPr>
        </p:nvSpPr>
        <p:spPr/>
        <p:txBody>
          <a:bodyPr/>
          <a:lstStyle/>
          <a:p>
            <a:r>
              <a:rPr lang="es-ES_tradnl" dirty="0" smtClean="0"/>
              <a:t>1.	Fallas de mercado</a:t>
            </a:r>
            <a:endParaRPr lang="en-US" dirty="0" smtClean="0"/>
          </a:p>
          <a:p>
            <a:r>
              <a:rPr lang="es-ES_tradnl" dirty="0" smtClean="0"/>
              <a:t>2.	Fallas de gobierno</a:t>
            </a:r>
            <a:endParaRPr lang="en-US" dirty="0" smtClean="0"/>
          </a:p>
          <a:p>
            <a:r>
              <a:rPr lang="es-ES_tradnl" dirty="0" smtClean="0"/>
              <a:t>3. 	Fallas sociales</a:t>
            </a:r>
            <a:endParaRPr lang="en-US" dirty="0" smtClean="0"/>
          </a:p>
          <a:p>
            <a:r>
              <a:rPr lang="es-ES_tradnl" dirty="0" smtClean="0"/>
              <a:t>4.	Fallas del individuo</a:t>
            </a:r>
            <a:endParaRPr lang="en-US" dirty="0" smtClean="0"/>
          </a:p>
          <a:p>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Teorías</a:t>
            </a:r>
            <a:r>
              <a:rPr lang="en-US" dirty="0" smtClean="0"/>
              <a:t> de la </a:t>
            </a:r>
            <a:r>
              <a:rPr lang="en-US" dirty="0" err="1" smtClean="0"/>
              <a:t>regulación</a:t>
            </a:r>
            <a:endParaRPr lang="en-US" dirty="0"/>
          </a:p>
        </p:txBody>
      </p:sp>
      <p:sp>
        <p:nvSpPr>
          <p:cNvPr id="3" name="Content Placeholder 2"/>
          <p:cNvSpPr>
            <a:spLocks noGrp="1"/>
          </p:cNvSpPr>
          <p:nvPr>
            <p:ph idx="1"/>
          </p:nvPr>
        </p:nvSpPr>
        <p:spPr/>
        <p:txBody>
          <a:bodyPr/>
          <a:lstStyle/>
          <a:p>
            <a:r>
              <a:rPr lang="es-ES_tradnl" dirty="0" smtClean="0"/>
              <a:t>1.	Teorías del interés público</a:t>
            </a:r>
          </a:p>
          <a:p>
            <a:r>
              <a:rPr lang="es-ES_tradnl" dirty="0" smtClean="0"/>
              <a:t>2. 	Teorías de la captura del regulador </a:t>
            </a:r>
          </a:p>
          <a:p>
            <a:r>
              <a:rPr lang="es-ES_tradnl" dirty="0" smtClean="0"/>
              <a:t>3. 	Otros intentos por escapar a la dicotomía interés público-captura</a:t>
            </a:r>
            <a:endParaRPr lang="en-US" dirty="0" smtClean="0"/>
          </a:p>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Posición</a:t>
            </a:r>
            <a:r>
              <a:rPr lang="en-US" dirty="0" smtClean="0"/>
              <a:t> </a:t>
            </a:r>
            <a:r>
              <a:rPr lang="en-US" dirty="0" err="1" smtClean="0"/>
              <a:t>institucional</a:t>
            </a:r>
            <a:r>
              <a:rPr lang="en-US" dirty="0" smtClean="0"/>
              <a:t> de la </a:t>
            </a:r>
            <a:r>
              <a:rPr lang="en-US" dirty="0" err="1" smtClean="0"/>
              <a:t>Administración</a:t>
            </a:r>
            <a:endParaRPr lang="en-US" dirty="0"/>
          </a:p>
        </p:txBody>
      </p:sp>
      <p:sp>
        <p:nvSpPr>
          <p:cNvPr id="3" name="Content Placeholder 2"/>
          <p:cNvSpPr>
            <a:spLocks noGrp="1"/>
          </p:cNvSpPr>
          <p:nvPr>
            <p:ph idx="1"/>
          </p:nvPr>
        </p:nvSpPr>
        <p:spPr/>
        <p:txBody>
          <a:bodyPr/>
          <a:lstStyle/>
          <a:p>
            <a:r>
              <a:rPr lang="es-ES_tradnl" dirty="0" smtClean="0"/>
              <a:t>Administración y regulación: entre el Congreso y los Tribunales</a:t>
            </a:r>
            <a:endParaRPr lang="en-US" dirty="0" smtClean="0"/>
          </a:p>
          <a:p>
            <a:pPr lvl="1"/>
            <a:r>
              <a:rPr lang="es-ES_tradnl" dirty="0" smtClean="0"/>
              <a:t>Administración y Congreso: Relación Ley-Reglamento</a:t>
            </a:r>
            <a:endParaRPr lang="en-US" dirty="0" smtClean="0"/>
          </a:p>
          <a:p>
            <a:pPr lvl="1"/>
            <a:r>
              <a:rPr lang="es-ES_tradnl" dirty="0" smtClean="0"/>
              <a:t>Administración vs. Tribunales: Control judicial de la Administración </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Regulación</a:t>
            </a:r>
            <a:r>
              <a:rPr lang="en-US" dirty="0" smtClean="0"/>
              <a:t> de </a:t>
            </a:r>
            <a:r>
              <a:rPr lang="en-US" dirty="0" err="1" smtClean="0"/>
              <a:t>monopolios</a:t>
            </a:r>
            <a:r>
              <a:rPr lang="en-US" dirty="0" smtClean="0"/>
              <a:t> </a:t>
            </a:r>
            <a:r>
              <a:rPr lang="en-US" dirty="0" err="1" smtClean="0"/>
              <a:t>naturales</a:t>
            </a:r>
            <a:endParaRPr lang="en-US" dirty="0"/>
          </a:p>
        </p:txBody>
      </p:sp>
      <p:sp>
        <p:nvSpPr>
          <p:cNvPr id="3" name="Content Placeholder 2"/>
          <p:cNvSpPr>
            <a:spLocks noGrp="1"/>
          </p:cNvSpPr>
          <p:nvPr>
            <p:ph idx="1"/>
          </p:nvPr>
        </p:nvSpPr>
        <p:spPr/>
        <p:txBody>
          <a:bodyPr/>
          <a:lstStyle/>
          <a:p>
            <a:r>
              <a:rPr lang="es-ES_tradnl" dirty="0" smtClean="0"/>
              <a:t>1.	Economía de los monopolios naturales</a:t>
            </a:r>
            <a:endParaRPr lang="en-US" dirty="0" smtClean="0"/>
          </a:p>
          <a:p>
            <a:r>
              <a:rPr lang="es-ES_tradnl" dirty="0" smtClean="0"/>
              <a:t>2.	Regulación de precios: visión histórica y comparada</a:t>
            </a:r>
            <a:endParaRPr lang="en-US" dirty="0" smtClean="0"/>
          </a:p>
          <a:p>
            <a:r>
              <a:rPr lang="es-ES_tradnl" dirty="0" smtClean="0"/>
              <a:t>3. 	</a:t>
            </a:r>
            <a:r>
              <a:rPr lang="es-ES_tradnl" dirty="0" err="1" smtClean="0"/>
              <a:t>Governanza</a:t>
            </a:r>
            <a:r>
              <a:rPr lang="es-ES_tradnl" dirty="0" smtClean="0"/>
              <a:t> de los sistemas regulatorios</a:t>
            </a:r>
            <a:endParaRPr lang="en-US" dirty="0" smtClean="0"/>
          </a:p>
          <a:p>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Instrumentos</a:t>
            </a:r>
            <a:r>
              <a:rPr lang="en-US" dirty="0" smtClean="0"/>
              <a:t> </a:t>
            </a:r>
            <a:r>
              <a:rPr lang="en-US" dirty="0" err="1" smtClean="0"/>
              <a:t>y</a:t>
            </a:r>
            <a:r>
              <a:rPr lang="en-US" dirty="0" smtClean="0"/>
              <a:t> </a:t>
            </a:r>
            <a:r>
              <a:rPr lang="en-US" dirty="0" err="1" smtClean="0"/>
              <a:t>técnicas</a:t>
            </a:r>
            <a:r>
              <a:rPr lang="en-US" dirty="0" smtClean="0"/>
              <a:t> </a:t>
            </a:r>
            <a:r>
              <a:rPr lang="en-US" dirty="0" err="1" smtClean="0"/>
              <a:t>regulatorias</a:t>
            </a:r>
            <a:endParaRPr lang="en-US" dirty="0"/>
          </a:p>
        </p:txBody>
      </p:sp>
      <p:sp>
        <p:nvSpPr>
          <p:cNvPr id="3" name="Content Placeholder 2"/>
          <p:cNvSpPr>
            <a:spLocks noGrp="1"/>
          </p:cNvSpPr>
          <p:nvPr>
            <p:ph idx="1"/>
          </p:nvPr>
        </p:nvSpPr>
        <p:spPr/>
        <p:txBody>
          <a:bodyPr/>
          <a:lstStyle/>
          <a:p>
            <a:r>
              <a:rPr lang="es-ES_tradnl" dirty="0" smtClean="0"/>
              <a:t>Instrumentos regulatorios: ventajas y desventajas relativas</a:t>
            </a:r>
            <a:endParaRPr lang="en-US" dirty="0" smtClean="0"/>
          </a:p>
          <a:p>
            <a:r>
              <a:rPr lang="es-ES_tradnl" dirty="0" smtClean="0"/>
              <a:t>Elección de instrumentos: qué, cómo y cuándo funciona (o no funciona) </a:t>
            </a:r>
            <a:endParaRPr lang="en-US" dirty="0" smtClean="0"/>
          </a:p>
          <a:p>
            <a:pPr>
              <a:buNone/>
            </a:pP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Cumplimiento</a:t>
            </a:r>
            <a:r>
              <a:rPr lang="en-US" dirty="0" smtClean="0"/>
              <a:t> de la </a:t>
            </a:r>
            <a:r>
              <a:rPr lang="en-US" dirty="0" err="1" smtClean="0"/>
              <a:t>Ley</a:t>
            </a:r>
            <a:endParaRPr lang="en-US" dirty="0"/>
          </a:p>
        </p:txBody>
      </p:sp>
      <p:sp>
        <p:nvSpPr>
          <p:cNvPr id="3" name="Content Placeholder 2"/>
          <p:cNvSpPr>
            <a:spLocks noGrp="1"/>
          </p:cNvSpPr>
          <p:nvPr>
            <p:ph idx="1"/>
          </p:nvPr>
        </p:nvSpPr>
        <p:spPr/>
        <p:txBody>
          <a:bodyPr/>
          <a:lstStyle/>
          <a:p>
            <a:r>
              <a:rPr lang="es-ES_tradnl" dirty="0" smtClean="0"/>
              <a:t>Control y cumplimiento de la ley</a:t>
            </a:r>
            <a:endParaRPr lang="en-US" dirty="0" smtClean="0"/>
          </a:p>
          <a:p>
            <a:pPr lvl="1"/>
            <a:r>
              <a:rPr lang="es-ES_tradnl" dirty="0" smtClean="0"/>
              <a:t>1. De la promulgación de la ley a su cumplimiento en el mundo real</a:t>
            </a:r>
          </a:p>
          <a:p>
            <a:pPr lvl="1"/>
            <a:r>
              <a:rPr lang="es-ES_tradnl" dirty="0" smtClean="0"/>
              <a:t>2. Conducta de las agencias</a:t>
            </a:r>
          </a:p>
          <a:p>
            <a:pPr lvl="1"/>
            <a:r>
              <a:rPr lang="es-ES_tradnl" dirty="0" smtClean="0"/>
              <a:t>3. Control y cumplimiento de la ley por parte de los privados</a:t>
            </a:r>
            <a:endParaRPr lang="en-US" dirty="0" smtClean="0"/>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Regulación</a:t>
            </a:r>
            <a:r>
              <a:rPr lang="en-US" dirty="0" smtClean="0"/>
              <a:t> de </a:t>
            </a:r>
            <a:r>
              <a:rPr lang="en-US" dirty="0" err="1" smtClean="0"/>
              <a:t>riesgos</a:t>
            </a:r>
            <a:endParaRPr lang="en-US" dirty="0"/>
          </a:p>
        </p:txBody>
      </p:sp>
      <p:sp>
        <p:nvSpPr>
          <p:cNvPr id="3" name="Content Placeholder 2"/>
          <p:cNvSpPr>
            <a:spLocks noGrp="1"/>
          </p:cNvSpPr>
          <p:nvPr>
            <p:ph idx="1"/>
          </p:nvPr>
        </p:nvSpPr>
        <p:spPr/>
        <p:txBody>
          <a:bodyPr/>
          <a:lstStyle/>
          <a:p>
            <a:r>
              <a:rPr lang="es-ES_tradnl" dirty="0" smtClean="0"/>
              <a:t>Riesgos y el rol de las ciencias en la regulación</a:t>
            </a:r>
            <a:endParaRPr lang="en-US" dirty="0" smtClean="0"/>
          </a:p>
          <a:p>
            <a:pPr lvl="1"/>
            <a:r>
              <a:rPr lang="es-ES_tradnl" dirty="0" smtClean="0"/>
              <a:t>1. Introducción a la regulación de riesgos</a:t>
            </a:r>
            <a:endParaRPr lang="en-US" dirty="0" smtClean="0"/>
          </a:p>
          <a:p>
            <a:pPr lvl="1"/>
            <a:r>
              <a:rPr lang="es-ES_tradnl" dirty="0" smtClean="0"/>
              <a:t>2. Democracia vs. expertos</a:t>
            </a:r>
            <a:endParaRPr lang="en-US" dirty="0" smtClean="0"/>
          </a:p>
          <a:p>
            <a:pPr lvl="1"/>
            <a:r>
              <a:rPr lang="es-ES_tradnl" dirty="0" smtClean="0"/>
              <a:t>3. Incertidumbre y el principio precautorio</a:t>
            </a:r>
            <a:endParaRPr lang="en-US" dirty="0" smtClean="0"/>
          </a:p>
          <a:p>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s-ES_tradnl" dirty="0" smtClean="0"/>
              <a:t>Globalización y regulación</a:t>
            </a:r>
            <a:endParaRPr lang="en-US" dirty="0"/>
          </a:p>
        </p:txBody>
      </p:sp>
      <p:sp>
        <p:nvSpPr>
          <p:cNvPr id="3" name="Content Placeholder 2"/>
          <p:cNvSpPr>
            <a:spLocks noGrp="1"/>
          </p:cNvSpPr>
          <p:nvPr>
            <p:ph idx="1"/>
          </p:nvPr>
        </p:nvSpPr>
        <p:spPr/>
        <p:txBody>
          <a:bodyPr/>
          <a:lstStyle/>
          <a:p>
            <a:r>
              <a:rPr lang="es-ES_tradnl" dirty="0" smtClean="0"/>
              <a:t>Delegación de poderes y organismos supranacionales</a:t>
            </a:r>
            <a:endParaRPr lang="en-US" dirty="0" smtClean="0"/>
          </a:p>
          <a:p>
            <a:r>
              <a:rPr lang="es-ES_tradnl" dirty="0" smtClean="0"/>
              <a:t>Legitimidad y “</a:t>
            </a:r>
            <a:r>
              <a:rPr lang="es-ES_tradnl" dirty="0" err="1" smtClean="0"/>
              <a:t>accountability</a:t>
            </a:r>
            <a:r>
              <a:rPr lang="es-ES_tradnl" dirty="0" smtClean="0"/>
              <a:t>” en un mundo globalizado</a:t>
            </a:r>
            <a:endParaRPr lang="en-US" dirty="0" smtClean="0"/>
          </a:p>
          <a:p>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Concepción del Derecho</a:t>
            </a:r>
          </a:p>
        </p:txBody>
      </p:sp>
      <p:sp>
        <p:nvSpPr>
          <p:cNvPr id="4" name="Text Placeholder 3"/>
          <p:cNvSpPr>
            <a:spLocks noGrp="1"/>
          </p:cNvSpPr>
          <p:nvPr>
            <p:ph type="body" idx="1"/>
          </p:nvPr>
        </p:nvSpPr>
        <p:spPr/>
        <p:txBody>
          <a:bodyPr/>
          <a:lstStyle/>
          <a:p>
            <a:r>
              <a:rPr lang="en-US"/>
              <a:t>3 ideas: Narrativas, Terapias y Luces Verdes</a:t>
            </a:r>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Nomos and Narrative</a:t>
            </a:r>
          </a:p>
        </p:txBody>
      </p:sp>
      <p:sp>
        <p:nvSpPr>
          <p:cNvPr id="3" name="Content Placeholder 2"/>
          <p:cNvSpPr>
            <a:spLocks noGrp="1"/>
          </p:cNvSpPr>
          <p:nvPr>
            <p:ph idx="1"/>
          </p:nvPr>
        </p:nvSpPr>
        <p:spPr/>
        <p:txBody>
          <a:bodyPr/>
          <a:lstStyle/>
          <a:p>
            <a:r>
              <a:rPr lang="en-US"/>
              <a:t>“Law and narrative and inseparably related… Every prescripcion is insistent in its demand to be located in discourse”.</a:t>
            </a:r>
          </a:p>
          <a:p>
            <a:pPr lvl="1"/>
            <a:r>
              <a:rPr lang="en-US"/>
              <a:t>“[Prescription cannot] escape its origin and its end in experience”.</a:t>
            </a:r>
          </a:p>
          <a:p>
            <a:r>
              <a:rPr lang="en-US"/>
              <a:t>Derecho y política</a:t>
            </a:r>
          </a:p>
          <a:p>
            <a:pPr lvl="1"/>
            <a:r>
              <a:rPr lang="en-US"/>
              <a:t>Derecho y economía</a:t>
            </a:r>
          </a:p>
          <a:p>
            <a:pPr lvl="1"/>
            <a:r>
              <a:rPr lang="en-US"/>
              <a:t>Derecho y política pública</a:t>
            </a:r>
          </a:p>
          <a:p>
            <a:pPr lvl="1"/>
            <a:r>
              <a:rPr lang="en-US"/>
              <a:t>Derecho y política</a:t>
            </a: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 </a:t>
            </a:r>
            <a:r>
              <a:rPr lang="en-US" dirty="0" err="1" smtClean="0"/>
              <a:t>qué</a:t>
            </a:r>
            <a:r>
              <a:rPr lang="en-US" dirty="0" smtClean="0"/>
              <a:t> se </a:t>
            </a:r>
            <a:r>
              <a:rPr lang="en-US" dirty="0" err="1" smtClean="0"/>
              <a:t>trata</a:t>
            </a:r>
            <a:r>
              <a:rPr lang="en-US" dirty="0" smtClean="0"/>
              <a:t> </a:t>
            </a:r>
            <a:r>
              <a:rPr lang="en-US" dirty="0" err="1" smtClean="0"/>
              <a:t>este</a:t>
            </a:r>
            <a:r>
              <a:rPr lang="en-US" dirty="0" smtClean="0"/>
              <a:t> </a:t>
            </a:r>
            <a:r>
              <a:rPr lang="en-US" dirty="0" err="1" smtClean="0"/>
              <a:t>curso</a:t>
            </a:r>
            <a:r>
              <a:rPr lang="en-US" dirty="0" smtClean="0"/>
              <a:t> </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a:t>
            </a:r>
            <a:r>
              <a:rPr lang="en-US" dirty="0" err="1" smtClean="0"/>
              <a:t>Protégenos</a:t>
            </a:r>
            <a:r>
              <a:rPr lang="en-US" dirty="0" smtClean="0"/>
              <a:t>, Oh </a:t>
            </a:r>
            <a:r>
              <a:rPr lang="en-US" dirty="0" err="1" smtClean="0"/>
              <a:t>Gobierno</a:t>
            </a:r>
            <a:r>
              <a:rPr lang="en-US" dirty="0" smtClean="0"/>
              <a:t>, del </a:t>
            </a:r>
            <a:r>
              <a:rPr lang="en-US" dirty="0" err="1" smtClean="0"/>
              <a:t>daño</a:t>
            </a:r>
            <a:r>
              <a:rPr lang="en-US" dirty="0" smtClean="0"/>
              <a:t>! </a:t>
            </a:r>
            <a:r>
              <a:rPr lang="en-US" dirty="0" err="1" smtClean="0"/>
              <a:t>Protégenos</a:t>
            </a:r>
            <a:r>
              <a:rPr lang="en-US" dirty="0" smtClean="0"/>
              <a:t>, </a:t>
            </a:r>
            <a:r>
              <a:rPr lang="en-US" dirty="0" err="1" smtClean="0"/>
              <a:t>puesto</a:t>
            </a:r>
            <a:r>
              <a:rPr lang="en-US" dirty="0" smtClean="0"/>
              <a:t> </a:t>
            </a:r>
            <a:r>
              <a:rPr lang="en-US" dirty="0" err="1" smtClean="0"/>
              <a:t>que</a:t>
            </a:r>
            <a:r>
              <a:rPr lang="en-US" dirty="0" smtClean="0"/>
              <a:t> </a:t>
            </a:r>
            <a:r>
              <a:rPr lang="en-US" dirty="0" err="1" smtClean="0"/>
              <a:t>nos</a:t>
            </a:r>
            <a:r>
              <a:rPr lang="en-US" dirty="0" smtClean="0"/>
              <a:t> </a:t>
            </a:r>
            <a:r>
              <a:rPr lang="en-US" dirty="0" err="1" smtClean="0"/>
              <a:t>encontramos</a:t>
            </a:r>
            <a:r>
              <a:rPr lang="en-US" dirty="0" smtClean="0"/>
              <a:t> </a:t>
            </a:r>
            <a:r>
              <a:rPr lang="en-US" dirty="0" err="1" smtClean="0"/>
              <a:t>rodeamos</a:t>
            </a:r>
            <a:r>
              <a:rPr lang="en-US" dirty="0" smtClean="0"/>
              <a:t> de los </a:t>
            </a:r>
            <a:r>
              <a:rPr lang="en-US" dirty="0" err="1" smtClean="0"/>
              <a:t>efectos</a:t>
            </a:r>
            <a:r>
              <a:rPr lang="en-US" dirty="0" smtClean="0"/>
              <a:t> </a:t>
            </a:r>
            <a:r>
              <a:rPr lang="en-US" dirty="0" err="1" smtClean="0"/>
              <a:t>colaterales</a:t>
            </a:r>
            <a:r>
              <a:rPr lang="en-US" dirty="0" smtClean="0"/>
              <a:t> del </a:t>
            </a:r>
            <a:r>
              <a:rPr lang="en-US" dirty="0" err="1" smtClean="0"/>
              <a:t>capitalismo</a:t>
            </a:r>
            <a:r>
              <a:rPr lang="en-US" dirty="0" smtClean="0"/>
              <a:t> </a:t>
            </a:r>
            <a:r>
              <a:rPr lang="en-US" dirty="0" err="1" smtClean="0"/>
              <a:t>productivo</a:t>
            </a:r>
            <a:r>
              <a:rPr lang="en-US" dirty="0" smtClean="0"/>
              <a:t> </a:t>
            </a:r>
            <a:r>
              <a:rPr lang="en-US" dirty="0" err="1" smtClean="0"/>
              <a:t>y</a:t>
            </a:r>
            <a:r>
              <a:rPr lang="en-US" dirty="0" smtClean="0"/>
              <a:t> de </a:t>
            </a:r>
            <a:r>
              <a:rPr lang="en-US" dirty="0" err="1" smtClean="0"/>
              <a:t>las</a:t>
            </a:r>
            <a:r>
              <a:rPr lang="en-US" dirty="0" smtClean="0"/>
              <a:t> </a:t>
            </a:r>
            <a:r>
              <a:rPr lang="en-US" dirty="0" err="1" smtClean="0"/>
              <a:t>modernas</a:t>
            </a:r>
            <a:r>
              <a:rPr lang="en-US" dirty="0" smtClean="0"/>
              <a:t> </a:t>
            </a:r>
            <a:r>
              <a:rPr lang="en-US" dirty="0" err="1" smtClean="0"/>
              <a:t>tecnologías</a:t>
            </a:r>
            <a:r>
              <a:rPr lang="en-US" dirty="0" smtClean="0"/>
              <a:t>. </a:t>
            </a:r>
            <a:r>
              <a:rPr lang="en-US" dirty="0" err="1" smtClean="0"/>
              <a:t>Porque</a:t>
            </a:r>
            <a:r>
              <a:rPr lang="en-US" dirty="0" smtClean="0"/>
              <a:t> </a:t>
            </a:r>
            <a:r>
              <a:rPr lang="en-US" dirty="0" err="1" smtClean="0"/>
              <a:t>vivimos</a:t>
            </a:r>
            <a:r>
              <a:rPr lang="en-US" dirty="0" smtClean="0"/>
              <a:t> </a:t>
            </a:r>
            <a:r>
              <a:rPr lang="en-US" dirty="0" err="1" smtClean="0"/>
              <a:t>bajo</a:t>
            </a:r>
            <a:r>
              <a:rPr lang="en-US" dirty="0" smtClean="0"/>
              <a:t> el </a:t>
            </a:r>
            <a:r>
              <a:rPr lang="en-US" dirty="0" err="1" smtClean="0"/>
              <a:t>temor</a:t>
            </a:r>
            <a:r>
              <a:rPr lang="en-US" dirty="0" smtClean="0"/>
              <a:t> </a:t>
            </a:r>
            <a:r>
              <a:rPr lang="en-US" dirty="0" err="1" smtClean="0"/>
              <a:t>que</a:t>
            </a:r>
            <a:r>
              <a:rPr lang="en-US" dirty="0" smtClean="0"/>
              <a:t> </a:t>
            </a:r>
            <a:r>
              <a:rPr lang="en-US" dirty="0" err="1" smtClean="0"/>
              <a:t>nuestros</a:t>
            </a:r>
            <a:r>
              <a:rPr lang="en-US" dirty="0" smtClean="0"/>
              <a:t> </a:t>
            </a:r>
            <a:r>
              <a:rPr lang="en-US" dirty="0" err="1" smtClean="0"/>
              <a:t>niños</a:t>
            </a:r>
            <a:r>
              <a:rPr lang="en-US" dirty="0" smtClean="0"/>
              <a:t> </a:t>
            </a:r>
            <a:r>
              <a:rPr lang="en-US" dirty="0" err="1" smtClean="0"/>
              <a:t>puedan</a:t>
            </a:r>
            <a:r>
              <a:rPr lang="en-US" dirty="0" smtClean="0"/>
              <a:t> </a:t>
            </a:r>
            <a:r>
              <a:rPr lang="en-US" dirty="0" err="1" smtClean="0"/>
              <a:t>ingenir</a:t>
            </a:r>
            <a:r>
              <a:rPr lang="en-US" dirty="0" smtClean="0"/>
              <a:t> </a:t>
            </a:r>
            <a:r>
              <a:rPr lang="en-US" dirty="0" err="1" smtClean="0"/>
              <a:t>o</a:t>
            </a:r>
            <a:r>
              <a:rPr lang="en-US" dirty="0" smtClean="0"/>
              <a:t> </a:t>
            </a:r>
            <a:r>
              <a:rPr lang="en-US" dirty="0" err="1" smtClean="0"/>
              <a:t>inhalar</a:t>
            </a:r>
            <a:r>
              <a:rPr lang="en-US" dirty="0" smtClean="0"/>
              <a:t> </a:t>
            </a:r>
            <a:r>
              <a:rPr lang="en-US" dirty="0" err="1" smtClean="0"/>
              <a:t>tóxinas</a:t>
            </a:r>
            <a:r>
              <a:rPr lang="en-US" dirty="0" smtClean="0"/>
              <a:t> invisibles </a:t>
            </a:r>
            <a:r>
              <a:rPr lang="en-US" dirty="0" err="1" smtClean="0"/>
              <a:t>y</a:t>
            </a:r>
            <a:r>
              <a:rPr lang="en-US" dirty="0" smtClean="0"/>
              <a:t> </a:t>
            </a:r>
            <a:r>
              <a:rPr lang="en-US" dirty="0" err="1" smtClean="0"/>
              <a:t>tóxicas</a:t>
            </a:r>
            <a:r>
              <a:rPr lang="en-US" dirty="0" smtClean="0"/>
              <a:t>… </a:t>
            </a:r>
            <a:r>
              <a:rPr lang="en-US" dirty="0" err="1" smtClean="0"/>
              <a:t>Somos</a:t>
            </a:r>
            <a:r>
              <a:rPr lang="en-US" dirty="0" smtClean="0"/>
              <a:t> </a:t>
            </a:r>
            <a:r>
              <a:rPr lang="en-US" dirty="0" err="1" smtClean="0"/>
              <a:t>vulnerables</a:t>
            </a:r>
            <a:r>
              <a:rPr lang="en-US" dirty="0" smtClean="0"/>
              <a:t> a los </a:t>
            </a:r>
            <a:r>
              <a:rPr lang="en-US" dirty="0" err="1" smtClean="0"/>
              <a:t>peligros</a:t>
            </a:r>
            <a:r>
              <a:rPr lang="en-US" dirty="0" smtClean="0"/>
              <a:t> de </a:t>
            </a:r>
            <a:r>
              <a:rPr lang="en-US" dirty="0" err="1" smtClean="0"/>
              <a:t>las</a:t>
            </a:r>
            <a:r>
              <a:rPr lang="en-US" dirty="0" smtClean="0"/>
              <a:t> </a:t>
            </a:r>
            <a:r>
              <a:rPr lang="en-US" dirty="0" err="1" smtClean="0"/>
              <a:t>máquinas</a:t>
            </a:r>
            <a:r>
              <a:rPr lang="en-US" dirty="0" smtClean="0"/>
              <a:t> </a:t>
            </a:r>
            <a:r>
              <a:rPr lang="en-US" dirty="0" err="1" smtClean="0"/>
              <a:t>y</a:t>
            </a:r>
            <a:r>
              <a:rPr lang="en-US" dirty="0" smtClean="0"/>
              <a:t> los </a:t>
            </a:r>
            <a:r>
              <a:rPr lang="en-US" dirty="0" err="1" smtClean="0"/>
              <a:t>productos</a:t>
            </a:r>
            <a:r>
              <a:rPr lang="en-US" dirty="0" smtClean="0"/>
              <a:t>, </a:t>
            </a:r>
            <a:r>
              <a:rPr lang="en-US" dirty="0" err="1" smtClean="0"/>
              <a:t>también</a:t>
            </a:r>
            <a:r>
              <a:rPr lang="en-US" dirty="0" smtClean="0"/>
              <a:t> de </a:t>
            </a:r>
            <a:r>
              <a:rPr lang="en-US" dirty="0" err="1" smtClean="0"/>
              <a:t>promotores</a:t>
            </a:r>
            <a:r>
              <a:rPr lang="en-US" dirty="0" smtClean="0"/>
              <a:t> </a:t>
            </a:r>
            <a:r>
              <a:rPr lang="en-US" dirty="0" err="1" smtClean="0"/>
              <a:t>tramposos</a:t>
            </a:r>
            <a:r>
              <a:rPr lang="en-US" dirty="0" smtClean="0"/>
              <a:t>, </a:t>
            </a:r>
            <a:r>
              <a:rPr lang="en-US" dirty="0" err="1" smtClean="0"/>
              <a:t>y</a:t>
            </a:r>
            <a:r>
              <a:rPr lang="en-US" dirty="0" smtClean="0"/>
              <a:t> </a:t>
            </a:r>
            <a:r>
              <a:rPr lang="en-US" dirty="0" err="1" smtClean="0"/>
              <a:t>todo</a:t>
            </a:r>
            <a:r>
              <a:rPr lang="en-US" dirty="0" smtClean="0"/>
              <a:t> </a:t>
            </a:r>
            <a:r>
              <a:rPr lang="en-US" dirty="0" err="1" smtClean="0"/>
              <a:t>tipo</a:t>
            </a:r>
            <a:r>
              <a:rPr lang="en-US" dirty="0" smtClean="0"/>
              <a:t> de </a:t>
            </a:r>
            <a:r>
              <a:rPr lang="en-US" dirty="0" err="1" smtClean="0"/>
              <a:t>errores</a:t>
            </a:r>
            <a:r>
              <a:rPr lang="en-US" dirty="0" smtClean="0"/>
              <a:t> </a:t>
            </a:r>
            <a:r>
              <a:rPr lang="en-US" dirty="0" err="1" smtClean="0"/>
              <a:t>humanos</a:t>
            </a:r>
            <a:r>
              <a:rPr lang="en-US" dirty="0" smtClean="0"/>
              <a:t>. En el </a:t>
            </a:r>
            <a:r>
              <a:rPr lang="en-US" dirty="0" err="1" smtClean="0"/>
              <a:t>nombre</a:t>
            </a:r>
            <a:r>
              <a:rPr lang="en-US" dirty="0" smtClean="0"/>
              <a:t> de la </a:t>
            </a:r>
            <a:r>
              <a:rPr lang="en-US" dirty="0" err="1" smtClean="0"/>
              <a:t>decencia</a:t>
            </a:r>
            <a:r>
              <a:rPr lang="en-US" dirty="0" smtClean="0"/>
              <a:t> </a:t>
            </a:r>
            <a:r>
              <a:rPr lang="en-US" dirty="0" err="1" smtClean="0"/>
              <a:t>humana</a:t>
            </a:r>
            <a:r>
              <a:rPr lang="en-US" dirty="0" smtClean="0"/>
              <a:t>, Oh </a:t>
            </a:r>
            <a:r>
              <a:rPr lang="en-US" dirty="0" err="1" smtClean="0"/>
              <a:t>Gobierno</a:t>
            </a:r>
            <a:r>
              <a:rPr lang="en-US" dirty="0" smtClean="0"/>
              <a:t>, </a:t>
            </a:r>
            <a:r>
              <a:rPr lang="en-US" dirty="0" err="1" smtClean="0"/>
              <a:t>protégenos</a:t>
            </a:r>
            <a:r>
              <a:rPr lang="en-US" dirty="0" smtClean="0"/>
              <a:t> del </a:t>
            </a:r>
            <a:r>
              <a:rPr lang="en-US" dirty="0" err="1" smtClean="0"/>
              <a:t>daño</a:t>
            </a:r>
            <a:r>
              <a:rPr lang="en-US" dirty="0" smtClean="0"/>
              <a:t>!”. </a:t>
            </a:r>
            <a:r>
              <a:rPr lang="en-US" dirty="0" err="1" smtClean="0"/>
              <a:t>Oración</a:t>
            </a:r>
            <a:r>
              <a:rPr lang="en-US" dirty="0" smtClean="0"/>
              <a:t> de Robert A. </a:t>
            </a:r>
            <a:r>
              <a:rPr lang="en-US" dirty="0" err="1" smtClean="0"/>
              <a:t>Kagan</a:t>
            </a:r>
            <a:r>
              <a:rPr lang="en-US" dirty="0" smtClean="0"/>
              <a:t>, Adversarial Legalism (Harvard 2003) 159.</a:t>
            </a: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Nomos and Narrative</a:t>
            </a:r>
          </a:p>
        </p:txBody>
      </p:sp>
      <p:sp>
        <p:nvSpPr>
          <p:cNvPr id="3" name="Content Placeholder 2"/>
          <p:cNvSpPr>
            <a:spLocks noGrp="1"/>
          </p:cNvSpPr>
          <p:nvPr>
            <p:ph idx="1"/>
          </p:nvPr>
        </p:nvSpPr>
        <p:spPr>
          <a:xfrm>
            <a:off x="457200" y="1883664"/>
            <a:ext cx="8229600" cy="4136136"/>
          </a:xfrm>
        </p:spPr>
        <p:txBody>
          <a:bodyPr>
            <a:normAutofit fontScale="70000" lnSpcReduction="20000"/>
          </a:bodyPr>
          <a:lstStyle/>
          <a:p>
            <a:r>
              <a:rPr lang="en-US"/>
              <a:t>A legal tradition is hence part and parcel of a complex normative world. The tradition includes not only a corpus juris, but also a language and a mythos - narratives in which the corpus juris is located by those whose wills act upon it. </a:t>
            </a:r>
          </a:p>
          <a:p>
            <a:r>
              <a:rPr lang="en-US"/>
              <a:t>T</a:t>
            </a:r>
            <a:r>
              <a:rPr lang="en-US"/>
              <a:t>hese myths establish the paradigms for behavior. They build relations between the normative and the material universe, between the constraints of reality and the demands of an ethic. These myths establish a repertoire of moves - a lexicon of normative action - that may be combined into meaningful patterns culled from the meaningful patterns of the past. The normative meaning that has inhered in the patterns of the past will be found in the history of ordinary legal doctrine at work in mundane affairs; in utopian and messianic yearnings, imaginary shapes given to a less resistant reality; in apologies for power, and privilege and in the critiques that may be leveled at the justificatory enterprises of law.</a:t>
            </a:r>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Nomos and Narrative</a:t>
            </a:r>
          </a:p>
        </p:txBody>
      </p:sp>
      <p:sp>
        <p:nvSpPr>
          <p:cNvPr id="3" name="Content Placeholder 2"/>
          <p:cNvSpPr>
            <a:spLocks noGrp="1"/>
          </p:cNvSpPr>
          <p:nvPr>
            <p:ph idx="1"/>
          </p:nvPr>
        </p:nvSpPr>
        <p:spPr/>
        <p:txBody>
          <a:bodyPr/>
          <a:lstStyle/>
          <a:p>
            <a:r>
              <a:rPr lang="en-US" smtClean="0"/>
              <a:t>To live in a legal world requires that one know not only the precepts, but also their connections to possible and plausible states of affairs. It requires that one integrate not only the "is" and the "ought," but the "is," the "ought," and the "what might be." Narrative so integrates these domains.</a:t>
            </a:r>
            <a:endParaRPr lang="en-US"/>
          </a:p>
        </p:txBody>
      </p:sp>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Naïve vs. sentimental</a:t>
            </a:r>
          </a:p>
        </p:txBody>
      </p:sp>
      <p:sp>
        <p:nvSpPr>
          <p:cNvPr id="3" name="Content Placeholder 2"/>
          <p:cNvSpPr>
            <a:spLocks noGrp="1"/>
          </p:cNvSpPr>
          <p:nvPr>
            <p:ph idx="1"/>
          </p:nvPr>
        </p:nvSpPr>
        <p:spPr/>
        <p:txBody>
          <a:bodyPr>
            <a:normAutofit fontScale="77500" lnSpcReduction="20000"/>
          </a:bodyPr>
          <a:lstStyle/>
          <a:p>
            <a:r>
              <a:rPr lang="es-CL"/>
              <a:t>Según Isaiah Berlin*, que se basa en Friedrich Schiller, existen dos tipos de poetas: los naif y los sentimentales. </a:t>
            </a:r>
          </a:p>
          <a:p>
            <a:pPr lvl="1"/>
            <a:r>
              <a:rPr lang="es-CL"/>
              <a:t>Los primeros no son conscientes de ninguna diferencia o quiebre entre ellos y su entorno o incluso con ellos mismos; para estos poetas el arte es una forma natural de expresión, que no requiere estar articulada bajo ningún propósito trascendente. Según Schiller, “tales poetas son expresión de mundos jóvenes: ellos son estrictos y castos. . . La sequedad y fidelidad con la que este poeta trata su material asemeja la falta de sentimientos.” </a:t>
            </a:r>
          </a:p>
          <a:p>
            <a:pPr lvl="1"/>
            <a:r>
              <a:rPr lang="es-CL"/>
              <a:t>Por el contrario, los poetas sentimentales vienen después de la Caída, cuando la unidad con el mundo ha sido ya perdida. Estos poetas buscan recuperar dicha unidad; buscar reestablecer la armonía del mundo perdido, y en dicho proceso, dan cuenta de su sentido de la ruptura o fisura que divide el día a día mundano que ya no es su hogar. </a:t>
            </a:r>
            <a:endParaRPr lang="en-US"/>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ctr"/>
            <a:r>
              <a:rPr lang="en-US" sz="3600"/>
              <a:t>Derecho </a:t>
            </a:r>
            <a:r>
              <a:rPr lang="en-US" sz="3600" i="1"/>
              <a:t>responsivo </a:t>
            </a:r>
            <a:r>
              <a:rPr lang="en-US" sz="3600"/>
              <a:t>vs. Derecho </a:t>
            </a:r>
            <a:r>
              <a:rPr lang="en-US" sz="3600" i="1"/>
              <a:t>autónomo</a:t>
            </a:r>
          </a:p>
        </p:txBody>
      </p:sp>
      <p:sp>
        <p:nvSpPr>
          <p:cNvPr id="3" name="Content Placeholder 2"/>
          <p:cNvSpPr>
            <a:spLocks noGrp="1"/>
          </p:cNvSpPr>
          <p:nvPr>
            <p:ph sz="quarter" idx="1"/>
          </p:nvPr>
        </p:nvSpPr>
        <p:spPr>
          <a:xfrm>
            <a:off x="612648" y="1905000"/>
            <a:ext cx="8153400" cy="4495800"/>
          </a:xfrm>
        </p:spPr>
        <p:txBody>
          <a:bodyPr>
            <a:normAutofit lnSpcReduction="10000"/>
          </a:bodyPr>
          <a:lstStyle/>
          <a:p>
            <a:pPr algn="ctr">
              <a:buNone/>
            </a:pPr>
            <a:r>
              <a:rPr lang="en-US"/>
              <a:t>El Derecho reponsivo rompe la insularidad </a:t>
            </a:r>
          </a:p>
          <a:p>
            <a:pPr algn="ctr">
              <a:buNone/>
            </a:pPr>
            <a:r>
              <a:rPr lang="en-US"/>
              <a:t>de la dogmática. Busca reestablecer lazos </a:t>
            </a:r>
          </a:p>
          <a:p>
            <a:pPr algn="ctr">
              <a:buNone/>
            </a:pPr>
            <a:r>
              <a:rPr lang="en-US"/>
              <a:t>del Derecho con la política y la moral</a:t>
            </a:r>
          </a:p>
          <a:p>
            <a:pPr algn="ctr">
              <a:buNone/>
            </a:pPr>
            <a:endParaRPr lang="en-US"/>
          </a:p>
          <a:p>
            <a:pPr algn="ctr">
              <a:buNone/>
            </a:pPr>
            <a:r>
              <a:rPr lang="en-US"/>
              <a:t>Abre su razonamiento a las realidades </a:t>
            </a:r>
          </a:p>
          <a:p>
            <a:pPr algn="ctr">
              <a:buNone/>
            </a:pPr>
            <a:r>
              <a:rPr lang="en-US"/>
              <a:t>políticas, sociales y económicas y a </a:t>
            </a:r>
          </a:p>
          <a:p>
            <a:pPr algn="ctr">
              <a:buNone/>
            </a:pPr>
            <a:r>
              <a:rPr lang="en-US"/>
              <a:t>las consecuencias del Derecho</a:t>
            </a:r>
          </a:p>
          <a:p>
            <a:pPr algn="ctr">
              <a:buNone/>
            </a:pPr>
            <a:endParaRPr lang="en-US"/>
          </a:p>
          <a:p>
            <a:pPr algn="ctr">
              <a:buNone/>
            </a:pPr>
            <a:r>
              <a:rPr lang="en-US"/>
              <a:t>Ideal ilustrado: el Derecho </a:t>
            </a:r>
          </a:p>
          <a:p>
            <a:pPr algn="ctr">
              <a:buNone/>
            </a:pPr>
            <a:r>
              <a:rPr lang="en-US"/>
              <a:t>como motor de cambio social</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Naïve vs. sentimental</a:t>
            </a:r>
          </a:p>
        </p:txBody>
      </p:sp>
      <p:sp>
        <p:nvSpPr>
          <p:cNvPr id="3" name="Content Placeholder 2"/>
          <p:cNvSpPr>
            <a:spLocks noGrp="1"/>
          </p:cNvSpPr>
          <p:nvPr>
            <p:ph idx="1"/>
          </p:nvPr>
        </p:nvSpPr>
        <p:spPr/>
        <p:txBody>
          <a:bodyPr/>
          <a:lstStyle/>
          <a:p>
            <a:r>
              <a:rPr lang="en-US"/>
              <a:t>Lege ferenda vs. lege lata</a:t>
            </a:r>
          </a:p>
          <a:p>
            <a:pPr lvl="1"/>
            <a:r>
              <a:rPr lang="en-US"/>
              <a:t>Aplicación de normas</a:t>
            </a:r>
          </a:p>
          <a:p>
            <a:pPr lvl="1"/>
            <a:r>
              <a:rPr lang="en-US"/>
              <a:t>Razones para las normas</a:t>
            </a:r>
          </a:p>
          <a:p>
            <a:r>
              <a:rPr lang="en-US"/>
              <a:t>Schiller y Berlin</a:t>
            </a:r>
          </a:p>
          <a:p>
            <a:r>
              <a:rPr lang="en-US"/>
              <a:t>Pérdida de la inocencia</a:t>
            </a:r>
          </a:p>
          <a:p>
            <a:r>
              <a:rPr lang="en-US"/>
              <a:t>Jurisprudencia terapéutica</a:t>
            </a:r>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ctr"/>
            <a:r>
              <a:rPr lang="en-US"/>
              <a:t>Derecho administrativo de la luz verde</a:t>
            </a:r>
          </a:p>
        </p:txBody>
      </p:sp>
      <p:sp>
        <p:nvSpPr>
          <p:cNvPr id="3" name="Content Placeholder 2"/>
          <p:cNvSpPr>
            <a:spLocks noGrp="1"/>
          </p:cNvSpPr>
          <p:nvPr>
            <p:ph sz="quarter" idx="1"/>
          </p:nvPr>
        </p:nvSpPr>
        <p:spPr>
          <a:xfrm>
            <a:off x="612648" y="1905000"/>
            <a:ext cx="8153400" cy="4495800"/>
          </a:xfrm>
        </p:spPr>
        <p:txBody>
          <a:bodyPr>
            <a:normAutofit/>
          </a:bodyPr>
          <a:lstStyle/>
          <a:p>
            <a:pPr algn="ctr">
              <a:buNone/>
            </a:pPr>
            <a:r>
              <a:rPr lang="en-US"/>
              <a:t>Misión: facilitar la función administrativa</a:t>
            </a:r>
          </a:p>
          <a:p>
            <a:pPr algn="ctr">
              <a:buNone/>
            </a:pPr>
            <a:endParaRPr lang="en-US"/>
          </a:p>
          <a:p>
            <a:pPr algn="ctr">
              <a:buNone/>
            </a:pPr>
            <a:r>
              <a:rPr lang="en-US"/>
              <a:t>Expertise central: diseño institucional</a:t>
            </a:r>
          </a:p>
          <a:p>
            <a:pPr algn="ctr">
              <a:buNone/>
            </a:pPr>
            <a:endParaRPr lang="en-US"/>
          </a:p>
          <a:p>
            <a:pPr algn="ctr">
              <a:buNone/>
            </a:pPr>
            <a:r>
              <a:rPr lang="en-US"/>
              <a:t>Reconectar con la política y la moral</a:t>
            </a:r>
          </a:p>
          <a:p>
            <a:pPr algn="ctr">
              <a:buNone/>
            </a:pPr>
            <a:endParaRPr lang="en-US"/>
          </a:p>
          <a:p>
            <a:pPr algn="ctr">
              <a:buNone/>
            </a:pPr>
            <a:r>
              <a:rPr lang="en-US"/>
              <a:t>Principios fundamentales del Derecho: servicialidad,  eficacia-eficiencia, transparencia, probidad, publicidad y participación</a:t>
            </a:r>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ctr"/>
            <a:r>
              <a:rPr lang="en-US"/>
              <a:t>Derecho administrativo de la luz verde</a:t>
            </a:r>
          </a:p>
        </p:txBody>
      </p:sp>
      <p:sp>
        <p:nvSpPr>
          <p:cNvPr id="3" name="Content Placeholder 2"/>
          <p:cNvSpPr>
            <a:spLocks noGrp="1"/>
          </p:cNvSpPr>
          <p:nvPr>
            <p:ph sz="quarter" idx="1"/>
          </p:nvPr>
        </p:nvSpPr>
        <p:spPr>
          <a:xfrm>
            <a:off x="612648" y="2057400"/>
            <a:ext cx="8153400" cy="4495800"/>
          </a:xfrm>
        </p:spPr>
        <p:txBody>
          <a:bodyPr>
            <a:normAutofit/>
          </a:bodyPr>
          <a:lstStyle/>
          <a:p>
            <a:pPr algn="ctr">
              <a:buNone/>
            </a:pPr>
            <a:r>
              <a:rPr lang="en-US"/>
              <a:t>Historia: realismo y servicio público</a:t>
            </a:r>
          </a:p>
          <a:p>
            <a:pPr algn="ctr">
              <a:buNone/>
            </a:pPr>
            <a:endParaRPr lang="en-US"/>
          </a:p>
          <a:p>
            <a:pPr algn="ctr">
              <a:buNone/>
            </a:pPr>
            <a:r>
              <a:rPr lang="en-US"/>
              <a:t>Plan: la “buena administración”</a:t>
            </a:r>
          </a:p>
          <a:p>
            <a:pPr algn="ctr">
              <a:buNone/>
            </a:pPr>
            <a:endParaRPr lang="en-US"/>
          </a:p>
          <a:p>
            <a:pPr algn="ctr">
              <a:buNone/>
            </a:pPr>
            <a:r>
              <a:rPr lang="en-US"/>
              <a:t>Metodología: </a:t>
            </a:r>
          </a:p>
          <a:p>
            <a:pPr algn="ctr">
              <a:buNone/>
            </a:pPr>
            <a:r>
              <a:rPr lang="en-US"/>
              <a:t>(-) captura del regulador</a:t>
            </a:r>
          </a:p>
          <a:p>
            <a:pPr algn="ctr">
              <a:buNone/>
            </a:pPr>
            <a:r>
              <a:rPr lang="en-US"/>
              <a:t>(+) buena gestión</a:t>
            </a:r>
          </a:p>
        </p:txBody>
      </p:sp>
    </p:spTree>
  </p:cSld>
  <p:clrMapOvr>
    <a:masterClrMapping/>
  </p:clrMapOvr>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a:t>Dónde se centra la atención</a:t>
            </a:r>
          </a:p>
        </p:txBody>
      </p:sp>
      <p:sp>
        <p:nvSpPr>
          <p:cNvPr id="3" name="Content Placeholder 2"/>
          <p:cNvSpPr>
            <a:spLocks noGrp="1"/>
          </p:cNvSpPr>
          <p:nvPr>
            <p:ph sz="quarter" idx="1"/>
          </p:nvPr>
        </p:nvSpPr>
        <p:spPr>
          <a:xfrm>
            <a:off x="612648" y="1752600"/>
            <a:ext cx="8153400" cy="4495800"/>
          </a:xfrm>
        </p:spPr>
        <p:txBody>
          <a:bodyPr>
            <a:normAutofit/>
          </a:bodyPr>
          <a:lstStyle/>
          <a:p>
            <a:pPr algn="ctr">
              <a:buNone/>
            </a:pPr>
            <a:r>
              <a:rPr lang="en-US"/>
              <a:t>En el Estado regulador hay un gran énfasis en el procedimiento que aplica a reglamentos y órdenes generales de naturaleza administrativa</a:t>
            </a:r>
          </a:p>
          <a:p>
            <a:pPr algn="ctr">
              <a:buNone/>
            </a:pPr>
            <a:endParaRPr lang="en-US"/>
          </a:p>
          <a:p>
            <a:pPr algn="ctr">
              <a:buNone/>
            </a:pPr>
            <a:r>
              <a:rPr lang="en-US"/>
              <a:t>Cambio desde la teoría del acto administrativo al procedimiento administrativo</a:t>
            </a:r>
          </a:p>
          <a:p>
            <a:pPr algn="ctr">
              <a:buNone/>
            </a:pPr>
            <a:endParaRPr lang="en-US"/>
          </a:p>
          <a:p>
            <a:pPr algn="ctr">
              <a:buNone/>
            </a:pPr>
            <a:r>
              <a:rPr lang="en-US"/>
              <a:t>Dos herramientos fundamentales: </a:t>
            </a:r>
          </a:p>
          <a:p>
            <a:pPr algn="ctr">
              <a:buNone/>
            </a:pPr>
            <a:r>
              <a:rPr lang="en-US"/>
              <a:t>participación (</a:t>
            </a:r>
            <a:r>
              <a:rPr lang="en-US" i="1"/>
              <a:t>notice-and-comment</a:t>
            </a:r>
            <a:r>
              <a:rPr lang="en-US"/>
              <a:t>) y RIA</a:t>
            </a:r>
          </a:p>
        </p:txBody>
      </p:sp>
    </p:spTree>
  </p:cSld>
  <p:clrMapOvr>
    <a:masterClrMapping/>
  </p:clrMapOvr>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Textos a leer esta semana	</a:t>
            </a:r>
          </a:p>
        </p:txBody>
      </p:sp>
      <p:sp>
        <p:nvSpPr>
          <p:cNvPr id="3" name="Content Placeholder 2"/>
          <p:cNvSpPr>
            <a:spLocks noGrp="1"/>
          </p:cNvSpPr>
          <p:nvPr>
            <p:ph idx="1"/>
          </p:nvPr>
        </p:nvSpPr>
        <p:spPr/>
        <p:txBody>
          <a:bodyPr/>
          <a:lstStyle/>
          <a:p>
            <a:r>
              <a:rPr lang="en-US"/>
              <a:t>Luz verde y luz roja</a:t>
            </a:r>
          </a:p>
          <a:p>
            <a:r>
              <a:rPr lang="en-US"/>
              <a:t>Law and economics</a:t>
            </a:r>
          </a:p>
          <a:p>
            <a:r>
              <a:rPr lang="en-US"/>
              <a:t>Stiglitz: intro a la regulaci</a:t>
            </a:r>
            <a:r>
              <a:rPr lang="en-US"/>
              <a:t>ón</a:t>
            </a:r>
          </a:p>
          <a:p>
            <a:r>
              <a:rPr lang="en-US"/>
              <a:t>Cover y Berlin</a:t>
            </a:r>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Introducción</a:t>
            </a:r>
            <a:r>
              <a:rPr lang="en-US" dirty="0" smtClean="0"/>
              <a:t> “</a:t>
            </a:r>
            <a:r>
              <a:rPr lang="en-US" dirty="0" err="1" smtClean="0"/>
              <a:t>política</a:t>
            </a:r>
            <a:r>
              <a:rPr lang="en-US" dirty="0" smtClean="0"/>
              <a:t>”: </a:t>
            </a:r>
            <a:br>
              <a:rPr lang="en-US" dirty="0" smtClean="0"/>
            </a:br>
            <a:r>
              <a:rPr lang="en-US" dirty="0" err="1" smtClean="0"/>
              <a:t>capitalismo</a:t>
            </a:r>
            <a:r>
              <a:rPr lang="en-US" dirty="0" smtClean="0"/>
              <a:t> </a:t>
            </a:r>
            <a:r>
              <a:rPr lang="en-US" dirty="0" err="1" smtClean="0"/>
              <a:t>regulatorio</a:t>
            </a:r>
            <a:endParaRPr lang="en-US" dirty="0"/>
          </a:p>
        </p:txBody>
      </p:sp>
      <p:sp>
        <p:nvSpPr>
          <p:cNvPr id="3" name="Content Placeholder 2"/>
          <p:cNvSpPr>
            <a:spLocks noGrp="1"/>
          </p:cNvSpPr>
          <p:nvPr>
            <p:ph idx="1"/>
          </p:nvPr>
        </p:nvSpPr>
        <p:spPr/>
        <p:txBody>
          <a:bodyPr>
            <a:normAutofit/>
          </a:bodyPr>
          <a:lstStyle/>
          <a:p>
            <a:r>
              <a:rPr lang="en-US" dirty="0" smtClean="0"/>
              <a:t>El </a:t>
            </a:r>
            <a:r>
              <a:rPr lang="en-US" dirty="0" err="1" smtClean="0"/>
              <a:t>mundo</a:t>
            </a:r>
            <a:r>
              <a:rPr lang="en-US" dirty="0" smtClean="0"/>
              <a:t> en </a:t>
            </a:r>
            <a:r>
              <a:rPr lang="en-US" dirty="0" err="1" smtClean="0"/>
              <a:t>que</a:t>
            </a:r>
            <a:r>
              <a:rPr lang="en-US" dirty="0" smtClean="0"/>
              <a:t> </a:t>
            </a:r>
            <a:r>
              <a:rPr lang="en-US" dirty="0" err="1" smtClean="0"/>
              <a:t>vivimos</a:t>
            </a:r>
            <a:endParaRPr lang="en-US" dirty="0" smtClean="0"/>
          </a:p>
          <a:p>
            <a:pPr lvl="1"/>
            <a:r>
              <a:rPr lang="en-US" dirty="0" err="1" smtClean="0"/>
              <a:t>Perspectiva</a:t>
            </a:r>
            <a:r>
              <a:rPr lang="en-US" dirty="0" smtClean="0"/>
              <a:t> </a:t>
            </a:r>
            <a:r>
              <a:rPr lang="en-US" dirty="0" err="1" smtClean="0"/>
              <a:t>política</a:t>
            </a:r>
            <a:r>
              <a:rPr lang="en-US" dirty="0" smtClean="0"/>
              <a:t> </a:t>
            </a:r>
            <a:r>
              <a:rPr lang="en-US" dirty="0" err="1" smtClean="0"/>
              <a:t>que</a:t>
            </a:r>
            <a:r>
              <a:rPr lang="en-US" dirty="0" smtClean="0"/>
              <a:t> se </a:t>
            </a:r>
            <a:r>
              <a:rPr lang="en-US" dirty="0" err="1" smtClean="0"/>
              <a:t>oye</a:t>
            </a:r>
            <a:r>
              <a:rPr lang="en-US" dirty="0" smtClean="0"/>
              <a:t> </a:t>
            </a:r>
            <a:r>
              <a:rPr lang="en-US" dirty="0" err="1" smtClean="0"/>
              <a:t>una</a:t>
            </a:r>
            <a:r>
              <a:rPr lang="en-US" dirty="0" smtClean="0"/>
              <a:t> </a:t>
            </a:r>
            <a:r>
              <a:rPr lang="en-US" dirty="0" err="1" smtClean="0"/>
              <a:t>y</a:t>
            </a:r>
            <a:r>
              <a:rPr lang="en-US" dirty="0" smtClean="0"/>
              <a:t> </a:t>
            </a:r>
            <a:r>
              <a:rPr lang="en-US" dirty="0" err="1" smtClean="0"/>
              <a:t>otra</a:t>
            </a:r>
            <a:r>
              <a:rPr lang="en-US" dirty="0" smtClean="0"/>
              <a:t> </a:t>
            </a:r>
            <a:r>
              <a:rPr lang="en-US" dirty="0" err="1" smtClean="0"/>
              <a:t>vez</a:t>
            </a:r>
            <a:endParaRPr lang="en-US" dirty="0" smtClean="0"/>
          </a:p>
          <a:p>
            <a:pPr lvl="2"/>
            <a:r>
              <a:rPr lang="en-US" dirty="0" smtClean="0"/>
              <a:t>El </a:t>
            </a:r>
            <a:r>
              <a:rPr lang="en-US" dirty="0" err="1" smtClean="0"/>
              <a:t>modelo</a:t>
            </a:r>
            <a:r>
              <a:rPr lang="en-US" dirty="0" smtClean="0"/>
              <a:t> “neoliberal”</a:t>
            </a:r>
          </a:p>
          <a:p>
            <a:pPr lvl="2"/>
            <a:r>
              <a:rPr lang="en-US" dirty="0" smtClean="0"/>
              <a:t>El </a:t>
            </a:r>
            <a:r>
              <a:rPr lang="en-US" dirty="0" err="1" smtClean="0"/>
              <a:t>mercado</a:t>
            </a:r>
            <a:r>
              <a:rPr lang="en-US" dirty="0" smtClean="0"/>
              <a:t> </a:t>
            </a:r>
            <a:r>
              <a:rPr lang="en-US" dirty="0" err="1" smtClean="0"/>
              <a:t>campea</a:t>
            </a:r>
            <a:r>
              <a:rPr lang="en-US" dirty="0" smtClean="0"/>
              <a:t> con </a:t>
            </a:r>
            <a:r>
              <a:rPr lang="en-US" dirty="0" err="1" smtClean="0"/>
              <a:t>toda</a:t>
            </a:r>
            <a:r>
              <a:rPr lang="en-US" dirty="0" smtClean="0"/>
              <a:t> </a:t>
            </a:r>
            <a:r>
              <a:rPr lang="en-US" dirty="0" err="1" smtClean="0"/>
              <a:t>suerte</a:t>
            </a:r>
            <a:r>
              <a:rPr lang="en-US" dirty="0" smtClean="0"/>
              <a:t> de </a:t>
            </a:r>
            <a:r>
              <a:rPr lang="en-US" dirty="0" err="1" smtClean="0"/>
              <a:t>consecuencias</a:t>
            </a:r>
            <a:r>
              <a:rPr lang="en-US" dirty="0" smtClean="0"/>
              <a:t> </a:t>
            </a:r>
            <a:r>
              <a:rPr lang="en-US" dirty="0" err="1" smtClean="0"/>
              <a:t>negativas</a:t>
            </a:r>
            <a:endParaRPr lang="en-US" dirty="0" smtClean="0"/>
          </a:p>
          <a:p>
            <a:r>
              <a:rPr lang="en-US" dirty="0" err="1" smtClean="0"/>
              <a:t>Veamos</a:t>
            </a:r>
            <a:r>
              <a:rPr lang="en-US" dirty="0" smtClean="0"/>
              <a:t> </a:t>
            </a:r>
            <a:r>
              <a:rPr lang="en-US" dirty="0" err="1" smtClean="0"/>
              <a:t>si</a:t>
            </a:r>
            <a:r>
              <a:rPr lang="en-US" dirty="0" smtClean="0"/>
              <a:t> </a:t>
            </a:r>
            <a:r>
              <a:rPr lang="en-US" dirty="0" err="1" smtClean="0"/>
              <a:t>es</a:t>
            </a:r>
            <a:r>
              <a:rPr lang="en-US" dirty="0" smtClean="0"/>
              <a:t> </a:t>
            </a:r>
            <a:r>
              <a:rPr lang="en-US" dirty="0" err="1" smtClean="0"/>
              <a:t>cierto</a:t>
            </a:r>
            <a:r>
              <a:rPr lang="en-US" dirty="0" smtClean="0"/>
              <a:t> en </a:t>
            </a:r>
            <a:r>
              <a:rPr lang="en-US" dirty="0" err="1" smtClean="0"/>
              <a:t>algunas</a:t>
            </a:r>
            <a:r>
              <a:rPr lang="en-US" dirty="0" smtClean="0"/>
              <a:t> </a:t>
            </a:r>
            <a:r>
              <a:rPr lang="en-US" dirty="0" err="1" smtClean="0"/>
              <a:t>ejemplos</a:t>
            </a:r>
            <a:r>
              <a:rPr lang="en-US" dirty="0" smtClean="0"/>
              <a:t> </a:t>
            </a:r>
            <a:r>
              <a:rPr lang="en-US" dirty="0" err="1" smtClean="0"/>
              <a:t>concretos</a:t>
            </a:r>
            <a:endParaRPr lang="en-US" dirty="0" smtClean="0"/>
          </a:p>
          <a:p>
            <a:pPr lvl="1"/>
            <a:r>
              <a:rPr lang="en-US" dirty="0" err="1" smtClean="0"/>
              <a:t>Transporte</a:t>
            </a:r>
            <a:r>
              <a:rPr lang="en-US" dirty="0" smtClean="0"/>
              <a:t> </a:t>
            </a:r>
            <a:r>
              <a:rPr lang="en-US" dirty="0" err="1" smtClean="0"/>
              <a:t>público</a:t>
            </a:r>
            <a:r>
              <a:rPr lang="en-US" dirty="0" smtClean="0"/>
              <a:t>, </a:t>
            </a:r>
            <a:r>
              <a:rPr lang="en-US" dirty="0" err="1" smtClean="0"/>
              <a:t>telefonía</a:t>
            </a:r>
            <a:r>
              <a:rPr lang="en-US" dirty="0" smtClean="0"/>
              <a:t>, </a:t>
            </a:r>
            <a:r>
              <a:rPr lang="en-US" dirty="0" err="1" smtClean="0"/>
              <a:t>isapres</a:t>
            </a:r>
            <a:r>
              <a:rPr lang="en-US" dirty="0" smtClean="0"/>
              <a:t>, </a:t>
            </a:r>
            <a:r>
              <a:rPr lang="en-US" dirty="0" err="1" smtClean="0"/>
              <a:t>AFPs</a:t>
            </a:r>
            <a:r>
              <a:rPr lang="en-US" dirty="0" smtClean="0"/>
              <a:t>, etc.</a:t>
            </a:r>
          </a:p>
          <a:p>
            <a:pPr lvl="1">
              <a:buNone/>
            </a:pP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Capitalismo</a:t>
            </a:r>
            <a:r>
              <a:rPr lang="en-US" dirty="0" smtClean="0"/>
              <a:t> </a:t>
            </a:r>
            <a:r>
              <a:rPr lang="en-US" dirty="0" err="1" smtClean="0"/>
              <a:t>Regulatorio</a:t>
            </a:r>
            <a:endParaRPr lang="en-US" dirty="0"/>
          </a:p>
        </p:txBody>
      </p:sp>
      <p:sp>
        <p:nvSpPr>
          <p:cNvPr id="3" name="Content Placeholder 2"/>
          <p:cNvSpPr>
            <a:spLocks noGrp="1"/>
          </p:cNvSpPr>
          <p:nvPr>
            <p:ph idx="1"/>
          </p:nvPr>
        </p:nvSpPr>
        <p:spPr/>
        <p:txBody>
          <a:bodyPr/>
          <a:lstStyle/>
          <a:p>
            <a:r>
              <a:rPr lang="en-US" dirty="0" smtClean="0"/>
              <a:t>¿</a:t>
            </a:r>
            <a:r>
              <a:rPr lang="en-US" dirty="0" err="1" smtClean="0"/>
              <a:t>Qué</a:t>
            </a:r>
            <a:r>
              <a:rPr lang="en-US" dirty="0" smtClean="0"/>
              <a:t> </a:t>
            </a:r>
            <a:r>
              <a:rPr lang="en-US" dirty="0" err="1" smtClean="0"/>
              <a:t>es</a:t>
            </a:r>
            <a:r>
              <a:rPr lang="en-US" dirty="0" smtClean="0"/>
              <a:t> el </a:t>
            </a:r>
            <a:r>
              <a:rPr lang="en-US" dirty="0" err="1" smtClean="0"/>
              <a:t>capitalismo</a:t>
            </a:r>
            <a:r>
              <a:rPr lang="en-US" dirty="0" smtClean="0"/>
              <a:t> </a:t>
            </a:r>
            <a:r>
              <a:rPr lang="en-US" dirty="0" err="1" smtClean="0"/>
              <a:t>regulatorio</a:t>
            </a:r>
            <a:r>
              <a:rPr lang="en-US" dirty="0" smtClean="0"/>
              <a:t>?</a:t>
            </a:r>
          </a:p>
          <a:p>
            <a:pPr lvl="1"/>
            <a:r>
              <a:rPr lang="en-US" dirty="0" err="1" smtClean="0"/>
              <a:t>Mediana</a:t>
            </a:r>
            <a:r>
              <a:rPr lang="en-US" dirty="0" smtClean="0"/>
              <a:t> </a:t>
            </a:r>
            <a:r>
              <a:rPr lang="en-US" dirty="0" err="1" smtClean="0"/>
              <a:t>fe</a:t>
            </a:r>
            <a:r>
              <a:rPr lang="en-US" dirty="0" smtClean="0"/>
              <a:t> en el </a:t>
            </a:r>
            <a:r>
              <a:rPr lang="en-US" dirty="0" err="1" smtClean="0"/>
              <a:t>mercado</a:t>
            </a:r>
            <a:endParaRPr lang="en-US" dirty="0" smtClean="0"/>
          </a:p>
          <a:p>
            <a:pPr lvl="1"/>
            <a:r>
              <a:rPr lang="en-US" dirty="0" err="1" smtClean="0"/>
              <a:t>Combinación</a:t>
            </a:r>
            <a:r>
              <a:rPr lang="en-US" dirty="0" smtClean="0"/>
              <a:t> de </a:t>
            </a:r>
            <a:r>
              <a:rPr lang="en-US" dirty="0" err="1" smtClean="0"/>
              <a:t>mercado</a:t>
            </a:r>
            <a:r>
              <a:rPr lang="en-US" dirty="0" smtClean="0"/>
              <a:t> </a:t>
            </a:r>
            <a:r>
              <a:rPr lang="en-US" dirty="0" err="1" smtClean="0"/>
              <a:t>y</a:t>
            </a:r>
            <a:r>
              <a:rPr lang="en-US" dirty="0" smtClean="0"/>
              <a:t> </a:t>
            </a:r>
            <a:r>
              <a:rPr lang="en-US" dirty="0" err="1" smtClean="0"/>
              <a:t>regulación</a:t>
            </a:r>
            <a:r>
              <a:rPr lang="en-US" dirty="0" smtClean="0"/>
              <a:t> en </a:t>
            </a:r>
            <a:r>
              <a:rPr lang="en-US" dirty="0" err="1" smtClean="0"/>
              <a:t>distintos</a:t>
            </a:r>
            <a:r>
              <a:rPr lang="en-US" dirty="0" smtClean="0"/>
              <a:t> </a:t>
            </a:r>
            <a:r>
              <a:rPr lang="en-US" dirty="0" err="1" smtClean="0"/>
              <a:t>grados</a:t>
            </a:r>
            <a:endParaRPr lang="en-US" dirty="0" smtClean="0"/>
          </a:p>
          <a:p>
            <a:pPr lvl="1"/>
            <a:r>
              <a:rPr lang="en-US" dirty="0" smtClean="0"/>
              <a:t>No se </a:t>
            </a:r>
            <a:r>
              <a:rPr lang="en-US" dirty="0" err="1" smtClean="0"/>
              <a:t>recomienda</a:t>
            </a:r>
            <a:r>
              <a:rPr lang="en-US" dirty="0" smtClean="0"/>
              <a:t> al Estado </a:t>
            </a:r>
            <a:r>
              <a:rPr lang="en-US" dirty="0" err="1" smtClean="0"/>
              <a:t>como</a:t>
            </a:r>
            <a:r>
              <a:rPr lang="en-US" dirty="0" smtClean="0"/>
              <a:t> </a:t>
            </a:r>
            <a:r>
              <a:rPr lang="en-US" dirty="0" err="1" smtClean="0"/>
              <a:t>proveedor</a:t>
            </a:r>
            <a:r>
              <a:rPr lang="en-US" dirty="0" smtClean="0"/>
              <a:t> de </a:t>
            </a:r>
            <a:r>
              <a:rPr lang="en-US" dirty="0" err="1" smtClean="0"/>
              <a:t>bienes</a:t>
            </a:r>
            <a:r>
              <a:rPr lang="en-US" dirty="0" smtClean="0"/>
              <a:t> </a:t>
            </a:r>
            <a:r>
              <a:rPr lang="en-US" dirty="0" err="1" smtClean="0"/>
              <a:t>y</a:t>
            </a:r>
            <a:r>
              <a:rPr lang="en-US" dirty="0" smtClean="0"/>
              <a:t> </a:t>
            </a:r>
            <a:r>
              <a:rPr lang="en-US" dirty="0" err="1" smtClean="0"/>
              <a:t>servicios</a:t>
            </a:r>
            <a:endParaRPr lang="en-US" dirty="0" smtClean="0"/>
          </a:p>
          <a:p>
            <a:pPr lvl="2"/>
            <a:r>
              <a:rPr lang="en-US" dirty="0" err="1" smtClean="0"/>
              <a:t>Cesáreas</a:t>
            </a:r>
            <a:r>
              <a:rPr lang="en-US" dirty="0" smtClean="0"/>
              <a:t> en el Hospital </a:t>
            </a:r>
            <a:r>
              <a:rPr lang="en-US" dirty="0" err="1" smtClean="0"/>
              <a:t>Félix</a:t>
            </a:r>
            <a:r>
              <a:rPr lang="en-US" dirty="0" smtClean="0"/>
              <a:t> </a:t>
            </a:r>
            <a:r>
              <a:rPr lang="en-US" dirty="0" err="1" smtClean="0"/>
              <a:t>Bulnes</a:t>
            </a:r>
            <a:r>
              <a:rPr lang="en-US" dirty="0" smtClean="0"/>
              <a:t>…</a:t>
            </a:r>
          </a:p>
          <a:p>
            <a:r>
              <a:rPr lang="en-US" dirty="0" err="1" smtClean="0"/>
              <a:t>Ejemplo</a:t>
            </a:r>
            <a:r>
              <a:rPr lang="en-US" dirty="0" smtClean="0"/>
              <a:t>: El </a:t>
            </a:r>
            <a:r>
              <a:rPr lang="en-US" dirty="0" err="1" smtClean="0"/>
              <a:t>Transantiago, desarrollo de la energía nuclear en Chile.</a:t>
            </a:r>
            <a:endParaRPr lang="en-US" dirty="0" smtClean="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Pragmatismo</a:t>
            </a:r>
            <a:r>
              <a:rPr lang="en-US" dirty="0" smtClean="0"/>
              <a:t> I</a:t>
            </a:r>
            <a:endParaRPr lang="en-US" dirty="0"/>
          </a:p>
        </p:txBody>
      </p:sp>
      <p:sp>
        <p:nvSpPr>
          <p:cNvPr id="3" name="Content Placeholder 2"/>
          <p:cNvSpPr>
            <a:spLocks noGrp="1"/>
          </p:cNvSpPr>
          <p:nvPr>
            <p:ph idx="1"/>
          </p:nvPr>
        </p:nvSpPr>
        <p:spPr/>
        <p:txBody>
          <a:bodyPr>
            <a:normAutofit fontScale="92500" lnSpcReduction="10000"/>
          </a:bodyPr>
          <a:lstStyle/>
          <a:p>
            <a:r>
              <a:rPr lang="en-US" dirty="0" err="1" smtClean="0"/>
              <a:t>Posición</a:t>
            </a:r>
            <a:r>
              <a:rPr lang="en-US" dirty="0" smtClean="0"/>
              <a:t> </a:t>
            </a:r>
            <a:r>
              <a:rPr lang="en-US" dirty="0" err="1" smtClean="0"/>
              <a:t>pragmática</a:t>
            </a:r>
            <a:r>
              <a:rPr lang="en-US" dirty="0" smtClean="0"/>
              <a:t>: </a:t>
            </a:r>
            <a:r>
              <a:rPr lang="en-US" dirty="0" err="1" smtClean="0"/>
              <a:t>cuánto</a:t>
            </a:r>
            <a:r>
              <a:rPr lang="en-US" dirty="0" smtClean="0"/>
              <a:t> </a:t>
            </a:r>
            <a:r>
              <a:rPr lang="en-US" dirty="0" err="1" smtClean="0"/>
              <a:t>mercado</a:t>
            </a:r>
            <a:r>
              <a:rPr lang="en-US" dirty="0" smtClean="0"/>
              <a:t> </a:t>
            </a:r>
            <a:r>
              <a:rPr lang="en-US" dirty="0" err="1" smtClean="0"/>
              <a:t>y</a:t>
            </a:r>
            <a:r>
              <a:rPr lang="en-US" dirty="0" smtClean="0"/>
              <a:t> </a:t>
            </a:r>
            <a:r>
              <a:rPr lang="en-US" dirty="0" err="1" smtClean="0"/>
              <a:t>cuánto</a:t>
            </a:r>
            <a:r>
              <a:rPr lang="en-US" dirty="0" smtClean="0"/>
              <a:t> Estado (</a:t>
            </a:r>
            <a:r>
              <a:rPr lang="en-US" dirty="0" err="1" smtClean="0"/>
              <a:t>regulación</a:t>
            </a:r>
            <a:r>
              <a:rPr lang="en-US" dirty="0" smtClean="0"/>
              <a:t>)</a:t>
            </a:r>
          </a:p>
          <a:p>
            <a:pPr lvl="1"/>
            <a:r>
              <a:rPr lang="en-US" dirty="0" err="1" smtClean="0"/>
              <a:t>Razones</a:t>
            </a:r>
            <a:r>
              <a:rPr lang="en-US" dirty="0" smtClean="0"/>
              <a:t> de </a:t>
            </a:r>
            <a:r>
              <a:rPr lang="en-US" dirty="0" err="1" smtClean="0"/>
              <a:t>eficiencia</a:t>
            </a:r>
            <a:r>
              <a:rPr lang="en-US" dirty="0" smtClean="0"/>
              <a:t>: </a:t>
            </a:r>
            <a:r>
              <a:rPr lang="en-US" dirty="0" err="1" smtClean="0"/>
              <a:t>tamaño</a:t>
            </a:r>
            <a:r>
              <a:rPr lang="en-US" dirty="0" smtClean="0"/>
              <a:t> de la </a:t>
            </a:r>
            <a:r>
              <a:rPr lang="en-US" dirty="0" err="1" smtClean="0"/>
              <a:t>torta</a:t>
            </a:r>
            <a:endParaRPr lang="en-US" dirty="0" smtClean="0"/>
          </a:p>
          <a:p>
            <a:pPr lvl="2"/>
            <a:r>
              <a:rPr lang="en-US" dirty="0" err="1" smtClean="0"/>
              <a:t>Monopolios</a:t>
            </a:r>
            <a:r>
              <a:rPr lang="en-US" dirty="0" smtClean="0"/>
              <a:t> </a:t>
            </a:r>
            <a:r>
              <a:rPr lang="en-US" dirty="0" err="1" smtClean="0"/>
              <a:t>naturales</a:t>
            </a:r>
            <a:endParaRPr lang="en-US" dirty="0" smtClean="0"/>
          </a:p>
          <a:p>
            <a:pPr lvl="2"/>
            <a:r>
              <a:rPr lang="en-US" dirty="0" err="1" smtClean="0"/>
              <a:t>Externalidades</a:t>
            </a:r>
            <a:r>
              <a:rPr lang="en-US" dirty="0" smtClean="0"/>
              <a:t> </a:t>
            </a:r>
            <a:r>
              <a:rPr lang="en-US" dirty="0" err="1" smtClean="0"/>
              <a:t>y</a:t>
            </a:r>
            <a:r>
              <a:rPr lang="en-US" dirty="0" smtClean="0"/>
              <a:t> </a:t>
            </a:r>
            <a:r>
              <a:rPr lang="en-US" dirty="0" err="1" smtClean="0"/>
              <a:t>bienes</a:t>
            </a:r>
            <a:r>
              <a:rPr lang="en-US" dirty="0" smtClean="0"/>
              <a:t> </a:t>
            </a:r>
            <a:r>
              <a:rPr lang="en-US" dirty="0" err="1" smtClean="0"/>
              <a:t>públicos</a:t>
            </a:r>
            <a:r>
              <a:rPr lang="en-US" dirty="0" smtClean="0"/>
              <a:t> (free riding)</a:t>
            </a:r>
          </a:p>
          <a:p>
            <a:pPr lvl="2"/>
            <a:r>
              <a:rPr lang="en-US" dirty="0" err="1" smtClean="0"/>
              <a:t>Asimetrías</a:t>
            </a:r>
            <a:r>
              <a:rPr lang="en-US" dirty="0" smtClean="0"/>
              <a:t> de </a:t>
            </a:r>
            <a:r>
              <a:rPr lang="en-US" dirty="0" err="1" smtClean="0"/>
              <a:t>información</a:t>
            </a:r>
            <a:r>
              <a:rPr lang="en-US" dirty="0" smtClean="0"/>
              <a:t> (moral hazards </a:t>
            </a:r>
            <a:r>
              <a:rPr lang="en-US" dirty="0" err="1" smtClean="0"/>
              <a:t>y</a:t>
            </a:r>
            <a:r>
              <a:rPr lang="en-US" dirty="0" smtClean="0"/>
              <a:t> adverse selection)</a:t>
            </a:r>
          </a:p>
          <a:p>
            <a:pPr lvl="1"/>
            <a:r>
              <a:rPr lang="en-US" dirty="0" err="1" smtClean="0"/>
              <a:t>Razones</a:t>
            </a:r>
            <a:r>
              <a:rPr lang="en-US" dirty="0" smtClean="0"/>
              <a:t> de </a:t>
            </a:r>
            <a:r>
              <a:rPr lang="en-US" dirty="0" err="1" smtClean="0"/>
              <a:t>justicia</a:t>
            </a:r>
            <a:r>
              <a:rPr lang="en-US" dirty="0" smtClean="0"/>
              <a:t>: </a:t>
            </a:r>
            <a:r>
              <a:rPr lang="en-US" dirty="0" err="1" smtClean="0"/>
              <a:t>cómo</a:t>
            </a:r>
            <a:r>
              <a:rPr lang="en-US" dirty="0" smtClean="0"/>
              <a:t> se </a:t>
            </a:r>
            <a:r>
              <a:rPr lang="en-US" dirty="0" err="1" smtClean="0"/>
              <a:t>reparte</a:t>
            </a:r>
            <a:r>
              <a:rPr lang="en-US" dirty="0" smtClean="0"/>
              <a:t> la </a:t>
            </a:r>
            <a:r>
              <a:rPr lang="en-US" dirty="0" err="1" smtClean="0"/>
              <a:t>torta</a:t>
            </a:r>
            <a:endParaRPr lang="en-US" dirty="0" smtClean="0"/>
          </a:p>
          <a:p>
            <a:pPr lvl="2"/>
            <a:r>
              <a:rPr lang="en-US" dirty="0" err="1" smtClean="0"/>
              <a:t>Justicia</a:t>
            </a:r>
            <a:r>
              <a:rPr lang="en-US" dirty="0" smtClean="0"/>
              <a:t> </a:t>
            </a:r>
            <a:r>
              <a:rPr lang="en-US" dirty="0" err="1" smtClean="0"/>
              <a:t>distributiva</a:t>
            </a:r>
            <a:endParaRPr lang="en-US" dirty="0" smtClean="0"/>
          </a:p>
          <a:p>
            <a:pPr lvl="2"/>
            <a:r>
              <a:rPr lang="en-US" dirty="0" err="1" smtClean="0"/>
              <a:t>Deseos</a:t>
            </a:r>
            <a:r>
              <a:rPr lang="en-US" dirty="0" smtClean="0"/>
              <a:t> </a:t>
            </a:r>
            <a:r>
              <a:rPr lang="en-US" dirty="0" err="1" smtClean="0"/>
              <a:t>y</a:t>
            </a:r>
            <a:r>
              <a:rPr lang="en-US" dirty="0" smtClean="0"/>
              <a:t> </a:t>
            </a:r>
            <a:r>
              <a:rPr lang="en-US" dirty="0" err="1" smtClean="0"/>
              <a:t>aspiraciones</a:t>
            </a:r>
            <a:r>
              <a:rPr lang="en-US" dirty="0" smtClean="0"/>
              <a:t> </a:t>
            </a:r>
            <a:r>
              <a:rPr lang="en-US" dirty="0" err="1" smtClean="0"/>
              <a:t>políticas</a:t>
            </a:r>
            <a:endParaRPr lang="en-US" dirty="0" smtClean="0"/>
          </a:p>
          <a:p>
            <a:pPr lvl="2"/>
            <a:r>
              <a:rPr lang="en-US" dirty="0" err="1" smtClean="0"/>
              <a:t>Preferencias</a:t>
            </a:r>
            <a:r>
              <a:rPr lang="en-US" dirty="0" smtClean="0"/>
              <a:t> </a:t>
            </a:r>
            <a:r>
              <a:rPr lang="en-US" dirty="0" err="1" smtClean="0"/>
              <a:t>endógenas</a:t>
            </a:r>
            <a:endParaRPr lang="en-US" dirty="0" smtClean="0"/>
          </a:p>
          <a:p>
            <a:pPr lvl="2"/>
            <a:r>
              <a:rPr lang="en-US" dirty="0" err="1" smtClean="0"/>
              <a:t>Irreversibilidad</a:t>
            </a:r>
            <a:r>
              <a:rPr lang="en-US" dirty="0" smtClean="0"/>
              <a:t>, </a:t>
            </a:r>
            <a:r>
              <a:rPr lang="en-US" dirty="0" err="1" smtClean="0"/>
              <a:t>generaciones</a:t>
            </a:r>
            <a:r>
              <a:rPr lang="en-US" dirty="0" smtClean="0"/>
              <a:t> </a:t>
            </a:r>
            <a:r>
              <a:rPr lang="en-US" dirty="0" err="1" smtClean="0"/>
              <a:t>futuras</a:t>
            </a:r>
            <a:r>
              <a:rPr lang="en-US" dirty="0" smtClean="0"/>
              <a:t>, </a:t>
            </a:r>
            <a:r>
              <a:rPr lang="en-US" dirty="0" err="1" smtClean="0"/>
              <a:t>animales</a:t>
            </a:r>
            <a:r>
              <a:rPr lang="en-US" dirty="0" smtClean="0"/>
              <a:t>, etc.</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err="1" smtClean="0"/>
              <a:t>Pragmatismo</a:t>
            </a:r>
            <a:r>
              <a:rPr lang="en-US" dirty="0" smtClean="0"/>
              <a:t> II</a:t>
            </a:r>
            <a:endParaRPr lang="en-US" dirty="0"/>
          </a:p>
        </p:txBody>
      </p:sp>
      <p:sp>
        <p:nvSpPr>
          <p:cNvPr id="3" name="Content Placeholder 2"/>
          <p:cNvSpPr>
            <a:spLocks noGrp="1"/>
          </p:cNvSpPr>
          <p:nvPr>
            <p:ph idx="1"/>
          </p:nvPr>
        </p:nvSpPr>
        <p:spPr/>
        <p:txBody>
          <a:bodyPr>
            <a:normAutofit lnSpcReduction="10000"/>
          </a:bodyPr>
          <a:lstStyle/>
          <a:p>
            <a:r>
              <a:rPr lang="en-US" dirty="0" err="1" smtClean="0"/>
              <a:t>Eficiencia</a:t>
            </a:r>
            <a:r>
              <a:rPr lang="en-US" dirty="0" smtClean="0"/>
              <a:t> vs. </a:t>
            </a:r>
            <a:r>
              <a:rPr lang="en-US" dirty="0" err="1" smtClean="0"/>
              <a:t>Justicia</a:t>
            </a:r>
            <a:endParaRPr lang="en-US" dirty="0" smtClean="0"/>
          </a:p>
          <a:p>
            <a:pPr lvl="1"/>
            <a:r>
              <a:rPr lang="en-US" dirty="0" err="1" smtClean="0"/>
              <a:t>Lamentablemente</a:t>
            </a:r>
            <a:r>
              <a:rPr lang="en-US" dirty="0" smtClean="0"/>
              <a:t>, </a:t>
            </a:r>
            <a:r>
              <a:rPr lang="en-US" dirty="0" err="1" smtClean="0"/>
              <a:t>eficiencia</a:t>
            </a:r>
            <a:r>
              <a:rPr lang="en-US" dirty="0" smtClean="0"/>
              <a:t> </a:t>
            </a:r>
            <a:r>
              <a:rPr lang="en-US" dirty="0" err="1" smtClean="0"/>
              <a:t>y</a:t>
            </a:r>
            <a:r>
              <a:rPr lang="en-US" dirty="0" smtClean="0"/>
              <a:t> </a:t>
            </a:r>
            <a:r>
              <a:rPr lang="en-US" dirty="0" err="1" smtClean="0"/>
              <a:t>justicia</a:t>
            </a:r>
            <a:r>
              <a:rPr lang="en-US" dirty="0" smtClean="0"/>
              <a:t> </a:t>
            </a:r>
            <a:r>
              <a:rPr lang="en-US" dirty="0" err="1" smtClean="0"/>
              <a:t>están</a:t>
            </a:r>
            <a:r>
              <a:rPr lang="en-US" dirty="0" smtClean="0"/>
              <a:t> en </a:t>
            </a:r>
            <a:r>
              <a:rPr lang="en-US" dirty="0" err="1" smtClean="0"/>
              <a:t>conflicto</a:t>
            </a:r>
            <a:r>
              <a:rPr lang="en-US" dirty="0" smtClean="0"/>
              <a:t> con </a:t>
            </a:r>
            <a:r>
              <a:rPr lang="en-US" dirty="0" err="1" smtClean="0"/>
              <a:t>relativa</a:t>
            </a:r>
            <a:r>
              <a:rPr lang="en-US" dirty="0" smtClean="0"/>
              <a:t> </a:t>
            </a:r>
            <a:r>
              <a:rPr lang="en-US" dirty="0" err="1" smtClean="0"/>
              <a:t>frecuencia</a:t>
            </a:r>
            <a:endParaRPr lang="en-US" dirty="0" smtClean="0"/>
          </a:p>
          <a:p>
            <a:pPr lvl="1"/>
            <a:r>
              <a:rPr lang="en-US" dirty="0" smtClean="0"/>
              <a:t>O en </a:t>
            </a:r>
            <a:r>
              <a:rPr lang="en-US" dirty="0" err="1" smtClean="0"/>
              <a:t>otras</a:t>
            </a:r>
            <a:r>
              <a:rPr lang="en-US" dirty="0" smtClean="0"/>
              <a:t> </a:t>
            </a:r>
            <a:r>
              <a:rPr lang="en-US" dirty="0" err="1" smtClean="0"/>
              <a:t>palabras</a:t>
            </a:r>
            <a:r>
              <a:rPr lang="en-US" dirty="0" smtClean="0"/>
              <a:t>, la </a:t>
            </a:r>
            <a:r>
              <a:rPr lang="en-US" dirty="0" err="1" smtClean="0"/>
              <a:t>justicia</a:t>
            </a:r>
            <a:r>
              <a:rPr lang="en-US" dirty="0" smtClean="0"/>
              <a:t> </a:t>
            </a:r>
            <a:r>
              <a:rPr lang="en-US" dirty="0" err="1" smtClean="0"/>
              <a:t>viene</a:t>
            </a:r>
            <a:r>
              <a:rPr lang="en-US" dirty="0" smtClean="0"/>
              <a:t> dada a un </a:t>
            </a:r>
            <a:r>
              <a:rPr lang="en-US" dirty="0" err="1" smtClean="0"/>
              <a:t>costo</a:t>
            </a:r>
            <a:endParaRPr lang="en-US" dirty="0" smtClean="0"/>
          </a:p>
          <a:p>
            <a:pPr lvl="1"/>
            <a:r>
              <a:rPr lang="en-US" dirty="0" err="1" smtClean="0"/>
              <a:t>Sí</a:t>
            </a:r>
            <a:r>
              <a:rPr lang="en-US" dirty="0" smtClean="0"/>
              <a:t> </a:t>
            </a:r>
            <a:r>
              <a:rPr lang="en-US" dirty="0" err="1" smtClean="0"/>
              <a:t>bien</a:t>
            </a:r>
            <a:r>
              <a:rPr lang="en-US" dirty="0" smtClean="0"/>
              <a:t> </a:t>
            </a:r>
            <a:r>
              <a:rPr lang="en-US" dirty="0" err="1" smtClean="0"/>
              <a:t>puede</a:t>
            </a:r>
            <a:r>
              <a:rPr lang="en-US" dirty="0" smtClean="0"/>
              <a:t> </a:t>
            </a:r>
            <a:r>
              <a:rPr lang="en-US" dirty="0" err="1" smtClean="0"/>
              <a:t>haber</a:t>
            </a:r>
            <a:r>
              <a:rPr lang="en-US" dirty="0" smtClean="0"/>
              <a:t> </a:t>
            </a:r>
            <a:r>
              <a:rPr lang="en-US" dirty="0" err="1" smtClean="0"/>
              <a:t>descuerdo</a:t>
            </a:r>
            <a:r>
              <a:rPr lang="en-US" dirty="0" smtClean="0"/>
              <a:t> </a:t>
            </a:r>
            <a:r>
              <a:rPr lang="en-US" dirty="0" err="1" smtClean="0"/>
              <a:t>acerca</a:t>
            </a:r>
            <a:r>
              <a:rPr lang="en-US" dirty="0" smtClean="0"/>
              <a:t> de </a:t>
            </a:r>
            <a:r>
              <a:rPr lang="en-US" dirty="0" err="1" smtClean="0"/>
              <a:t>cuanta</a:t>
            </a:r>
            <a:r>
              <a:rPr lang="en-US" dirty="0" smtClean="0"/>
              <a:t> </a:t>
            </a:r>
            <a:r>
              <a:rPr lang="en-US" dirty="0" err="1" smtClean="0"/>
              <a:t>justicia</a:t>
            </a:r>
            <a:r>
              <a:rPr lang="en-US" dirty="0" smtClean="0"/>
              <a:t> </a:t>
            </a:r>
            <a:r>
              <a:rPr lang="en-US" dirty="0" err="1" smtClean="0"/>
              <a:t>debe</a:t>
            </a:r>
            <a:r>
              <a:rPr lang="en-US" dirty="0" smtClean="0"/>
              <a:t> </a:t>
            </a:r>
            <a:r>
              <a:rPr lang="en-US" dirty="0" err="1" smtClean="0"/>
              <a:t>existir</a:t>
            </a:r>
            <a:r>
              <a:rPr lang="en-US" dirty="0" smtClean="0"/>
              <a:t>, no hay </a:t>
            </a:r>
            <a:r>
              <a:rPr lang="en-US" dirty="0" err="1" smtClean="0"/>
              <a:t>desacuerdo</a:t>
            </a:r>
            <a:r>
              <a:rPr lang="en-US" dirty="0" smtClean="0"/>
              <a:t> </a:t>
            </a:r>
            <a:r>
              <a:rPr lang="en-US" dirty="0" err="1" smtClean="0"/>
              <a:t>que</a:t>
            </a:r>
            <a:r>
              <a:rPr lang="en-US" dirty="0" smtClean="0"/>
              <a:t> </a:t>
            </a:r>
            <a:r>
              <a:rPr lang="en-US" dirty="0" err="1" smtClean="0"/>
              <a:t>ese</a:t>
            </a:r>
            <a:r>
              <a:rPr lang="en-US" dirty="0" smtClean="0"/>
              <a:t> </a:t>
            </a:r>
            <a:r>
              <a:rPr lang="en-US" dirty="0" err="1" smtClean="0"/>
              <a:t>nivel</a:t>
            </a:r>
            <a:r>
              <a:rPr lang="en-US" dirty="0" smtClean="0"/>
              <a:t> de </a:t>
            </a:r>
            <a:r>
              <a:rPr lang="en-US" dirty="0" err="1" smtClean="0"/>
              <a:t>justicia</a:t>
            </a:r>
            <a:r>
              <a:rPr lang="en-US" dirty="0" smtClean="0"/>
              <a:t> </a:t>
            </a:r>
            <a:r>
              <a:rPr lang="en-US" dirty="0" err="1" smtClean="0"/>
              <a:t>debe</a:t>
            </a:r>
            <a:r>
              <a:rPr lang="en-US" dirty="0" smtClean="0"/>
              <a:t> </a:t>
            </a:r>
            <a:r>
              <a:rPr lang="en-US" dirty="0" err="1" smtClean="0"/>
              <a:t>conseguirse</a:t>
            </a:r>
            <a:r>
              <a:rPr lang="en-US" dirty="0" smtClean="0"/>
              <a:t> al </a:t>
            </a:r>
            <a:r>
              <a:rPr lang="en-US" dirty="0" err="1" smtClean="0"/>
              <a:t>mínimo</a:t>
            </a:r>
            <a:r>
              <a:rPr lang="en-US" dirty="0" smtClean="0"/>
              <a:t> </a:t>
            </a:r>
            <a:r>
              <a:rPr lang="en-US" dirty="0" err="1" smtClean="0"/>
              <a:t>costo</a:t>
            </a:r>
            <a:endParaRPr lang="en-US" dirty="0" smtClean="0"/>
          </a:p>
          <a:p>
            <a:pPr lvl="2"/>
            <a:r>
              <a:rPr lang="en-US" dirty="0" err="1" smtClean="0"/>
              <a:t>Regulación</a:t>
            </a:r>
            <a:r>
              <a:rPr lang="en-US" dirty="0" smtClean="0"/>
              <a:t> vs. </a:t>
            </a:r>
            <a:r>
              <a:rPr lang="en-US" dirty="0" err="1" smtClean="0"/>
              <a:t>sistema</a:t>
            </a:r>
            <a:r>
              <a:rPr lang="en-US" dirty="0" smtClean="0"/>
              <a:t> </a:t>
            </a:r>
            <a:r>
              <a:rPr lang="en-US" dirty="0" err="1" smtClean="0"/>
              <a:t>tributario</a:t>
            </a:r>
            <a:endParaRPr lang="en-US" dirty="0" smtClean="0"/>
          </a:p>
          <a:p>
            <a:pPr lvl="2"/>
            <a:r>
              <a:rPr lang="en-US" dirty="0" err="1" smtClean="0"/>
              <a:t>Regulación</a:t>
            </a:r>
            <a:r>
              <a:rPr lang="en-US" dirty="0" smtClean="0"/>
              <a:t> vs. “el </a:t>
            </a:r>
            <a:r>
              <a:rPr lang="en-US" dirty="0" err="1" smtClean="0"/>
              <a:t>lado</a:t>
            </a:r>
            <a:r>
              <a:rPr lang="en-US" dirty="0" smtClean="0"/>
              <a:t> de la </a:t>
            </a:r>
            <a:r>
              <a:rPr lang="en-US" dirty="0" err="1" smtClean="0"/>
              <a:t>demanda</a:t>
            </a:r>
            <a:r>
              <a:rPr lang="en-US" dirty="0" smtClean="0"/>
              <a:t>” (</a:t>
            </a:r>
            <a:r>
              <a:rPr lang="en-US" dirty="0" err="1" smtClean="0"/>
              <a:t>o</a:t>
            </a:r>
            <a:r>
              <a:rPr lang="en-US" dirty="0" smtClean="0"/>
              <a:t> </a:t>
            </a:r>
            <a:r>
              <a:rPr lang="en-US" dirty="0" err="1" smtClean="0"/>
              <a:t>gasto</a:t>
            </a:r>
            <a:r>
              <a:rPr lang="en-US" dirty="0" smtClean="0"/>
              <a:t> social) </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Pragmatismo</a:t>
            </a:r>
            <a:r>
              <a:rPr lang="en-US" dirty="0" smtClean="0"/>
              <a:t> III</a:t>
            </a:r>
            <a:endParaRPr lang="en-US" dirty="0"/>
          </a:p>
        </p:txBody>
      </p:sp>
      <p:sp>
        <p:nvSpPr>
          <p:cNvPr id="3" name="Content Placeholder 2"/>
          <p:cNvSpPr>
            <a:spLocks noGrp="1"/>
          </p:cNvSpPr>
          <p:nvPr>
            <p:ph idx="1"/>
          </p:nvPr>
        </p:nvSpPr>
        <p:spPr/>
        <p:txBody>
          <a:bodyPr>
            <a:normAutofit lnSpcReduction="10000"/>
          </a:bodyPr>
          <a:lstStyle/>
          <a:p>
            <a:r>
              <a:rPr lang="en-US" dirty="0" err="1" smtClean="0"/>
              <a:t>Pragmatismo</a:t>
            </a:r>
            <a:r>
              <a:rPr lang="en-US" dirty="0" smtClean="0"/>
              <a:t>: </a:t>
            </a:r>
            <a:r>
              <a:rPr lang="en-US" dirty="0" err="1" smtClean="0"/>
              <a:t>Soluciones</a:t>
            </a:r>
            <a:r>
              <a:rPr lang="en-US" dirty="0" smtClean="0"/>
              <a:t> </a:t>
            </a:r>
            <a:r>
              <a:rPr lang="en-US" dirty="0" err="1" smtClean="0"/>
              <a:t>concretas</a:t>
            </a:r>
            <a:r>
              <a:rPr lang="en-US" dirty="0" smtClean="0"/>
              <a:t> </a:t>
            </a:r>
            <a:r>
              <a:rPr lang="en-US" dirty="0" err="1" smtClean="0"/>
              <a:t>que</a:t>
            </a:r>
            <a:r>
              <a:rPr lang="en-US" dirty="0" smtClean="0"/>
              <a:t> </a:t>
            </a:r>
            <a:r>
              <a:rPr lang="en-US" dirty="0" err="1" smtClean="0"/>
              <a:t>dependen</a:t>
            </a:r>
            <a:r>
              <a:rPr lang="en-US" dirty="0" smtClean="0"/>
              <a:t> de </a:t>
            </a:r>
            <a:r>
              <a:rPr lang="en-US" dirty="0" err="1" smtClean="0"/>
              <a:t>cada</a:t>
            </a:r>
            <a:r>
              <a:rPr lang="en-US" dirty="0" smtClean="0"/>
              <a:t> sector en particular</a:t>
            </a:r>
          </a:p>
          <a:p>
            <a:pPr lvl="1"/>
            <a:r>
              <a:rPr lang="en-US" dirty="0" err="1" smtClean="0"/>
              <a:t>Mirar</a:t>
            </a:r>
            <a:r>
              <a:rPr lang="en-US" dirty="0" smtClean="0"/>
              <a:t> la </a:t>
            </a:r>
            <a:r>
              <a:rPr lang="en-US" dirty="0" err="1" smtClean="0"/>
              <a:t>realidad</a:t>
            </a:r>
            <a:r>
              <a:rPr lang="en-US" dirty="0" smtClean="0"/>
              <a:t>, </a:t>
            </a:r>
            <a:r>
              <a:rPr lang="en-US" dirty="0" err="1" smtClean="0"/>
              <a:t>qué</a:t>
            </a:r>
            <a:r>
              <a:rPr lang="en-US" dirty="0" smtClean="0"/>
              <a:t> </a:t>
            </a:r>
            <a:r>
              <a:rPr lang="en-US" dirty="0" err="1" smtClean="0"/>
              <a:t>anda</a:t>
            </a:r>
            <a:r>
              <a:rPr lang="en-US" dirty="0" smtClean="0"/>
              <a:t> </a:t>
            </a:r>
            <a:r>
              <a:rPr lang="en-US" dirty="0" err="1" smtClean="0"/>
              <a:t>bien</a:t>
            </a:r>
            <a:r>
              <a:rPr lang="en-US" dirty="0" smtClean="0"/>
              <a:t> </a:t>
            </a:r>
            <a:r>
              <a:rPr lang="en-US" dirty="0" err="1" smtClean="0"/>
              <a:t>y</a:t>
            </a:r>
            <a:r>
              <a:rPr lang="en-US" dirty="0" smtClean="0"/>
              <a:t> </a:t>
            </a:r>
            <a:r>
              <a:rPr lang="en-US" dirty="0" err="1" smtClean="0"/>
              <a:t>qué</a:t>
            </a:r>
            <a:r>
              <a:rPr lang="en-US" dirty="0" smtClean="0"/>
              <a:t> </a:t>
            </a:r>
            <a:r>
              <a:rPr lang="en-US" dirty="0" err="1" smtClean="0"/>
              <a:t>anda</a:t>
            </a:r>
            <a:r>
              <a:rPr lang="en-US" dirty="0" smtClean="0"/>
              <a:t> mal</a:t>
            </a:r>
          </a:p>
          <a:p>
            <a:pPr lvl="1"/>
            <a:r>
              <a:rPr lang="en-US" dirty="0" err="1" smtClean="0"/>
              <a:t>Consciencia</a:t>
            </a:r>
            <a:r>
              <a:rPr lang="en-US" dirty="0" smtClean="0"/>
              <a:t> de </a:t>
            </a:r>
            <a:r>
              <a:rPr lang="en-US" dirty="0" err="1" smtClean="0"/>
              <a:t>que</a:t>
            </a:r>
            <a:r>
              <a:rPr lang="en-US" dirty="0" smtClean="0"/>
              <a:t> </a:t>
            </a:r>
            <a:r>
              <a:rPr lang="en-US" dirty="0" err="1" smtClean="0"/>
              <a:t>todas</a:t>
            </a:r>
            <a:r>
              <a:rPr lang="en-US" dirty="0" smtClean="0"/>
              <a:t> </a:t>
            </a:r>
            <a:r>
              <a:rPr lang="en-US" dirty="0" err="1" smtClean="0"/>
              <a:t>las</a:t>
            </a:r>
            <a:r>
              <a:rPr lang="en-US" dirty="0" smtClean="0"/>
              <a:t> </a:t>
            </a:r>
            <a:r>
              <a:rPr lang="en-US" dirty="0" err="1" smtClean="0"/>
              <a:t>soluciones</a:t>
            </a:r>
            <a:r>
              <a:rPr lang="en-US" dirty="0" smtClean="0"/>
              <a:t> </a:t>
            </a:r>
            <a:r>
              <a:rPr lang="en-US" dirty="0" err="1" smtClean="0"/>
              <a:t>fallan</a:t>
            </a:r>
            <a:endParaRPr lang="en-US" dirty="0" smtClean="0"/>
          </a:p>
          <a:p>
            <a:pPr lvl="2"/>
            <a:r>
              <a:rPr lang="en-US" dirty="0" err="1" smtClean="0"/>
              <a:t>Fallas</a:t>
            </a:r>
            <a:r>
              <a:rPr lang="en-US" dirty="0" smtClean="0"/>
              <a:t> de </a:t>
            </a:r>
            <a:r>
              <a:rPr lang="en-US" dirty="0" err="1" smtClean="0"/>
              <a:t>mercado</a:t>
            </a:r>
            <a:endParaRPr lang="en-US" dirty="0" smtClean="0"/>
          </a:p>
          <a:p>
            <a:pPr lvl="2"/>
            <a:r>
              <a:rPr lang="en-US" dirty="0" err="1" smtClean="0"/>
              <a:t>Fallas</a:t>
            </a:r>
            <a:r>
              <a:rPr lang="en-US" dirty="0" smtClean="0"/>
              <a:t> de </a:t>
            </a:r>
            <a:r>
              <a:rPr lang="en-US" dirty="0" err="1" smtClean="0"/>
              <a:t>gobierno</a:t>
            </a:r>
            <a:endParaRPr lang="en-US" dirty="0" smtClean="0"/>
          </a:p>
          <a:p>
            <a:pPr lvl="2"/>
            <a:r>
              <a:rPr lang="en-US" dirty="0" err="1" smtClean="0"/>
              <a:t>Fallas</a:t>
            </a:r>
            <a:r>
              <a:rPr lang="en-US" dirty="0" smtClean="0"/>
              <a:t> de la </a:t>
            </a:r>
            <a:r>
              <a:rPr lang="en-US" dirty="0" err="1" smtClean="0"/>
              <a:t>sociedad</a:t>
            </a:r>
            <a:endParaRPr lang="en-US" dirty="0" smtClean="0"/>
          </a:p>
          <a:p>
            <a:pPr lvl="2"/>
            <a:r>
              <a:rPr lang="en-US" dirty="0" err="1" smtClean="0"/>
              <a:t>Fallas</a:t>
            </a:r>
            <a:r>
              <a:rPr lang="en-US" dirty="0" smtClean="0"/>
              <a:t> de  los </a:t>
            </a:r>
            <a:r>
              <a:rPr lang="en-US" dirty="0" err="1" smtClean="0"/>
              <a:t>individuos</a:t>
            </a:r>
            <a:endParaRPr lang="en-US" dirty="0" smtClean="0"/>
          </a:p>
          <a:p>
            <a:r>
              <a:rPr lang="en-US" dirty="0" err="1" smtClean="0"/>
              <a:t>Beneficio</a:t>
            </a:r>
            <a:r>
              <a:rPr lang="en-US" dirty="0" smtClean="0"/>
              <a:t> de la </a:t>
            </a:r>
            <a:r>
              <a:rPr lang="en-US" dirty="0" err="1" smtClean="0"/>
              <a:t>duda</a:t>
            </a:r>
            <a:r>
              <a:rPr lang="en-US" dirty="0" smtClean="0"/>
              <a:t> al </a:t>
            </a:r>
            <a:r>
              <a:rPr lang="en-US" dirty="0" err="1" smtClean="0"/>
              <a:t>mercado</a:t>
            </a:r>
            <a:endParaRPr lang="en-US" dirty="0" smtClean="0"/>
          </a:p>
          <a:p>
            <a:pPr lvl="1"/>
            <a:r>
              <a:rPr lang="en-US" dirty="0" err="1" smtClean="0"/>
              <a:t>Punto</a:t>
            </a:r>
            <a:r>
              <a:rPr lang="en-US" dirty="0" smtClean="0"/>
              <a:t> de </a:t>
            </a:r>
            <a:r>
              <a:rPr lang="en-US" dirty="0" err="1" smtClean="0"/>
              <a:t>partida</a:t>
            </a:r>
            <a:endParaRPr lang="en-US" dirty="0" smtClean="0"/>
          </a:p>
          <a:p>
            <a:pPr lvl="1"/>
            <a:r>
              <a:rPr lang="en-US" dirty="0" err="1" smtClean="0"/>
              <a:t>Efectividad</a:t>
            </a:r>
            <a:r>
              <a:rPr lang="en-US" dirty="0" smtClean="0"/>
              <a:t> de la </a:t>
            </a:r>
            <a:r>
              <a:rPr lang="en-US" dirty="0" err="1" smtClean="0"/>
              <a:t>competencia</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Tres</a:t>
            </a:r>
            <a:r>
              <a:rPr lang="en-US" dirty="0" smtClean="0"/>
              <a:t> </a:t>
            </a:r>
            <a:r>
              <a:rPr lang="en-US" dirty="0" err="1" smtClean="0"/>
              <a:t>dimensiones</a:t>
            </a:r>
            <a:r>
              <a:rPr lang="en-US" dirty="0" smtClean="0"/>
              <a:t> </a:t>
            </a:r>
            <a:r>
              <a:rPr lang="en-US" dirty="0" err="1" smtClean="0"/>
              <a:t>esenciales</a:t>
            </a:r>
            <a:endParaRPr lang="en-US" dirty="0"/>
          </a:p>
        </p:txBody>
      </p:sp>
      <p:sp>
        <p:nvSpPr>
          <p:cNvPr id="3" name="Content Placeholder 2"/>
          <p:cNvSpPr>
            <a:spLocks noGrp="1"/>
          </p:cNvSpPr>
          <p:nvPr>
            <p:ph idx="1"/>
          </p:nvPr>
        </p:nvSpPr>
        <p:spPr/>
        <p:txBody>
          <a:bodyPr/>
          <a:lstStyle/>
          <a:p>
            <a:r>
              <a:rPr lang="en-US" dirty="0" err="1" smtClean="0"/>
              <a:t>Tres</a:t>
            </a:r>
            <a:r>
              <a:rPr lang="en-US" dirty="0" smtClean="0"/>
              <a:t> </a:t>
            </a:r>
            <a:r>
              <a:rPr lang="en-US" dirty="0" err="1" smtClean="0"/>
              <a:t>dimensiones</a:t>
            </a:r>
            <a:r>
              <a:rPr lang="en-US" dirty="0" smtClean="0"/>
              <a:t> de </a:t>
            </a:r>
            <a:r>
              <a:rPr lang="en-US" dirty="0" err="1" smtClean="0"/>
              <a:t>toda</a:t>
            </a:r>
            <a:r>
              <a:rPr lang="en-US" dirty="0" smtClean="0"/>
              <a:t> </a:t>
            </a:r>
            <a:r>
              <a:rPr lang="en-US" dirty="0" err="1" smtClean="0"/>
              <a:t>regulación</a:t>
            </a:r>
            <a:r>
              <a:rPr lang="en-US" dirty="0" smtClean="0"/>
              <a:t> (en </a:t>
            </a:r>
            <a:r>
              <a:rPr lang="en-US" dirty="0" err="1" smtClean="0"/>
              <a:t>sentido</a:t>
            </a:r>
            <a:r>
              <a:rPr lang="en-US" dirty="0" smtClean="0"/>
              <a:t> </a:t>
            </a:r>
            <a:r>
              <a:rPr lang="en-US" dirty="0" err="1" smtClean="0"/>
              <a:t>amplio</a:t>
            </a:r>
            <a:r>
              <a:rPr lang="en-US" dirty="0" smtClean="0"/>
              <a:t>)</a:t>
            </a:r>
          </a:p>
          <a:p>
            <a:pPr lvl="1"/>
            <a:r>
              <a:rPr lang="en-US" dirty="0" err="1" smtClean="0"/>
              <a:t>Establecimiento</a:t>
            </a:r>
            <a:r>
              <a:rPr lang="en-US" dirty="0" smtClean="0"/>
              <a:t> de </a:t>
            </a:r>
            <a:r>
              <a:rPr lang="en-US" dirty="0" err="1" smtClean="0"/>
              <a:t>estándares</a:t>
            </a:r>
            <a:endParaRPr lang="en-US" dirty="0" smtClean="0"/>
          </a:p>
          <a:p>
            <a:pPr lvl="1"/>
            <a:r>
              <a:rPr lang="en-US" dirty="0" err="1" smtClean="0"/>
              <a:t>Monitoreo</a:t>
            </a:r>
            <a:endParaRPr lang="en-US" dirty="0" smtClean="0"/>
          </a:p>
          <a:p>
            <a:pPr lvl="1"/>
            <a:r>
              <a:rPr lang="en-US" i="1" dirty="0" smtClean="0"/>
              <a:t>Enforcement</a:t>
            </a:r>
          </a:p>
          <a:p>
            <a:pPr lvl="1">
              <a:buNone/>
            </a:pPr>
            <a:endParaRPr lang="en-US" i="1" dirty="0" smtClean="0"/>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Programa</a:t>
            </a:r>
            <a:r>
              <a:rPr lang="en-US" dirty="0" smtClean="0"/>
              <a:t> del </a:t>
            </a:r>
            <a:r>
              <a:rPr lang="en-US" dirty="0" err="1" smtClean="0"/>
              <a:t>curso</a:t>
            </a:r>
            <a:endParaRPr lang="en-US" dirty="0"/>
          </a:p>
        </p:txBody>
      </p:sp>
      <p:sp>
        <p:nvSpPr>
          <p:cNvPr id="4" name="Text Placeholder 3"/>
          <p:cNvSpPr>
            <a:spLocks noGrp="1"/>
          </p:cNvSpPr>
          <p:nvPr>
            <p:ph type="body" idx="1"/>
          </p:nvPr>
        </p:nvSpPr>
        <p:spPr/>
        <p:txBody>
          <a:bodyPr/>
          <a:lstStyle/>
          <a:p>
            <a:endParaRPr lang="en-US"/>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Urban">
  <a:themeElements>
    <a:clrScheme name="Urban">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Urban">
      <a:majorFont>
        <a:latin typeface="Trebuchet MS"/>
        <a:ea typeface=""/>
        <a:cs typeface=""/>
        <a:font script="Jpan" typeface="ＭＳ ゴシック"/>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eorgia"/>
        <a:ea typeface=""/>
        <a:cs typeface=""/>
        <a:font script="Jpan" typeface="ＭＳ 明朝"/>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Urban">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Urban.thmx</Template>
  <TotalTime>422</TotalTime>
  <Words>1431</Words>
  <Application>Microsoft Macintosh PowerPoint</Application>
  <PresentationFormat>On-screen Show (4:3)</PresentationFormat>
  <Paragraphs>153</Paragraphs>
  <Slides>28</Slides>
  <Notes>0</Notes>
  <HiddenSlides>0</HiddenSlides>
  <MMClips>0</MMClips>
  <ScaleCrop>false</ScaleCrop>
  <HeadingPairs>
    <vt:vector size="4" baseType="variant">
      <vt:variant>
        <vt:lpstr>Design Template</vt:lpstr>
      </vt:variant>
      <vt:variant>
        <vt:i4>1</vt:i4>
      </vt:variant>
      <vt:variant>
        <vt:lpstr>Slide Titles</vt:lpstr>
      </vt:variant>
      <vt:variant>
        <vt:i4>28</vt:i4>
      </vt:variant>
    </vt:vector>
  </HeadingPairs>
  <TitlesOfParts>
    <vt:vector size="29" baseType="lpstr">
      <vt:lpstr>Urban</vt:lpstr>
      <vt:lpstr>Nuevas Formas de Intervención Administrativa</vt:lpstr>
      <vt:lpstr>De qué se trata este curso </vt:lpstr>
      <vt:lpstr>Introducción “política”:  capitalismo regulatorio</vt:lpstr>
      <vt:lpstr>Capitalismo Regulatorio</vt:lpstr>
      <vt:lpstr>Pragmatismo I</vt:lpstr>
      <vt:lpstr>Pragmatismo II</vt:lpstr>
      <vt:lpstr>Pragmatismo III</vt:lpstr>
      <vt:lpstr>Tres dimensiones esenciales</vt:lpstr>
      <vt:lpstr>Programa del curso</vt:lpstr>
      <vt:lpstr>Introducción al mundo de las fallas</vt:lpstr>
      <vt:lpstr>Teorías de la regulación</vt:lpstr>
      <vt:lpstr>Posición institucional de la Administración</vt:lpstr>
      <vt:lpstr>Regulación de monopolios naturales</vt:lpstr>
      <vt:lpstr>Instrumentos y técnicas regulatorias</vt:lpstr>
      <vt:lpstr>Cumplimiento de la Ley</vt:lpstr>
      <vt:lpstr>Regulación de riesgos</vt:lpstr>
      <vt:lpstr>Globalización y regulación</vt:lpstr>
      <vt:lpstr>Concepción del Derecho</vt:lpstr>
      <vt:lpstr>Nomos and Narrative</vt:lpstr>
      <vt:lpstr>Nomos and Narrative</vt:lpstr>
      <vt:lpstr>Nomos and Narrative</vt:lpstr>
      <vt:lpstr>Naïve vs. sentimental</vt:lpstr>
      <vt:lpstr>Derecho responsivo vs. Derecho autónomo</vt:lpstr>
      <vt:lpstr>Naïve vs. sentimental</vt:lpstr>
      <vt:lpstr>Derecho administrativo de la luz verde</vt:lpstr>
      <vt:lpstr>Derecho administrativo de la luz verde</vt:lpstr>
      <vt:lpstr>Dónde se centra la atención</vt:lpstr>
      <vt:lpstr>Textos a leer esta semana </vt:lpstr>
    </vt:vector>
  </TitlesOfParts>
  <Company>Santiago Montt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Nuevas Formas de Intervención Administrativa</dc:title>
  <dc:creator>Santiago Montt</dc:creator>
  <cp:lastModifiedBy>Santiago Montt</cp:lastModifiedBy>
  <cp:revision>20</cp:revision>
  <dcterms:created xsi:type="dcterms:W3CDTF">2010-08-10T15:43:15Z</dcterms:created>
  <dcterms:modified xsi:type="dcterms:W3CDTF">2010-08-10T15:54:35Z</dcterms:modified>
</cp:coreProperties>
</file>

<file path=docProps/thumbnail.jpeg>
</file>