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42" r:id="rId1"/>
  </p:sldMasterIdLst>
  <p:notesMasterIdLst>
    <p:notesMasterId r:id="rId37"/>
  </p:notesMasterIdLst>
  <p:sldIdLst>
    <p:sldId id="256" r:id="rId2"/>
    <p:sldId id="272" r:id="rId3"/>
    <p:sldId id="280" r:id="rId4"/>
    <p:sldId id="293" r:id="rId5"/>
    <p:sldId id="294" r:id="rId6"/>
    <p:sldId id="295" r:id="rId7"/>
    <p:sldId id="296" r:id="rId8"/>
    <p:sldId id="297" r:id="rId9"/>
    <p:sldId id="298" r:id="rId10"/>
    <p:sldId id="311" r:id="rId11"/>
    <p:sldId id="319" r:id="rId12"/>
    <p:sldId id="320" r:id="rId13"/>
    <p:sldId id="312" r:id="rId14"/>
    <p:sldId id="313" r:id="rId15"/>
    <p:sldId id="321" r:id="rId16"/>
    <p:sldId id="322" r:id="rId17"/>
    <p:sldId id="323" r:id="rId18"/>
    <p:sldId id="324" r:id="rId19"/>
    <p:sldId id="314" r:id="rId20"/>
    <p:sldId id="325" r:id="rId21"/>
    <p:sldId id="326" r:id="rId22"/>
    <p:sldId id="315" r:id="rId23"/>
    <p:sldId id="317" r:id="rId24"/>
    <p:sldId id="318" r:id="rId25"/>
    <p:sldId id="299" r:id="rId26"/>
    <p:sldId id="301" r:id="rId27"/>
    <p:sldId id="302" r:id="rId28"/>
    <p:sldId id="303" r:id="rId29"/>
    <p:sldId id="304" r:id="rId30"/>
    <p:sldId id="305" r:id="rId31"/>
    <p:sldId id="306" r:id="rId32"/>
    <p:sldId id="307" r:id="rId33"/>
    <p:sldId id="308" r:id="rId34"/>
    <p:sldId id="309" r:id="rId35"/>
    <p:sldId id="310"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45" d="100"/>
          <a:sy n="45" d="100"/>
        </p:scale>
        <p:origin x="-120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06833C-DF7B-FC4F-9A02-D5D8E49B3A36}" type="datetimeFigureOut">
              <a:t>9/13/10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701CB4-CF90-B04B-84D3-77D8853C5D40}" type="slidenum">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Rot="1" noChangeArrowheads="1" noTextEdit="1"/>
          </p:cNvSpPr>
          <p:nvPr>
            <p:ph type="sldImg"/>
          </p:nvPr>
        </p:nvSpPr>
        <p:spPr>
          <a:xfrm>
            <a:off x="1141413" y="682625"/>
            <a:ext cx="4575175" cy="3430588"/>
          </a:xfrm>
          <a:ln/>
        </p:spPr>
      </p:sp>
      <p:sp>
        <p:nvSpPr>
          <p:cNvPr id="16387" name="Rectangle 3"/>
          <p:cNvSpPr>
            <a:spLocks noGrp="1" noChangeArrowheads="1"/>
          </p:cNvSpPr>
          <p:nvPr>
            <p:ph type="body" idx="1"/>
          </p:nvPr>
        </p:nvSpPr>
        <p:spPr>
          <a:xfrm>
            <a:off x="689353" y="4344282"/>
            <a:ext cx="5479297" cy="4116563"/>
          </a:xfrm>
          <a:noFill/>
          <a:ln/>
        </p:spPr>
        <p:txBody>
          <a:bodyPr/>
          <a:lstStyle/>
          <a:p>
            <a:pPr eaLnBrk="1" hangingPunct="1"/>
            <a:endParaRPr lang="es-CL" sz="10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Rot="1" noChangeArrowheads="1" noTextEdit="1"/>
          </p:cNvSpPr>
          <p:nvPr>
            <p:ph type="sldImg"/>
          </p:nvPr>
        </p:nvSpPr>
        <p:spPr>
          <a:xfrm>
            <a:off x="1141413" y="682625"/>
            <a:ext cx="4575175" cy="3430588"/>
          </a:xfrm>
          <a:ln/>
        </p:spPr>
      </p:sp>
      <p:sp>
        <p:nvSpPr>
          <p:cNvPr id="25603" name="Rectangle 3"/>
          <p:cNvSpPr>
            <a:spLocks noGrp="1" noChangeArrowheads="1"/>
          </p:cNvSpPr>
          <p:nvPr>
            <p:ph type="body" idx="1"/>
          </p:nvPr>
        </p:nvSpPr>
        <p:spPr>
          <a:xfrm>
            <a:off x="689353" y="4344282"/>
            <a:ext cx="5479297" cy="4116563"/>
          </a:xfrm>
          <a:noFill/>
          <a:ln/>
        </p:spPr>
        <p:txBody>
          <a:bodyPr/>
          <a:lstStyle/>
          <a:p>
            <a:pPr eaLnBrk="1" hangingPunct="1"/>
            <a:r>
              <a:rPr lang="es-MX" sz="1000"/>
              <a:t>Auctioning Adequacy in South America through Long-Term contracts and options: From Classic Pay as Bid to Multi Dynamic Auctions. H. Rudnik</a:t>
            </a:r>
            <a:endParaRPr lang="es-CL" sz="1000"/>
          </a:p>
          <a:p>
            <a:pPr eaLnBrk="1" hangingPunct="1"/>
            <a:endParaRPr lang="es-CL" sz="10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Rot="1" noChangeArrowheads="1" noTextEdit="1"/>
          </p:cNvSpPr>
          <p:nvPr>
            <p:ph type="sldImg"/>
          </p:nvPr>
        </p:nvSpPr>
        <p:spPr>
          <a:xfrm>
            <a:off x="1141413" y="682625"/>
            <a:ext cx="4575175" cy="3430588"/>
          </a:xfrm>
          <a:ln/>
        </p:spPr>
      </p:sp>
      <p:sp>
        <p:nvSpPr>
          <p:cNvPr id="17411" name="Rectangle 3"/>
          <p:cNvSpPr>
            <a:spLocks noGrp="1" noChangeArrowheads="1"/>
          </p:cNvSpPr>
          <p:nvPr>
            <p:ph type="body" idx="1"/>
          </p:nvPr>
        </p:nvSpPr>
        <p:spPr>
          <a:xfrm>
            <a:off x="689353" y="4344282"/>
            <a:ext cx="5479297" cy="4116563"/>
          </a:xfrm>
          <a:noFill/>
          <a:ln/>
        </p:spPr>
        <p:txBody>
          <a:bodyPr/>
          <a:lstStyle/>
          <a:p>
            <a:pPr eaLnBrk="1" hangingPunct="1"/>
            <a:r>
              <a:rPr lang="es-MX" sz="1000"/>
              <a:t>Pedro Maldonado (Seguridad y calidad de abastecimiento eléctrico a más de 10 años de la reforma de la industria eléctrica en países de América del Sur p.20): Los precios dependen de estudios de demanda realizados unilateralmente por la autoridad o la existencia de insumos con márgenes de precio, como es el caso del carbón importado en Chile. Según P. Maldonado (Sostenibilidad y seguridad de abastecimiento eléctrico: estudio de caso sobre Chile con posterioridad a la ley 20.018)  esto explicaría que el precio de nudo en el SIC disminuyera a partir de 1990 y que aparentemente, ante el freno de la inversión, empezara a aumentar en el año 2000.</a:t>
            </a:r>
          </a:p>
          <a:p>
            <a:pPr eaLnBrk="1" hangingPunct="1"/>
            <a:r>
              <a:rPr lang="es-MX" sz="1000"/>
              <a:t>Ver también Galetovic. La crisis de 1998-1999: Causas, consecuencias y lecciones.</a:t>
            </a:r>
            <a:endParaRPr lang="es-CL" sz="10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Rot="1" noChangeArrowheads="1" noTextEdit="1"/>
          </p:cNvSpPr>
          <p:nvPr>
            <p:ph type="sldImg"/>
          </p:nvPr>
        </p:nvSpPr>
        <p:spPr>
          <a:xfrm>
            <a:off x="1141413" y="682625"/>
            <a:ext cx="4575175" cy="3430588"/>
          </a:xfrm>
          <a:ln/>
        </p:spPr>
      </p:sp>
      <p:sp>
        <p:nvSpPr>
          <p:cNvPr id="18435" name="Rectangle 3"/>
          <p:cNvSpPr>
            <a:spLocks noGrp="1" noChangeArrowheads="1"/>
          </p:cNvSpPr>
          <p:nvPr>
            <p:ph type="body" idx="1"/>
          </p:nvPr>
        </p:nvSpPr>
        <p:spPr>
          <a:xfrm>
            <a:off x="689353" y="4344282"/>
            <a:ext cx="5479297" cy="4116563"/>
          </a:xfrm>
          <a:noFill/>
          <a:ln/>
        </p:spPr>
        <p:txBody>
          <a:bodyPr/>
          <a:lstStyle/>
          <a:p>
            <a:pPr eaLnBrk="1" hangingPunct="1"/>
            <a:r>
              <a:rPr lang="es-MX"/>
              <a:t>Fuente: La crisis de 1998-1998, causas, consecuencias y lecciones. Galetovic</a:t>
            </a:r>
            <a:endParaRPr lang="es-CL"/>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Rot="1" noChangeArrowheads="1" noTextEdit="1"/>
          </p:cNvSpPr>
          <p:nvPr>
            <p:ph type="sldImg"/>
          </p:nvPr>
        </p:nvSpPr>
        <p:spPr>
          <a:xfrm>
            <a:off x="1141413" y="682625"/>
            <a:ext cx="4575175" cy="3430588"/>
          </a:xfrm>
          <a:ln/>
        </p:spPr>
      </p:sp>
      <p:sp>
        <p:nvSpPr>
          <p:cNvPr id="19459" name="Rectangle 3"/>
          <p:cNvSpPr>
            <a:spLocks noGrp="1" noChangeArrowheads="1"/>
          </p:cNvSpPr>
          <p:nvPr>
            <p:ph type="body" idx="1"/>
          </p:nvPr>
        </p:nvSpPr>
        <p:spPr>
          <a:xfrm>
            <a:off x="689353" y="4344282"/>
            <a:ext cx="5479297" cy="4116563"/>
          </a:xfrm>
          <a:noFill/>
          <a:ln/>
        </p:spPr>
        <p:txBody>
          <a:bodyPr/>
          <a:lstStyle/>
          <a:p>
            <a:pPr eaLnBrk="1" hangingPunct="1"/>
            <a:r>
              <a:rPr lang="es-MX" sz="1000"/>
              <a:t>Ver:</a:t>
            </a:r>
          </a:p>
          <a:p>
            <a:pPr eaLnBrk="1" hangingPunct="1"/>
            <a:r>
              <a:rPr lang="es-MX" sz="1000"/>
              <a:t>CNE Politica Energetica: Nuevos lineamientos</a:t>
            </a:r>
          </a:p>
          <a:p>
            <a:pPr eaLnBrk="1" hangingPunct="1"/>
            <a:r>
              <a:rPr lang="es-MX" sz="1000"/>
              <a:t>Contract auctions to assure supply adquacy in an uncertain energy environmente. H. Rudnik</a:t>
            </a:r>
            <a:endParaRPr lang="es-CL" sz="10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Rot="1" noChangeArrowheads="1" noTextEdit="1"/>
          </p:cNvSpPr>
          <p:nvPr>
            <p:ph type="sldImg"/>
          </p:nvPr>
        </p:nvSpPr>
        <p:spPr>
          <a:xfrm>
            <a:off x="1141413" y="682625"/>
            <a:ext cx="4575175" cy="3430588"/>
          </a:xfrm>
          <a:ln/>
        </p:spPr>
      </p:sp>
      <p:sp>
        <p:nvSpPr>
          <p:cNvPr id="20483" name="Rectangle 3"/>
          <p:cNvSpPr>
            <a:spLocks noGrp="1" noChangeArrowheads="1"/>
          </p:cNvSpPr>
          <p:nvPr>
            <p:ph type="body" idx="1"/>
          </p:nvPr>
        </p:nvSpPr>
        <p:spPr>
          <a:xfrm>
            <a:off x="689353" y="4344282"/>
            <a:ext cx="5479297" cy="4116563"/>
          </a:xfrm>
          <a:noFill/>
          <a:ln/>
        </p:spPr>
        <p:txBody>
          <a:bodyPr/>
          <a:lstStyle/>
          <a:p>
            <a:pPr marL="228600" indent="-228600" eaLnBrk="1" hangingPunct="1"/>
            <a:r>
              <a:rPr lang="es-ES">
                <a:solidFill>
                  <a:srgbClr val="000000"/>
                </a:solidFill>
                <a:latin typeface="Tahoma" charset="-52"/>
                <a:ea typeface="Arial" charset="0"/>
                <a:cs typeface="Arial" charset="0"/>
                <a:sym typeface="Arial" charset="0"/>
              </a:rPr>
              <a:t>Fuente: CNE Politica Energética: Nuevos Lineamientos</a:t>
            </a:r>
          </a:p>
          <a:p>
            <a:pPr marL="228600" indent="-228600" eaLnBrk="1" hangingPunct="1"/>
            <a:endParaRPr lang="es-CL"/>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Ro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r>
              <a:rPr lang="es-MX">
                <a:solidFill>
                  <a:srgbClr val="000000"/>
                </a:solidFill>
                <a:ea typeface="Arial" charset="0"/>
                <a:cs typeface="Arial" charset="0"/>
                <a:sym typeface="Arial" charset="0"/>
              </a:rPr>
              <a:t>Fuente: CNE Politica Energética: Nuevos Lineamientos</a:t>
            </a:r>
            <a:endParaRPr lang="es-CL">
              <a:solidFill>
                <a:srgbClr val="000000"/>
              </a:solidFill>
              <a:ea typeface="Arial" charset="0"/>
              <a:cs typeface="Arial" charset="0"/>
              <a:sym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Rot="1" noChangeArrowheads="1" noTextEdit="1"/>
          </p:cNvSpPr>
          <p:nvPr>
            <p:ph type="sldImg"/>
          </p:nvPr>
        </p:nvSpPr>
        <p:spPr>
          <a:xfrm>
            <a:off x="1141413" y="682625"/>
            <a:ext cx="4575175" cy="3430588"/>
          </a:xfrm>
          <a:ln/>
        </p:spPr>
      </p:sp>
      <p:sp>
        <p:nvSpPr>
          <p:cNvPr id="22531" name="Rectangle 3"/>
          <p:cNvSpPr>
            <a:spLocks noGrp="1" noChangeArrowheads="1"/>
          </p:cNvSpPr>
          <p:nvPr>
            <p:ph type="body" idx="1"/>
          </p:nvPr>
        </p:nvSpPr>
        <p:spPr>
          <a:xfrm>
            <a:off x="689353" y="4344282"/>
            <a:ext cx="5479297" cy="4116563"/>
          </a:xfrm>
          <a:noFill/>
          <a:ln/>
        </p:spPr>
        <p:txBody>
          <a:bodyPr/>
          <a:lstStyle/>
          <a:p>
            <a:pPr eaLnBrk="1" hangingPunct="1"/>
            <a:endParaRPr lang="es-CL"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Rot="1" noChangeArrowheads="1" noTextEdit="1"/>
          </p:cNvSpPr>
          <p:nvPr>
            <p:ph type="sldImg"/>
          </p:nvPr>
        </p:nvSpPr>
        <p:spPr>
          <a:xfrm>
            <a:off x="1141413" y="682625"/>
            <a:ext cx="4575175" cy="3430588"/>
          </a:xfrm>
          <a:ln/>
        </p:spPr>
      </p:sp>
      <p:sp>
        <p:nvSpPr>
          <p:cNvPr id="23555" name="Rectangle 3"/>
          <p:cNvSpPr>
            <a:spLocks noGrp="1" noChangeArrowheads="1"/>
          </p:cNvSpPr>
          <p:nvPr>
            <p:ph type="body" idx="1"/>
          </p:nvPr>
        </p:nvSpPr>
        <p:spPr>
          <a:xfrm>
            <a:off x="689353" y="4344282"/>
            <a:ext cx="5479297" cy="4116563"/>
          </a:xfrm>
          <a:noFill/>
          <a:ln/>
        </p:spPr>
        <p:txBody>
          <a:bodyPr/>
          <a:lstStyle/>
          <a:p>
            <a:pPr eaLnBrk="1" hangingPunct="1"/>
            <a:endParaRPr lang="es-CL" sz="10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Rot="1" noChangeArrowheads="1" noTextEdit="1"/>
          </p:cNvSpPr>
          <p:nvPr>
            <p:ph type="sldImg"/>
          </p:nvPr>
        </p:nvSpPr>
        <p:spPr>
          <a:xfrm>
            <a:off x="1141413" y="682625"/>
            <a:ext cx="4575175" cy="3430588"/>
          </a:xfrm>
          <a:ln/>
        </p:spPr>
      </p:sp>
      <p:sp>
        <p:nvSpPr>
          <p:cNvPr id="24579" name="Rectangle 3"/>
          <p:cNvSpPr>
            <a:spLocks noGrp="1" noChangeArrowheads="1"/>
          </p:cNvSpPr>
          <p:nvPr>
            <p:ph type="body" idx="1"/>
          </p:nvPr>
        </p:nvSpPr>
        <p:spPr>
          <a:xfrm>
            <a:off x="689353" y="4344282"/>
            <a:ext cx="5479297" cy="4116563"/>
          </a:xfrm>
          <a:noFill/>
          <a:ln/>
        </p:spPr>
        <p:txBody>
          <a:bodyPr/>
          <a:lstStyle/>
          <a:p>
            <a:pPr eaLnBrk="1" hangingPunct="1"/>
            <a:r>
              <a:rPr lang="es-MX" sz="1000"/>
              <a:t>Auctioning Adequacy in South America through Long-Term contracts and options: From Classic Pay as Bid to Multi Dynamic Auctions. H. Rudnik</a:t>
            </a:r>
            <a:endParaRPr lang="es-CL"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_tradnl"/>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F3217B74-410C-3144-8A15-6588C267DB84}" type="datetimeFigureOut">
              <a:rPr lang="en-US" smtClean="0"/>
              <a:pPr/>
              <a:t>9/9/10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DA47615-6B31-F542-8F4D-DC5221AF5B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9/9/10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s-ES_tradnl"/>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9/9/10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9/9/10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_tradnl"/>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9/9/10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9/9/10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s-ES_tradnl"/>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26" name="Date Placeholder 25"/>
          <p:cNvSpPr>
            <a:spLocks noGrp="1"/>
          </p:cNvSpPr>
          <p:nvPr>
            <p:ph type="dt" sz="half" idx="10"/>
          </p:nvPr>
        </p:nvSpPr>
        <p:spPr/>
        <p:txBody>
          <a:bodyPr rtlCol="0"/>
          <a:lstStyle/>
          <a:p>
            <a:fld id="{F3217B74-410C-3144-8A15-6588C267DB84}" type="datetimeFigureOut">
              <a:rPr lang="en-US" smtClean="0"/>
              <a:pPr/>
              <a:t>9/9/10</a:t>
            </a:fld>
            <a:endParaRPr lang="en-US"/>
          </a:p>
        </p:txBody>
      </p:sp>
      <p:sp>
        <p:nvSpPr>
          <p:cNvPr id="27" name="Slide Number Placeholder 26"/>
          <p:cNvSpPr>
            <a:spLocks noGrp="1"/>
          </p:cNvSpPr>
          <p:nvPr>
            <p:ph type="sldNum" sz="quarter" idx="11"/>
          </p:nvPr>
        </p:nvSpPr>
        <p:spPr/>
        <p:txBody>
          <a:bodyPr rtlCol="0"/>
          <a:lstStyle/>
          <a:p>
            <a:fld id="{BDA47615-6B31-F542-8F4D-DC5221AF5B03}"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_tradnl"/>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F3217B74-410C-3144-8A15-6588C267DB84}" type="datetimeFigureOut">
              <a:rPr lang="en-US" smtClean="0"/>
              <a:pPr/>
              <a:t>9/9/10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9/9/10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s-ES_tradnl"/>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_tradnl"/>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9/9/10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_tradnl"/>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_tradnl" dirty="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_tradnl"/>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9/9/10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s-ES_tradnl"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F3217B74-410C-3144-8A15-6588C267DB84}" type="datetimeFigureOut">
              <a:rPr lang="en-US" smtClean="0"/>
              <a:pPr/>
              <a:t>9/9/10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752600"/>
            <a:ext cx="8458200" cy="1470025"/>
          </a:xfrm>
        </p:spPr>
        <p:txBody>
          <a:bodyPr>
            <a:normAutofit/>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a:xfrm>
            <a:off x="457200" y="3962400"/>
            <a:ext cx="7086600" cy="1752600"/>
          </a:xfrm>
        </p:spPr>
        <p:txBody>
          <a:bodyPr>
            <a:normAutofit/>
          </a:bodyPr>
          <a:lstStyle/>
          <a:p>
            <a:r>
              <a:rPr lang="en-US" b="1" dirty="0" err="1" smtClean="0"/>
              <a:t>Cuarta</a:t>
            </a:r>
            <a:r>
              <a:rPr lang="en-US" b="1" dirty="0" smtClean="0"/>
              <a:t> </a:t>
            </a:r>
            <a:r>
              <a:rPr lang="en-US" b="1" dirty="0" err="1" smtClean="0"/>
              <a:t>Semana</a:t>
            </a:r>
            <a:r>
              <a:rPr lang="en-US" b="1" dirty="0" smtClean="0"/>
              <a:t>: </a:t>
            </a:r>
          </a:p>
          <a:p>
            <a:r>
              <a:rPr lang="en-US" b="1" dirty="0" smtClean="0"/>
              <a:t>Regulación vs. Contratos</a:t>
            </a:r>
            <a:endParaRPr lang="en-US" b="1" dirty="0"/>
          </a:p>
        </p:txBody>
      </p:sp>
      <p:sp>
        <p:nvSpPr>
          <p:cNvPr id="4" name="TextBox 3"/>
          <p:cNvSpPr txBox="1"/>
          <p:nvPr/>
        </p:nvSpPr>
        <p:spPr>
          <a:xfrm>
            <a:off x="4572000" y="5714999"/>
            <a:ext cx="2774543"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14 de </a:t>
            </a:r>
            <a:r>
              <a:rPr lang="en-US" dirty="0" err="1" smtClean="0"/>
              <a:t>septiembre de </a:t>
            </a:r>
            <a:r>
              <a:rPr lang="en-US" dirty="0" smtClean="0"/>
              <a:t>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lstStyle/>
          <a:p>
            <a:r>
              <a:rPr lang="en-US"/>
              <a:t>Williamson</a:t>
            </a:r>
          </a:p>
        </p:txBody>
      </p:sp>
      <p:sp>
        <p:nvSpPr>
          <p:cNvPr id="3" name="Content Placeholder 2"/>
          <p:cNvSpPr>
            <a:spLocks noGrp="1"/>
          </p:cNvSpPr>
          <p:nvPr>
            <p:ph idx="1"/>
          </p:nvPr>
        </p:nvSpPr>
        <p:spPr>
          <a:xfrm>
            <a:off x="457200" y="1752600"/>
            <a:ext cx="8229600" cy="4325112"/>
          </a:xfrm>
        </p:spPr>
        <p:txBody>
          <a:bodyPr>
            <a:normAutofit fontScale="85000" lnSpcReduction="20000"/>
          </a:bodyPr>
          <a:lstStyle/>
          <a:p>
            <a:r>
              <a:rPr lang="en-US"/>
              <a:t>Idea clave: “comparative institutional advantage” (p. 78).</a:t>
            </a:r>
          </a:p>
          <a:p>
            <a:pPr lvl="1"/>
            <a:r>
              <a:rPr lang="en-US"/>
              <a:t>Once-for all contracts, incomplete long-term contracts, recurrent short-term contracts</a:t>
            </a:r>
          </a:p>
          <a:p>
            <a:pPr lvl="1"/>
            <a:r>
              <a:rPr lang="en-US"/>
              <a:t>Soluci</a:t>
            </a:r>
            <a:r>
              <a:rPr lang="en-US"/>
              <a:t>ón interpretativa: “joing profit maximization decision rule” (p. 79), pero eso tiene distintas consecuencias ex post para las partes, quienes tratatarán de actuar oportunísticamente.</a:t>
            </a:r>
          </a:p>
          <a:p>
            <a:pPr lvl="1"/>
            <a:r>
              <a:rPr lang="en-US"/>
              <a:t>Artificial or obscure initial award criterion, execution problems (price-costs relations, other performance attributes, politics), lack of bidding parity during contract renewal</a:t>
            </a:r>
          </a:p>
          <a:p>
            <a:pPr lvl="2"/>
            <a:r>
              <a:rPr lang="en-US"/>
              <a:t>“Despite </a:t>
            </a:r>
            <a:r>
              <a:rPr lang="en-US" i="1"/>
              <a:t>ex ante</a:t>
            </a:r>
            <a:r>
              <a:rPr lang="en-US"/>
              <a:t> assurances to the contrary, franchisees can rarely be made to fulfill the spirit of an agreement if net revenues are enhanced by adhering to the letter of the contract only” (p. 82).</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lstStyle/>
          <a:p>
            <a:r>
              <a:rPr lang="en-US"/>
              <a:t>Williamson</a:t>
            </a:r>
          </a:p>
        </p:txBody>
      </p:sp>
      <p:sp>
        <p:nvSpPr>
          <p:cNvPr id="3" name="Content Placeholder 2"/>
          <p:cNvSpPr>
            <a:spLocks noGrp="1"/>
          </p:cNvSpPr>
          <p:nvPr>
            <p:ph idx="1"/>
          </p:nvPr>
        </p:nvSpPr>
        <p:spPr>
          <a:xfrm>
            <a:off x="457200" y="1752600"/>
            <a:ext cx="8229600" cy="4325112"/>
          </a:xfrm>
        </p:spPr>
        <p:txBody>
          <a:bodyPr>
            <a:normAutofit fontScale="92500"/>
          </a:bodyPr>
          <a:lstStyle/>
          <a:p>
            <a:pPr lvl="1"/>
            <a:r>
              <a:rPr lang="en-US"/>
              <a:t>Observaci</a:t>
            </a:r>
            <a:r>
              <a:rPr lang="en-US"/>
              <a:t>ón clave, que aparece en el paper de Engel et al</a:t>
            </a:r>
          </a:p>
          <a:p>
            <a:pPr lvl="2"/>
            <a:r>
              <a:rPr lang="en-US"/>
              <a:t>“In circumstances in which renegotiation is common and perhaps vital to the profitable operation of a franchise, political skils assume special importance. Prospective suppliers who possess superior skills in least cost supply respects but who are relatively inept in dealing with the franchising bureaucracy and in influencing the political process are unlikely to submit the winning bids. </a:t>
            </a:r>
            <a:r>
              <a:rPr lang="en-US" b="1"/>
              <a:t>To the extent that political skills override objective economic skills, the advantages of franchising over regulation are placed into question</a:t>
            </a:r>
            <a:r>
              <a:rPr lang="en-US"/>
              <a:t>” (p. 83).</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lstStyle/>
          <a:p>
            <a:r>
              <a:rPr lang="en-US"/>
              <a:t>Williamson</a:t>
            </a:r>
          </a:p>
        </p:txBody>
      </p:sp>
      <p:sp>
        <p:nvSpPr>
          <p:cNvPr id="3" name="Content Placeholder 2"/>
          <p:cNvSpPr>
            <a:spLocks noGrp="1"/>
          </p:cNvSpPr>
          <p:nvPr>
            <p:ph idx="1"/>
          </p:nvPr>
        </p:nvSpPr>
        <p:spPr>
          <a:xfrm>
            <a:off x="457200" y="1752600"/>
            <a:ext cx="8229600" cy="4325112"/>
          </a:xfrm>
        </p:spPr>
        <p:txBody>
          <a:bodyPr>
            <a:normAutofit fontScale="92500"/>
          </a:bodyPr>
          <a:lstStyle/>
          <a:p>
            <a:r>
              <a:rPr lang="en-US"/>
              <a:t>Conclusi</a:t>
            </a:r>
            <a:r>
              <a:rPr lang="en-US"/>
              <a:t>ón</a:t>
            </a:r>
            <a:r>
              <a:rPr lang="en-US"/>
              <a:t> (p. 91).</a:t>
            </a:r>
          </a:p>
          <a:p>
            <a:pPr lvl="1"/>
            <a:r>
              <a:rPr lang="en-US"/>
              <a:t>“</a:t>
            </a:r>
            <a:r>
              <a:rPr lang="en-US"/>
              <a:t>[R]egulation may be described contractually as a highly incomplete form of long-term contracting in which (1) the regulatee is assured an overall fair rate of return, in exchange of which (2) adaptations to changing circumstances are succesively introduced without the costly haggling that attends such changes when parties to the contract enjoy greater autonomy”.</a:t>
            </a:r>
          </a:p>
          <a:p>
            <a:pPr lvl="1"/>
            <a:r>
              <a:rPr lang="en-US"/>
              <a:t>“Whether net gains are thereby realized turns on the extent to which the disincentive effect of the former…</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Gomez-Ibañez</a:t>
            </a:r>
          </a:p>
        </p:txBody>
      </p:sp>
      <p:pic>
        <p:nvPicPr>
          <p:cNvPr id="4" name="Picture 3"/>
          <p:cNvPicPr>
            <a:picLocks noChangeAspect="1"/>
          </p:cNvPicPr>
          <p:nvPr/>
        </p:nvPicPr>
        <p:blipFill>
          <a:blip r:embed="rId2"/>
          <a:stretch>
            <a:fillRect/>
          </a:stretch>
        </p:blipFill>
        <p:spPr>
          <a:xfrm>
            <a:off x="1219200" y="1447800"/>
            <a:ext cx="5797342" cy="4889003"/>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Gomez-Ibañez</a:t>
            </a:r>
          </a:p>
        </p:txBody>
      </p:sp>
      <p:sp>
        <p:nvSpPr>
          <p:cNvPr id="3" name="Content Placeholder 2"/>
          <p:cNvSpPr>
            <a:spLocks noGrp="1"/>
          </p:cNvSpPr>
          <p:nvPr>
            <p:ph idx="1"/>
          </p:nvPr>
        </p:nvSpPr>
        <p:spPr>
          <a:xfrm>
            <a:off x="457200" y="1600200"/>
            <a:ext cx="8229600" cy="4325112"/>
          </a:xfrm>
        </p:spPr>
        <p:txBody>
          <a:bodyPr>
            <a:normAutofit fontScale="77500" lnSpcReduction="20000"/>
          </a:bodyPr>
          <a:lstStyle/>
          <a:p>
            <a:r>
              <a:rPr lang="en-US"/>
              <a:t>Opciones: cuesti</a:t>
            </a:r>
            <a:r>
              <a:rPr lang="en-US"/>
              <a:t>ón pragmática, pero hay un punto de partida en favor del mercado</a:t>
            </a:r>
            <a:endParaRPr lang="en-US"/>
          </a:p>
          <a:p>
            <a:pPr lvl="1"/>
            <a:r>
              <a:rPr lang="en-US"/>
              <a:t>P. 13: “The case approach is critical, because the key questions are empirical. Each regulatory strategy has its strengths and limitations in theory, but how how powerful are these strengths and limitations in practice? Cases are also valuable because they allow one to examine how the interplay of economics, politics and institutions affects regulatory commitment and performance”.</a:t>
            </a:r>
          </a:p>
          <a:p>
            <a:pPr lvl="1"/>
            <a:r>
              <a:rPr lang="en-US"/>
              <a:t>P. 15-16: “[T]he market-oriented and contractual solutions to monopoly are preferable where they are practical. All things equal (which they seldom are), private contracts are better than concession contracts and concession contracts are better than discretionary regulation. One reason for this ranking is that the stronger the exposure to market forces, the greater the incentives to improve services and reduce costs”.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Gomez-Ibañez</a:t>
            </a:r>
          </a:p>
        </p:txBody>
      </p:sp>
      <p:sp>
        <p:nvSpPr>
          <p:cNvPr id="3" name="Content Placeholder 2"/>
          <p:cNvSpPr>
            <a:spLocks noGrp="1"/>
          </p:cNvSpPr>
          <p:nvPr>
            <p:ph idx="1"/>
          </p:nvPr>
        </p:nvSpPr>
        <p:spPr>
          <a:xfrm>
            <a:off x="457200" y="1600200"/>
            <a:ext cx="8229600" cy="4325112"/>
          </a:xfrm>
        </p:spPr>
        <p:txBody>
          <a:bodyPr>
            <a:normAutofit fontScale="77500" lnSpcReduction="20000"/>
          </a:bodyPr>
          <a:lstStyle/>
          <a:p>
            <a:r>
              <a:rPr lang="en-US"/>
              <a:t>Problema de commitement</a:t>
            </a:r>
          </a:p>
          <a:p>
            <a:pPr lvl="1"/>
            <a:r>
              <a:rPr lang="en-US"/>
              <a:t>P. 16: “The world often changes in unexpected ways to undermine commitments. And commitments that impose large and unforeseen costs on either party are hard to sustain, no matter how sincere the parties were at the outset”.</a:t>
            </a:r>
          </a:p>
          <a:p>
            <a:r>
              <a:rPr lang="en-US"/>
              <a:t>Mercado versus gobierno</a:t>
            </a:r>
          </a:p>
          <a:p>
            <a:pPr lvl="1"/>
            <a:r>
              <a:rPr lang="en-US"/>
              <a:t>P. 19: “the involvement of government and politics almost inevitably opens the door to a wider set of values than the individualism of the market… Once the government takes responsibility for regulating telephone tariffs, however, then the pressure to include regulations that respond to other popular concerns, such as equity, is often overwhelming”.</a:t>
            </a:r>
          </a:p>
          <a:p>
            <a:pPr lvl="2"/>
            <a:r>
              <a:rPr lang="en-US"/>
              <a:t>Bueno o malo? Captura?</a:t>
            </a:r>
          </a:p>
          <a:p>
            <a:pPr lvl="1"/>
            <a:r>
              <a:rPr lang="en-US"/>
              <a:t>Gobierno, necesidad de tener resguardos procesales</a:t>
            </a:r>
          </a:p>
          <a:p>
            <a:pPr lvl="2"/>
            <a:r>
              <a:rPr lang="en-US">
                <a:sym typeface="Wingdings"/>
              </a:rPr>
              <a:t> Protecci</a:t>
            </a:r>
            <a:r>
              <a:rPr lang="en-US">
                <a:sym typeface="Wingdings"/>
              </a:rPr>
              <a:t>ón del status quo</a:t>
            </a:r>
            <a:endParaRPr lang="en-US"/>
          </a:p>
          <a:p>
            <a:pPr lvl="1"/>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Gomez-Ibañez</a:t>
            </a:r>
          </a:p>
        </p:txBody>
      </p:sp>
      <p:sp>
        <p:nvSpPr>
          <p:cNvPr id="3" name="Content Placeholder 2"/>
          <p:cNvSpPr>
            <a:spLocks noGrp="1"/>
          </p:cNvSpPr>
          <p:nvPr>
            <p:ph idx="1"/>
          </p:nvPr>
        </p:nvSpPr>
        <p:spPr>
          <a:xfrm>
            <a:off x="457200" y="1600200"/>
            <a:ext cx="8229600" cy="4325112"/>
          </a:xfrm>
        </p:spPr>
        <p:txBody>
          <a:bodyPr>
            <a:normAutofit fontScale="85000" lnSpcReduction="10000"/>
          </a:bodyPr>
          <a:lstStyle/>
          <a:p>
            <a:r>
              <a:rPr lang="en-US"/>
              <a:t>Costos de transacci</a:t>
            </a:r>
            <a:r>
              <a:rPr lang="en-US"/>
              <a:t>ón</a:t>
            </a:r>
          </a:p>
          <a:p>
            <a:pPr lvl="1"/>
            <a:r>
              <a:rPr lang="en-US"/>
              <a:t>Ex ante (Coase), ex post (Williamson)</a:t>
            </a:r>
          </a:p>
          <a:p>
            <a:pPr lvl="2"/>
            <a:r>
              <a:rPr lang="en-US"/>
              <a:t>Ex post, conducta oportunista</a:t>
            </a:r>
          </a:p>
          <a:p>
            <a:pPr lvl="2"/>
            <a:r>
              <a:rPr lang="en-US"/>
              <a:t>P. 21: “Coase demonstrated many years ago that there would be far less reason for government to intervene in markets in a world with no transaction costs, including fully defined property rights”.</a:t>
            </a:r>
          </a:p>
          <a:p>
            <a:pPr lvl="3"/>
            <a:r>
              <a:rPr lang="en-US"/>
              <a:t>Ejemplo del r</a:t>
            </a:r>
            <a:r>
              <a:rPr lang="en-US"/>
              <a:t>ío y de los miles de propietarios ribereños: propiedad (mercado) versus regulación</a:t>
            </a:r>
          </a:p>
          <a:p>
            <a:pPr lvl="1"/>
            <a:r>
              <a:rPr lang="en-US"/>
              <a:t>Costo de transacción en infraestructura</a:t>
            </a:r>
          </a:p>
          <a:p>
            <a:pPr lvl="2"/>
            <a:r>
              <a:rPr lang="en-US"/>
              <a:t>Oportunismo: p. 22: “both the infrastructure company and its customers make durable and immobile investments that leave them vulnerable to opportunism”. Muy costos para cada usuario firmar contratos con la compañía.</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Gomez-Ibañez</a:t>
            </a:r>
          </a:p>
        </p:txBody>
      </p:sp>
      <p:sp>
        <p:nvSpPr>
          <p:cNvPr id="3" name="Content Placeholder 2"/>
          <p:cNvSpPr>
            <a:spLocks noGrp="1"/>
          </p:cNvSpPr>
          <p:nvPr>
            <p:ph idx="1"/>
          </p:nvPr>
        </p:nvSpPr>
        <p:spPr>
          <a:xfrm>
            <a:off x="457200" y="1600200"/>
            <a:ext cx="8229600" cy="4325112"/>
          </a:xfrm>
        </p:spPr>
        <p:txBody>
          <a:bodyPr>
            <a:normAutofit fontScale="92500" lnSpcReduction="20000"/>
          </a:bodyPr>
          <a:lstStyle/>
          <a:p>
            <a:r>
              <a:rPr lang="en-US"/>
              <a:t>Completitud contractual</a:t>
            </a:r>
          </a:p>
          <a:p>
            <a:pPr lvl="1"/>
            <a:r>
              <a:rPr lang="en-US"/>
              <a:t>Teor</a:t>
            </a:r>
            <a:r>
              <a:rPr lang="en-US"/>
              <a:t>ía de la firma y Williamson</a:t>
            </a:r>
          </a:p>
          <a:p>
            <a:pPr lvl="2"/>
            <a:r>
              <a:rPr lang="en-US"/>
              <a:t>Mercado, versus contratos de largo tiempo, versus integración vertical</a:t>
            </a:r>
          </a:p>
          <a:p>
            <a:pPr lvl="2"/>
            <a:r>
              <a:rPr lang="en-US"/>
              <a:t>Neoclassical contracts: arbitraje o sistema de governance mediante un tercero</a:t>
            </a:r>
          </a:p>
          <a:p>
            <a:pPr lvl="2"/>
            <a:r>
              <a:rPr lang="en-US"/>
              <a:t>Relational contracts</a:t>
            </a:r>
          </a:p>
          <a:p>
            <a:pPr lvl="3"/>
            <a:r>
              <a:rPr lang="en-US"/>
              <a:t>P. 25: “The relational contract anticipates that the relationship between the parties will have to adapt over time in unforseeable ways. It relies on renegotiation between the parties as the remedy, and provides a general framework for those renegotiations rather than specific remedies for identified contingencies”.</a:t>
            </a:r>
          </a:p>
          <a:p>
            <a:pPr lvl="4"/>
            <a:r>
              <a:rPr lang="en-US"/>
              <a:t>Riesgo de oportunismo y holdup</a:t>
            </a:r>
          </a:p>
          <a:p>
            <a:pPr lvl="4"/>
            <a:r>
              <a:rPr lang="en-US"/>
              <a:t>Control: reputación, juegos repetidos, etc.</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Gomez-Ibañez</a:t>
            </a:r>
          </a:p>
        </p:txBody>
      </p:sp>
      <p:sp>
        <p:nvSpPr>
          <p:cNvPr id="3" name="Content Placeholder 2"/>
          <p:cNvSpPr>
            <a:spLocks noGrp="1"/>
          </p:cNvSpPr>
          <p:nvPr>
            <p:ph idx="1"/>
          </p:nvPr>
        </p:nvSpPr>
        <p:spPr>
          <a:xfrm>
            <a:off x="457200" y="1600200"/>
            <a:ext cx="8229600" cy="4325112"/>
          </a:xfrm>
        </p:spPr>
        <p:txBody>
          <a:bodyPr>
            <a:normAutofit/>
          </a:bodyPr>
          <a:lstStyle/>
          <a:p>
            <a:r>
              <a:rPr lang="en-US"/>
              <a:t>Pros y contras de las distintas alternativas</a:t>
            </a:r>
          </a:p>
          <a:p>
            <a:pPr lvl="2"/>
            <a:endParaRPr lang="en-US"/>
          </a:p>
        </p:txBody>
      </p:sp>
      <p:pic>
        <p:nvPicPr>
          <p:cNvPr id="4" name="Picture 3"/>
          <p:cNvPicPr>
            <a:picLocks noChangeAspect="1"/>
          </p:cNvPicPr>
          <p:nvPr/>
        </p:nvPicPr>
        <p:blipFill>
          <a:blip r:embed="rId2"/>
          <a:stretch>
            <a:fillRect/>
          </a:stretch>
        </p:blipFill>
        <p:spPr>
          <a:xfrm>
            <a:off x="1219200" y="2312224"/>
            <a:ext cx="6438900" cy="4317176"/>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fontScale="90000"/>
          </a:bodyPr>
          <a:lstStyle/>
          <a:p>
            <a:r>
              <a:rPr lang="en-US"/>
              <a:t>Engel, Fischer, Galetovic y Hermosilla</a:t>
            </a:r>
          </a:p>
        </p:txBody>
      </p:sp>
      <p:sp>
        <p:nvSpPr>
          <p:cNvPr id="3" name="Content Placeholder 2"/>
          <p:cNvSpPr>
            <a:spLocks noGrp="1"/>
          </p:cNvSpPr>
          <p:nvPr>
            <p:ph idx="1"/>
          </p:nvPr>
        </p:nvSpPr>
        <p:spPr>
          <a:xfrm>
            <a:off x="457200" y="1524000"/>
            <a:ext cx="8229600" cy="4325112"/>
          </a:xfrm>
        </p:spPr>
        <p:txBody>
          <a:bodyPr>
            <a:normAutofit fontScale="85000" lnSpcReduction="20000"/>
          </a:bodyPr>
          <a:lstStyle/>
          <a:p>
            <a:r>
              <a:rPr lang="en-US"/>
              <a:t>Renegociaci</a:t>
            </a:r>
            <a:r>
              <a:rPr lang="en-US"/>
              <a:t>ón de Concesiones</a:t>
            </a:r>
          </a:p>
          <a:p>
            <a:pPr lvl="1"/>
            <a:r>
              <a:rPr lang="en-US"/>
              <a:t>Las renegociaciones son frecuentes e involucran montos considerables</a:t>
            </a:r>
          </a:p>
          <a:p>
            <a:pPr lvl="2"/>
            <a:r>
              <a:rPr lang="en-US"/>
              <a:t>Promedio: 3 veces</a:t>
            </a:r>
          </a:p>
          <a:p>
            <a:pPr lvl="2"/>
            <a:r>
              <a:rPr lang="en-US"/>
              <a:t>Transferencias de 2.810 millones de dólares (presupuesto original: 8.460 millones de dólares)</a:t>
            </a:r>
          </a:p>
          <a:p>
            <a:r>
              <a:rPr lang="en-US"/>
              <a:t>Razones para las concesiones</a:t>
            </a:r>
          </a:p>
          <a:p>
            <a:pPr lvl="1"/>
            <a:r>
              <a:rPr lang="en-US"/>
              <a:t>P. 152: “</a:t>
            </a:r>
            <a:r>
              <a:rPr lang="en-US" smtClean="0"/>
              <a:t>No se debe a una falta de recursos, ya que durante los últimos quince años el Estado pudo haber financiado las inversiones en infraestructura pública con recursos fiscales. El problema era la falta de capacidad técnica, humana y tecnológica necesaria para ejecutar los proyectos en plazos breves bajo un ministerio que, durante la década de los ochenta, casi no había construido nuevos proyectos de infraestructura carretera.</a:t>
            </a:r>
            <a:r>
              <a:rPr lang="en-US"/>
              <a:t>”</a:t>
            </a:r>
          </a:p>
          <a:p>
            <a:pPr lvl="1"/>
            <a:endParaRPr lang="en-US"/>
          </a:p>
          <a:p>
            <a:pPr lvl="1"/>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normAutofit/>
          </a:bodyPr>
          <a:lstStyle/>
          <a:p>
            <a:r>
              <a:rPr lang="en-US" dirty="0" err="1" smtClean="0"/>
              <a:t>Primera</a:t>
            </a:r>
            <a:r>
              <a:rPr lang="en-US" dirty="0" smtClean="0"/>
              <a:t> </a:t>
            </a:r>
            <a:r>
              <a:rPr lang="en-US" dirty="0" err="1" smtClean="0"/>
              <a:t>falla</a:t>
            </a:r>
            <a:r>
              <a:rPr lang="en-US" dirty="0" smtClean="0"/>
              <a:t>: El </a:t>
            </a:r>
            <a:r>
              <a:rPr lang="en-US" dirty="0" err="1" smtClean="0"/>
              <a:t>monopolio</a:t>
            </a:r>
            <a:r>
              <a:rPr lang="en-US" dirty="0" smtClean="0"/>
              <a:t> natural</a:t>
            </a:r>
            <a:endParaRPr lang="en-US" dirty="0"/>
          </a:p>
        </p:txBody>
      </p:sp>
      <p:sp>
        <p:nvSpPr>
          <p:cNvPr id="3" name="Content Placeholder 2"/>
          <p:cNvSpPr>
            <a:spLocks noGrp="1"/>
          </p:cNvSpPr>
          <p:nvPr>
            <p:ph idx="1"/>
          </p:nvPr>
        </p:nvSpPr>
        <p:spPr/>
        <p:txBody>
          <a:bodyPr/>
          <a:lstStyle/>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fontScale="90000"/>
          </a:bodyPr>
          <a:lstStyle/>
          <a:p>
            <a:r>
              <a:rPr lang="en-US"/>
              <a:t>Engel, Fischer, Galetovic y Hermosilla</a:t>
            </a:r>
          </a:p>
        </p:txBody>
      </p:sp>
      <p:sp>
        <p:nvSpPr>
          <p:cNvPr id="3" name="Content Placeholder 2"/>
          <p:cNvSpPr>
            <a:spLocks noGrp="1"/>
          </p:cNvSpPr>
          <p:nvPr>
            <p:ph idx="1"/>
          </p:nvPr>
        </p:nvSpPr>
        <p:spPr>
          <a:xfrm>
            <a:off x="457200" y="1524000"/>
            <a:ext cx="8229600" cy="4325112"/>
          </a:xfrm>
        </p:spPr>
        <p:txBody>
          <a:bodyPr>
            <a:normAutofit fontScale="77500" lnSpcReduction="20000"/>
          </a:bodyPr>
          <a:lstStyle/>
          <a:p>
            <a:r>
              <a:rPr lang="en-US"/>
              <a:t>Renegociaci</a:t>
            </a:r>
            <a:r>
              <a:rPr lang="en-US"/>
              <a:t>ón de Concesiones</a:t>
            </a:r>
          </a:p>
          <a:p>
            <a:pPr lvl="1"/>
            <a:r>
              <a:rPr lang="en-US"/>
              <a:t>P. 153: “Las renegociaciones de contratos no son intrínsecamente malas. Es imposible anticipar todas las contingencias que pueden acaecer durante la vida de un contrato de largo plazo como son los de concesión, por lo que es conveniente que exista cierto grado de flexibilidad. Sin embargo, la capacidad ilimitada para renegociar contratos anula las ventajas del proceso com</a:t>
            </a:r>
            <a:r>
              <a:rPr lang="en-US" smtClean="0"/>
              <a:t>petitivo mediante el cual se adjudican las concesiones”.</a:t>
            </a:r>
          </a:p>
          <a:p>
            <a:pPr lvl="1"/>
            <a:r>
              <a:rPr lang="en-US" smtClean="0"/>
              <a:t>P 154: “el proceso competitivo asegura que el resultado sea un proyecto en que los costos totales (construcción, mantención y operación) sean los mínimos requeridos para ofrecer el servicio”.</a:t>
            </a:r>
            <a:endParaRPr lang="en-US"/>
          </a:p>
          <a:p>
            <a:pPr lvl="1"/>
            <a:r>
              <a:rPr lang="en-US"/>
              <a:t>P. 154: “Las renegociaciones de los contratos de concesión alteran el proceso competitivo y, de ser anticipadas, distorsionan las posturas en la licitación, por lo que ya no es posible asegurar que se minimicen los costos”.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fontScale="90000"/>
          </a:bodyPr>
          <a:lstStyle/>
          <a:p>
            <a:r>
              <a:rPr lang="en-US"/>
              <a:t>Engel, Fischer, Galetovic y Hermosilla</a:t>
            </a:r>
          </a:p>
        </p:txBody>
      </p:sp>
      <p:sp>
        <p:nvSpPr>
          <p:cNvPr id="3" name="Content Placeholder 2"/>
          <p:cNvSpPr>
            <a:spLocks noGrp="1"/>
          </p:cNvSpPr>
          <p:nvPr>
            <p:ph idx="1"/>
          </p:nvPr>
        </p:nvSpPr>
        <p:spPr>
          <a:xfrm>
            <a:off x="457200" y="1524000"/>
            <a:ext cx="8229600" cy="4325112"/>
          </a:xfrm>
        </p:spPr>
        <p:txBody>
          <a:bodyPr>
            <a:normAutofit/>
          </a:bodyPr>
          <a:lstStyle/>
          <a:p>
            <a:r>
              <a:rPr lang="en-US"/>
              <a:t>Renegociaci</a:t>
            </a:r>
            <a:r>
              <a:rPr lang="en-US"/>
              <a:t>ón de Concesiones</a:t>
            </a:r>
          </a:p>
          <a:p>
            <a:pPr lvl="1"/>
            <a:r>
              <a:rPr lang="en-US"/>
              <a:t>¿Cómo distinguir las renegociaciones buenas de las malas?</a:t>
            </a:r>
          </a:p>
          <a:p>
            <a:pPr lvl="2"/>
            <a:r>
              <a:rPr lang="en-US"/>
              <a:t>Licitar obras adicionales</a:t>
            </a:r>
          </a:p>
          <a:p>
            <a:pPr lvl="2"/>
            <a:r>
              <a:rPr lang="en-US"/>
              <a:t>Comisión independiente que certifique que la renegociación no lugar a rentas económicas</a:t>
            </a:r>
          </a:p>
          <a:p>
            <a:pPr lvl="1"/>
            <a:r>
              <a:rPr lang="en-US"/>
              <a:t>Componentes</a:t>
            </a:r>
          </a:p>
          <a:p>
            <a:pPr lvl="1"/>
            <a:endParaRPr lang="en-US"/>
          </a:p>
          <a:p>
            <a:pPr lvl="2"/>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fontScale="90000"/>
          </a:bodyPr>
          <a:lstStyle/>
          <a:p>
            <a:r>
              <a:rPr lang="en-US"/>
              <a:t>Engel, Fischer, Galetovic y Hermosilla</a:t>
            </a: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533400" y="1371600"/>
            <a:ext cx="5867400" cy="525507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Williamson</a:t>
            </a:r>
          </a:p>
        </p:txBody>
      </p:sp>
      <p:sp>
        <p:nvSpPr>
          <p:cNvPr id="3" name="Content Placeholder 2"/>
          <p:cNvSpPr>
            <a:spLocks noGrp="1"/>
          </p:cNvSpPr>
          <p:nvPr>
            <p:ph idx="1"/>
          </p:nvPr>
        </p:nvSpPr>
        <p:spPr>
          <a:xfrm>
            <a:off x="457200" y="1466088"/>
            <a:ext cx="8229600" cy="4934712"/>
          </a:xfrm>
        </p:spPr>
        <p:txBody>
          <a:bodyPr>
            <a:normAutofit lnSpcReduction="10000"/>
          </a:bodyPr>
          <a:lstStyle/>
          <a:p>
            <a:r>
              <a:rPr lang="en-US"/>
              <a:t>Institutions of Governance</a:t>
            </a:r>
          </a:p>
          <a:p>
            <a:pPr lvl="1"/>
            <a:r>
              <a:rPr lang="en-US"/>
              <a:t>“Governance… [is] the means by which order is accomplished in a relation in which potential conflict threatens to undo or upset opportunities to realize mutual gains” (p. 76).</a:t>
            </a:r>
          </a:p>
          <a:p>
            <a:pPr lvl="1"/>
            <a:r>
              <a:rPr lang="en-US"/>
              <a:t>“A comparative assessment of markets and hierarchies is needed” (p. 76).</a:t>
            </a:r>
          </a:p>
          <a:p>
            <a:pPr lvl="2"/>
            <a:r>
              <a:rPr lang="en-US"/>
              <a:t>“Taking adaptation to be the central problem of economic organization, of which autonomous and cooperative kinds are are distinguished, markets enjoy the advantage in autonomous-adaptation respects, and the advantage shifts to hierarchies as the needs for cooperative adation build up” (p. 76).</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Williamson</a:t>
            </a:r>
          </a:p>
        </p:txBody>
      </p:sp>
      <p:sp>
        <p:nvSpPr>
          <p:cNvPr id="3" name="Content Placeholder 2"/>
          <p:cNvSpPr>
            <a:spLocks noGrp="1"/>
          </p:cNvSpPr>
          <p:nvPr>
            <p:ph idx="1"/>
          </p:nvPr>
        </p:nvSpPr>
        <p:spPr>
          <a:xfrm>
            <a:off x="457200" y="1524000"/>
            <a:ext cx="8229600" cy="4325112"/>
          </a:xfrm>
        </p:spPr>
        <p:txBody>
          <a:bodyPr/>
          <a:lstStyle/>
          <a:p>
            <a:pPr lvl="1"/>
            <a:r>
              <a:rPr lang="en-US"/>
              <a:t>Contracts</a:t>
            </a:r>
          </a:p>
          <a:p>
            <a:pPr lvl="2"/>
            <a:r>
              <a:rPr lang="en-US"/>
              <a:t>“Implicit in the foregoing and important to the transaction-cost economics enterprise is the assumption that contracts, albeit incomplete, are interpreted in a farsighted manner, according to which economic actors look ahead, perceive potential hazards, and embed transactions in governance structures that have hazard-mitigating purpose and efects” (p. 76).</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600200"/>
          </a:xfrm>
        </p:spPr>
        <p:txBody>
          <a:bodyPr>
            <a:normAutofit fontScale="90000"/>
          </a:bodyPr>
          <a:lstStyle/>
          <a:p>
            <a:r>
              <a:rPr lang="es-ES"/>
              <a:t>Mercado de venta de energía (y potencia) a clientes regulados</a:t>
            </a:r>
            <a:br>
              <a:rPr lang="es-ES"/>
            </a:b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8386" name="Rectangle 2"/>
          <p:cNvSpPr>
            <a:spLocks noChangeArrowheads="1"/>
          </p:cNvSpPr>
          <p:nvPr/>
        </p:nvSpPr>
        <p:spPr bwMode="auto">
          <a:xfrm>
            <a:off x="806450" y="504825"/>
            <a:ext cx="8229600" cy="561975"/>
          </a:xfrm>
          <a:prstGeom prst="rect">
            <a:avLst/>
          </a:prstGeom>
          <a:noFill/>
          <a:ln w="9525" algn="ctr">
            <a:noFill/>
            <a:miter lim="800000"/>
            <a:headEnd/>
            <a:tailEnd/>
          </a:ln>
          <a:effectLst/>
        </p:spPr>
        <p:txBody>
          <a:bodyPr anchor="ctr">
            <a:prstTxWarp prst="textNoShape">
              <a:avLst/>
            </a:prstTxWarp>
          </a:bodyPr>
          <a:lstStyle/>
          <a:p>
            <a:pPr eaLnBrk="0" hangingPunct="0"/>
            <a:r>
              <a:rPr lang="es-ES" sz="2400">
                <a:solidFill>
                  <a:srgbClr val="333333"/>
                </a:solidFill>
                <a:effectLst>
                  <a:outerShdw blurRad="38100" dist="38100" dir="2700000" algn="tl">
                    <a:srgbClr val="DDDDDD"/>
                  </a:outerShdw>
                </a:effectLst>
                <a:ea typeface="Arial" charset="0"/>
                <a:cs typeface="Arial" charset="0"/>
                <a:sym typeface="Arial" charset="0"/>
              </a:rPr>
              <a:t>Mercado de venta de energía a clientes regulados</a:t>
            </a:r>
          </a:p>
        </p:txBody>
      </p:sp>
      <p:sp>
        <p:nvSpPr>
          <p:cNvPr id="4099" name="Text Box 3"/>
          <p:cNvSpPr txBox="1">
            <a:spLocks noChangeArrowheads="1"/>
          </p:cNvSpPr>
          <p:nvPr/>
        </p:nvSpPr>
        <p:spPr bwMode="auto">
          <a:xfrm>
            <a:off x="0" y="57150"/>
            <a:ext cx="755650" cy="779463"/>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endParaRPr lang="en-US"/>
          </a:p>
          <a:p>
            <a:pPr>
              <a:spcBef>
                <a:spcPct val="50000"/>
              </a:spcBef>
            </a:pPr>
            <a:endParaRPr lang="en-US"/>
          </a:p>
        </p:txBody>
      </p:sp>
      <p:sp>
        <p:nvSpPr>
          <p:cNvPr id="12292" name="Rectangle 3"/>
          <p:cNvSpPr>
            <a:spLocks noChangeArrowheads="1"/>
          </p:cNvSpPr>
          <p:nvPr/>
        </p:nvSpPr>
        <p:spPr bwMode="auto">
          <a:xfrm>
            <a:off x="395288" y="1125538"/>
            <a:ext cx="8064500" cy="5111750"/>
          </a:xfrm>
          <a:prstGeom prst="rect">
            <a:avLst/>
          </a:prstGeom>
          <a:noFill/>
          <a:ln w="9525">
            <a:noFill/>
            <a:miter lim="800000"/>
            <a:headEnd/>
            <a:tailEnd/>
          </a:ln>
        </p:spPr>
        <p:txBody>
          <a:bodyPr>
            <a:prstTxWarp prst="textNoShape">
              <a:avLst/>
            </a:prstTxWarp>
          </a:bodyPr>
          <a:lstStyle/>
          <a:p>
            <a:pPr marL="363538" indent="-363538" algn="just" eaLnBrk="0" hangingPunct="0">
              <a:spcBef>
                <a:spcPct val="20000"/>
              </a:spcBef>
            </a:pPr>
            <a:r>
              <a:rPr lang="es-ES" sz="2000">
                <a:effectLst>
                  <a:outerShdw blurRad="38100" dist="38100" dir="2700000" algn="tl">
                    <a:srgbClr val="DDDDDD"/>
                  </a:outerShdw>
                </a:effectLst>
                <a:ea typeface="Arial" charset="0"/>
                <a:cs typeface="Arial" charset="0"/>
                <a:sym typeface="Arial" charset="0"/>
              </a:rPr>
              <a:t>Antes de Ley Corta II (Ley 20.018 de 2005):</a:t>
            </a:r>
          </a:p>
          <a:p>
            <a:pPr marL="363538" indent="-363538" algn="just" eaLnBrk="0" hangingPunct="0">
              <a:spcBef>
                <a:spcPct val="20000"/>
              </a:spcBef>
            </a:pPr>
            <a:endParaRPr lang="es-ES" sz="2000" b="0">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Libertad de contratación</a:t>
            </a: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Precio es fijado por la autoridad (precio nudo):</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Fundamento precio nudo: Busca proteger a los usuarios pequeños de la volatibilidad del precio spot, de esta manera, no está diseñado para reflejar las condiciones contingentes de oferta y demanda</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Precio fijado cada 6 meses por la CNE (abril y octubre)</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El precio nudo corresponde al promedio de los precios spot esperados para los siguientes 4 años</a:t>
            </a: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8386" name="Rectangle 2"/>
          <p:cNvSpPr>
            <a:spLocks noChangeArrowheads="1"/>
          </p:cNvSpPr>
          <p:nvPr/>
        </p:nvSpPr>
        <p:spPr bwMode="auto">
          <a:xfrm>
            <a:off x="806450" y="352425"/>
            <a:ext cx="8229600" cy="561975"/>
          </a:xfrm>
          <a:prstGeom prst="rect">
            <a:avLst/>
          </a:prstGeom>
          <a:noFill/>
          <a:ln w="9525" algn="ctr">
            <a:noFill/>
            <a:miter lim="800000"/>
            <a:headEnd/>
            <a:tailEnd/>
          </a:ln>
          <a:effectLst/>
        </p:spPr>
        <p:txBody>
          <a:bodyPr anchor="ctr">
            <a:prstTxWarp prst="textNoShape">
              <a:avLst/>
            </a:prstTxWarp>
          </a:bodyPr>
          <a:lstStyle/>
          <a:p>
            <a:pPr eaLnBrk="0" hangingPunct="0"/>
            <a:r>
              <a:rPr lang="es-ES" sz="2400">
                <a:solidFill>
                  <a:srgbClr val="333333"/>
                </a:solidFill>
                <a:effectLst>
                  <a:outerShdw blurRad="38100" dist="38100" dir="2700000" algn="tl">
                    <a:srgbClr val="DDDDDD"/>
                  </a:outerShdw>
                </a:effectLst>
                <a:ea typeface="Arial" charset="0"/>
                <a:cs typeface="Arial" charset="0"/>
                <a:sym typeface="Arial" charset="0"/>
              </a:rPr>
              <a:t>Defectos regulación</a:t>
            </a:r>
          </a:p>
        </p:txBody>
      </p:sp>
      <p:sp>
        <p:nvSpPr>
          <p:cNvPr id="5123" name="Text Box 3"/>
          <p:cNvSpPr txBox="1">
            <a:spLocks noChangeArrowheads="1"/>
          </p:cNvSpPr>
          <p:nvPr/>
        </p:nvSpPr>
        <p:spPr bwMode="auto">
          <a:xfrm>
            <a:off x="0" y="57150"/>
            <a:ext cx="755650" cy="779463"/>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endParaRPr lang="en-US"/>
          </a:p>
          <a:p>
            <a:pPr>
              <a:spcBef>
                <a:spcPct val="50000"/>
              </a:spcBef>
            </a:pPr>
            <a:endParaRPr lang="en-US"/>
          </a:p>
        </p:txBody>
      </p:sp>
      <p:sp>
        <p:nvSpPr>
          <p:cNvPr id="12292" name="Rectangle 3"/>
          <p:cNvSpPr>
            <a:spLocks noChangeArrowheads="1"/>
          </p:cNvSpPr>
          <p:nvPr/>
        </p:nvSpPr>
        <p:spPr bwMode="auto">
          <a:xfrm>
            <a:off x="395288" y="928688"/>
            <a:ext cx="8064500" cy="5111750"/>
          </a:xfrm>
          <a:prstGeom prst="rect">
            <a:avLst/>
          </a:prstGeom>
          <a:noFill/>
          <a:ln w="9525">
            <a:noFill/>
            <a:miter lim="800000"/>
            <a:headEnd/>
            <a:tailEnd/>
          </a:ln>
        </p:spPr>
        <p:txBody>
          <a:bodyPr>
            <a:prstTxWarp prst="textNoShape">
              <a:avLst/>
            </a:prstTxWarp>
          </a:bodyPr>
          <a:lstStyle/>
          <a:p>
            <a:pPr marL="363538" indent="-363538" algn="just" eaLnBrk="0" hangingPunct="0">
              <a:spcBef>
                <a:spcPct val="20000"/>
              </a:spcBef>
            </a:pPr>
            <a:r>
              <a:rPr lang="es-ES" sz="2000">
                <a:effectLst>
                  <a:outerShdw blurRad="38100" dist="38100" dir="2700000" algn="tl">
                    <a:srgbClr val="DDDDDD"/>
                  </a:outerShdw>
                </a:effectLst>
                <a:ea typeface="Arial" charset="0"/>
                <a:cs typeface="Arial" charset="0"/>
                <a:sym typeface="Arial" charset="0"/>
              </a:rPr>
              <a:t>Primer antecedente: Crisis Energética 1998-1999:</a:t>
            </a: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El precio nudo es muy sensible a errores de especificación en el plan de inversiones (y la información que se necesita para calcularlo es prácticamente imposible de obtener). </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Ej. el precio nudo cayó durante la crisis de 1998-1999.</a:t>
            </a: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El proceso de fijación del precio nudo contiene elementos discrecionales (los precios dependen de estudios de demanda realizados unilateralmente por la autoridad):</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P. Maldonado: Esto explicaría </a:t>
            </a:r>
            <a:r>
              <a:rPr lang="es-MX" sz="2000" b="0">
                <a:solidFill>
                  <a:srgbClr val="000000"/>
                </a:solidFill>
                <a:latin typeface="Tahoma" charset="-52"/>
                <a:ea typeface="Arial" charset="0"/>
                <a:cs typeface="Arial" charset="0"/>
                <a:sym typeface="Arial" charset="0"/>
              </a:rPr>
              <a:t>el precio de nudo en el SIC disminuyera a partir de 1990 y que aparentemente, ante el freno de la inversión, empezara a aumentar en el año 2000</a:t>
            </a:r>
            <a:endParaRPr lang="es-ES" sz="2000" b="0">
              <a:solidFill>
                <a:srgbClr val="000000"/>
              </a:solidFill>
              <a:latin typeface="Tahoma" charset="-52"/>
              <a:ea typeface="Arial" charset="0"/>
              <a:cs typeface="Arial" charset="0"/>
              <a:sym typeface="Arial" charset="0"/>
            </a:endParaRPr>
          </a:p>
          <a:p>
            <a:pPr marL="820738" lvl="1" indent="-363538" algn="just" eaLnBrk="0" hangingPunct="0">
              <a:spcBef>
                <a:spcPct val="20000"/>
              </a:spcBef>
              <a:buFontTx/>
              <a:buChar char="•"/>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El precio nudo no refleja adecuadamente situaciones coyunturales extremas (ej. sequía de 1998-1999)</a:t>
            </a:r>
          </a:p>
          <a:p>
            <a:pPr marL="363538" indent="-363538" algn="just" eaLnBrk="0" hangingPunct="0">
              <a:spcBef>
                <a:spcPct val="20000"/>
              </a:spcBef>
              <a:buFontTx/>
              <a:buChar char="•"/>
            </a:pPr>
            <a:endParaRPr lang="es-ES" sz="2000" b="0">
              <a:solidFill>
                <a:srgbClr val="000000"/>
              </a:solidFill>
              <a:latin typeface="Tahoma" charset="-52"/>
              <a:ea typeface="Arial" charset="0"/>
              <a:cs typeface="Arial" charset="0"/>
              <a:sym typeface="Arial" charset="0"/>
            </a:endParaRP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0434" name="Rectangle 2"/>
          <p:cNvSpPr>
            <a:spLocks noChangeArrowheads="1"/>
          </p:cNvSpPr>
          <p:nvPr/>
        </p:nvSpPr>
        <p:spPr bwMode="auto">
          <a:xfrm>
            <a:off x="609600" y="352425"/>
            <a:ext cx="8229600" cy="561975"/>
          </a:xfrm>
          <a:prstGeom prst="rect">
            <a:avLst/>
          </a:prstGeom>
          <a:noFill/>
          <a:ln w="9525" algn="ctr">
            <a:noFill/>
            <a:miter lim="800000"/>
            <a:headEnd/>
            <a:tailEnd/>
          </a:ln>
          <a:effectLst/>
        </p:spPr>
        <p:txBody>
          <a:bodyPr anchor="ctr">
            <a:prstTxWarp prst="textNoShape">
              <a:avLst/>
            </a:prstTxWarp>
          </a:bodyPr>
          <a:lstStyle/>
          <a:p>
            <a:pPr eaLnBrk="0" hangingPunct="0"/>
            <a:r>
              <a:rPr lang="es-ES" sz="2400">
                <a:solidFill>
                  <a:srgbClr val="333333"/>
                </a:solidFill>
                <a:effectLst>
                  <a:outerShdw blurRad="38100" dist="38100" dir="2700000" algn="tl">
                    <a:srgbClr val="DDDDDD"/>
                  </a:outerShdw>
                </a:effectLst>
                <a:ea typeface="Arial" charset="0"/>
                <a:cs typeface="Arial" charset="0"/>
                <a:sym typeface="Arial" charset="0"/>
              </a:rPr>
              <a:t>Precio spot y precio nudo 1986-1999</a:t>
            </a:r>
          </a:p>
        </p:txBody>
      </p:sp>
      <p:sp>
        <p:nvSpPr>
          <p:cNvPr id="6147" name="Text Box 3"/>
          <p:cNvSpPr txBox="1">
            <a:spLocks noChangeArrowheads="1"/>
          </p:cNvSpPr>
          <p:nvPr/>
        </p:nvSpPr>
        <p:spPr bwMode="auto">
          <a:xfrm>
            <a:off x="0" y="57150"/>
            <a:ext cx="755650" cy="779463"/>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endParaRPr lang="en-US"/>
          </a:p>
          <a:p>
            <a:pPr>
              <a:spcBef>
                <a:spcPct val="50000"/>
              </a:spcBef>
            </a:pPr>
            <a:endParaRPr lang="en-US"/>
          </a:p>
        </p:txBody>
      </p:sp>
      <p:pic>
        <p:nvPicPr>
          <p:cNvPr id="6148" name="Picture 5"/>
          <p:cNvPicPr>
            <a:picLocks noChangeAspect="1" noChangeArrowheads="1"/>
          </p:cNvPicPr>
          <p:nvPr/>
        </p:nvPicPr>
        <p:blipFill>
          <a:blip r:embed="rId3"/>
          <a:srcRect/>
          <a:stretch>
            <a:fillRect/>
          </a:stretch>
        </p:blipFill>
        <p:spPr bwMode="auto">
          <a:xfrm>
            <a:off x="495300" y="857250"/>
            <a:ext cx="8153400" cy="595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8386" name="Rectangle 2"/>
          <p:cNvSpPr>
            <a:spLocks noChangeArrowheads="1"/>
          </p:cNvSpPr>
          <p:nvPr/>
        </p:nvSpPr>
        <p:spPr bwMode="auto">
          <a:xfrm>
            <a:off x="685800" y="352425"/>
            <a:ext cx="8229600" cy="561975"/>
          </a:xfrm>
          <a:prstGeom prst="rect">
            <a:avLst/>
          </a:prstGeom>
          <a:noFill/>
          <a:ln w="9525" algn="ctr">
            <a:noFill/>
            <a:miter lim="800000"/>
            <a:headEnd/>
            <a:tailEnd/>
          </a:ln>
          <a:effectLst/>
        </p:spPr>
        <p:txBody>
          <a:bodyPr anchor="ctr">
            <a:prstTxWarp prst="textNoShape">
              <a:avLst/>
            </a:prstTxWarp>
          </a:bodyPr>
          <a:lstStyle/>
          <a:p>
            <a:pPr eaLnBrk="0" hangingPunct="0"/>
            <a:r>
              <a:rPr lang="es-ES" sz="2400">
                <a:solidFill>
                  <a:srgbClr val="333333"/>
                </a:solidFill>
                <a:effectLst>
                  <a:outerShdw blurRad="38100" dist="38100" dir="2700000" algn="tl">
                    <a:srgbClr val="DDDDDD"/>
                  </a:outerShdw>
                </a:effectLst>
                <a:ea typeface="Arial" charset="0"/>
                <a:cs typeface="Arial" charset="0"/>
                <a:sym typeface="Arial" charset="0"/>
              </a:rPr>
              <a:t>Defectos regulación</a:t>
            </a:r>
          </a:p>
        </p:txBody>
      </p:sp>
      <p:sp>
        <p:nvSpPr>
          <p:cNvPr id="7171" name="Text Box 3"/>
          <p:cNvSpPr txBox="1">
            <a:spLocks noChangeArrowheads="1"/>
          </p:cNvSpPr>
          <p:nvPr/>
        </p:nvSpPr>
        <p:spPr bwMode="auto">
          <a:xfrm>
            <a:off x="0" y="57150"/>
            <a:ext cx="755650" cy="779463"/>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endParaRPr lang="en-US"/>
          </a:p>
          <a:p>
            <a:pPr>
              <a:spcBef>
                <a:spcPct val="50000"/>
              </a:spcBef>
            </a:pPr>
            <a:endParaRPr lang="en-US"/>
          </a:p>
        </p:txBody>
      </p:sp>
      <p:sp>
        <p:nvSpPr>
          <p:cNvPr id="12292" name="Rectangle 3"/>
          <p:cNvSpPr>
            <a:spLocks noChangeArrowheads="1"/>
          </p:cNvSpPr>
          <p:nvPr/>
        </p:nvSpPr>
        <p:spPr bwMode="auto">
          <a:xfrm>
            <a:off x="395288" y="928688"/>
            <a:ext cx="8064500" cy="5111750"/>
          </a:xfrm>
          <a:prstGeom prst="rect">
            <a:avLst/>
          </a:prstGeom>
          <a:noFill/>
          <a:ln w="9525">
            <a:noFill/>
            <a:miter lim="800000"/>
            <a:headEnd/>
            <a:tailEnd/>
          </a:ln>
        </p:spPr>
        <p:txBody>
          <a:bodyPr>
            <a:prstTxWarp prst="textNoShape">
              <a:avLst/>
            </a:prstTxWarp>
          </a:bodyPr>
          <a:lstStyle/>
          <a:p>
            <a:pPr marL="363538" indent="-363538" algn="just" eaLnBrk="0" hangingPunct="0">
              <a:spcBef>
                <a:spcPct val="20000"/>
              </a:spcBef>
            </a:pPr>
            <a:r>
              <a:rPr lang="es-ES" sz="2000">
                <a:effectLst>
                  <a:outerShdw blurRad="38100" dist="38100" dir="2700000" algn="tl">
                    <a:srgbClr val="DDDDDD"/>
                  </a:outerShdw>
                </a:effectLst>
                <a:ea typeface="Arial" charset="0"/>
                <a:cs typeface="Arial" charset="0"/>
                <a:sym typeface="Arial" charset="0"/>
              </a:rPr>
              <a:t>Segundo antecedente: Disminución suministro gas Argentina</a:t>
            </a: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Año 1995 Gobierno firma protocolo de integración energética con Argentina</a:t>
            </a: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Desde 1998 a 2004 la generación con gas reemplaza la generación con carbón</a:t>
            </a:r>
          </a:p>
          <a:p>
            <a:pPr marL="363538" indent="-363538" algn="just" eaLnBrk="0" hangingPunct="0">
              <a:spcBef>
                <a:spcPct val="20000"/>
              </a:spcBef>
              <a:buFontTx/>
              <a:buChar char="•"/>
            </a:pPr>
            <a:r>
              <a:rPr lang="es-MX" sz="2000" b="0">
                <a:solidFill>
                  <a:srgbClr val="000000"/>
                </a:solidFill>
                <a:latin typeface="Tahoma" charset="-52"/>
                <a:ea typeface="Arial" charset="0"/>
                <a:cs typeface="Arial" charset="0"/>
                <a:sym typeface="Arial" charset="0"/>
              </a:rPr>
              <a:t>La introducción del gas natural desde Argentina llevó el precio nudo a sus mínimos históricos, oscilando entre los 20 y 30 US$/kWh. </a:t>
            </a: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2004: Industria de gas Argentina sufre crisis. Inicio de la disminución de suministro de gas a Chile</a:t>
            </a: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Incertidumbre de precios en el mercado: La inversión se detiene. ¿Se reanudará o no el suministro de gas desde Argentina? Si un privado invierte en una planta a carbón y vuelve el gas de Argentina puede quebrar</a:t>
            </a:r>
          </a:p>
          <a:p>
            <a:pPr marL="363538" indent="-363538" algn="just" eaLnBrk="0" hangingPunct="0">
              <a:spcBef>
                <a:spcPct val="20000"/>
              </a:spcBef>
              <a:buFontTx/>
              <a:buChar char="•"/>
            </a:pPr>
            <a:endParaRPr lang="es-ES" sz="2000" b="0">
              <a:solidFill>
                <a:srgbClr val="000000"/>
              </a:solidFill>
              <a:latin typeface="Tahoma" charset="-52"/>
              <a:ea typeface="Arial" charset="0"/>
              <a:cs typeface="Arial" charset="0"/>
              <a:sym typeface="Arial" charset="0"/>
            </a:endParaRP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dirty="0" err="1" smtClean="0"/>
              <a:t>Síntesis</a:t>
            </a:r>
            <a:r>
              <a:rPr lang="en-US" dirty="0" smtClean="0"/>
              <a:t> (</a:t>
            </a:r>
            <a:r>
              <a:rPr lang="en-US" dirty="0" err="1" smtClean="0"/>
              <a:t>Braeutigam</a:t>
            </a:r>
            <a:r>
              <a:rPr lang="en-US" dirty="0" smtClean="0"/>
              <a:t>)</a:t>
            </a:r>
            <a:endParaRPr lang="en-US" dirty="0"/>
          </a:p>
        </p:txBody>
      </p:sp>
      <p:pic>
        <p:nvPicPr>
          <p:cNvPr id="4" name="Picture 3"/>
          <p:cNvPicPr>
            <a:picLocks noChangeAspect="1"/>
          </p:cNvPicPr>
          <p:nvPr/>
        </p:nvPicPr>
        <p:blipFill>
          <a:blip r:embed="rId2"/>
          <a:stretch>
            <a:fillRect/>
          </a:stretch>
        </p:blipFill>
        <p:spPr>
          <a:xfrm>
            <a:off x="1371600" y="1600200"/>
            <a:ext cx="4442423" cy="4992624"/>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2546" name="Rectangle 2"/>
          <p:cNvSpPr>
            <a:spLocks noChangeArrowheads="1"/>
          </p:cNvSpPr>
          <p:nvPr/>
        </p:nvSpPr>
        <p:spPr bwMode="auto">
          <a:xfrm>
            <a:off x="806450" y="352425"/>
            <a:ext cx="8229600" cy="561975"/>
          </a:xfrm>
          <a:prstGeom prst="rect">
            <a:avLst/>
          </a:prstGeom>
          <a:noFill/>
          <a:ln w="9525" algn="ctr">
            <a:noFill/>
            <a:miter lim="800000"/>
            <a:headEnd/>
            <a:tailEnd/>
          </a:ln>
          <a:effectLst/>
        </p:spPr>
        <p:txBody>
          <a:bodyPr anchor="ctr">
            <a:prstTxWarp prst="textNoShape">
              <a:avLst/>
            </a:prstTxWarp>
          </a:bodyPr>
          <a:lstStyle/>
          <a:p>
            <a:pPr eaLnBrk="0" hangingPunct="0"/>
            <a:r>
              <a:rPr lang="es-ES" sz="2400">
                <a:solidFill>
                  <a:srgbClr val="333333"/>
                </a:solidFill>
                <a:effectLst>
                  <a:outerShdw blurRad="38100" dist="38100" dir="2700000" algn="tl">
                    <a:srgbClr val="DDDDDD"/>
                  </a:outerShdw>
                </a:effectLst>
                <a:ea typeface="Arial" charset="0"/>
                <a:cs typeface="Arial" charset="0"/>
                <a:sym typeface="Arial" charset="0"/>
              </a:rPr>
              <a:t>Ley Corta II (20.018)</a:t>
            </a:r>
          </a:p>
        </p:txBody>
      </p:sp>
      <p:sp>
        <p:nvSpPr>
          <p:cNvPr id="8195" name="Text Box 3"/>
          <p:cNvSpPr txBox="1">
            <a:spLocks noChangeArrowheads="1"/>
          </p:cNvSpPr>
          <p:nvPr/>
        </p:nvSpPr>
        <p:spPr bwMode="auto">
          <a:xfrm>
            <a:off x="0" y="115888"/>
            <a:ext cx="755650" cy="779462"/>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endParaRPr lang="en-US"/>
          </a:p>
          <a:p>
            <a:pPr>
              <a:spcBef>
                <a:spcPct val="50000"/>
              </a:spcBef>
            </a:pPr>
            <a:endParaRPr lang="en-US"/>
          </a:p>
        </p:txBody>
      </p:sp>
      <p:pic>
        <p:nvPicPr>
          <p:cNvPr id="8196" name="Picture 2"/>
          <p:cNvPicPr>
            <a:picLocks noChangeAspect="1" noChangeArrowheads="1"/>
          </p:cNvPicPr>
          <p:nvPr/>
        </p:nvPicPr>
        <p:blipFill>
          <a:blip r:embed="rId3"/>
          <a:srcRect/>
          <a:stretch>
            <a:fillRect/>
          </a:stretch>
        </p:blipFill>
        <p:spPr bwMode="auto">
          <a:xfrm>
            <a:off x="447675" y="2073275"/>
            <a:ext cx="8124825" cy="4427538"/>
          </a:xfrm>
          <a:prstGeom prst="rect">
            <a:avLst/>
          </a:prstGeom>
          <a:noFill/>
          <a:ln w="9525">
            <a:noFill/>
            <a:miter lim="800000"/>
            <a:headEnd/>
            <a:tailEnd/>
          </a:ln>
        </p:spPr>
      </p:pic>
      <p:sp>
        <p:nvSpPr>
          <p:cNvPr id="7" name="Rectangle 3"/>
          <p:cNvSpPr>
            <a:spLocks noChangeArrowheads="1"/>
          </p:cNvSpPr>
          <p:nvPr/>
        </p:nvSpPr>
        <p:spPr bwMode="auto">
          <a:xfrm>
            <a:off x="374650" y="1570038"/>
            <a:ext cx="8229600" cy="358775"/>
          </a:xfrm>
          <a:prstGeom prst="rect">
            <a:avLst/>
          </a:prstGeom>
          <a:noFill/>
          <a:ln w="9525">
            <a:noFill/>
            <a:miter lim="800000"/>
            <a:headEnd/>
            <a:tailEnd/>
          </a:ln>
        </p:spPr>
        <p:txBody>
          <a:bodyPr>
            <a:prstTxWarp prst="textNoShape">
              <a:avLst/>
            </a:prstTxWarp>
          </a:bodyPr>
          <a:lstStyle/>
          <a:p>
            <a:pPr algn="ctr" eaLnBrk="0" hangingPunct="0">
              <a:spcBef>
                <a:spcPct val="20000"/>
              </a:spcBef>
            </a:pPr>
            <a:r>
              <a:rPr lang="es-ES" b="0">
                <a:solidFill>
                  <a:srgbClr val="000000"/>
                </a:solidFill>
                <a:latin typeface="Tahoma" charset="-52"/>
                <a:ea typeface="Arial" charset="0"/>
                <a:cs typeface="Arial" charset="0"/>
                <a:sym typeface="Arial" charset="0"/>
              </a:rPr>
              <a:t>Evolución </a:t>
            </a:r>
            <a:r>
              <a:rPr lang="es-ES" sz="2000" b="0">
                <a:latin typeface="Tahoma" charset="-52"/>
                <a:sym typeface="Arial" charset="0"/>
              </a:rPr>
              <a:t>indisponibilidad gas proveniente de Argentina</a:t>
            </a:r>
            <a:endParaRPr lang="es-ES" b="0">
              <a:solidFill>
                <a:srgbClr val="000000"/>
              </a:solidFill>
              <a:latin typeface="Tahoma" charset="-52"/>
              <a:ea typeface="Arial" charset="0"/>
              <a:cs typeface="Arial" charset="0"/>
              <a:sym typeface="Arial" charset="0"/>
            </a:endParaRPr>
          </a:p>
        </p:txBody>
      </p:sp>
      <p:sp>
        <p:nvSpPr>
          <p:cNvPr id="9" name="8 Flecha abajo"/>
          <p:cNvSpPr/>
          <p:nvPr/>
        </p:nvSpPr>
        <p:spPr>
          <a:xfrm>
            <a:off x="2786063" y="2643188"/>
            <a:ext cx="484187" cy="9779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endParaRPr lang="es-CL">
              <a:solidFill>
                <a:srgbClr val="FF3300"/>
              </a:solidFill>
            </a:endParaRPr>
          </a:p>
        </p:txBody>
      </p:sp>
      <p:sp>
        <p:nvSpPr>
          <p:cNvPr id="8199" name="Rectangle 3"/>
          <p:cNvSpPr>
            <a:spLocks noChangeArrowheads="1"/>
          </p:cNvSpPr>
          <p:nvPr/>
        </p:nvSpPr>
        <p:spPr bwMode="auto">
          <a:xfrm>
            <a:off x="395288" y="381000"/>
            <a:ext cx="8064500" cy="500063"/>
          </a:xfrm>
          <a:prstGeom prst="rect">
            <a:avLst/>
          </a:prstGeom>
          <a:noFill/>
          <a:ln w="9525">
            <a:noFill/>
            <a:miter lim="800000"/>
            <a:headEnd/>
            <a:tailEnd/>
          </a:ln>
        </p:spPr>
        <p:txBody>
          <a:bodyPr>
            <a:prstTxWarp prst="textNoShape">
              <a:avLst/>
            </a:prstTxWarp>
          </a:bodyPr>
          <a:lstStyle/>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Mensaje Ley Corta II ingresa marzo 2005</a:t>
            </a: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218" name="Picture 6" descr="Evolution installed capacity"/>
          <p:cNvPicPr>
            <a:picLocks noChangeAspect="1" noChangeArrowheads="1"/>
          </p:cNvPicPr>
          <p:nvPr/>
        </p:nvPicPr>
        <p:blipFill>
          <a:blip r:embed="rId3"/>
          <a:srcRect/>
          <a:stretch>
            <a:fillRect/>
          </a:stretch>
        </p:blipFill>
        <p:spPr bwMode="auto">
          <a:xfrm>
            <a:off x="539750" y="1989138"/>
            <a:ext cx="7902575" cy="3987800"/>
          </a:xfrm>
          <a:prstGeom prst="rect">
            <a:avLst/>
          </a:prstGeom>
          <a:noFill/>
          <a:ln w="9525">
            <a:noFill/>
            <a:miter lim="800000"/>
            <a:headEnd/>
            <a:tailEnd/>
          </a:ln>
        </p:spPr>
      </p:pic>
      <p:sp>
        <p:nvSpPr>
          <p:cNvPr id="9219" name="AutoShape 8"/>
          <p:cNvSpPr>
            <a:spLocks noChangeAspect="1" noChangeArrowheads="1" noTextEdit="1"/>
          </p:cNvSpPr>
          <p:nvPr/>
        </p:nvSpPr>
        <p:spPr bwMode="auto">
          <a:xfrm>
            <a:off x="611188" y="2103438"/>
            <a:ext cx="7777162" cy="3917950"/>
          </a:xfrm>
          <a:prstGeom prst="rect">
            <a:avLst/>
          </a:prstGeom>
          <a:noFill/>
          <a:ln w="9525">
            <a:noFill/>
            <a:miter lim="800000"/>
            <a:headEnd/>
            <a:tailEnd/>
          </a:ln>
        </p:spPr>
        <p:txBody>
          <a:bodyPr>
            <a:prstTxWarp prst="textNoShape">
              <a:avLst/>
            </a:prstTxWarp>
          </a:bodyPr>
          <a:lstStyle/>
          <a:p>
            <a:endParaRPr lang="en-US"/>
          </a:p>
        </p:txBody>
      </p:sp>
      <p:sp>
        <p:nvSpPr>
          <p:cNvPr id="9220" name="Text Box 9"/>
          <p:cNvSpPr txBox="1">
            <a:spLocks noChangeArrowheads="1"/>
          </p:cNvSpPr>
          <p:nvPr/>
        </p:nvSpPr>
        <p:spPr bwMode="auto">
          <a:xfrm>
            <a:off x="1619250" y="2143125"/>
            <a:ext cx="2303463" cy="215900"/>
          </a:xfrm>
          <a:prstGeom prst="rect">
            <a:avLst/>
          </a:prstGeom>
          <a:noFill/>
          <a:ln w="9525">
            <a:noFill/>
            <a:miter lim="800000"/>
            <a:headEnd/>
            <a:tailEnd/>
          </a:ln>
        </p:spPr>
        <p:txBody>
          <a:bodyPr lIns="19050" tIns="19050" rIns="19050" bIns="19050">
            <a:prstTxWarp prst="textNoShape">
              <a:avLst/>
            </a:prstTxWarp>
          </a:bodyPr>
          <a:lstStyle/>
          <a:p>
            <a:pPr>
              <a:spcAft>
                <a:spcPct val="5000"/>
              </a:spcAft>
            </a:pPr>
            <a:r>
              <a:rPr lang="es-MX" sz="1000"/>
              <a:t>Capacidad total</a:t>
            </a:r>
            <a:endParaRPr lang="es-CL" sz="1000"/>
          </a:p>
          <a:p>
            <a:pPr>
              <a:spcAft>
                <a:spcPct val="5000"/>
              </a:spcAft>
            </a:pPr>
            <a:r>
              <a:rPr lang="es-CL" sz="1000"/>
              <a:t>Hidro</a:t>
            </a:r>
          </a:p>
          <a:p>
            <a:pPr>
              <a:spcAft>
                <a:spcPct val="5000"/>
              </a:spcAft>
            </a:pPr>
            <a:r>
              <a:rPr lang="es-CL" sz="1000"/>
              <a:t>Gas natural</a:t>
            </a:r>
          </a:p>
          <a:p>
            <a:pPr>
              <a:spcAft>
                <a:spcPct val="5000"/>
              </a:spcAft>
            </a:pPr>
            <a:r>
              <a:rPr lang="es-CL" sz="1000"/>
              <a:t>Carbon</a:t>
            </a:r>
          </a:p>
          <a:p>
            <a:pPr>
              <a:spcAft>
                <a:spcPct val="5000"/>
              </a:spcAft>
            </a:pPr>
            <a:r>
              <a:rPr lang="es-CL" sz="1000"/>
              <a:t>Petroleo</a:t>
            </a:r>
          </a:p>
          <a:p>
            <a:pPr>
              <a:spcAft>
                <a:spcPct val="5000"/>
              </a:spcAft>
            </a:pPr>
            <a:r>
              <a:rPr lang="es-CL" sz="1000"/>
              <a:t>Biomasa</a:t>
            </a:r>
          </a:p>
          <a:p>
            <a:pPr>
              <a:spcAft>
                <a:spcPct val="5000"/>
              </a:spcAft>
            </a:pPr>
            <a:r>
              <a:rPr lang="es-CL" sz="1000"/>
              <a:t>Eolico</a:t>
            </a:r>
            <a:endParaRPr lang="es-ES" sz="1000"/>
          </a:p>
        </p:txBody>
      </p:sp>
      <p:sp>
        <p:nvSpPr>
          <p:cNvPr id="9221" name="Text Box 10"/>
          <p:cNvSpPr txBox="1">
            <a:spLocks noChangeArrowheads="1"/>
          </p:cNvSpPr>
          <p:nvPr/>
        </p:nvSpPr>
        <p:spPr bwMode="auto">
          <a:xfrm>
            <a:off x="4716463" y="2133600"/>
            <a:ext cx="1295400" cy="358775"/>
          </a:xfrm>
          <a:prstGeom prst="rect">
            <a:avLst/>
          </a:prstGeom>
          <a:noFill/>
          <a:ln w="9525">
            <a:noFill/>
            <a:miter lim="800000"/>
            <a:headEnd/>
            <a:tailEnd/>
          </a:ln>
        </p:spPr>
        <p:txBody>
          <a:bodyPr lIns="19050" tIns="19050" rIns="19050" bIns="19050">
            <a:prstTxWarp prst="textNoShape">
              <a:avLst/>
            </a:prstTxWarp>
          </a:bodyPr>
          <a:lstStyle/>
          <a:p>
            <a:pPr algn="ctr">
              <a:spcAft>
                <a:spcPct val="5000"/>
              </a:spcAft>
            </a:pPr>
            <a:r>
              <a:rPr lang="es-CL" sz="1000"/>
              <a:t>Proyectos con RCA</a:t>
            </a:r>
            <a:endParaRPr lang="es-ES" sz="1000"/>
          </a:p>
        </p:txBody>
      </p:sp>
      <p:sp>
        <p:nvSpPr>
          <p:cNvPr id="9222" name="Text Box 11"/>
          <p:cNvSpPr txBox="1">
            <a:spLocks noChangeArrowheads="1"/>
          </p:cNvSpPr>
          <p:nvPr/>
        </p:nvSpPr>
        <p:spPr bwMode="auto">
          <a:xfrm>
            <a:off x="3635375" y="4149725"/>
            <a:ext cx="1295400" cy="144463"/>
          </a:xfrm>
          <a:prstGeom prst="rect">
            <a:avLst/>
          </a:prstGeom>
          <a:noFill/>
          <a:ln w="9525">
            <a:noFill/>
            <a:miter lim="800000"/>
            <a:headEnd/>
            <a:tailEnd/>
          </a:ln>
        </p:spPr>
        <p:txBody>
          <a:bodyPr lIns="19050" tIns="19050" rIns="19050" bIns="19050">
            <a:prstTxWarp prst="textNoShape">
              <a:avLst/>
            </a:prstTxWarp>
          </a:bodyPr>
          <a:lstStyle/>
          <a:p>
            <a:pPr algn="ctr">
              <a:spcAft>
                <a:spcPct val="5000"/>
              </a:spcAft>
            </a:pPr>
            <a:r>
              <a:rPr lang="es-CL" sz="1000"/>
              <a:t>Ralco 640 MW</a:t>
            </a:r>
            <a:endParaRPr lang="es-ES" sz="1000"/>
          </a:p>
        </p:txBody>
      </p:sp>
      <p:sp>
        <p:nvSpPr>
          <p:cNvPr id="9223" name="Text Box 12"/>
          <p:cNvSpPr txBox="1">
            <a:spLocks noChangeArrowheads="1"/>
          </p:cNvSpPr>
          <p:nvPr/>
        </p:nvSpPr>
        <p:spPr bwMode="auto">
          <a:xfrm rot="-5400000">
            <a:off x="-853281" y="3679031"/>
            <a:ext cx="3144838" cy="358775"/>
          </a:xfrm>
          <a:prstGeom prst="rect">
            <a:avLst/>
          </a:prstGeom>
          <a:noFill/>
          <a:ln w="9525">
            <a:noFill/>
            <a:miter lim="800000"/>
            <a:headEnd/>
            <a:tailEnd/>
          </a:ln>
        </p:spPr>
        <p:txBody>
          <a:bodyPr lIns="19050" tIns="19050" rIns="19050" bIns="19050">
            <a:prstTxWarp prst="textNoShape">
              <a:avLst/>
            </a:prstTxWarp>
          </a:bodyPr>
          <a:lstStyle/>
          <a:p>
            <a:pPr algn="ctr">
              <a:spcAft>
                <a:spcPct val="5000"/>
              </a:spcAft>
            </a:pPr>
            <a:r>
              <a:rPr lang="es-CL" sz="1400"/>
              <a:t>Capacidad entrante en MW (barras)</a:t>
            </a:r>
            <a:endParaRPr lang="es-ES" sz="1400"/>
          </a:p>
        </p:txBody>
      </p:sp>
      <p:sp>
        <p:nvSpPr>
          <p:cNvPr id="9224" name="Text Box 13"/>
          <p:cNvSpPr txBox="1">
            <a:spLocks noChangeArrowheads="1"/>
          </p:cNvSpPr>
          <p:nvPr/>
        </p:nvSpPr>
        <p:spPr bwMode="auto">
          <a:xfrm rot="-5400000">
            <a:off x="6904038" y="3803650"/>
            <a:ext cx="2895600" cy="358775"/>
          </a:xfrm>
          <a:prstGeom prst="rect">
            <a:avLst/>
          </a:prstGeom>
          <a:noFill/>
          <a:ln w="9525">
            <a:noFill/>
            <a:miter lim="800000"/>
            <a:headEnd/>
            <a:tailEnd/>
          </a:ln>
        </p:spPr>
        <p:txBody>
          <a:bodyPr lIns="19050" tIns="19050" rIns="19050" bIns="19050">
            <a:prstTxWarp prst="textNoShape">
              <a:avLst/>
            </a:prstTxWarp>
          </a:bodyPr>
          <a:lstStyle/>
          <a:p>
            <a:pPr algn="ctr">
              <a:spcAft>
                <a:spcPct val="5000"/>
              </a:spcAft>
            </a:pPr>
            <a:r>
              <a:rPr lang="es-CL" sz="1400"/>
              <a:t>CAPACDAD TOTAL MW (linea)</a:t>
            </a:r>
            <a:endParaRPr lang="es-ES" sz="1400"/>
          </a:p>
        </p:txBody>
      </p:sp>
      <p:sp>
        <p:nvSpPr>
          <p:cNvPr id="9225" name="Text Box 3"/>
          <p:cNvSpPr txBox="1">
            <a:spLocks noChangeArrowheads="1"/>
          </p:cNvSpPr>
          <p:nvPr/>
        </p:nvSpPr>
        <p:spPr bwMode="auto">
          <a:xfrm>
            <a:off x="0" y="57150"/>
            <a:ext cx="755650" cy="779463"/>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endParaRPr lang="en-US"/>
          </a:p>
          <a:p>
            <a:pPr>
              <a:spcBef>
                <a:spcPct val="50000"/>
              </a:spcBef>
            </a:pPr>
            <a:endParaRPr lang="en-US"/>
          </a:p>
        </p:txBody>
      </p:sp>
      <p:sp>
        <p:nvSpPr>
          <p:cNvPr id="15" name="Rectangle 2"/>
          <p:cNvSpPr>
            <a:spLocks noChangeArrowheads="1"/>
          </p:cNvSpPr>
          <p:nvPr/>
        </p:nvSpPr>
        <p:spPr bwMode="auto">
          <a:xfrm>
            <a:off x="806450" y="428625"/>
            <a:ext cx="8229600" cy="561975"/>
          </a:xfrm>
          <a:prstGeom prst="rect">
            <a:avLst/>
          </a:prstGeom>
          <a:noFill/>
          <a:ln w="9525" algn="ctr">
            <a:noFill/>
            <a:miter lim="800000"/>
            <a:headEnd/>
            <a:tailEnd/>
          </a:ln>
          <a:effectLst/>
        </p:spPr>
        <p:txBody>
          <a:bodyPr anchor="ctr">
            <a:prstTxWarp prst="textNoShape">
              <a:avLst/>
            </a:prstTxWarp>
          </a:bodyPr>
          <a:lstStyle/>
          <a:p>
            <a:pPr eaLnBrk="0" hangingPunct="0"/>
            <a:r>
              <a:rPr lang="es-ES" sz="2400">
                <a:solidFill>
                  <a:srgbClr val="333333"/>
                </a:solidFill>
                <a:effectLst>
                  <a:outerShdw blurRad="38100" dist="38100" dir="2700000" algn="tl">
                    <a:srgbClr val="DDDDDD"/>
                  </a:outerShdw>
                </a:effectLst>
                <a:ea typeface="Arial" charset="0"/>
                <a:cs typeface="Arial" charset="0"/>
                <a:sym typeface="Arial" charset="0"/>
              </a:rPr>
              <a:t>Ley Corta II (20.018)</a:t>
            </a:r>
          </a:p>
        </p:txBody>
      </p:sp>
      <p:sp>
        <p:nvSpPr>
          <p:cNvPr id="9227" name="Rectangle 3"/>
          <p:cNvSpPr>
            <a:spLocks noChangeArrowheads="1"/>
          </p:cNvSpPr>
          <p:nvPr/>
        </p:nvSpPr>
        <p:spPr bwMode="auto">
          <a:xfrm>
            <a:off x="395288" y="714375"/>
            <a:ext cx="8064500" cy="928688"/>
          </a:xfrm>
          <a:prstGeom prst="rect">
            <a:avLst/>
          </a:prstGeom>
          <a:noFill/>
          <a:ln w="9525">
            <a:noFill/>
            <a:miter lim="800000"/>
            <a:headEnd/>
            <a:tailEnd/>
          </a:ln>
        </p:spPr>
        <p:txBody>
          <a:bodyPr>
            <a:prstTxWarp prst="textNoShape">
              <a:avLst/>
            </a:prstTxWarp>
          </a:bodyPr>
          <a:lstStyle/>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Mensaje Ley Corta II ingresa marzo 2005</a:t>
            </a: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p:txBody>
      </p:sp>
      <p:sp>
        <p:nvSpPr>
          <p:cNvPr id="17" name="Rectangle 3"/>
          <p:cNvSpPr>
            <a:spLocks noChangeArrowheads="1"/>
          </p:cNvSpPr>
          <p:nvPr/>
        </p:nvSpPr>
        <p:spPr bwMode="auto">
          <a:xfrm>
            <a:off x="374650" y="6070600"/>
            <a:ext cx="8229600" cy="358775"/>
          </a:xfrm>
          <a:prstGeom prst="rect">
            <a:avLst/>
          </a:prstGeom>
          <a:noFill/>
          <a:ln w="9525">
            <a:noFill/>
            <a:miter lim="800000"/>
            <a:headEnd/>
            <a:tailEnd/>
          </a:ln>
        </p:spPr>
        <p:txBody>
          <a:bodyPr>
            <a:prstTxWarp prst="textNoShape">
              <a:avLst/>
            </a:prstTxWarp>
          </a:bodyPr>
          <a:lstStyle/>
          <a:p>
            <a:pPr algn="ctr" eaLnBrk="0" hangingPunct="0">
              <a:spcBef>
                <a:spcPct val="20000"/>
              </a:spcBef>
            </a:pPr>
            <a:r>
              <a:rPr lang="es-ES" b="0">
                <a:solidFill>
                  <a:srgbClr val="000000"/>
                </a:solidFill>
                <a:latin typeface="Tahoma" charset="-52"/>
                <a:ea typeface="Arial" charset="0"/>
                <a:cs typeface="Arial" charset="0"/>
                <a:sym typeface="Arial" charset="0"/>
              </a:rPr>
              <a:t>Evolución </a:t>
            </a:r>
            <a:r>
              <a:rPr lang="es-ES" sz="2000" b="0">
                <a:latin typeface="Tahoma" charset="-52"/>
                <a:sym typeface="Arial" charset="0"/>
              </a:rPr>
              <a:t>capacidad</a:t>
            </a:r>
            <a:r>
              <a:rPr lang="es-ES" b="0">
                <a:solidFill>
                  <a:srgbClr val="000000"/>
                </a:solidFill>
                <a:latin typeface="Tahoma" charset="-52"/>
                <a:ea typeface="Arial" charset="0"/>
                <a:cs typeface="Arial" charset="0"/>
                <a:sym typeface="Arial" charset="0"/>
              </a:rPr>
              <a:t> instalada (SIC+SING) y proyectos futuros SEIA</a:t>
            </a:r>
          </a:p>
        </p:txBody>
      </p:sp>
      <p:sp>
        <p:nvSpPr>
          <p:cNvPr id="18" name="17 Flecha abajo"/>
          <p:cNvSpPr/>
          <p:nvPr/>
        </p:nvSpPr>
        <p:spPr>
          <a:xfrm>
            <a:off x="4445000" y="2857500"/>
            <a:ext cx="484188" cy="9779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endParaRPr lang="es-CL">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8386" name="Rectangle 2"/>
          <p:cNvSpPr>
            <a:spLocks noChangeArrowheads="1"/>
          </p:cNvSpPr>
          <p:nvPr/>
        </p:nvSpPr>
        <p:spPr bwMode="auto">
          <a:xfrm>
            <a:off x="806450" y="428625"/>
            <a:ext cx="8229600" cy="561975"/>
          </a:xfrm>
          <a:prstGeom prst="rect">
            <a:avLst/>
          </a:prstGeom>
          <a:noFill/>
          <a:ln w="9525" algn="ctr">
            <a:noFill/>
            <a:miter lim="800000"/>
            <a:headEnd/>
            <a:tailEnd/>
          </a:ln>
          <a:effectLst/>
        </p:spPr>
        <p:txBody>
          <a:bodyPr anchor="ctr">
            <a:prstTxWarp prst="textNoShape">
              <a:avLst/>
            </a:prstTxWarp>
          </a:bodyPr>
          <a:lstStyle/>
          <a:p>
            <a:pPr eaLnBrk="0" hangingPunct="0"/>
            <a:r>
              <a:rPr lang="es-ES" sz="2400">
                <a:solidFill>
                  <a:srgbClr val="333333"/>
                </a:solidFill>
                <a:effectLst>
                  <a:outerShdw blurRad="38100" dist="38100" dir="2700000" algn="tl">
                    <a:srgbClr val="DDDDDD"/>
                  </a:outerShdw>
                </a:effectLst>
                <a:ea typeface="Arial" charset="0"/>
                <a:cs typeface="Arial" charset="0"/>
                <a:sym typeface="Arial" charset="0"/>
              </a:rPr>
              <a:t> Ley Corta II (20.018) (1)</a:t>
            </a:r>
          </a:p>
        </p:txBody>
      </p:sp>
      <p:sp>
        <p:nvSpPr>
          <p:cNvPr id="10243" name="Text Box 3"/>
          <p:cNvSpPr txBox="1">
            <a:spLocks noChangeArrowheads="1"/>
          </p:cNvSpPr>
          <p:nvPr/>
        </p:nvSpPr>
        <p:spPr bwMode="auto">
          <a:xfrm>
            <a:off x="0" y="57150"/>
            <a:ext cx="755650" cy="779463"/>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endParaRPr lang="en-US"/>
          </a:p>
          <a:p>
            <a:pPr>
              <a:spcBef>
                <a:spcPct val="50000"/>
              </a:spcBef>
            </a:pPr>
            <a:endParaRPr lang="en-US"/>
          </a:p>
        </p:txBody>
      </p:sp>
      <p:sp>
        <p:nvSpPr>
          <p:cNvPr id="10244" name="Rectangle 3"/>
          <p:cNvSpPr>
            <a:spLocks noChangeArrowheads="1"/>
          </p:cNvSpPr>
          <p:nvPr/>
        </p:nvSpPr>
        <p:spPr bwMode="auto">
          <a:xfrm>
            <a:off x="395288" y="714375"/>
            <a:ext cx="8064500" cy="5715000"/>
          </a:xfrm>
          <a:prstGeom prst="rect">
            <a:avLst/>
          </a:prstGeom>
          <a:noFill/>
          <a:ln w="9525">
            <a:noFill/>
            <a:miter lim="800000"/>
            <a:headEnd/>
            <a:tailEnd/>
          </a:ln>
        </p:spPr>
        <p:txBody>
          <a:bodyPr>
            <a:prstTxWarp prst="textNoShape">
              <a:avLst/>
            </a:prstTxWarp>
          </a:bodyPr>
          <a:lstStyle/>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Tramitación dura 2 meses (del 15 de marzo al 19 de mayo de 2005)</a:t>
            </a: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Establece sistema de licitación pública para el suministro de energía de los clientes regulados</a:t>
            </a: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Fundamento de la modificación: Incentivar inversión en generación:</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Los precios serán consecuencia de un proceso de licitación competitiva</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Estabilidad en el ingreso de las generadoras (precios estables durante la época de vigencia del contrato)</a:t>
            </a: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8386" name="Rectangle 2"/>
          <p:cNvSpPr>
            <a:spLocks noChangeArrowheads="1"/>
          </p:cNvSpPr>
          <p:nvPr/>
        </p:nvSpPr>
        <p:spPr bwMode="auto">
          <a:xfrm>
            <a:off x="806450" y="352425"/>
            <a:ext cx="8229600" cy="561975"/>
          </a:xfrm>
          <a:prstGeom prst="rect">
            <a:avLst/>
          </a:prstGeom>
          <a:noFill/>
          <a:ln w="9525" algn="ctr">
            <a:noFill/>
            <a:miter lim="800000"/>
            <a:headEnd/>
            <a:tailEnd/>
          </a:ln>
          <a:effectLst/>
        </p:spPr>
        <p:txBody>
          <a:bodyPr anchor="ctr">
            <a:prstTxWarp prst="textNoShape">
              <a:avLst/>
            </a:prstTxWarp>
          </a:bodyPr>
          <a:lstStyle/>
          <a:p>
            <a:pPr eaLnBrk="0" hangingPunct="0"/>
            <a:r>
              <a:rPr lang="es-ES" sz="2400">
                <a:solidFill>
                  <a:srgbClr val="333333"/>
                </a:solidFill>
                <a:effectLst>
                  <a:outerShdw blurRad="38100" dist="38100" dir="2700000" algn="tl">
                    <a:srgbClr val="DDDDDD"/>
                  </a:outerShdw>
                </a:effectLst>
                <a:ea typeface="Arial" charset="0"/>
                <a:cs typeface="Arial" charset="0"/>
                <a:sym typeface="Arial" charset="0"/>
              </a:rPr>
              <a:t> Ley Corta II (20.018) (2)</a:t>
            </a:r>
          </a:p>
        </p:txBody>
      </p:sp>
      <p:sp>
        <p:nvSpPr>
          <p:cNvPr id="11267" name="Text Box 3"/>
          <p:cNvSpPr txBox="1">
            <a:spLocks noChangeArrowheads="1"/>
          </p:cNvSpPr>
          <p:nvPr/>
        </p:nvSpPr>
        <p:spPr bwMode="auto">
          <a:xfrm>
            <a:off x="0" y="57150"/>
            <a:ext cx="755650" cy="779463"/>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endParaRPr lang="en-US"/>
          </a:p>
          <a:p>
            <a:pPr>
              <a:spcBef>
                <a:spcPct val="50000"/>
              </a:spcBef>
            </a:pPr>
            <a:endParaRPr lang="en-US"/>
          </a:p>
        </p:txBody>
      </p:sp>
      <p:sp>
        <p:nvSpPr>
          <p:cNvPr id="11268" name="Rectangle 3"/>
          <p:cNvSpPr>
            <a:spLocks noChangeArrowheads="1"/>
          </p:cNvSpPr>
          <p:nvPr/>
        </p:nvSpPr>
        <p:spPr bwMode="auto">
          <a:xfrm>
            <a:off x="395288" y="571500"/>
            <a:ext cx="8064500" cy="5715000"/>
          </a:xfrm>
          <a:prstGeom prst="rect">
            <a:avLst/>
          </a:prstGeom>
          <a:noFill/>
          <a:ln w="9525">
            <a:noFill/>
            <a:miter lim="800000"/>
            <a:headEnd/>
            <a:tailEnd/>
          </a:ln>
        </p:spPr>
        <p:txBody>
          <a:bodyPr>
            <a:prstTxWarp prst="textNoShape">
              <a:avLst/>
            </a:prstTxWarp>
          </a:bodyPr>
          <a:lstStyle/>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Características licitación:</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Públicas, abiertas, no discriminatorias y transparentes</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Bases de licitación son elaboradas por las distribuidoras y aprobadas por la CNE</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Cada distribuidora puede licitar individualmente o varias distribuidoras pueden realizar licitaciones conjuntas</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Las distribuidoras establecen bloques de demanda y cada generador puede ofertar para uno o más bloques</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Se establece por ley un precio tope para las ofertas (no puede ser superior al precio nudo vigente incrementado en un 20%)</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Si la licitación se declara desierta, en el próximo llamado se puede subir el tope en un 15% adicional</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Se adjudica la licitación al que ofrece el precio más bajo (el precio se reajustará de acuerdo a las formulas de indexación que fije la oferta)</a:t>
            </a:r>
          </a:p>
          <a:p>
            <a:pPr marL="820738" lvl="1"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Duración de contratos: Máximo 15 años</a:t>
            </a:r>
          </a:p>
          <a:p>
            <a:pPr marL="363538" indent="-363538" algn="just" eaLnBrk="0" hangingPunct="0">
              <a:spcBef>
                <a:spcPct val="20000"/>
              </a:spcBef>
              <a:buFontTx/>
              <a:buChar char="•"/>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8386" name="Rectangle 2"/>
          <p:cNvSpPr>
            <a:spLocks noChangeArrowheads="1"/>
          </p:cNvSpPr>
          <p:nvPr/>
        </p:nvSpPr>
        <p:spPr bwMode="auto">
          <a:xfrm>
            <a:off x="806450" y="352425"/>
            <a:ext cx="8229600" cy="561975"/>
          </a:xfrm>
          <a:prstGeom prst="rect">
            <a:avLst/>
          </a:prstGeom>
          <a:noFill/>
          <a:ln w="9525" algn="ctr">
            <a:noFill/>
            <a:miter lim="800000"/>
            <a:headEnd/>
            <a:tailEnd/>
          </a:ln>
          <a:effectLst/>
        </p:spPr>
        <p:txBody>
          <a:bodyPr anchor="ctr">
            <a:prstTxWarp prst="textNoShape">
              <a:avLst/>
            </a:prstTxWarp>
          </a:bodyPr>
          <a:lstStyle/>
          <a:p>
            <a:pPr eaLnBrk="0" hangingPunct="0"/>
            <a:r>
              <a:rPr lang="es-ES" sz="2400">
                <a:solidFill>
                  <a:srgbClr val="333333"/>
                </a:solidFill>
                <a:effectLst>
                  <a:outerShdw blurRad="38100" dist="38100" dir="2700000" algn="tl">
                    <a:srgbClr val="DDDDDD"/>
                  </a:outerShdw>
                </a:effectLst>
                <a:ea typeface="Arial" charset="0"/>
                <a:cs typeface="Arial" charset="0"/>
                <a:sym typeface="Arial" charset="0"/>
              </a:rPr>
              <a:t> Ley Corta II (20.018) (3)</a:t>
            </a:r>
          </a:p>
        </p:txBody>
      </p:sp>
      <p:sp>
        <p:nvSpPr>
          <p:cNvPr id="12291" name="Text Box 3"/>
          <p:cNvSpPr txBox="1">
            <a:spLocks noChangeArrowheads="1"/>
          </p:cNvSpPr>
          <p:nvPr/>
        </p:nvSpPr>
        <p:spPr bwMode="auto">
          <a:xfrm>
            <a:off x="0" y="57150"/>
            <a:ext cx="755650" cy="779463"/>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endParaRPr lang="en-US"/>
          </a:p>
          <a:p>
            <a:pPr>
              <a:spcBef>
                <a:spcPct val="50000"/>
              </a:spcBef>
            </a:pPr>
            <a:endParaRPr lang="en-US"/>
          </a:p>
        </p:txBody>
      </p:sp>
      <p:sp>
        <p:nvSpPr>
          <p:cNvPr id="12292" name="Rectangle 3"/>
          <p:cNvSpPr>
            <a:spLocks noChangeArrowheads="1"/>
          </p:cNvSpPr>
          <p:nvPr/>
        </p:nvSpPr>
        <p:spPr bwMode="auto">
          <a:xfrm>
            <a:off x="395288" y="500063"/>
            <a:ext cx="8064500" cy="5715000"/>
          </a:xfrm>
          <a:prstGeom prst="rect">
            <a:avLst/>
          </a:prstGeom>
          <a:noFill/>
          <a:ln w="9525">
            <a:noFill/>
            <a:miter lim="800000"/>
            <a:headEnd/>
            <a:tailEnd/>
          </a:ln>
        </p:spPr>
        <p:txBody>
          <a:bodyPr>
            <a:prstTxWarp prst="textNoShape">
              <a:avLst/>
            </a:prstTxWarp>
          </a:bodyPr>
          <a:lstStyle/>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b="0">
                <a:solidFill>
                  <a:srgbClr val="000000"/>
                </a:solidFill>
                <a:latin typeface="Tahoma" charset="-52"/>
                <a:ea typeface="Arial" charset="0"/>
                <a:cs typeface="Arial" charset="0"/>
                <a:sym typeface="Arial" charset="0"/>
              </a:rPr>
              <a:t>Criticas sistema Chileno:</a:t>
            </a: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820738" lvl="1" indent="-363538" algn="just" eaLnBrk="0" hangingPunct="0">
              <a:spcBef>
                <a:spcPct val="20000"/>
              </a:spcBef>
              <a:buFontTx/>
              <a:buChar char="•"/>
            </a:pPr>
            <a:r>
              <a:rPr lang="es-ES" sz="2000">
                <a:solidFill>
                  <a:srgbClr val="000000"/>
                </a:solidFill>
                <a:latin typeface="Tahoma" charset="-52"/>
                <a:ea typeface="Arial" charset="0"/>
                <a:cs typeface="Arial" charset="0"/>
                <a:sym typeface="Arial" charset="0"/>
              </a:rPr>
              <a:t>Regla general, mientras más competidores, más bajo el precio</a:t>
            </a:r>
            <a:r>
              <a:rPr lang="es-ES" sz="2000" b="0">
                <a:solidFill>
                  <a:srgbClr val="000000"/>
                </a:solidFill>
                <a:latin typeface="Tahoma" charset="-52"/>
                <a:ea typeface="Arial" charset="0"/>
                <a:cs typeface="Arial" charset="0"/>
                <a:sym typeface="Arial" charset="0"/>
              </a:rPr>
              <a:t>: El sistema chileno no toma en cuenta esta variable, en cuanto divide la demanda en “bloques” permitiendo que los generadores realicen ofertas por los “bloques” preferidos, de esta manera, algunos bloques reciben más ofertas que otros y se adjudican por precios bajos, mientras que otros por precios muy altos o simplemente no se adjudican. Esto produce una asimetría en el precio y no refleja adecuadamente las perdidas y congestión del sistema de transmisión.</a:t>
            </a:r>
          </a:p>
          <a:p>
            <a:pPr marL="820738" lvl="1" indent="-363538" algn="just" eaLnBrk="0" hangingPunct="0">
              <a:spcBef>
                <a:spcPct val="20000"/>
              </a:spcBef>
              <a:buFontTx/>
              <a:buChar char="•"/>
            </a:pPr>
            <a:r>
              <a:rPr lang="es-ES" sz="2000">
                <a:solidFill>
                  <a:srgbClr val="000000"/>
                </a:solidFill>
                <a:latin typeface="Tahoma" charset="-52"/>
                <a:ea typeface="Arial" charset="0"/>
                <a:cs typeface="Arial" charset="0"/>
                <a:sym typeface="Arial" charset="0"/>
              </a:rPr>
              <a:t>Precio tope</a:t>
            </a:r>
            <a:r>
              <a:rPr lang="es-ES" sz="2000" b="0">
                <a:solidFill>
                  <a:srgbClr val="000000"/>
                </a:solidFill>
                <a:latin typeface="Tahoma" charset="-52"/>
                <a:ea typeface="Arial" charset="0"/>
                <a:cs typeface="Arial" charset="0"/>
                <a:sym typeface="Arial" charset="0"/>
              </a:rPr>
              <a:t>: El sistema chileno establece un precio tope, el que aumenta si la licitación se declara desierta. Esto permite a las generadoras establecer una estrategia para aumentar el precio de adjudicación.</a:t>
            </a:r>
          </a:p>
          <a:p>
            <a:pPr marL="363538" indent="-363538" algn="just" eaLnBrk="0" hangingPunct="0">
              <a:spcBef>
                <a:spcPct val="20000"/>
              </a:spcBef>
              <a:buFontTx/>
              <a:buChar char="•"/>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8386" name="Rectangle 2"/>
          <p:cNvSpPr>
            <a:spLocks noChangeArrowheads="1"/>
          </p:cNvSpPr>
          <p:nvPr/>
        </p:nvSpPr>
        <p:spPr bwMode="auto">
          <a:xfrm>
            <a:off x="806450" y="504825"/>
            <a:ext cx="8229600" cy="561975"/>
          </a:xfrm>
          <a:prstGeom prst="rect">
            <a:avLst/>
          </a:prstGeom>
          <a:noFill/>
          <a:ln w="9525" algn="ctr">
            <a:noFill/>
            <a:miter lim="800000"/>
            <a:headEnd/>
            <a:tailEnd/>
          </a:ln>
          <a:effectLst/>
        </p:spPr>
        <p:txBody>
          <a:bodyPr anchor="ctr">
            <a:prstTxWarp prst="textNoShape">
              <a:avLst/>
            </a:prstTxWarp>
          </a:bodyPr>
          <a:lstStyle/>
          <a:p>
            <a:pPr eaLnBrk="0" hangingPunct="0"/>
            <a:r>
              <a:rPr lang="es-ES" sz="2400">
                <a:solidFill>
                  <a:srgbClr val="333333"/>
                </a:solidFill>
                <a:effectLst>
                  <a:outerShdw blurRad="38100" dist="38100" dir="2700000" algn="tl">
                    <a:srgbClr val="DDDDDD"/>
                  </a:outerShdw>
                </a:effectLst>
                <a:ea typeface="Arial" charset="0"/>
                <a:cs typeface="Arial" charset="0"/>
                <a:sym typeface="Arial" charset="0"/>
              </a:rPr>
              <a:t> Ley Corta II (20.018) (4)</a:t>
            </a:r>
          </a:p>
        </p:txBody>
      </p:sp>
      <p:sp>
        <p:nvSpPr>
          <p:cNvPr id="13315" name="Text Box 3"/>
          <p:cNvSpPr txBox="1">
            <a:spLocks noChangeArrowheads="1"/>
          </p:cNvSpPr>
          <p:nvPr/>
        </p:nvSpPr>
        <p:spPr bwMode="auto">
          <a:xfrm>
            <a:off x="0" y="57150"/>
            <a:ext cx="755650" cy="779463"/>
          </a:xfrm>
          <a:prstGeom prst="rect">
            <a:avLst/>
          </a:prstGeom>
          <a:solidFill>
            <a:schemeClr val="bg1"/>
          </a:solidFill>
          <a:ln w="9525">
            <a:noFill/>
            <a:miter lim="800000"/>
            <a:headEnd/>
            <a:tailEnd/>
          </a:ln>
        </p:spPr>
        <p:txBody>
          <a:bodyPr>
            <a:prstTxWarp prst="textNoShape">
              <a:avLst/>
            </a:prstTxWarp>
            <a:spAutoFit/>
          </a:bodyPr>
          <a:lstStyle/>
          <a:p>
            <a:pPr>
              <a:spcBef>
                <a:spcPct val="50000"/>
              </a:spcBef>
            </a:pPr>
            <a:endParaRPr lang="en-US"/>
          </a:p>
          <a:p>
            <a:pPr>
              <a:spcBef>
                <a:spcPct val="50000"/>
              </a:spcBef>
            </a:pPr>
            <a:endParaRPr lang="en-US"/>
          </a:p>
        </p:txBody>
      </p:sp>
      <p:sp>
        <p:nvSpPr>
          <p:cNvPr id="13316" name="Rectangle 3"/>
          <p:cNvSpPr>
            <a:spLocks noChangeArrowheads="1"/>
          </p:cNvSpPr>
          <p:nvPr/>
        </p:nvSpPr>
        <p:spPr bwMode="auto">
          <a:xfrm>
            <a:off x="395288" y="1219200"/>
            <a:ext cx="8064500" cy="5715000"/>
          </a:xfrm>
          <a:prstGeom prst="rect">
            <a:avLst/>
          </a:prstGeom>
          <a:noFill/>
          <a:ln w="9525">
            <a:noFill/>
            <a:miter lim="800000"/>
            <a:headEnd/>
            <a:tailEnd/>
          </a:ln>
        </p:spPr>
        <p:txBody>
          <a:bodyPr>
            <a:prstTxWarp prst="textNoShape">
              <a:avLst/>
            </a:prstTxWarp>
          </a:bodyPr>
          <a:lstStyle/>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820738" lvl="1" indent="-363538" algn="just" eaLnBrk="0" hangingPunct="0">
              <a:spcBef>
                <a:spcPct val="20000"/>
              </a:spcBef>
              <a:buFontTx/>
              <a:buChar char="•"/>
            </a:pPr>
            <a:r>
              <a:rPr lang="es-ES" sz="2000">
                <a:solidFill>
                  <a:srgbClr val="000000"/>
                </a:solidFill>
                <a:latin typeface="Tahoma" charset="-52"/>
                <a:ea typeface="Arial" charset="0"/>
                <a:cs typeface="Arial" charset="0"/>
                <a:sym typeface="Arial" charset="0"/>
              </a:rPr>
              <a:t>Adjudicación: </a:t>
            </a:r>
            <a:r>
              <a:rPr lang="es-ES" sz="2000" b="0">
                <a:solidFill>
                  <a:srgbClr val="000000"/>
                </a:solidFill>
                <a:latin typeface="Tahoma" charset="-52"/>
                <a:ea typeface="Arial" charset="0"/>
                <a:cs typeface="Arial" charset="0"/>
                <a:sym typeface="Arial" charset="0"/>
              </a:rPr>
              <a:t>La licitación se adjudica en base al precio de la energía sin tomar en cuenta el indexador. Esto ha generado discusión, en cuanto la adjudicación de contratos variaría sustancialmente si se tomara en cuenta el indexador</a:t>
            </a:r>
          </a:p>
          <a:p>
            <a:pPr marL="820738" lvl="1" indent="-363538" algn="just" eaLnBrk="0" hangingPunct="0">
              <a:spcBef>
                <a:spcPct val="20000"/>
              </a:spcBef>
              <a:buFontTx/>
              <a:buChar char="•"/>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buFontTx/>
              <a:buChar char="•"/>
            </a:pPr>
            <a:r>
              <a:rPr lang="es-ES" sz="2000">
                <a:solidFill>
                  <a:srgbClr val="000000"/>
                </a:solidFill>
                <a:latin typeface="Tahoma" charset="-52"/>
                <a:ea typeface="Arial" charset="0"/>
                <a:cs typeface="Arial" charset="0"/>
                <a:sym typeface="Arial" charset="0"/>
              </a:rPr>
              <a:t>Conclusión: Aún no hay datos concretos para afirmar la efectividad del mecanismo de licitación para atraer la inversión más costo efectiva y para asignar un precio eficiente.</a:t>
            </a: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820738" lvl="1"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a:p>
            <a:pPr marL="363538" indent="-363538" algn="just" eaLnBrk="0" hangingPunct="0">
              <a:spcBef>
                <a:spcPct val="20000"/>
              </a:spcBef>
            </a:pPr>
            <a:endParaRPr lang="es-ES" sz="2000" b="0">
              <a:solidFill>
                <a:srgbClr val="000000"/>
              </a:solidFill>
              <a:latin typeface="Tahoma" charset="-52"/>
              <a:ea typeface="Arial" charset="0"/>
              <a:cs typeface="Arial" charset="0"/>
              <a:sym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DEL CoS a las CONCESIONES</a:t>
            </a:r>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Demsetz</a:t>
            </a:r>
          </a:p>
        </p:txBody>
      </p:sp>
      <p:sp>
        <p:nvSpPr>
          <p:cNvPr id="3" name="Content Placeholder 2"/>
          <p:cNvSpPr>
            <a:spLocks noGrp="1"/>
          </p:cNvSpPr>
          <p:nvPr>
            <p:ph idx="1"/>
          </p:nvPr>
        </p:nvSpPr>
        <p:spPr>
          <a:xfrm>
            <a:off x="457200" y="1542288"/>
            <a:ext cx="8229600" cy="4325112"/>
          </a:xfrm>
        </p:spPr>
        <p:txBody>
          <a:bodyPr>
            <a:normAutofit fontScale="92500"/>
          </a:bodyPr>
          <a:lstStyle/>
          <a:p>
            <a:r>
              <a:rPr lang="en-US"/>
              <a:t>Cambiar la competencia “en el mercado” (cuando no funciona) por la competencia “por el mercado”</a:t>
            </a:r>
          </a:p>
          <a:p>
            <a:r>
              <a:rPr lang="en-US"/>
              <a:t>Why regulate utilities</a:t>
            </a:r>
            <a:r>
              <a:rPr lang="en-US" i="1"/>
              <a:t>, </a:t>
            </a:r>
            <a:r>
              <a:rPr lang="en-US"/>
              <a:t>1968</a:t>
            </a:r>
          </a:p>
          <a:p>
            <a:pPr lvl="1"/>
            <a:r>
              <a:rPr lang="en-US"/>
              <a:t>P. 57: “If the number of bidders is large or if, for other reasons, collussion among them is impractical, the contracted price can be very close to per-unit production cost”.</a:t>
            </a:r>
          </a:p>
          <a:p>
            <a:pPr lvl="1"/>
            <a:r>
              <a:rPr lang="en-US"/>
              <a:t>P. 58: “Under these conditions there will exist enough independently acting bidders to assure that the winning price will differ insignificantly from the per-unit cost of producing [the goods]”.</a:t>
            </a:r>
          </a:p>
          <a:p>
            <a:pPr lvl="1"/>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Problema: Windfall profits</a:t>
            </a:r>
          </a:p>
        </p:txBody>
      </p:sp>
      <p:sp>
        <p:nvSpPr>
          <p:cNvPr id="3" name="Content Placeholder 2"/>
          <p:cNvSpPr>
            <a:spLocks noGrp="1"/>
          </p:cNvSpPr>
          <p:nvPr>
            <p:ph idx="1"/>
          </p:nvPr>
        </p:nvSpPr>
        <p:spPr>
          <a:xfrm>
            <a:off x="457200" y="1676400"/>
            <a:ext cx="8229600" cy="4325112"/>
          </a:xfrm>
        </p:spPr>
        <p:txBody>
          <a:bodyPr>
            <a:normAutofit fontScale="70000" lnSpcReduction="20000"/>
          </a:bodyPr>
          <a:lstStyle/>
          <a:p>
            <a:r>
              <a:rPr lang="en-US"/>
              <a:t>Si las firmas reguladas ganan mucha plata, se viola uno de los principios que esperamos de la regulac</a:t>
            </a:r>
            <a:r>
              <a:rPr lang="en-US"/>
              <a:t>ión: dar con una tarifa que sea “second best”</a:t>
            </a:r>
          </a:p>
          <a:p>
            <a:pPr lvl="1"/>
            <a:r>
              <a:rPr lang="en-US"/>
              <a:t>Problema de eficiencia</a:t>
            </a:r>
          </a:p>
          <a:p>
            <a:pPr lvl="1"/>
            <a:r>
              <a:rPr lang="en-US"/>
              <a:t>Problema de justicia </a:t>
            </a:r>
          </a:p>
          <a:p>
            <a:pPr lvl="1"/>
            <a:r>
              <a:rPr lang="en-US"/>
              <a:t>Problema político </a:t>
            </a:r>
          </a:p>
          <a:p>
            <a:r>
              <a:rPr lang="en-US"/>
              <a:t>El problema es con contractos de largo tiempo, ¿cómo hacemos para evitar los windfall profits dado que hay incertidumbre y cambio tecnológico?</a:t>
            </a:r>
          </a:p>
          <a:p>
            <a:pPr lvl="1"/>
            <a:r>
              <a:rPr lang="en-US"/>
              <a:t>P. 64: “[W]here long-term contracts are desirable, the windfalls may continue for longer periods. In such cases it </a:t>
            </a:r>
            <a:r>
              <a:rPr lang="en-US" i="1"/>
              <a:t>may</a:t>
            </a:r>
            <a:r>
              <a:rPr lang="en-US"/>
              <a:t> be desirable to employ a cost-plus regulatory scheme or to enter a clause that reserves the right, for some fee, to renegotiate the contract”.</a:t>
            </a:r>
          </a:p>
          <a:p>
            <a:pPr lvl="1"/>
            <a:r>
              <a:rPr lang="en-US"/>
              <a:t>P. 64: “The problem faced here is what is the best way to cope with uncertainty”. P. 65: “Cost-plus rate regulation is one way of coping with these problems, but it has great uncertainties of its own. Will the commission be effective?”</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Demsetz concluye entonces…</a:t>
            </a:r>
          </a:p>
        </p:txBody>
      </p:sp>
      <p:sp>
        <p:nvSpPr>
          <p:cNvPr id="3" name="Content Placeholder 2"/>
          <p:cNvSpPr>
            <a:spLocks noGrp="1"/>
          </p:cNvSpPr>
          <p:nvPr>
            <p:ph idx="1"/>
          </p:nvPr>
        </p:nvSpPr>
        <p:spPr>
          <a:xfrm>
            <a:off x="457200" y="1676400"/>
            <a:ext cx="8229600" cy="4325112"/>
          </a:xfrm>
        </p:spPr>
        <p:txBody>
          <a:bodyPr>
            <a:normAutofit fontScale="92500"/>
          </a:bodyPr>
          <a:lstStyle/>
          <a:p>
            <a:r>
              <a:rPr lang="en-US"/>
              <a:t>P. 65: “We do not know whether retulation handles the uncertainty-rent problem better or worse than the market”.</a:t>
            </a:r>
          </a:p>
          <a:p>
            <a:r>
              <a:rPr lang="en-US"/>
              <a:t>P. 65: “It is my belief that the rivalry of the open market place disciplines more effectively than do the regulatory processes of the commission. If the management of utility companies doubt this belief, I suggest that they re-examine the history of their industry to discover just who it was that provided most of the force behind the regulatory movement”.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Williamson</a:t>
            </a:r>
          </a:p>
        </p:txBody>
      </p:sp>
      <p:sp>
        <p:nvSpPr>
          <p:cNvPr id="3" name="Content Placeholder 2"/>
          <p:cNvSpPr>
            <a:spLocks noGrp="1"/>
          </p:cNvSpPr>
          <p:nvPr>
            <p:ph idx="1"/>
          </p:nvPr>
        </p:nvSpPr>
        <p:spPr>
          <a:xfrm>
            <a:off x="457200" y="1676400"/>
            <a:ext cx="8229600" cy="4325112"/>
          </a:xfrm>
        </p:spPr>
        <p:txBody>
          <a:bodyPr/>
          <a:lstStyle/>
          <a:p>
            <a:r>
              <a:rPr lang="en-US"/>
              <a:t>Paso siguiente:</a:t>
            </a:r>
          </a:p>
          <a:p>
            <a:pPr lvl="1"/>
            <a:r>
              <a:rPr lang="en-US"/>
              <a:t>Los contratos est</a:t>
            </a:r>
            <a:r>
              <a:rPr lang="en-US"/>
              <a:t>án llenos de problemas!</a:t>
            </a:r>
          </a:p>
          <a:p>
            <a:pPr lvl="1"/>
            <a:r>
              <a:rPr lang="en-US"/>
              <a:t>Artículo histórico: Franchise bidding for natural monopolies—in general and with respecto to CATV</a:t>
            </a:r>
          </a:p>
          <a:p>
            <a:pPr lvl="2"/>
            <a:r>
              <a:rPr lang="en-US"/>
              <a:t>P. 74: “What are the conditions under which franchise bidding is a vastly superior solution to the supply of ‘traditional’ public utility services?”</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a:t>Williamson</a:t>
            </a:r>
          </a:p>
        </p:txBody>
      </p:sp>
      <p:sp>
        <p:nvSpPr>
          <p:cNvPr id="3" name="Content Placeholder 2"/>
          <p:cNvSpPr>
            <a:spLocks noGrp="1"/>
          </p:cNvSpPr>
          <p:nvPr>
            <p:ph idx="1"/>
          </p:nvPr>
        </p:nvSpPr>
        <p:spPr>
          <a:xfrm>
            <a:off x="457200" y="1600200"/>
            <a:ext cx="8229600" cy="4325112"/>
          </a:xfrm>
        </p:spPr>
        <p:txBody>
          <a:bodyPr>
            <a:normAutofit fontScale="92500" lnSpcReduction="10000"/>
          </a:bodyPr>
          <a:lstStyle/>
          <a:p>
            <a:r>
              <a:rPr lang="en-US"/>
              <a:t>P. 75: “there are no friction-free alternatives”</a:t>
            </a:r>
          </a:p>
          <a:p>
            <a:r>
              <a:rPr lang="en-US"/>
              <a:t>P. 75: “Confortably, regulation, in some form, is relatively favored when one is dubious that incomplete contracting will yield desired results and when competitive processes are prone to breakdown”.</a:t>
            </a:r>
          </a:p>
          <a:p>
            <a:r>
              <a:rPr lang="en-US"/>
              <a:t>P. 78: “To the extent that filling the </a:t>
            </a:r>
            <a:r>
              <a:rPr lang="en-US" i="1"/>
              <a:t>lacunae</a:t>
            </a:r>
            <a:r>
              <a:rPr lang="en-US"/>
              <a:t> in Demsetz’ ‘vaguely described bidding process’… involves the progressive elaboration of an administrative machinery, the advantages of franchise bidding over regulation are uncertain”.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ＭＳ ゴシック"/>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ＭＳ 明朝"/>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Urban.thmx</Template>
  <TotalTime>8672</TotalTime>
  <Words>3073</Words>
  <Application>Microsoft Macintosh PowerPoint</Application>
  <PresentationFormat>On-screen Show (4:3)</PresentationFormat>
  <Paragraphs>207</Paragraphs>
  <Slides>35</Slides>
  <Notes>10</Notes>
  <HiddenSlides>0</HiddenSlides>
  <MMClips>0</MMClips>
  <ScaleCrop>false</ScaleCrop>
  <HeadingPairs>
    <vt:vector size="4" baseType="variant">
      <vt:variant>
        <vt:lpstr>Design Template</vt:lpstr>
      </vt:variant>
      <vt:variant>
        <vt:i4>1</vt:i4>
      </vt:variant>
      <vt:variant>
        <vt:lpstr>Slide Titles</vt:lpstr>
      </vt:variant>
      <vt:variant>
        <vt:i4>35</vt:i4>
      </vt:variant>
    </vt:vector>
  </HeadingPairs>
  <TitlesOfParts>
    <vt:vector size="36" baseType="lpstr">
      <vt:lpstr>Urban</vt:lpstr>
      <vt:lpstr>Nuevas Formas de Intervención Administrativa</vt:lpstr>
      <vt:lpstr>Primera falla: El monopolio natural</vt:lpstr>
      <vt:lpstr>Síntesis (Braeutigam)</vt:lpstr>
      <vt:lpstr>DEL CoS a las CONCESIONES</vt:lpstr>
      <vt:lpstr>Demsetz</vt:lpstr>
      <vt:lpstr>Problema: Windfall profits</vt:lpstr>
      <vt:lpstr>Demsetz concluye entonces…</vt:lpstr>
      <vt:lpstr>Williamson</vt:lpstr>
      <vt:lpstr>Williamson</vt:lpstr>
      <vt:lpstr>Williamson</vt:lpstr>
      <vt:lpstr>Williamson</vt:lpstr>
      <vt:lpstr>Williamson</vt:lpstr>
      <vt:lpstr>Gomez-Ibañez</vt:lpstr>
      <vt:lpstr>Gomez-Ibañez</vt:lpstr>
      <vt:lpstr>Gomez-Ibañez</vt:lpstr>
      <vt:lpstr>Gomez-Ibañez</vt:lpstr>
      <vt:lpstr>Gomez-Ibañez</vt:lpstr>
      <vt:lpstr>Gomez-Ibañez</vt:lpstr>
      <vt:lpstr>Engel, Fischer, Galetovic y Hermosilla</vt:lpstr>
      <vt:lpstr>Engel, Fischer, Galetovic y Hermosilla</vt:lpstr>
      <vt:lpstr>Engel, Fischer, Galetovic y Hermosilla</vt:lpstr>
      <vt:lpstr>Engel, Fischer, Galetovic y Hermosilla</vt:lpstr>
      <vt:lpstr>Williamson</vt:lpstr>
      <vt:lpstr>Williamson</vt:lpstr>
      <vt:lpstr>Mercado de venta de energía (y potencia) a clientes regulados </vt:lpstr>
      <vt:lpstr>Slide 26</vt:lpstr>
      <vt:lpstr>Slide 27</vt:lpstr>
      <vt:lpstr>Slide 28</vt:lpstr>
      <vt:lpstr>Slide 29</vt:lpstr>
      <vt:lpstr>Slide 30</vt:lpstr>
      <vt:lpstr>Slide 31</vt:lpstr>
      <vt:lpstr>Slide 32</vt:lpstr>
      <vt:lpstr>Slide 33</vt:lpstr>
      <vt:lpstr>Slide 34</vt:lpstr>
      <vt:lpstr>Slide 35</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60</cp:revision>
  <dcterms:created xsi:type="dcterms:W3CDTF">2010-09-09T23:20:54Z</dcterms:created>
  <dcterms:modified xsi:type="dcterms:W3CDTF">2010-09-14T19:32:48Z</dcterms:modified>
</cp:coreProperties>
</file>