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62" r:id="rId6"/>
    <p:sldId id="259" r:id="rId7"/>
    <p:sldId id="263" r:id="rId8"/>
    <p:sldId id="264" r:id="rId9"/>
    <p:sldId id="265" r:id="rId10"/>
    <p:sldId id="266" r:id="rId11"/>
    <p:sldId id="267" r:id="rId12"/>
    <p:sldId id="268" r:id="rId13"/>
    <p:sldId id="269" r:id="rId14"/>
    <p:sldId id="270" r:id="rId15"/>
    <p:sldId id="277" r:id="rId16"/>
    <p:sldId id="271" r:id="rId17"/>
    <p:sldId id="272" r:id="rId18"/>
    <p:sldId id="273" r:id="rId19"/>
    <p:sldId id="274" r:id="rId20"/>
    <p:sldId id="275" r:id="rId21"/>
    <p:sldId id="276" r:id="rId22"/>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1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124D5D-A196-458A-840F-44A50E3FF25F}" type="doc">
      <dgm:prSet loTypeId="urn:microsoft.com/office/officeart/2005/8/layout/cycle2" loCatId="cycle" qsTypeId="urn:microsoft.com/office/officeart/2005/8/quickstyle/simple2" qsCatId="simple" csTypeId="urn:microsoft.com/office/officeart/2005/8/colors/colorful1" csCatId="colorful" phldr="1"/>
      <dgm:spPr/>
      <dgm:t>
        <a:bodyPr/>
        <a:lstStyle/>
        <a:p>
          <a:endParaRPr lang="es-CL"/>
        </a:p>
      </dgm:t>
    </dgm:pt>
    <dgm:pt modelId="{73964668-3432-4097-BEA3-7B54203F8D0D}">
      <dgm:prSet phldrT="[Texto]">
        <dgm:style>
          <a:lnRef idx="1">
            <a:schemeClr val="dk1"/>
          </a:lnRef>
          <a:fillRef idx="2">
            <a:schemeClr val="dk1"/>
          </a:fillRef>
          <a:effectRef idx="1">
            <a:schemeClr val="dk1"/>
          </a:effectRef>
          <a:fontRef idx="minor">
            <a:schemeClr val="dk1"/>
          </a:fontRef>
        </dgm:style>
      </dgm:prSet>
      <dgm:spPr>
        <a:solidFill>
          <a:schemeClr val="tx1"/>
        </a:solidFill>
      </dgm:spPr>
      <dgm:t>
        <a:bodyPr/>
        <a:lstStyle/>
        <a:p>
          <a:r>
            <a:rPr lang="es-CL" dirty="0" smtClean="0">
              <a:solidFill>
                <a:schemeClr val="bg1"/>
              </a:solidFill>
            </a:rPr>
            <a:t>DIMA</a:t>
          </a:r>
          <a:endParaRPr lang="es-CL" dirty="0">
            <a:solidFill>
              <a:schemeClr val="bg1"/>
            </a:solidFill>
          </a:endParaRPr>
        </a:p>
      </dgm:t>
    </dgm:pt>
    <dgm:pt modelId="{03EFA54F-8C41-4A58-B06C-28BE643CA3EA}" type="parTrans" cxnId="{AF570D9F-3DBC-44F0-9EDE-69C47A3309C3}">
      <dgm:prSet/>
      <dgm:spPr/>
      <dgm:t>
        <a:bodyPr/>
        <a:lstStyle/>
        <a:p>
          <a:endParaRPr lang="es-CL"/>
        </a:p>
      </dgm:t>
    </dgm:pt>
    <dgm:pt modelId="{DE1BFEE6-45A9-48BA-883D-DA397CF34D3D}" type="sibTrans" cxnId="{AF570D9F-3DBC-44F0-9EDE-69C47A3309C3}">
      <dgm:prSet/>
      <dgm:spPr/>
      <dgm:t>
        <a:bodyPr/>
        <a:lstStyle/>
        <a:p>
          <a:endParaRPr lang="es-CL"/>
        </a:p>
      </dgm:t>
    </dgm:pt>
    <dgm:pt modelId="{2266711B-D81A-4A06-ACDC-5E4058F6F110}">
      <dgm:prSet phldrT="[Texto]"/>
      <dgm:spPr>
        <a:solidFill>
          <a:schemeClr val="accent4">
            <a:lumMod val="75000"/>
          </a:schemeClr>
        </a:solidFill>
      </dgm:spPr>
      <dgm:t>
        <a:bodyPr/>
        <a:lstStyle/>
        <a:p>
          <a:r>
            <a:rPr lang="es-CL" dirty="0" smtClean="0"/>
            <a:t>TIERRA</a:t>
          </a:r>
        </a:p>
      </dgm:t>
    </dgm:pt>
    <dgm:pt modelId="{65732DEC-4ADC-44ED-90A8-CED9E6069887}" type="parTrans" cxnId="{5ADF4D82-2618-477D-9EAC-0788942BC81E}">
      <dgm:prSet/>
      <dgm:spPr/>
      <dgm:t>
        <a:bodyPr/>
        <a:lstStyle/>
        <a:p>
          <a:endParaRPr lang="es-CL"/>
        </a:p>
      </dgm:t>
    </dgm:pt>
    <dgm:pt modelId="{FB8E1900-F728-4A64-89FE-630B3D802975}" type="sibTrans" cxnId="{5ADF4D82-2618-477D-9EAC-0788942BC81E}">
      <dgm:prSet/>
      <dgm:spPr/>
      <dgm:t>
        <a:bodyPr/>
        <a:lstStyle/>
        <a:p>
          <a:endParaRPr lang="es-CL"/>
        </a:p>
      </dgm:t>
    </dgm:pt>
    <dgm:pt modelId="{01C44EF0-9CAA-4142-ACCD-D25DCFDC6E25}">
      <dgm:prSet phldrT="[Texto]"/>
      <dgm:spPr>
        <a:solidFill>
          <a:srgbClr val="0070C0"/>
        </a:solidFill>
      </dgm:spPr>
      <dgm:t>
        <a:bodyPr/>
        <a:lstStyle/>
        <a:p>
          <a:r>
            <a:rPr lang="es-CL" dirty="0" smtClean="0"/>
            <a:t>AIRE</a:t>
          </a:r>
          <a:endParaRPr lang="es-CL" dirty="0"/>
        </a:p>
      </dgm:t>
    </dgm:pt>
    <dgm:pt modelId="{E3F24A57-8822-49B6-996C-E0E9E363F394}" type="parTrans" cxnId="{C0E5F7BF-8D4C-449D-960C-E88753F16EFB}">
      <dgm:prSet/>
      <dgm:spPr/>
      <dgm:t>
        <a:bodyPr/>
        <a:lstStyle/>
        <a:p>
          <a:endParaRPr lang="es-CL"/>
        </a:p>
      </dgm:t>
    </dgm:pt>
    <dgm:pt modelId="{6335A04A-F83F-4A0A-85E3-D4AE18776793}" type="sibTrans" cxnId="{C0E5F7BF-8D4C-449D-960C-E88753F16EFB}">
      <dgm:prSet/>
      <dgm:spPr/>
      <dgm:t>
        <a:bodyPr/>
        <a:lstStyle/>
        <a:p>
          <a:endParaRPr lang="es-CL"/>
        </a:p>
      </dgm:t>
    </dgm:pt>
    <dgm:pt modelId="{7E010B56-6747-4F6E-B3B2-DF3CB125A363}">
      <dgm:prSet phldrT="[Texto]"/>
      <dgm:spPr>
        <a:solidFill>
          <a:srgbClr val="FF0000"/>
        </a:solidFill>
      </dgm:spPr>
      <dgm:t>
        <a:bodyPr/>
        <a:lstStyle/>
        <a:p>
          <a:r>
            <a:rPr lang="es-CL" dirty="0" smtClean="0"/>
            <a:t>FUEGO</a:t>
          </a:r>
          <a:endParaRPr lang="es-CL" dirty="0"/>
        </a:p>
      </dgm:t>
    </dgm:pt>
    <dgm:pt modelId="{1B769C8D-0937-4C32-B873-0C1A843B02EF}" type="parTrans" cxnId="{D76CC396-E65A-4A03-B455-717A20B2B8F9}">
      <dgm:prSet/>
      <dgm:spPr/>
      <dgm:t>
        <a:bodyPr/>
        <a:lstStyle/>
        <a:p>
          <a:endParaRPr lang="es-CL"/>
        </a:p>
      </dgm:t>
    </dgm:pt>
    <dgm:pt modelId="{A31CA4E3-BA7B-4C7C-9021-20F4E7CCA185}" type="sibTrans" cxnId="{D76CC396-E65A-4A03-B455-717A20B2B8F9}">
      <dgm:prSet/>
      <dgm:spPr/>
      <dgm:t>
        <a:bodyPr/>
        <a:lstStyle/>
        <a:p>
          <a:endParaRPr lang="es-CL"/>
        </a:p>
      </dgm:t>
    </dgm:pt>
    <dgm:pt modelId="{E01F2E7B-0D09-4818-ACE3-305979DA03DB}">
      <dgm:prSet phldrT="[Texto]"/>
      <dgm:spPr>
        <a:solidFill>
          <a:srgbClr val="00B0F0"/>
        </a:solidFill>
      </dgm:spPr>
      <dgm:t>
        <a:bodyPr/>
        <a:lstStyle/>
        <a:p>
          <a:r>
            <a:rPr lang="es-CL" dirty="0" smtClean="0"/>
            <a:t>AGUA</a:t>
          </a:r>
          <a:endParaRPr lang="es-CL" dirty="0"/>
        </a:p>
      </dgm:t>
    </dgm:pt>
    <dgm:pt modelId="{AA51A8AC-D29B-4F00-89E8-A82BF83D699F}" type="parTrans" cxnId="{199A9A06-81AB-4048-BAF8-BE957CC280B5}">
      <dgm:prSet/>
      <dgm:spPr/>
      <dgm:t>
        <a:bodyPr/>
        <a:lstStyle/>
        <a:p>
          <a:endParaRPr lang="es-CL"/>
        </a:p>
      </dgm:t>
    </dgm:pt>
    <dgm:pt modelId="{F2B91DFF-71F4-47B5-AFCA-F9821776E649}" type="sibTrans" cxnId="{199A9A06-81AB-4048-BAF8-BE957CC280B5}">
      <dgm:prSet/>
      <dgm:spPr/>
      <dgm:t>
        <a:bodyPr/>
        <a:lstStyle/>
        <a:p>
          <a:endParaRPr lang="es-CL"/>
        </a:p>
      </dgm:t>
    </dgm:pt>
    <dgm:pt modelId="{E8440A72-68E6-4787-A3A7-A8E1628E874D}" type="pres">
      <dgm:prSet presAssocID="{78124D5D-A196-458A-840F-44A50E3FF25F}" presName="cycle" presStyleCnt="0">
        <dgm:presLayoutVars>
          <dgm:dir/>
          <dgm:resizeHandles val="exact"/>
        </dgm:presLayoutVars>
      </dgm:prSet>
      <dgm:spPr/>
      <dgm:t>
        <a:bodyPr/>
        <a:lstStyle/>
        <a:p>
          <a:endParaRPr lang="es-CL"/>
        </a:p>
      </dgm:t>
    </dgm:pt>
    <dgm:pt modelId="{766D0C31-F798-4C94-8DED-27379A1266C0}" type="pres">
      <dgm:prSet presAssocID="{73964668-3432-4097-BEA3-7B54203F8D0D}" presName="node" presStyleLbl="node1" presStyleIdx="0" presStyleCnt="5">
        <dgm:presLayoutVars>
          <dgm:bulletEnabled val="1"/>
        </dgm:presLayoutVars>
      </dgm:prSet>
      <dgm:spPr/>
      <dgm:t>
        <a:bodyPr/>
        <a:lstStyle/>
        <a:p>
          <a:endParaRPr lang="es-CL"/>
        </a:p>
      </dgm:t>
    </dgm:pt>
    <dgm:pt modelId="{1B616AB6-D998-4E32-ADC1-C78522B54398}" type="pres">
      <dgm:prSet presAssocID="{DE1BFEE6-45A9-48BA-883D-DA397CF34D3D}" presName="sibTrans" presStyleLbl="sibTrans2D1" presStyleIdx="0" presStyleCnt="5" custAng="9964317"/>
      <dgm:spPr/>
      <dgm:t>
        <a:bodyPr/>
        <a:lstStyle/>
        <a:p>
          <a:endParaRPr lang="es-CL"/>
        </a:p>
      </dgm:t>
    </dgm:pt>
    <dgm:pt modelId="{9768CD23-8A76-4F42-9335-583F50565433}" type="pres">
      <dgm:prSet presAssocID="{DE1BFEE6-45A9-48BA-883D-DA397CF34D3D}" presName="connectorText" presStyleLbl="sibTrans2D1" presStyleIdx="0" presStyleCnt="5"/>
      <dgm:spPr/>
      <dgm:t>
        <a:bodyPr/>
        <a:lstStyle/>
        <a:p>
          <a:endParaRPr lang="es-CL"/>
        </a:p>
      </dgm:t>
    </dgm:pt>
    <dgm:pt modelId="{C133D2EA-64F2-4A22-B471-BD87C9F64C5E}" type="pres">
      <dgm:prSet presAssocID="{2266711B-D81A-4A06-ACDC-5E4058F6F110}" presName="node" presStyleLbl="node1" presStyleIdx="1" presStyleCnt="5">
        <dgm:presLayoutVars>
          <dgm:bulletEnabled val="1"/>
        </dgm:presLayoutVars>
      </dgm:prSet>
      <dgm:spPr/>
      <dgm:t>
        <a:bodyPr/>
        <a:lstStyle/>
        <a:p>
          <a:endParaRPr lang="es-CL"/>
        </a:p>
      </dgm:t>
    </dgm:pt>
    <dgm:pt modelId="{7935366C-86E5-4C7F-9201-1596D46B3062}" type="pres">
      <dgm:prSet presAssocID="{FB8E1900-F728-4A64-89FE-630B3D802975}" presName="sibTrans" presStyleLbl="sibTrans2D1" presStyleIdx="1" presStyleCnt="5" custAng="10345706" custLinFactNeighborX="9402" custLinFactNeighborY="7103"/>
      <dgm:spPr/>
      <dgm:t>
        <a:bodyPr/>
        <a:lstStyle/>
        <a:p>
          <a:endParaRPr lang="es-CL"/>
        </a:p>
      </dgm:t>
    </dgm:pt>
    <dgm:pt modelId="{82998831-FB04-4383-84F4-B98EA1FA5CDF}" type="pres">
      <dgm:prSet presAssocID="{FB8E1900-F728-4A64-89FE-630B3D802975}" presName="connectorText" presStyleLbl="sibTrans2D1" presStyleIdx="1" presStyleCnt="5"/>
      <dgm:spPr/>
      <dgm:t>
        <a:bodyPr/>
        <a:lstStyle/>
        <a:p>
          <a:endParaRPr lang="es-CL"/>
        </a:p>
      </dgm:t>
    </dgm:pt>
    <dgm:pt modelId="{DA9ACADB-F298-4993-B88E-CE508858CA1A}" type="pres">
      <dgm:prSet presAssocID="{01C44EF0-9CAA-4142-ACCD-D25DCFDC6E25}" presName="node" presStyleLbl="node1" presStyleIdx="2" presStyleCnt="5">
        <dgm:presLayoutVars>
          <dgm:bulletEnabled val="1"/>
        </dgm:presLayoutVars>
      </dgm:prSet>
      <dgm:spPr/>
      <dgm:t>
        <a:bodyPr/>
        <a:lstStyle/>
        <a:p>
          <a:endParaRPr lang="es-CL"/>
        </a:p>
      </dgm:t>
    </dgm:pt>
    <dgm:pt modelId="{EE617B2C-AE42-487E-BE09-C072A1551638}" type="pres">
      <dgm:prSet presAssocID="{6335A04A-F83F-4A0A-85E3-D4AE18776793}" presName="sibTrans" presStyleLbl="sibTrans2D1" presStyleIdx="2" presStyleCnt="5"/>
      <dgm:spPr/>
      <dgm:t>
        <a:bodyPr/>
        <a:lstStyle/>
        <a:p>
          <a:endParaRPr lang="es-CL"/>
        </a:p>
      </dgm:t>
    </dgm:pt>
    <dgm:pt modelId="{3B446D83-CCD8-473D-966E-DB176CA285BD}" type="pres">
      <dgm:prSet presAssocID="{6335A04A-F83F-4A0A-85E3-D4AE18776793}" presName="connectorText" presStyleLbl="sibTrans2D1" presStyleIdx="2" presStyleCnt="5"/>
      <dgm:spPr/>
      <dgm:t>
        <a:bodyPr/>
        <a:lstStyle/>
        <a:p>
          <a:endParaRPr lang="es-CL"/>
        </a:p>
      </dgm:t>
    </dgm:pt>
    <dgm:pt modelId="{D241097A-3AB4-4B66-B2BA-F52BFD226ADF}" type="pres">
      <dgm:prSet presAssocID="{7E010B56-6747-4F6E-B3B2-DF3CB125A363}" presName="node" presStyleLbl="node1" presStyleIdx="3" presStyleCnt="5">
        <dgm:presLayoutVars>
          <dgm:bulletEnabled val="1"/>
        </dgm:presLayoutVars>
      </dgm:prSet>
      <dgm:spPr/>
      <dgm:t>
        <a:bodyPr/>
        <a:lstStyle/>
        <a:p>
          <a:endParaRPr lang="es-CL"/>
        </a:p>
      </dgm:t>
    </dgm:pt>
    <dgm:pt modelId="{B76D5B20-85D8-40E2-878F-0B9B7C1ADD61}" type="pres">
      <dgm:prSet presAssocID="{A31CA4E3-BA7B-4C7C-9021-20F4E7CCA185}" presName="sibTrans" presStyleLbl="sibTrans2D1" presStyleIdx="3" presStyleCnt="5"/>
      <dgm:spPr/>
      <dgm:t>
        <a:bodyPr/>
        <a:lstStyle/>
        <a:p>
          <a:endParaRPr lang="es-CL"/>
        </a:p>
      </dgm:t>
    </dgm:pt>
    <dgm:pt modelId="{0582943E-D6B4-4471-AC67-BDFE181D0AA8}" type="pres">
      <dgm:prSet presAssocID="{A31CA4E3-BA7B-4C7C-9021-20F4E7CCA185}" presName="connectorText" presStyleLbl="sibTrans2D1" presStyleIdx="3" presStyleCnt="5"/>
      <dgm:spPr/>
      <dgm:t>
        <a:bodyPr/>
        <a:lstStyle/>
        <a:p>
          <a:endParaRPr lang="es-CL"/>
        </a:p>
      </dgm:t>
    </dgm:pt>
    <dgm:pt modelId="{3EE7764C-6A26-4551-9D04-ECC32A46D19D}" type="pres">
      <dgm:prSet presAssocID="{E01F2E7B-0D09-4818-ACE3-305979DA03DB}" presName="node" presStyleLbl="node1" presStyleIdx="4" presStyleCnt="5">
        <dgm:presLayoutVars>
          <dgm:bulletEnabled val="1"/>
        </dgm:presLayoutVars>
      </dgm:prSet>
      <dgm:spPr/>
      <dgm:t>
        <a:bodyPr/>
        <a:lstStyle/>
        <a:p>
          <a:endParaRPr lang="es-CL"/>
        </a:p>
      </dgm:t>
    </dgm:pt>
    <dgm:pt modelId="{C6762EEC-B522-4391-88B1-31BBA85E9B13}" type="pres">
      <dgm:prSet presAssocID="{F2B91DFF-71F4-47B5-AFCA-F9821776E649}" presName="sibTrans" presStyleLbl="sibTrans2D1" presStyleIdx="4" presStyleCnt="5"/>
      <dgm:spPr/>
      <dgm:t>
        <a:bodyPr/>
        <a:lstStyle/>
        <a:p>
          <a:endParaRPr lang="es-CL"/>
        </a:p>
      </dgm:t>
    </dgm:pt>
    <dgm:pt modelId="{ADE7D798-DF5B-4F7F-B9FD-BFA41599B6A9}" type="pres">
      <dgm:prSet presAssocID="{F2B91DFF-71F4-47B5-AFCA-F9821776E649}" presName="connectorText" presStyleLbl="sibTrans2D1" presStyleIdx="4" presStyleCnt="5"/>
      <dgm:spPr/>
      <dgm:t>
        <a:bodyPr/>
        <a:lstStyle/>
        <a:p>
          <a:endParaRPr lang="es-CL"/>
        </a:p>
      </dgm:t>
    </dgm:pt>
  </dgm:ptLst>
  <dgm:cxnLst>
    <dgm:cxn modelId="{7B634B5F-0EAA-41D2-81C0-4A26B1B36E05}" type="presOf" srcId="{6335A04A-F83F-4A0A-85E3-D4AE18776793}" destId="{3B446D83-CCD8-473D-966E-DB176CA285BD}" srcOrd="1" destOrd="0" presId="urn:microsoft.com/office/officeart/2005/8/layout/cycle2"/>
    <dgm:cxn modelId="{199A9A06-81AB-4048-BAF8-BE957CC280B5}" srcId="{78124D5D-A196-458A-840F-44A50E3FF25F}" destId="{E01F2E7B-0D09-4818-ACE3-305979DA03DB}" srcOrd="4" destOrd="0" parTransId="{AA51A8AC-D29B-4F00-89E8-A82BF83D699F}" sibTransId="{F2B91DFF-71F4-47B5-AFCA-F9821776E649}"/>
    <dgm:cxn modelId="{E774A54A-CA9A-461F-8DF3-2E5D327786AA}" type="presOf" srcId="{FB8E1900-F728-4A64-89FE-630B3D802975}" destId="{82998831-FB04-4383-84F4-B98EA1FA5CDF}" srcOrd="1" destOrd="0" presId="urn:microsoft.com/office/officeart/2005/8/layout/cycle2"/>
    <dgm:cxn modelId="{0A94E3CC-9FDE-4C54-8423-F03C8D9E02B2}" type="presOf" srcId="{F2B91DFF-71F4-47B5-AFCA-F9821776E649}" destId="{ADE7D798-DF5B-4F7F-B9FD-BFA41599B6A9}" srcOrd="1" destOrd="0" presId="urn:microsoft.com/office/officeart/2005/8/layout/cycle2"/>
    <dgm:cxn modelId="{A325647A-FCC7-4FA6-A60D-4390EA5D32EF}" type="presOf" srcId="{DE1BFEE6-45A9-48BA-883D-DA397CF34D3D}" destId="{1B616AB6-D998-4E32-ADC1-C78522B54398}" srcOrd="0" destOrd="0" presId="urn:microsoft.com/office/officeart/2005/8/layout/cycle2"/>
    <dgm:cxn modelId="{75C4A90F-2FF5-488E-BD2A-922934164EE0}" type="presOf" srcId="{A31CA4E3-BA7B-4C7C-9021-20F4E7CCA185}" destId="{B76D5B20-85D8-40E2-878F-0B9B7C1ADD61}" srcOrd="0" destOrd="0" presId="urn:microsoft.com/office/officeart/2005/8/layout/cycle2"/>
    <dgm:cxn modelId="{1CD4C90C-CFF0-43F9-95EB-55CA73F1AEB4}" type="presOf" srcId="{A31CA4E3-BA7B-4C7C-9021-20F4E7CCA185}" destId="{0582943E-D6B4-4471-AC67-BDFE181D0AA8}" srcOrd="1" destOrd="0" presId="urn:microsoft.com/office/officeart/2005/8/layout/cycle2"/>
    <dgm:cxn modelId="{0C2FC6C1-AA0B-4E5E-A11C-0284CDD67608}" type="presOf" srcId="{01C44EF0-9CAA-4142-ACCD-D25DCFDC6E25}" destId="{DA9ACADB-F298-4993-B88E-CE508858CA1A}" srcOrd="0" destOrd="0" presId="urn:microsoft.com/office/officeart/2005/8/layout/cycle2"/>
    <dgm:cxn modelId="{EF0FCD14-6315-42A1-8AB5-3E11F1837CCC}" type="presOf" srcId="{FB8E1900-F728-4A64-89FE-630B3D802975}" destId="{7935366C-86E5-4C7F-9201-1596D46B3062}" srcOrd="0" destOrd="0" presId="urn:microsoft.com/office/officeart/2005/8/layout/cycle2"/>
    <dgm:cxn modelId="{C0E5F7BF-8D4C-449D-960C-E88753F16EFB}" srcId="{78124D5D-A196-458A-840F-44A50E3FF25F}" destId="{01C44EF0-9CAA-4142-ACCD-D25DCFDC6E25}" srcOrd="2" destOrd="0" parTransId="{E3F24A57-8822-49B6-996C-E0E9E363F394}" sibTransId="{6335A04A-F83F-4A0A-85E3-D4AE18776793}"/>
    <dgm:cxn modelId="{04D40020-A030-42DF-B86D-018A29C2AF6F}" type="presOf" srcId="{73964668-3432-4097-BEA3-7B54203F8D0D}" destId="{766D0C31-F798-4C94-8DED-27379A1266C0}" srcOrd="0" destOrd="0" presId="urn:microsoft.com/office/officeart/2005/8/layout/cycle2"/>
    <dgm:cxn modelId="{7F464C6C-448B-4072-A350-6A0AFFC30222}" type="presOf" srcId="{DE1BFEE6-45A9-48BA-883D-DA397CF34D3D}" destId="{9768CD23-8A76-4F42-9335-583F50565433}" srcOrd="1" destOrd="0" presId="urn:microsoft.com/office/officeart/2005/8/layout/cycle2"/>
    <dgm:cxn modelId="{348AFAE6-985F-45C1-AB07-B40E54B0D199}" type="presOf" srcId="{2266711B-D81A-4A06-ACDC-5E4058F6F110}" destId="{C133D2EA-64F2-4A22-B471-BD87C9F64C5E}" srcOrd="0" destOrd="0" presId="urn:microsoft.com/office/officeart/2005/8/layout/cycle2"/>
    <dgm:cxn modelId="{8C7B0FFE-EDE9-465C-958C-D9687FF14D27}" type="presOf" srcId="{E01F2E7B-0D09-4818-ACE3-305979DA03DB}" destId="{3EE7764C-6A26-4551-9D04-ECC32A46D19D}" srcOrd="0" destOrd="0" presId="urn:microsoft.com/office/officeart/2005/8/layout/cycle2"/>
    <dgm:cxn modelId="{AF570D9F-3DBC-44F0-9EDE-69C47A3309C3}" srcId="{78124D5D-A196-458A-840F-44A50E3FF25F}" destId="{73964668-3432-4097-BEA3-7B54203F8D0D}" srcOrd="0" destOrd="0" parTransId="{03EFA54F-8C41-4A58-B06C-28BE643CA3EA}" sibTransId="{DE1BFEE6-45A9-48BA-883D-DA397CF34D3D}"/>
    <dgm:cxn modelId="{D76CC396-E65A-4A03-B455-717A20B2B8F9}" srcId="{78124D5D-A196-458A-840F-44A50E3FF25F}" destId="{7E010B56-6747-4F6E-B3B2-DF3CB125A363}" srcOrd="3" destOrd="0" parTransId="{1B769C8D-0937-4C32-B873-0C1A843B02EF}" sibTransId="{A31CA4E3-BA7B-4C7C-9021-20F4E7CCA185}"/>
    <dgm:cxn modelId="{7283AD11-971C-4828-ACA5-810744DE1942}" type="presOf" srcId="{6335A04A-F83F-4A0A-85E3-D4AE18776793}" destId="{EE617B2C-AE42-487E-BE09-C072A1551638}" srcOrd="0" destOrd="0" presId="urn:microsoft.com/office/officeart/2005/8/layout/cycle2"/>
    <dgm:cxn modelId="{73D49E06-9038-45AB-9A29-56C49144740D}" type="presOf" srcId="{78124D5D-A196-458A-840F-44A50E3FF25F}" destId="{E8440A72-68E6-4787-A3A7-A8E1628E874D}" srcOrd="0" destOrd="0" presId="urn:microsoft.com/office/officeart/2005/8/layout/cycle2"/>
    <dgm:cxn modelId="{D1AE3B0E-DA4A-4EB9-A296-03AD11F735E7}" type="presOf" srcId="{F2B91DFF-71F4-47B5-AFCA-F9821776E649}" destId="{C6762EEC-B522-4391-88B1-31BBA85E9B13}" srcOrd="0" destOrd="0" presId="urn:microsoft.com/office/officeart/2005/8/layout/cycle2"/>
    <dgm:cxn modelId="{0FF29E57-B768-4447-A564-07CCCA36DB0F}" type="presOf" srcId="{7E010B56-6747-4F6E-B3B2-DF3CB125A363}" destId="{D241097A-3AB4-4B66-B2BA-F52BFD226ADF}" srcOrd="0" destOrd="0" presId="urn:microsoft.com/office/officeart/2005/8/layout/cycle2"/>
    <dgm:cxn modelId="{5ADF4D82-2618-477D-9EAC-0788942BC81E}" srcId="{78124D5D-A196-458A-840F-44A50E3FF25F}" destId="{2266711B-D81A-4A06-ACDC-5E4058F6F110}" srcOrd="1" destOrd="0" parTransId="{65732DEC-4ADC-44ED-90A8-CED9E6069887}" sibTransId="{FB8E1900-F728-4A64-89FE-630B3D802975}"/>
    <dgm:cxn modelId="{4D2E4A1D-0A6E-4D29-B793-3E5651828D2D}" type="presParOf" srcId="{E8440A72-68E6-4787-A3A7-A8E1628E874D}" destId="{766D0C31-F798-4C94-8DED-27379A1266C0}" srcOrd="0" destOrd="0" presId="urn:microsoft.com/office/officeart/2005/8/layout/cycle2"/>
    <dgm:cxn modelId="{70F15710-C69E-4595-ADC3-1511DA0FB862}" type="presParOf" srcId="{E8440A72-68E6-4787-A3A7-A8E1628E874D}" destId="{1B616AB6-D998-4E32-ADC1-C78522B54398}" srcOrd="1" destOrd="0" presId="urn:microsoft.com/office/officeart/2005/8/layout/cycle2"/>
    <dgm:cxn modelId="{F06F6D6A-CF83-4901-B655-CEE4ABBBF2B7}" type="presParOf" srcId="{1B616AB6-D998-4E32-ADC1-C78522B54398}" destId="{9768CD23-8A76-4F42-9335-583F50565433}" srcOrd="0" destOrd="0" presId="urn:microsoft.com/office/officeart/2005/8/layout/cycle2"/>
    <dgm:cxn modelId="{C2E0FCB4-9D0F-40B5-8295-C872C7D2E65A}" type="presParOf" srcId="{E8440A72-68E6-4787-A3A7-A8E1628E874D}" destId="{C133D2EA-64F2-4A22-B471-BD87C9F64C5E}" srcOrd="2" destOrd="0" presId="urn:microsoft.com/office/officeart/2005/8/layout/cycle2"/>
    <dgm:cxn modelId="{B3CC6C43-688A-4887-9E52-B693D4A3118A}" type="presParOf" srcId="{E8440A72-68E6-4787-A3A7-A8E1628E874D}" destId="{7935366C-86E5-4C7F-9201-1596D46B3062}" srcOrd="3" destOrd="0" presId="urn:microsoft.com/office/officeart/2005/8/layout/cycle2"/>
    <dgm:cxn modelId="{901C0429-0333-4AFA-985C-8A9369D4D56E}" type="presParOf" srcId="{7935366C-86E5-4C7F-9201-1596D46B3062}" destId="{82998831-FB04-4383-84F4-B98EA1FA5CDF}" srcOrd="0" destOrd="0" presId="urn:microsoft.com/office/officeart/2005/8/layout/cycle2"/>
    <dgm:cxn modelId="{DA0FF189-4599-4AE4-B356-F902795A02CF}" type="presParOf" srcId="{E8440A72-68E6-4787-A3A7-A8E1628E874D}" destId="{DA9ACADB-F298-4993-B88E-CE508858CA1A}" srcOrd="4" destOrd="0" presId="urn:microsoft.com/office/officeart/2005/8/layout/cycle2"/>
    <dgm:cxn modelId="{4B9DD0E1-3744-463D-9216-0C1E24A7B13B}" type="presParOf" srcId="{E8440A72-68E6-4787-A3A7-A8E1628E874D}" destId="{EE617B2C-AE42-487E-BE09-C072A1551638}" srcOrd="5" destOrd="0" presId="urn:microsoft.com/office/officeart/2005/8/layout/cycle2"/>
    <dgm:cxn modelId="{049FFBA0-26DE-4104-8F9D-9712F73B6404}" type="presParOf" srcId="{EE617B2C-AE42-487E-BE09-C072A1551638}" destId="{3B446D83-CCD8-473D-966E-DB176CA285BD}" srcOrd="0" destOrd="0" presId="urn:microsoft.com/office/officeart/2005/8/layout/cycle2"/>
    <dgm:cxn modelId="{7231F617-9C48-4079-8937-42792498B4B8}" type="presParOf" srcId="{E8440A72-68E6-4787-A3A7-A8E1628E874D}" destId="{D241097A-3AB4-4B66-B2BA-F52BFD226ADF}" srcOrd="6" destOrd="0" presId="urn:microsoft.com/office/officeart/2005/8/layout/cycle2"/>
    <dgm:cxn modelId="{8E1D93D0-A34A-4E22-9365-02144AEBD7F1}" type="presParOf" srcId="{E8440A72-68E6-4787-A3A7-A8E1628E874D}" destId="{B76D5B20-85D8-40E2-878F-0B9B7C1ADD61}" srcOrd="7" destOrd="0" presId="urn:microsoft.com/office/officeart/2005/8/layout/cycle2"/>
    <dgm:cxn modelId="{405172E1-6668-4655-95EF-5AB1927F8771}" type="presParOf" srcId="{B76D5B20-85D8-40E2-878F-0B9B7C1ADD61}" destId="{0582943E-D6B4-4471-AC67-BDFE181D0AA8}" srcOrd="0" destOrd="0" presId="urn:microsoft.com/office/officeart/2005/8/layout/cycle2"/>
    <dgm:cxn modelId="{3AF241A0-C8B7-42B9-B980-4EA0A14D9570}" type="presParOf" srcId="{E8440A72-68E6-4787-A3A7-A8E1628E874D}" destId="{3EE7764C-6A26-4551-9D04-ECC32A46D19D}" srcOrd="8" destOrd="0" presId="urn:microsoft.com/office/officeart/2005/8/layout/cycle2"/>
    <dgm:cxn modelId="{01454093-182F-4E5A-BBCA-6D95064F005A}" type="presParOf" srcId="{E8440A72-68E6-4787-A3A7-A8E1628E874D}" destId="{C6762EEC-B522-4391-88B1-31BBA85E9B13}" srcOrd="9" destOrd="0" presId="urn:microsoft.com/office/officeart/2005/8/layout/cycle2"/>
    <dgm:cxn modelId="{1761E42B-91E2-4779-9C8E-B9FEBA852157}" type="presParOf" srcId="{C6762EEC-B522-4391-88B1-31BBA85E9B13}" destId="{ADE7D798-DF5B-4F7F-B9FD-BFA41599B6A9}" srcOrd="0" destOrd="0" presId="urn:microsoft.com/office/officeart/2005/8/layout/cycle2"/>
  </dgm:cxnLst>
  <dgm:bg/>
  <dgm:whole/>
</dgm:dataModel>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17C1C4F0-87ED-4946-A25F-B868A215A2DF}" type="datetimeFigureOut">
              <a:rPr lang="es-CL" smtClean="0"/>
              <a:pPr/>
              <a:t>08-06-2010</a:t>
            </a:fld>
            <a:endParaRPr lang="es-CL"/>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CL"/>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3B1CA87-4484-4052-B049-114F8FB14A5D}"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7C1C4F0-87ED-4946-A25F-B868A215A2DF}" type="datetimeFigureOut">
              <a:rPr lang="es-CL" smtClean="0"/>
              <a:pPr/>
              <a:t>08-06-2010</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13B1CA87-4484-4052-B049-114F8FB14A5D}"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7C1C4F0-87ED-4946-A25F-B868A215A2DF}" type="datetimeFigureOut">
              <a:rPr lang="es-CL" smtClean="0"/>
              <a:pPr/>
              <a:t>08-06-2010</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13B1CA87-4484-4052-B049-114F8FB14A5D}"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7C1C4F0-87ED-4946-A25F-B868A215A2DF}" type="datetimeFigureOut">
              <a:rPr lang="es-CL" smtClean="0"/>
              <a:pPr/>
              <a:t>08-06-2010</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13B1CA87-4484-4052-B049-114F8FB14A5D}" type="slidenum">
              <a:rPr lang="es-CL" smtClean="0"/>
              <a:pPr/>
              <a:t>‹Nº›</a:t>
            </a:fld>
            <a:endParaRPr lang="es-CL"/>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17C1C4F0-87ED-4946-A25F-B868A215A2DF}" type="datetimeFigureOut">
              <a:rPr lang="es-CL" smtClean="0"/>
              <a:pPr/>
              <a:t>08-06-2010</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13B1CA87-4484-4052-B049-114F8FB14A5D}" type="slidenum">
              <a:rPr lang="es-CL" smtClean="0"/>
              <a:pPr/>
              <a:t>‹Nº›</a:t>
            </a:fld>
            <a:endParaRPr lang="es-CL"/>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7C1C4F0-87ED-4946-A25F-B868A215A2DF}" type="datetimeFigureOut">
              <a:rPr lang="es-CL" smtClean="0"/>
              <a:pPr/>
              <a:t>08-06-2010</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13B1CA87-4484-4052-B049-114F8FB14A5D}" type="slidenum">
              <a:rPr lang="es-CL" smtClean="0"/>
              <a:pPr/>
              <a:t>‹Nº›</a:t>
            </a:fld>
            <a:endParaRPr lang="es-CL"/>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17C1C4F0-87ED-4946-A25F-B868A215A2DF}" type="datetimeFigureOut">
              <a:rPr lang="es-CL" smtClean="0"/>
              <a:pPr/>
              <a:t>08-06-2010</a:t>
            </a:fld>
            <a:endParaRPr lang="es-CL"/>
          </a:p>
        </p:txBody>
      </p:sp>
      <p:sp>
        <p:nvSpPr>
          <p:cNvPr id="8" name="7 Marcador de pie de página"/>
          <p:cNvSpPr>
            <a:spLocks noGrp="1"/>
          </p:cNvSpPr>
          <p:nvPr>
            <p:ph type="ftr" sz="quarter" idx="11"/>
          </p:nvPr>
        </p:nvSpPr>
        <p:spPr/>
        <p:txBody>
          <a:bodyPr/>
          <a:lstStyle>
            <a:extLst/>
          </a:lstStyle>
          <a:p>
            <a:endParaRPr lang="es-CL"/>
          </a:p>
        </p:txBody>
      </p:sp>
      <p:sp>
        <p:nvSpPr>
          <p:cNvPr id="9" name="8 Marcador de número de diapositiva"/>
          <p:cNvSpPr>
            <a:spLocks noGrp="1"/>
          </p:cNvSpPr>
          <p:nvPr>
            <p:ph type="sldNum" sz="quarter" idx="12"/>
          </p:nvPr>
        </p:nvSpPr>
        <p:spPr/>
        <p:txBody>
          <a:bodyPr/>
          <a:lstStyle>
            <a:extLst/>
          </a:lstStyle>
          <a:p>
            <a:fld id="{13B1CA87-4484-4052-B049-114F8FB14A5D}"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17C1C4F0-87ED-4946-A25F-B868A215A2DF}" type="datetimeFigureOut">
              <a:rPr lang="es-CL" smtClean="0"/>
              <a:pPr/>
              <a:t>08-06-2010</a:t>
            </a:fld>
            <a:endParaRPr lang="es-CL"/>
          </a:p>
        </p:txBody>
      </p:sp>
      <p:sp>
        <p:nvSpPr>
          <p:cNvPr id="4" name="3 Marcador de pie de página"/>
          <p:cNvSpPr>
            <a:spLocks noGrp="1"/>
          </p:cNvSpPr>
          <p:nvPr>
            <p:ph type="ftr" sz="quarter" idx="11"/>
          </p:nvPr>
        </p:nvSpPr>
        <p:spPr/>
        <p:txBody>
          <a:bodyPr/>
          <a:lstStyle>
            <a:extLst/>
          </a:lstStyle>
          <a:p>
            <a:endParaRPr lang="es-CL"/>
          </a:p>
        </p:txBody>
      </p:sp>
      <p:sp>
        <p:nvSpPr>
          <p:cNvPr id="5" name="4 Marcador de número de diapositiva"/>
          <p:cNvSpPr>
            <a:spLocks noGrp="1"/>
          </p:cNvSpPr>
          <p:nvPr>
            <p:ph type="sldNum" sz="quarter" idx="12"/>
          </p:nvPr>
        </p:nvSpPr>
        <p:spPr/>
        <p:txBody>
          <a:bodyPr/>
          <a:lstStyle>
            <a:extLst/>
          </a:lstStyle>
          <a:p>
            <a:fld id="{13B1CA87-4484-4052-B049-114F8FB14A5D}" type="slidenum">
              <a:rPr lang="es-CL" smtClean="0"/>
              <a:pPr/>
              <a:t>‹Nº›</a:t>
            </a:fld>
            <a:endParaRPr lang="es-CL"/>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17C1C4F0-87ED-4946-A25F-B868A215A2DF}" type="datetimeFigureOut">
              <a:rPr lang="es-CL" smtClean="0"/>
              <a:pPr/>
              <a:t>08-06-2010</a:t>
            </a:fld>
            <a:endParaRPr lang="es-CL"/>
          </a:p>
        </p:txBody>
      </p:sp>
      <p:sp>
        <p:nvSpPr>
          <p:cNvPr id="3" name="2 Marcador de pie de página"/>
          <p:cNvSpPr>
            <a:spLocks noGrp="1"/>
          </p:cNvSpPr>
          <p:nvPr>
            <p:ph type="ftr" sz="quarter" idx="11"/>
          </p:nvPr>
        </p:nvSpPr>
        <p:spPr/>
        <p:txBody>
          <a:bodyPr/>
          <a:lstStyle>
            <a:extLst/>
          </a:lstStyle>
          <a:p>
            <a:endParaRPr lang="es-CL"/>
          </a:p>
        </p:txBody>
      </p:sp>
      <p:sp>
        <p:nvSpPr>
          <p:cNvPr id="4" name="3 Marcador de número de diapositiva"/>
          <p:cNvSpPr>
            <a:spLocks noGrp="1"/>
          </p:cNvSpPr>
          <p:nvPr>
            <p:ph type="sldNum" sz="quarter" idx="12"/>
          </p:nvPr>
        </p:nvSpPr>
        <p:spPr/>
        <p:txBody>
          <a:bodyPr/>
          <a:lstStyle>
            <a:extLst/>
          </a:lstStyle>
          <a:p>
            <a:fld id="{13B1CA87-4484-4052-B049-114F8FB14A5D}"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17C1C4F0-87ED-4946-A25F-B868A215A2DF}" type="datetimeFigureOut">
              <a:rPr lang="es-CL" smtClean="0"/>
              <a:pPr/>
              <a:t>08-06-2010</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13B1CA87-4484-4052-B049-114F8FB14A5D}"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17C1C4F0-87ED-4946-A25F-B868A215A2DF}" type="datetimeFigureOut">
              <a:rPr lang="es-CL" smtClean="0"/>
              <a:pPr/>
              <a:t>08-06-2010</a:t>
            </a:fld>
            <a:endParaRPr lang="es-CL"/>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CL"/>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3B1CA87-4484-4052-B049-114F8FB14A5D}" type="slidenum">
              <a:rPr lang="es-CL" smtClean="0"/>
              <a:pPr/>
              <a:t>‹Nº›</a:t>
            </a:fld>
            <a:endParaRPr lang="es-CL"/>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7C1C4F0-87ED-4946-A25F-B868A215A2DF}" type="datetimeFigureOut">
              <a:rPr lang="es-CL" smtClean="0"/>
              <a:pPr/>
              <a:t>08-06-2010</a:t>
            </a:fld>
            <a:endParaRPr lang="es-CL"/>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CL"/>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3B1CA87-4484-4052-B049-114F8FB14A5D}"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pPr algn="ctr"/>
            <a:r>
              <a:rPr lang="es-CL" dirty="0" smtClean="0"/>
              <a:t>DERECHO INTERNACIONAL DEL MEDIO AMBIENTE</a:t>
            </a:r>
            <a:endParaRPr lang="es-CL" dirty="0"/>
          </a:p>
        </p:txBody>
      </p:sp>
      <p:sp>
        <p:nvSpPr>
          <p:cNvPr id="3" name="2 Subtítulo"/>
          <p:cNvSpPr>
            <a:spLocks noGrp="1"/>
          </p:cNvSpPr>
          <p:nvPr>
            <p:ph type="subTitle" idx="1"/>
          </p:nvPr>
        </p:nvSpPr>
        <p:spPr/>
        <p:txBody>
          <a:bodyPr>
            <a:normAutofit/>
          </a:bodyPr>
          <a:lstStyle/>
          <a:p>
            <a:pPr algn="ctr"/>
            <a:endParaRPr lang="es-CL" sz="2000" dirty="0" smtClean="0"/>
          </a:p>
          <a:p>
            <a:pPr algn="ctr"/>
            <a:r>
              <a:rPr lang="es-CL" sz="2000" dirty="0" smtClean="0"/>
              <a:t>CÁTEDRA DE DERECHO INTERNACIONAL ECONÓMICO</a:t>
            </a:r>
          </a:p>
          <a:p>
            <a:pPr algn="ctr"/>
            <a:r>
              <a:rPr lang="es-CL" sz="2000" dirty="0" smtClean="0"/>
              <a:t>1° SEMESTRE DE 2010</a:t>
            </a:r>
            <a:endParaRPr lang="es-CL"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half" idx="1"/>
          </p:nvPr>
        </p:nvSpPr>
        <p:spPr/>
        <p:txBody>
          <a:bodyPr>
            <a:normAutofit lnSpcReduction="10000"/>
          </a:bodyPr>
          <a:lstStyle/>
          <a:p>
            <a:r>
              <a:rPr lang="es-CL" dirty="0" smtClean="0"/>
              <a:t>La legislación internacional sobre la protección de la capa de Ozono surge con el descubrimiento por parte de científicos británicos del hoyo en la capa que se encuentra en el polo sur.</a:t>
            </a:r>
          </a:p>
          <a:p>
            <a:endParaRPr lang="es-CL" dirty="0"/>
          </a:p>
        </p:txBody>
      </p:sp>
      <p:sp>
        <p:nvSpPr>
          <p:cNvPr id="3" name="2 Título"/>
          <p:cNvSpPr>
            <a:spLocks noGrp="1"/>
          </p:cNvSpPr>
          <p:nvPr>
            <p:ph type="title"/>
          </p:nvPr>
        </p:nvSpPr>
        <p:spPr>
          <a:ln>
            <a:solidFill>
              <a:schemeClr val="tx1"/>
            </a:solidFill>
          </a:ln>
        </p:spPr>
        <p:txBody>
          <a:bodyPr/>
          <a:lstStyle/>
          <a:p>
            <a:r>
              <a:rPr lang="es-CL" dirty="0" smtClean="0"/>
              <a:t>2) Protección capa de Ozono</a:t>
            </a:r>
            <a:endParaRPr lang="es-CL" dirty="0"/>
          </a:p>
        </p:txBody>
      </p:sp>
      <p:pic>
        <p:nvPicPr>
          <p:cNvPr id="3074" name="Picture 2"/>
          <p:cNvPicPr>
            <a:picLocks noGrp="1" noChangeAspect="1" noChangeArrowheads="1"/>
          </p:cNvPicPr>
          <p:nvPr>
            <p:ph sz="half" idx="2"/>
          </p:nvPr>
        </p:nvPicPr>
        <p:blipFill>
          <a:blip r:embed="rId2"/>
          <a:srcRect/>
          <a:stretch>
            <a:fillRect/>
          </a:stretch>
        </p:blipFill>
        <p:spPr bwMode="auto">
          <a:xfrm>
            <a:off x="4648200" y="1724819"/>
            <a:ext cx="4038600" cy="40386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pPr algn="just"/>
            <a:r>
              <a:rPr lang="es-CL" dirty="0" smtClean="0"/>
              <a:t>Convenio para la protección de la capa de Ozono.</a:t>
            </a:r>
          </a:p>
          <a:p>
            <a:pPr algn="just"/>
            <a:r>
              <a:rPr lang="es-CL" dirty="0" smtClean="0"/>
              <a:t>Entra en vigencia 3 años mas tarde (1988)</a:t>
            </a:r>
          </a:p>
          <a:p>
            <a:pPr algn="just"/>
            <a:r>
              <a:rPr lang="es-CL" dirty="0" smtClean="0"/>
              <a:t>Firmada por Chile en 1985 y ratificada en 1990.</a:t>
            </a:r>
          </a:p>
          <a:p>
            <a:endParaRPr lang="es-CL" dirty="0" smtClean="0"/>
          </a:p>
          <a:p>
            <a:pPr algn="just"/>
            <a:r>
              <a:rPr lang="es-CL" dirty="0" smtClean="0"/>
              <a:t>Obliga a las partes a tomar las medidas apropiadas para proteger la salud humana y el medio ambiente contra los efectos adversos resultantes o que puedan resultar de las actividades humanas que modifiquen la capa de ozono. (Art. 2)</a:t>
            </a:r>
            <a:endParaRPr lang="es-CL" dirty="0"/>
          </a:p>
        </p:txBody>
      </p:sp>
      <p:sp>
        <p:nvSpPr>
          <p:cNvPr id="3" name="2 Título"/>
          <p:cNvSpPr>
            <a:spLocks noGrp="1"/>
          </p:cNvSpPr>
          <p:nvPr>
            <p:ph type="title"/>
          </p:nvPr>
        </p:nvSpPr>
        <p:spPr/>
        <p:txBody>
          <a:bodyPr/>
          <a:lstStyle/>
          <a:p>
            <a:pPr algn="ctr"/>
            <a:r>
              <a:rPr lang="es-CL" dirty="0" smtClean="0"/>
              <a:t>Convenio de Viena (1985)</a:t>
            </a:r>
            <a:endParaRPr lang="es-C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endParaRPr lang="es-CL" dirty="0" smtClean="0"/>
          </a:p>
          <a:p>
            <a:pPr algn="just"/>
            <a:r>
              <a:rPr lang="es-CL" dirty="0" smtClean="0"/>
              <a:t>Protocolo relativo a las sustancias que agotan el ozono.</a:t>
            </a:r>
          </a:p>
          <a:p>
            <a:pPr algn="just"/>
            <a:endParaRPr lang="es-CL" dirty="0" smtClean="0"/>
          </a:p>
          <a:p>
            <a:pPr algn="just"/>
            <a:r>
              <a:rPr lang="es-CL" dirty="0" smtClean="0"/>
              <a:t>El acuerdo fue negociado en 1987 y entró en vigor el 1º de enero de 1989.</a:t>
            </a:r>
          </a:p>
          <a:p>
            <a:pPr algn="just">
              <a:buNone/>
            </a:pPr>
            <a:endParaRPr lang="es-CL" dirty="0" smtClean="0"/>
          </a:p>
          <a:p>
            <a:pPr algn="just"/>
            <a:r>
              <a:rPr lang="es-CL" dirty="0" smtClean="0"/>
              <a:t>Chile lo firmó en 1988 y lo ratificó en 1990.</a:t>
            </a:r>
          </a:p>
          <a:p>
            <a:pPr algn="just"/>
            <a:endParaRPr lang="es-CL" dirty="0" smtClean="0"/>
          </a:p>
          <a:p>
            <a:pPr algn="just"/>
            <a:endParaRPr lang="es-CL" dirty="0"/>
          </a:p>
        </p:txBody>
      </p:sp>
      <p:sp>
        <p:nvSpPr>
          <p:cNvPr id="3" name="2 Título"/>
          <p:cNvSpPr>
            <a:spLocks noGrp="1"/>
          </p:cNvSpPr>
          <p:nvPr>
            <p:ph type="title"/>
          </p:nvPr>
        </p:nvSpPr>
        <p:spPr/>
        <p:txBody>
          <a:bodyPr/>
          <a:lstStyle/>
          <a:p>
            <a:pPr algn="ctr"/>
            <a:r>
              <a:rPr lang="es-CL" dirty="0" smtClean="0"/>
              <a:t>Protocolo de Montreal (1987)</a:t>
            </a:r>
            <a:endParaRPr lang="es-C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1"/>
          </p:nvPr>
        </p:nvSpPr>
        <p:spPr/>
        <p:txBody>
          <a:bodyPr>
            <a:normAutofit fontScale="92500"/>
          </a:bodyPr>
          <a:lstStyle/>
          <a:p>
            <a:pPr algn="just"/>
            <a:r>
              <a:rPr lang="es-CL" dirty="0" smtClean="0"/>
              <a:t>El objeto de este Tratado es disminuir la producción y consumo de productos y sustancias que afectan la capa de ozono.</a:t>
            </a:r>
          </a:p>
          <a:p>
            <a:pPr algn="just"/>
            <a:r>
              <a:rPr lang="es-CL" dirty="0" smtClean="0"/>
              <a:t>CFC: </a:t>
            </a:r>
            <a:r>
              <a:rPr lang="es-CL" dirty="0" err="1" smtClean="0"/>
              <a:t>Clorofluorocarbonos</a:t>
            </a:r>
            <a:r>
              <a:rPr lang="es-CL" dirty="0" smtClean="0"/>
              <a:t>.</a:t>
            </a:r>
          </a:p>
          <a:p>
            <a:endParaRPr lang="es-CL" dirty="0"/>
          </a:p>
        </p:txBody>
      </p:sp>
      <p:pic>
        <p:nvPicPr>
          <p:cNvPr id="5122" name="Picture 2"/>
          <p:cNvPicPr>
            <a:picLocks noGrp="1" noChangeAspect="1" noChangeArrowheads="1"/>
          </p:cNvPicPr>
          <p:nvPr>
            <p:ph sz="half" idx="2"/>
          </p:nvPr>
        </p:nvPicPr>
        <p:blipFill>
          <a:blip r:embed="rId2"/>
          <a:stretch>
            <a:fillRect/>
          </a:stretch>
        </p:blipFill>
        <p:spPr bwMode="auto">
          <a:xfrm>
            <a:off x="4648200" y="2358241"/>
            <a:ext cx="4038600" cy="2771755"/>
          </a:xfrm>
          <a:prstGeom prst="rect">
            <a:avLst/>
          </a:prstGeom>
          <a:noFill/>
          <a:ln w="9525">
            <a:noFill/>
            <a:miter lim="800000"/>
            <a:headEnd/>
            <a:tailEnd/>
          </a:ln>
          <a:effectLst/>
        </p:spPr>
      </p:pic>
      <p:sp>
        <p:nvSpPr>
          <p:cNvPr id="8" name="7 Título"/>
          <p:cNvSpPr>
            <a:spLocks noGrp="1"/>
          </p:cNvSpPr>
          <p:nvPr>
            <p:ph type="title"/>
          </p:nvPr>
        </p:nvSpPr>
        <p:spPr/>
        <p:txBody>
          <a:bodyPr/>
          <a:lstStyle/>
          <a:p>
            <a:pPr algn="ctr"/>
            <a:r>
              <a:rPr lang="es-CL" dirty="0" smtClean="0"/>
              <a:t>Protocolo de Montreal (1987)</a:t>
            </a:r>
            <a:endParaRPr lang="es-C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dirty="0" smtClean="0"/>
              <a:t>Se establece un cronograma y exigencias para reducir los CFC de manera diferenciada a los Estados, según su nivel económico.</a:t>
            </a:r>
          </a:p>
          <a:p>
            <a:pPr>
              <a:buNone/>
            </a:pPr>
            <a:endParaRPr lang="es-CL" dirty="0" smtClean="0"/>
          </a:p>
          <a:p>
            <a:r>
              <a:rPr lang="es-CL" dirty="0" smtClean="0"/>
              <a:t>Existen los Países A5, o desarrollados y los Países NO-A5, o en vías de desarrollo.</a:t>
            </a:r>
          </a:p>
          <a:p>
            <a:pPr>
              <a:buNone/>
            </a:pPr>
            <a:endParaRPr lang="es-CL" dirty="0" smtClean="0"/>
          </a:p>
          <a:p>
            <a:r>
              <a:rPr lang="es-CL" dirty="0" smtClean="0"/>
              <a:t>Chile se encuentra en el listado de Países NO-A5.</a:t>
            </a:r>
            <a:endParaRPr lang="es-CL" dirty="0"/>
          </a:p>
        </p:txBody>
      </p:sp>
      <p:sp>
        <p:nvSpPr>
          <p:cNvPr id="3" name="2 Título"/>
          <p:cNvSpPr>
            <a:spLocks noGrp="1"/>
          </p:cNvSpPr>
          <p:nvPr>
            <p:ph type="title"/>
          </p:nvPr>
        </p:nvSpPr>
        <p:spPr/>
        <p:txBody>
          <a:bodyPr/>
          <a:lstStyle/>
          <a:p>
            <a:pPr algn="ctr"/>
            <a:r>
              <a:rPr lang="es-CL" dirty="0" smtClean="0"/>
              <a:t>Protocolo de Montreal (1987)</a:t>
            </a:r>
            <a:endParaRPr lang="es-C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half" idx="1"/>
          </p:nvPr>
        </p:nvSpPr>
        <p:spPr/>
        <p:txBody>
          <a:bodyPr/>
          <a:lstStyle/>
          <a:p>
            <a:pPr algn="just"/>
            <a:endParaRPr lang="es-CL" dirty="0" smtClean="0"/>
          </a:p>
          <a:p>
            <a:pPr algn="just"/>
            <a:r>
              <a:rPr lang="es-CL" dirty="0" smtClean="0"/>
              <a:t>A partir de 1995 se comienzan a reunir los representantes de los Estados de la ONU en las Conferencias sobre Cambio Climático.</a:t>
            </a:r>
            <a:endParaRPr lang="es-CL" dirty="0"/>
          </a:p>
        </p:txBody>
      </p:sp>
      <p:sp>
        <p:nvSpPr>
          <p:cNvPr id="3" name="2 Título"/>
          <p:cNvSpPr>
            <a:spLocks noGrp="1"/>
          </p:cNvSpPr>
          <p:nvPr>
            <p:ph type="title"/>
          </p:nvPr>
        </p:nvSpPr>
        <p:spPr>
          <a:ln>
            <a:solidFill>
              <a:schemeClr val="tx1"/>
            </a:solidFill>
          </a:ln>
        </p:spPr>
        <p:txBody>
          <a:bodyPr/>
          <a:lstStyle/>
          <a:p>
            <a:pPr algn="ctr"/>
            <a:r>
              <a:rPr lang="es-CL" dirty="0" smtClean="0"/>
              <a:t>3) Cambio Climático</a:t>
            </a:r>
            <a:endParaRPr lang="es-CL" dirty="0"/>
          </a:p>
        </p:txBody>
      </p:sp>
      <p:pic>
        <p:nvPicPr>
          <p:cNvPr id="1026" name="Picture 2"/>
          <p:cNvPicPr>
            <a:picLocks noGrp="1" noChangeAspect="1" noChangeArrowheads="1"/>
          </p:cNvPicPr>
          <p:nvPr>
            <p:ph sz="half" idx="2"/>
          </p:nvPr>
        </p:nvPicPr>
        <p:blipFill>
          <a:blip r:embed="rId2"/>
          <a:srcRect/>
          <a:stretch>
            <a:fillRect/>
          </a:stretch>
        </p:blipFill>
        <p:spPr bwMode="auto">
          <a:xfrm>
            <a:off x="4643438" y="1714488"/>
            <a:ext cx="4038600" cy="33655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dirty="0" smtClean="0"/>
              <a:t>Adoptada en Nueva York por parte de la ONU.</a:t>
            </a:r>
          </a:p>
          <a:p>
            <a:r>
              <a:rPr lang="es-CL" dirty="0" smtClean="0"/>
              <a:t>Fruto de la Cumbre de la Tierra de 1992.</a:t>
            </a:r>
          </a:p>
          <a:p>
            <a:r>
              <a:rPr lang="es-CL" dirty="0" smtClean="0"/>
              <a:t>Ratificada por Chile en 1994.</a:t>
            </a:r>
          </a:p>
          <a:p>
            <a:endParaRPr lang="es-CL" dirty="0" smtClean="0"/>
          </a:p>
          <a:p>
            <a:r>
              <a:rPr lang="es-CL" dirty="0" smtClean="0"/>
              <a:t>Su objetivo principal es estabilizar la emisión de GEI o Gases que provocan el Efecto Invernadero.</a:t>
            </a:r>
          </a:p>
          <a:p>
            <a:r>
              <a:rPr lang="es-CL" dirty="0" smtClean="0"/>
              <a:t>Así también abordar acciones preventivas ante el inevitable cambio climático.</a:t>
            </a:r>
            <a:endParaRPr lang="es-CL" dirty="0"/>
          </a:p>
        </p:txBody>
      </p:sp>
      <p:sp>
        <p:nvSpPr>
          <p:cNvPr id="3" name="2 Título"/>
          <p:cNvSpPr>
            <a:spLocks noGrp="1"/>
          </p:cNvSpPr>
          <p:nvPr>
            <p:ph type="title"/>
          </p:nvPr>
        </p:nvSpPr>
        <p:spPr/>
        <p:txBody>
          <a:bodyPr>
            <a:normAutofit fontScale="90000"/>
          </a:bodyPr>
          <a:lstStyle/>
          <a:p>
            <a:pPr algn="ctr"/>
            <a:r>
              <a:rPr lang="es-CL" dirty="0" smtClean="0"/>
              <a:t>Convención sobre Cambio Climático (1992)</a:t>
            </a:r>
            <a:endParaRPr lang="es-C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a:r>
              <a:rPr lang="es-CL" dirty="0" smtClean="0"/>
              <a:t>Convención sobre Cambio Climático (1992)</a:t>
            </a:r>
            <a:endParaRPr lang="es-CL" dirty="0"/>
          </a:p>
        </p:txBody>
      </p:sp>
      <p:pic>
        <p:nvPicPr>
          <p:cNvPr id="6146" name="Picture 2"/>
          <p:cNvPicPr>
            <a:picLocks noGrp="1" noChangeAspect="1" noChangeArrowheads="1"/>
          </p:cNvPicPr>
          <p:nvPr>
            <p:ph idx="1"/>
          </p:nvPr>
        </p:nvPicPr>
        <p:blipFill>
          <a:blip r:embed="rId2"/>
          <a:srcRect/>
          <a:stretch>
            <a:fillRect/>
          </a:stretch>
        </p:blipFill>
        <p:spPr bwMode="auto">
          <a:xfrm>
            <a:off x="714348" y="1527904"/>
            <a:ext cx="7786742" cy="4473472"/>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CL" dirty="0" smtClean="0"/>
              <a:t>Forma parte de la Convención Marco de la ONU sobre Cambio Climático de 1992.</a:t>
            </a:r>
          </a:p>
          <a:p>
            <a:pPr algn="just"/>
            <a:r>
              <a:rPr lang="es-CL" dirty="0" smtClean="0"/>
              <a:t>Es considerada un ajuste a dicha Convención, dándole fuerza vinculante y medidas mas estrictas.</a:t>
            </a:r>
          </a:p>
          <a:p>
            <a:pPr algn="just"/>
            <a:endParaRPr lang="es-CL" dirty="0" smtClean="0"/>
          </a:p>
          <a:p>
            <a:pPr algn="just"/>
            <a:r>
              <a:rPr lang="es-CL" dirty="0" smtClean="0"/>
              <a:t>Su objetivo es reducir seis gases distintos, para prevenir el cambio climático.</a:t>
            </a:r>
          </a:p>
          <a:p>
            <a:pPr algn="just"/>
            <a:r>
              <a:rPr lang="es-CL" dirty="0" smtClean="0"/>
              <a:t>Entró en vigor recién en 2005 cuando Rusia lo ratificó.</a:t>
            </a:r>
            <a:endParaRPr lang="es-CL" dirty="0"/>
          </a:p>
        </p:txBody>
      </p:sp>
      <p:sp>
        <p:nvSpPr>
          <p:cNvPr id="3" name="2 Título"/>
          <p:cNvSpPr>
            <a:spLocks noGrp="1"/>
          </p:cNvSpPr>
          <p:nvPr>
            <p:ph type="title"/>
          </p:nvPr>
        </p:nvSpPr>
        <p:spPr/>
        <p:txBody>
          <a:bodyPr/>
          <a:lstStyle/>
          <a:p>
            <a:pPr algn="ctr"/>
            <a:r>
              <a:rPr lang="es-CL" dirty="0" smtClean="0"/>
              <a:t>Protocolo de Kioto (1997)</a:t>
            </a:r>
            <a:endParaRPr lang="es-C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CL" dirty="0" smtClean="0"/>
              <a:t>Los países desarrollados producen el 55% del CO2 del mundo.</a:t>
            </a:r>
          </a:p>
          <a:p>
            <a:pPr algn="just"/>
            <a:endParaRPr lang="es-CL" dirty="0" smtClean="0"/>
          </a:p>
          <a:p>
            <a:pPr algn="just"/>
            <a:r>
              <a:rPr lang="es-CL" dirty="0" smtClean="0"/>
              <a:t>Chile lo ratificó recién en 2004.</a:t>
            </a:r>
          </a:p>
          <a:p>
            <a:pPr algn="just"/>
            <a:endParaRPr lang="es-CL" dirty="0" smtClean="0"/>
          </a:p>
          <a:p>
            <a:pPr algn="just"/>
            <a:r>
              <a:rPr lang="es-CL" dirty="0" smtClean="0"/>
              <a:t>Mecanismos del Protocolo:</a:t>
            </a:r>
          </a:p>
          <a:p>
            <a:pPr lvl="1" algn="just"/>
            <a:r>
              <a:rPr lang="es-CL" dirty="0" smtClean="0"/>
              <a:t>A) Comercio de derechos de emisión de gases.</a:t>
            </a:r>
          </a:p>
          <a:p>
            <a:pPr lvl="1" algn="just"/>
            <a:r>
              <a:rPr lang="es-CL" dirty="0" smtClean="0"/>
              <a:t>B) Mecanismo para un desarrollo limpio</a:t>
            </a:r>
          </a:p>
          <a:p>
            <a:pPr lvl="1" algn="just"/>
            <a:r>
              <a:rPr lang="es-CL" dirty="0" smtClean="0"/>
              <a:t>C) Créditos para proyectos de limitación de emisiones.</a:t>
            </a:r>
          </a:p>
        </p:txBody>
      </p:sp>
      <p:sp>
        <p:nvSpPr>
          <p:cNvPr id="3" name="2 Título"/>
          <p:cNvSpPr>
            <a:spLocks noGrp="1"/>
          </p:cNvSpPr>
          <p:nvPr>
            <p:ph type="title"/>
          </p:nvPr>
        </p:nvSpPr>
        <p:spPr/>
        <p:txBody>
          <a:bodyPr/>
          <a:lstStyle/>
          <a:p>
            <a:pPr algn="ctr"/>
            <a:r>
              <a:rPr lang="es-CL" dirty="0" smtClean="0"/>
              <a:t>Protocolo de Kioto (1997)</a:t>
            </a:r>
            <a:endParaRPr lang="es-C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CL" dirty="0" smtClean="0"/>
              <a:t>ESQUEMA GENERAL</a:t>
            </a:r>
            <a:endParaRPr lang="es-CL" dirty="0"/>
          </a:p>
        </p:txBody>
      </p:sp>
      <p:graphicFrame>
        <p:nvGraphicFramePr>
          <p:cNvPr id="4" name="4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r>
              <a:rPr lang="es-CL" dirty="0" smtClean="0"/>
              <a:t>Estados Unidos de América firmó el protocolo de Kioto en 1997, adhiriendo simbólicamente hasta 2001, donde se decidió a no ratificar y retirarse del protocolo.</a:t>
            </a:r>
          </a:p>
          <a:p>
            <a:r>
              <a:rPr lang="es-CL" dirty="0" smtClean="0"/>
              <a:t>Su razón de fondo es el impacto en su economía y la injusticia que produciría limitar emisiones a USA y no a países en vías de desarrollo como CHINA.</a:t>
            </a:r>
          </a:p>
          <a:p>
            <a:r>
              <a:rPr lang="es-CL" dirty="0" smtClean="0"/>
              <a:t>Estados Unidos, con apenas el 4% de la población mundial, consume alrededor del 25% de la energía fósil y es el mayor emisor de gases contaminantes del mundo</a:t>
            </a:r>
            <a:endParaRPr lang="es-CL" dirty="0"/>
          </a:p>
        </p:txBody>
      </p:sp>
      <p:sp>
        <p:nvSpPr>
          <p:cNvPr id="3" name="2 Título"/>
          <p:cNvSpPr>
            <a:spLocks noGrp="1"/>
          </p:cNvSpPr>
          <p:nvPr>
            <p:ph type="title"/>
          </p:nvPr>
        </p:nvSpPr>
        <p:spPr/>
        <p:txBody>
          <a:bodyPr/>
          <a:lstStyle/>
          <a:p>
            <a:pPr algn="ctr"/>
            <a:r>
              <a:rPr lang="es-CL" dirty="0" smtClean="0"/>
              <a:t>Protocolo de Kioto y USA</a:t>
            </a:r>
            <a:endParaRPr lang="es-C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pPr algn="just"/>
            <a:r>
              <a:rPr lang="es-CL" dirty="0" smtClean="0"/>
              <a:t>Tras la firma del Protocolo de Kioto se han sucedido las Conferencias Internacionales sobre el Cambio Climático.</a:t>
            </a:r>
          </a:p>
          <a:p>
            <a:pPr algn="just"/>
            <a:endParaRPr lang="es-CL" dirty="0" smtClean="0"/>
          </a:p>
          <a:p>
            <a:pPr algn="just"/>
            <a:r>
              <a:rPr lang="es-CL" dirty="0" smtClean="0"/>
              <a:t>La ultima fue llevada a cabo en Copenhague en 2009, donde se negoció una nueva institucionalidad para controlar la emisión de gases entre USA, Brasil, India, China y Sudáfrica.</a:t>
            </a:r>
          </a:p>
          <a:p>
            <a:pPr algn="just"/>
            <a:r>
              <a:rPr lang="es-CL" dirty="0" smtClean="0"/>
              <a:t>Dicho acuerdo no fue aceptado por la Conferencia, ya que esta funciona por consenso.</a:t>
            </a:r>
            <a:endParaRPr lang="es-CL" dirty="0"/>
          </a:p>
        </p:txBody>
      </p:sp>
      <p:sp>
        <p:nvSpPr>
          <p:cNvPr id="3" name="2 Título"/>
          <p:cNvSpPr>
            <a:spLocks noGrp="1"/>
          </p:cNvSpPr>
          <p:nvPr>
            <p:ph type="title"/>
          </p:nvPr>
        </p:nvSpPr>
        <p:spPr/>
        <p:txBody>
          <a:bodyPr/>
          <a:lstStyle/>
          <a:p>
            <a:pPr algn="ctr"/>
            <a:r>
              <a:rPr lang="es-CL" dirty="0" smtClean="0"/>
              <a:t>Posterior a Kioto</a:t>
            </a:r>
            <a:endParaRPr lang="es-C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dirty="0" smtClean="0"/>
              <a:t>Existen 3 ámbitos de regulación en este elemento.</a:t>
            </a:r>
          </a:p>
          <a:p>
            <a:pPr>
              <a:buNone/>
            </a:pPr>
            <a:endParaRPr lang="es-CL" dirty="0" smtClean="0"/>
          </a:p>
          <a:p>
            <a:pPr lvl="1">
              <a:lnSpc>
                <a:spcPct val="150000"/>
              </a:lnSpc>
            </a:pPr>
            <a:r>
              <a:rPr lang="es-CL" dirty="0" smtClean="0"/>
              <a:t>1) Espacio Ultraterrestre</a:t>
            </a:r>
          </a:p>
          <a:p>
            <a:pPr lvl="1">
              <a:lnSpc>
                <a:spcPct val="150000"/>
              </a:lnSpc>
            </a:pPr>
            <a:r>
              <a:rPr lang="es-CL" dirty="0" smtClean="0"/>
              <a:t>2) Protección de la capa de Ozono</a:t>
            </a:r>
          </a:p>
          <a:p>
            <a:pPr lvl="1">
              <a:lnSpc>
                <a:spcPct val="150000"/>
              </a:lnSpc>
            </a:pPr>
            <a:r>
              <a:rPr lang="es-CL" dirty="0" smtClean="0"/>
              <a:t>3) Cambio Climático</a:t>
            </a:r>
          </a:p>
        </p:txBody>
      </p:sp>
      <p:sp>
        <p:nvSpPr>
          <p:cNvPr id="3" name="2 Título"/>
          <p:cNvSpPr>
            <a:spLocks noGrp="1"/>
          </p:cNvSpPr>
          <p:nvPr>
            <p:ph type="title"/>
          </p:nvPr>
        </p:nvSpPr>
        <p:spPr>
          <a:xfrm>
            <a:off x="500034" y="0"/>
            <a:ext cx="8229600" cy="1143000"/>
          </a:xfrm>
        </p:spPr>
        <p:txBody>
          <a:bodyPr>
            <a:normAutofit/>
          </a:bodyPr>
          <a:lstStyle/>
          <a:p>
            <a:pPr algn="ctr"/>
            <a:r>
              <a:rPr lang="es-CL" sz="6000" dirty="0" smtClean="0"/>
              <a:t>AIRE</a:t>
            </a:r>
            <a:endParaRPr lang="es-CL" sz="6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CL" dirty="0" smtClean="0"/>
              <a:t>1959: La ONU crea la Comisión sobre la Utilización del Espacio Ultraterrestre con Fines Pacíficos de la ONU (1959)</a:t>
            </a:r>
          </a:p>
          <a:p>
            <a:endParaRPr lang="es-CL" dirty="0" smtClean="0"/>
          </a:p>
          <a:p>
            <a:r>
              <a:rPr lang="es-CL" dirty="0" smtClean="0"/>
              <a:t>Existen diversos tratados y convenciones al respecto del Espacio Ultraterrestre.</a:t>
            </a:r>
          </a:p>
          <a:p>
            <a:pPr>
              <a:buNone/>
            </a:pPr>
            <a:r>
              <a:rPr lang="es-CL" sz="2800" dirty="0" smtClean="0"/>
              <a:t>	</a:t>
            </a:r>
            <a:r>
              <a:rPr lang="es-CL" sz="2400" dirty="0" smtClean="0"/>
              <a:t>	A) Tratado sobre utilización del espacio 	ultraterrestre. (1966)</a:t>
            </a:r>
          </a:p>
          <a:p>
            <a:pPr>
              <a:buNone/>
            </a:pPr>
            <a:r>
              <a:rPr lang="es-CL" sz="2400" dirty="0" smtClean="0"/>
              <a:t>		B) Convención sobre Responsabilidad (1971)</a:t>
            </a:r>
          </a:p>
          <a:p>
            <a:pPr>
              <a:buNone/>
            </a:pPr>
            <a:r>
              <a:rPr lang="es-CL" sz="2400" dirty="0" smtClean="0"/>
              <a:t>		B) Tratado Lunar (1979)</a:t>
            </a:r>
            <a:endParaRPr lang="es-CL" sz="2400" dirty="0"/>
          </a:p>
        </p:txBody>
      </p:sp>
      <p:sp>
        <p:nvSpPr>
          <p:cNvPr id="3" name="2 Título"/>
          <p:cNvSpPr>
            <a:spLocks noGrp="1"/>
          </p:cNvSpPr>
          <p:nvPr>
            <p:ph type="title"/>
          </p:nvPr>
        </p:nvSpPr>
        <p:spPr>
          <a:ln>
            <a:solidFill>
              <a:schemeClr val="tx1"/>
            </a:solidFill>
          </a:ln>
        </p:spPr>
        <p:txBody>
          <a:bodyPr/>
          <a:lstStyle/>
          <a:p>
            <a:pPr algn="ctr"/>
            <a:r>
              <a:rPr lang="es-CL" dirty="0" smtClean="0"/>
              <a:t>1) Espacio Ultraterrestre</a:t>
            </a:r>
            <a:endParaRPr lang="es-C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algn="just"/>
            <a:endParaRPr lang="es-CL" dirty="0" smtClean="0"/>
          </a:p>
          <a:p>
            <a:pPr algn="just"/>
            <a:r>
              <a:rPr lang="es-CL" dirty="0" smtClean="0"/>
              <a:t>Es el Tratado sobre los principios que deben regir las actividades de los Estados en la exploración del espacio ultraterrestre, incluida la Luna y otros cuerpos celestes. </a:t>
            </a:r>
          </a:p>
          <a:p>
            <a:pPr algn="just"/>
            <a:endParaRPr lang="es-CL" dirty="0" smtClean="0"/>
          </a:p>
          <a:p>
            <a:pPr algn="just"/>
            <a:r>
              <a:rPr lang="es-CL" dirty="0" smtClean="0"/>
              <a:t>Propone al espacio ultraterrestre como patrimonio de la humanidad.</a:t>
            </a:r>
          </a:p>
          <a:p>
            <a:pPr algn="just"/>
            <a:r>
              <a:rPr lang="es-CL" dirty="0" smtClean="0"/>
              <a:t>Debe ser accesible a la exploración y uso, con fines pacíficos, por parte de toda la comunidad internacional.</a:t>
            </a:r>
          </a:p>
        </p:txBody>
      </p:sp>
      <p:sp>
        <p:nvSpPr>
          <p:cNvPr id="3" name="2 Título"/>
          <p:cNvSpPr>
            <a:spLocks noGrp="1"/>
          </p:cNvSpPr>
          <p:nvPr>
            <p:ph type="title"/>
          </p:nvPr>
        </p:nvSpPr>
        <p:spPr/>
        <p:txBody>
          <a:bodyPr>
            <a:normAutofit fontScale="90000"/>
          </a:bodyPr>
          <a:lstStyle/>
          <a:p>
            <a:pPr algn="ctr"/>
            <a:r>
              <a:rPr lang="es-CL" sz="4400" dirty="0" smtClean="0"/>
              <a:t>Tratado sobre utilización del espacio ultraterrestre. (1966)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a:r>
              <a:rPr lang="es-CL" sz="4000" dirty="0" smtClean="0"/>
              <a:t>Tratado sobre utilización del espacio ultraterrestre. (1966)</a:t>
            </a:r>
            <a:endParaRPr lang="es-CL" dirty="0"/>
          </a:p>
        </p:txBody>
      </p:sp>
      <p:pic>
        <p:nvPicPr>
          <p:cNvPr id="1027" name="Picture 3"/>
          <p:cNvPicPr>
            <a:picLocks noGrp="1" noChangeAspect="1" noChangeArrowheads="1"/>
          </p:cNvPicPr>
          <p:nvPr>
            <p:ph idx="1"/>
          </p:nvPr>
        </p:nvPicPr>
        <p:blipFill>
          <a:blip r:embed="rId2"/>
          <a:srcRect/>
          <a:stretch>
            <a:fillRect/>
          </a:stretch>
        </p:blipFill>
        <p:spPr bwMode="auto">
          <a:xfrm>
            <a:off x="457200" y="1428736"/>
            <a:ext cx="8229600" cy="3471608"/>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CL" dirty="0" smtClean="0"/>
              <a:t>Es la convención sobre la responsabilidad internacional de los daños causados por objetos espaciales. (Basura Espacial)</a:t>
            </a:r>
          </a:p>
          <a:p>
            <a:pPr algn="just">
              <a:buNone/>
            </a:pPr>
            <a:endParaRPr lang="es-CL" dirty="0" smtClean="0"/>
          </a:p>
          <a:p>
            <a:pPr algn="just"/>
            <a:r>
              <a:rPr lang="es-CL" dirty="0" smtClean="0"/>
              <a:t>Ejemplo: Satélite Chileno </a:t>
            </a:r>
            <a:r>
              <a:rPr lang="es-CL" dirty="0" err="1" smtClean="0"/>
              <a:t>FaSat</a:t>
            </a:r>
            <a:r>
              <a:rPr lang="es-CL" dirty="0" smtClean="0"/>
              <a:t> Bravo (1998)</a:t>
            </a:r>
          </a:p>
          <a:p>
            <a:pPr algn="just"/>
            <a:endParaRPr lang="es-CL" dirty="0" smtClean="0"/>
          </a:p>
          <a:p>
            <a:pPr algn="just"/>
            <a:r>
              <a:rPr lang="es-CL" dirty="0" smtClean="0"/>
              <a:t>Responsabilidad del Estado que lanza el objeto al espacio, si produce un daño sobre bienes o personas en la Tierra.</a:t>
            </a:r>
            <a:endParaRPr lang="es-CL" dirty="0"/>
          </a:p>
        </p:txBody>
      </p:sp>
      <p:sp>
        <p:nvSpPr>
          <p:cNvPr id="3" name="2 Título"/>
          <p:cNvSpPr>
            <a:spLocks noGrp="1"/>
          </p:cNvSpPr>
          <p:nvPr>
            <p:ph type="title"/>
          </p:nvPr>
        </p:nvSpPr>
        <p:spPr/>
        <p:txBody>
          <a:bodyPr>
            <a:normAutofit fontScale="90000"/>
          </a:bodyPr>
          <a:lstStyle/>
          <a:p>
            <a:pPr algn="ctr"/>
            <a:r>
              <a:rPr lang="es-CL" dirty="0" smtClean="0"/>
              <a:t>Convención sobre Responsabilidad (1971)</a:t>
            </a:r>
            <a:endParaRPr lang="es-C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a:r>
              <a:rPr lang="es-CL" dirty="0" smtClean="0"/>
              <a:t>Convención sobre Responsabilidad (1971)</a:t>
            </a:r>
            <a:endParaRPr lang="es-CL" dirty="0"/>
          </a:p>
        </p:txBody>
      </p:sp>
      <p:pic>
        <p:nvPicPr>
          <p:cNvPr id="2050" name="Picture 2"/>
          <p:cNvPicPr>
            <a:picLocks noGrp="1" noChangeAspect="1" noChangeArrowheads="1"/>
          </p:cNvPicPr>
          <p:nvPr>
            <p:ph idx="1"/>
          </p:nvPr>
        </p:nvPicPr>
        <p:blipFill>
          <a:blip r:embed="rId2"/>
          <a:srcRect/>
          <a:stretch>
            <a:fillRect/>
          </a:stretch>
        </p:blipFill>
        <p:spPr bwMode="auto">
          <a:xfrm>
            <a:off x="457200" y="2214555"/>
            <a:ext cx="8229600" cy="227085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CL" dirty="0" smtClean="0"/>
              <a:t>Este es el acuerdo que debe regir las actividades de los Estados en la Luna y en otros cuerpos celestes. En el mismo, se desarrollan los principios básicos del Tratado de 1966 -relativos a la Luna y cuerpos celestes- y se establece la regulación de la futura exploración y explotación de los recursos naturales que allí se encuentren. </a:t>
            </a:r>
            <a:endParaRPr lang="es-CL" dirty="0"/>
          </a:p>
        </p:txBody>
      </p:sp>
      <p:sp>
        <p:nvSpPr>
          <p:cNvPr id="3" name="2 Título"/>
          <p:cNvSpPr>
            <a:spLocks noGrp="1"/>
          </p:cNvSpPr>
          <p:nvPr>
            <p:ph type="title"/>
          </p:nvPr>
        </p:nvSpPr>
        <p:spPr/>
        <p:txBody>
          <a:bodyPr/>
          <a:lstStyle/>
          <a:p>
            <a:pPr algn="ctr"/>
            <a:r>
              <a:rPr lang="es-CL" dirty="0" smtClean="0"/>
              <a:t>Acuerdo sobre la Luna (1979)</a:t>
            </a:r>
            <a:endParaRPr lang="es-CL"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176</TotalTime>
  <Words>925</Words>
  <Application>Microsoft Office PowerPoint</Application>
  <PresentationFormat>Presentación en pantalla (4:3)</PresentationFormat>
  <Paragraphs>98</Paragraphs>
  <Slides>21</Slides>
  <Notes>0</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Concurrencia</vt:lpstr>
      <vt:lpstr>DERECHO INTERNACIONAL DEL MEDIO AMBIENTE</vt:lpstr>
      <vt:lpstr>ESQUEMA GENERAL</vt:lpstr>
      <vt:lpstr>AIRE</vt:lpstr>
      <vt:lpstr>1) Espacio Ultraterrestre</vt:lpstr>
      <vt:lpstr>Tratado sobre utilización del espacio ultraterrestre. (1966)</vt:lpstr>
      <vt:lpstr>Tratado sobre utilización del espacio ultraterrestre. (1966)</vt:lpstr>
      <vt:lpstr>Convención sobre Responsabilidad (1971)</vt:lpstr>
      <vt:lpstr>Convención sobre Responsabilidad (1971)</vt:lpstr>
      <vt:lpstr>Acuerdo sobre la Luna (1979)</vt:lpstr>
      <vt:lpstr>2) Protección capa de Ozono</vt:lpstr>
      <vt:lpstr>Convenio de Viena (1985)</vt:lpstr>
      <vt:lpstr>Protocolo de Montreal (1987)</vt:lpstr>
      <vt:lpstr>Protocolo de Montreal (1987)</vt:lpstr>
      <vt:lpstr>Protocolo de Montreal (1987)</vt:lpstr>
      <vt:lpstr>3) Cambio Climático</vt:lpstr>
      <vt:lpstr>Convención sobre Cambio Climático (1992)</vt:lpstr>
      <vt:lpstr>Convención sobre Cambio Climático (1992)</vt:lpstr>
      <vt:lpstr>Protocolo de Kioto (1997)</vt:lpstr>
      <vt:lpstr>Protocolo de Kioto (1997)</vt:lpstr>
      <vt:lpstr>Protocolo de Kioto y USA</vt:lpstr>
      <vt:lpstr>Posterior a Kioto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 INTERNACIONAL DEL MEDIO AMBIENTE</dc:title>
  <dc:creator>Rodrigo Mella</dc:creator>
  <cp:lastModifiedBy>Rodrigo Mella</cp:lastModifiedBy>
  <cp:revision>20</cp:revision>
  <dcterms:created xsi:type="dcterms:W3CDTF">2010-06-08T19:44:05Z</dcterms:created>
  <dcterms:modified xsi:type="dcterms:W3CDTF">2010-06-08T22:42:04Z</dcterms:modified>
</cp:coreProperties>
</file>