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7" r:id="rId8"/>
    <p:sldId id="259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99C880-82A0-4715-8EA9-AB79BDBA2AA3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0BE00130-3091-4064-9958-E66A24DACC01}">
      <dgm:prSet phldrT="[Texto]"/>
      <dgm:spPr/>
      <dgm:t>
        <a:bodyPr/>
        <a:lstStyle/>
        <a:p>
          <a:r>
            <a:rPr lang="es-CL" dirty="0" smtClean="0"/>
            <a:t>Materiales o Sustancias Peligrosas</a:t>
          </a:r>
          <a:endParaRPr lang="es-CL" dirty="0"/>
        </a:p>
      </dgm:t>
    </dgm:pt>
    <dgm:pt modelId="{FD4A6B44-01D5-4590-B855-7FED53223BE3}" type="parTrans" cxnId="{E6EFB092-9E95-4D3C-AD48-B5333D3ECA1F}">
      <dgm:prSet/>
      <dgm:spPr/>
      <dgm:t>
        <a:bodyPr/>
        <a:lstStyle/>
        <a:p>
          <a:endParaRPr lang="es-CL"/>
        </a:p>
      </dgm:t>
    </dgm:pt>
    <dgm:pt modelId="{95CC685D-88B5-4F85-970B-51545EB88612}" type="sibTrans" cxnId="{E6EFB092-9E95-4D3C-AD48-B5333D3ECA1F}">
      <dgm:prSet/>
      <dgm:spPr/>
      <dgm:t>
        <a:bodyPr/>
        <a:lstStyle/>
        <a:p>
          <a:endParaRPr lang="es-CL"/>
        </a:p>
      </dgm:t>
    </dgm:pt>
    <dgm:pt modelId="{ABC24C80-1EB7-4EF5-B690-75850B013FE9}">
      <dgm:prSet phldrT="[Texto]"/>
      <dgm:spPr/>
      <dgm:t>
        <a:bodyPr/>
        <a:lstStyle/>
        <a:p>
          <a:r>
            <a:rPr lang="es-CL" dirty="0" smtClean="0"/>
            <a:t>Convención de Paris sobre Energía Nuclear</a:t>
          </a:r>
          <a:endParaRPr lang="es-CL" dirty="0"/>
        </a:p>
      </dgm:t>
    </dgm:pt>
    <dgm:pt modelId="{19EFE1C6-7D0E-4FE5-8D61-9EE79A3A2C07}" type="parTrans" cxnId="{24EDB344-CB35-4363-A6A3-6C3ADC9BC71C}">
      <dgm:prSet/>
      <dgm:spPr/>
      <dgm:t>
        <a:bodyPr/>
        <a:lstStyle/>
        <a:p>
          <a:endParaRPr lang="es-CL"/>
        </a:p>
      </dgm:t>
    </dgm:pt>
    <dgm:pt modelId="{F04A404D-7D26-4CD8-918C-50EDCC3D75CC}" type="sibTrans" cxnId="{24EDB344-CB35-4363-A6A3-6C3ADC9BC71C}">
      <dgm:prSet/>
      <dgm:spPr/>
      <dgm:t>
        <a:bodyPr/>
        <a:lstStyle/>
        <a:p>
          <a:endParaRPr lang="es-CL"/>
        </a:p>
      </dgm:t>
    </dgm:pt>
    <dgm:pt modelId="{97323351-96B9-4872-AF6A-D714EFDD7641}">
      <dgm:prSet phldrT="[Texto]"/>
      <dgm:spPr/>
      <dgm:t>
        <a:bodyPr/>
        <a:lstStyle/>
        <a:p>
          <a:r>
            <a:rPr lang="es-CL" dirty="0" smtClean="0"/>
            <a:t>Protocolo de Viena sobre Responsabilidad Civil por Daños Atómicos</a:t>
          </a:r>
          <a:endParaRPr lang="es-CL" dirty="0"/>
        </a:p>
      </dgm:t>
    </dgm:pt>
    <dgm:pt modelId="{B7597C94-C128-4A13-8B57-8EE790B88AA7}" type="parTrans" cxnId="{0ACA0B4A-9B41-4AD4-BA5F-39225226A44A}">
      <dgm:prSet/>
      <dgm:spPr/>
      <dgm:t>
        <a:bodyPr/>
        <a:lstStyle/>
        <a:p>
          <a:endParaRPr lang="es-CL"/>
        </a:p>
      </dgm:t>
    </dgm:pt>
    <dgm:pt modelId="{A945DE8A-DF82-4780-B744-1D5604F6F2B1}" type="sibTrans" cxnId="{0ACA0B4A-9B41-4AD4-BA5F-39225226A44A}">
      <dgm:prSet/>
      <dgm:spPr/>
      <dgm:t>
        <a:bodyPr/>
        <a:lstStyle/>
        <a:p>
          <a:endParaRPr lang="es-CL"/>
        </a:p>
      </dgm:t>
    </dgm:pt>
    <dgm:pt modelId="{11A122B4-3316-4931-B940-1D3A764B24E8}">
      <dgm:prSet phldrT="[Texto]"/>
      <dgm:spPr/>
      <dgm:t>
        <a:bodyPr/>
        <a:lstStyle/>
        <a:p>
          <a:r>
            <a:rPr lang="es-CL" dirty="0" smtClean="0"/>
            <a:t>Convención de Basilea sobre Transporte Transfronterizo de Desechos Tóxicos</a:t>
          </a:r>
          <a:endParaRPr lang="es-CL" dirty="0"/>
        </a:p>
      </dgm:t>
    </dgm:pt>
    <dgm:pt modelId="{D690499C-8D80-47BA-BBA7-A7EAE84F98B5}" type="parTrans" cxnId="{FA479C74-E52F-4DFD-BC97-092F93932F82}">
      <dgm:prSet/>
      <dgm:spPr/>
      <dgm:t>
        <a:bodyPr/>
        <a:lstStyle/>
        <a:p>
          <a:endParaRPr lang="es-CL"/>
        </a:p>
      </dgm:t>
    </dgm:pt>
    <dgm:pt modelId="{642C8929-5679-4FFB-AE85-FA5680743B0C}" type="sibTrans" cxnId="{FA479C74-E52F-4DFD-BC97-092F93932F82}">
      <dgm:prSet/>
      <dgm:spPr/>
      <dgm:t>
        <a:bodyPr/>
        <a:lstStyle/>
        <a:p>
          <a:endParaRPr lang="es-CL"/>
        </a:p>
      </dgm:t>
    </dgm:pt>
    <dgm:pt modelId="{52558B3A-86CB-42C4-B76F-C836450CF7CB}" type="pres">
      <dgm:prSet presAssocID="{1899C880-82A0-4715-8EA9-AB79BDBA2AA3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86C1F27A-8766-4A56-8115-3B9B06818F68}" type="pres">
      <dgm:prSet presAssocID="{0BE00130-3091-4064-9958-E66A24DACC01}" presName="roof" presStyleLbl="dkBgShp" presStyleIdx="0" presStyleCnt="2"/>
      <dgm:spPr/>
      <dgm:t>
        <a:bodyPr/>
        <a:lstStyle/>
        <a:p>
          <a:endParaRPr lang="es-CL"/>
        </a:p>
      </dgm:t>
    </dgm:pt>
    <dgm:pt modelId="{9D2EDEC3-351F-4BF6-B6D3-452D26BB876F}" type="pres">
      <dgm:prSet presAssocID="{0BE00130-3091-4064-9958-E66A24DACC01}" presName="pillars" presStyleCnt="0"/>
      <dgm:spPr/>
    </dgm:pt>
    <dgm:pt modelId="{9FEBD9FA-570D-45D1-9395-D15EC6918F1E}" type="pres">
      <dgm:prSet presAssocID="{0BE00130-3091-4064-9958-E66A24DACC01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3E677A9C-5393-4301-BCC5-AC1B444D2D08}" type="pres">
      <dgm:prSet presAssocID="{97323351-96B9-4872-AF6A-D714EFDD7641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F8ACD0F5-630A-4B1E-8D31-5FCF1C7E4127}" type="pres">
      <dgm:prSet presAssocID="{11A122B4-3316-4931-B940-1D3A764B24E8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D0C27C7-8C84-42C4-9489-D11081B116FC}" type="pres">
      <dgm:prSet presAssocID="{0BE00130-3091-4064-9958-E66A24DACC01}" presName="base" presStyleLbl="dkBgShp" presStyleIdx="1" presStyleCnt="2"/>
      <dgm:spPr/>
    </dgm:pt>
  </dgm:ptLst>
  <dgm:cxnLst>
    <dgm:cxn modelId="{CA1A474F-3282-47F8-B9F5-C086D95528D2}" type="presOf" srcId="{ABC24C80-1EB7-4EF5-B690-75850B013FE9}" destId="{9FEBD9FA-570D-45D1-9395-D15EC6918F1E}" srcOrd="0" destOrd="0" presId="urn:microsoft.com/office/officeart/2005/8/layout/hList3"/>
    <dgm:cxn modelId="{24EDB344-CB35-4363-A6A3-6C3ADC9BC71C}" srcId="{0BE00130-3091-4064-9958-E66A24DACC01}" destId="{ABC24C80-1EB7-4EF5-B690-75850B013FE9}" srcOrd="0" destOrd="0" parTransId="{19EFE1C6-7D0E-4FE5-8D61-9EE79A3A2C07}" sibTransId="{F04A404D-7D26-4CD8-918C-50EDCC3D75CC}"/>
    <dgm:cxn modelId="{0ACA0B4A-9B41-4AD4-BA5F-39225226A44A}" srcId="{0BE00130-3091-4064-9958-E66A24DACC01}" destId="{97323351-96B9-4872-AF6A-D714EFDD7641}" srcOrd="1" destOrd="0" parTransId="{B7597C94-C128-4A13-8B57-8EE790B88AA7}" sibTransId="{A945DE8A-DF82-4780-B744-1D5604F6F2B1}"/>
    <dgm:cxn modelId="{346EC7F1-B085-4351-A293-256A68CB1E5C}" type="presOf" srcId="{11A122B4-3316-4931-B940-1D3A764B24E8}" destId="{F8ACD0F5-630A-4B1E-8D31-5FCF1C7E4127}" srcOrd="0" destOrd="0" presId="urn:microsoft.com/office/officeart/2005/8/layout/hList3"/>
    <dgm:cxn modelId="{5EA94BC1-DC26-4BC4-A670-4409ADB8B889}" type="presOf" srcId="{97323351-96B9-4872-AF6A-D714EFDD7641}" destId="{3E677A9C-5393-4301-BCC5-AC1B444D2D08}" srcOrd="0" destOrd="0" presId="urn:microsoft.com/office/officeart/2005/8/layout/hList3"/>
    <dgm:cxn modelId="{FA479C74-E52F-4DFD-BC97-092F93932F82}" srcId="{0BE00130-3091-4064-9958-E66A24DACC01}" destId="{11A122B4-3316-4931-B940-1D3A764B24E8}" srcOrd="2" destOrd="0" parTransId="{D690499C-8D80-47BA-BBA7-A7EAE84F98B5}" sibTransId="{642C8929-5679-4FFB-AE85-FA5680743B0C}"/>
    <dgm:cxn modelId="{AFEBDAE6-CC01-4235-99CD-3A0BCD5BD86B}" type="presOf" srcId="{1899C880-82A0-4715-8EA9-AB79BDBA2AA3}" destId="{52558B3A-86CB-42C4-B76F-C836450CF7CB}" srcOrd="0" destOrd="0" presId="urn:microsoft.com/office/officeart/2005/8/layout/hList3"/>
    <dgm:cxn modelId="{E6EFB092-9E95-4D3C-AD48-B5333D3ECA1F}" srcId="{1899C880-82A0-4715-8EA9-AB79BDBA2AA3}" destId="{0BE00130-3091-4064-9958-E66A24DACC01}" srcOrd="0" destOrd="0" parTransId="{FD4A6B44-01D5-4590-B855-7FED53223BE3}" sibTransId="{95CC685D-88B5-4F85-970B-51545EB88612}"/>
    <dgm:cxn modelId="{91DAF50B-6263-4293-AB4C-7FD154385B12}" type="presOf" srcId="{0BE00130-3091-4064-9958-E66A24DACC01}" destId="{86C1F27A-8766-4A56-8115-3B9B06818F68}" srcOrd="0" destOrd="0" presId="urn:microsoft.com/office/officeart/2005/8/layout/hList3"/>
    <dgm:cxn modelId="{8E41553B-FE44-411B-A4BE-4D590776E7AC}" type="presParOf" srcId="{52558B3A-86CB-42C4-B76F-C836450CF7CB}" destId="{86C1F27A-8766-4A56-8115-3B9B06818F68}" srcOrd="0" destOrd="0" presId="urn:microsoft.com/office/officeart/2005/8/layout/hList3"/>
    <dgm:cxn modelId="{D90D96B0-3F18-4632-B486-58A55840760A}" type="presParOf" srcId="{52558B3A-86CB-42C4-B76F-C836450CF7CB}" destId="{9D2EDEC3-351F-4BF6-B6D3-452D26BB876F}" srcOrd="1" destOrd="0" presId="urn:microsoft.com/office/officeart/2005/8/layout/hList3"/>
    <dgm:cxn modelId="{0F710EAF-560A-4E4E-8ECB-B2F0064ECEDE}" type="presParOf" srcId="{9D2EDEC3-351F-4BF6-B6D3-452D26BB876F}" destId="{9FEBD9FA-570D-45D1-9395-D15EC6918F1E}" srcOrd="0" destOrd="0" presId="urn:microsoft.com/office/officeart/2005/8/layout/hList3"/>
    <dgm:cxn modelId="{47C3FA7E-1522-43F4-AB15-4DD9A2D9BDE4}" type="presParOf" srcId="{9D2EDEC3-351F-4BF6-B6D3-452D26BB876F}" destId="{3E677A9C-5393-4301-BCC5-AC1B444D2D08}" srcOrd="1" destOrd="0" presId="urn:microsoft.com/office/officeart/2005/8/layout/hList3"/>
    <dgm:cxn modelId="{ED969F54-7967-4154-A60D-C4E32F86F35E}" type="presParOf" srcId="{9D2EDEC3-351F-4BF6-B6D3-452D26BB876F}" destId="{F8ACD0F5-630A-4B1E-8D31-5FCF1C7E4127}" srcOrd="2" destOrd="0" presId="urn:microsoft.com/office/officeart/2005/8/layout/hList3"/>
    <dgm:cxn modelId="{D0803BF7-E093-47DC-8835-054F88966659}" type="presParOf" srcId="{52558B3A-86CB-42C4-B76F-C836450CF7CB}" destId="{0D0C27C7-8C84-42C4-9489-D11081B116FC}" srcOrd="2" destOrd="0" presId="urn:microsoft.com/office/officeart/2005/8/layout/h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040B3-2665-49AB-A97C-10DD63E1CF49}" type="datetimeFigureOut">
              <a:rPr lang="es-CL" smtClean="0"/>
              <a:pPr/>
              <a:t>08-06-2010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7A3BB-AC3F-4D59-A052-14C0FFACE84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040B3-2665-49AB-A97C-10DD63E1CF49}" type="datetimeFigureOut">
              <a:rPr lang="es-CL" smtClean="0"/>
              <a:pPr/>
              <a:t>08-06-2010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7A3BB-AC3F-4D59-A052-14C0FFACE84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040B3-2665-49AB-A97C-10DD63E1CF49}" type="datetimeFigureOut">
              <a:rPr lang="es-CL" smtClean="0"/>
              <a:pPr/>
              <a:t>08-06-2010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7A3BB-AC3F-4D59-A052-14C0FFACE84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040B3-2665-49AB-A97C-10DD63E1CF49}" type="datetimeFigureOut">
              <a:rPr lang="es-CL" smtClean="0"/>
              <a:pPr/>
              <a:t>08-06-2010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7A3BB-AC3F-4D59-A052-14C0FFACE84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040B3-2665-49AB-A97C-10DD63E1CF49}" type="datetimeFigureOut">
              <a:rPr lang="es-CL" smtClean="0"/>
              <a:pPr/>
              <a:t>08-06-2010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7A3BB-AC3F-4D59-A052-14C0FFACE84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040B3-2665-49AB-A97C-10DD63E1CF49}" type="datetimeFigureOut">
              <a:rPr lang="es-CL" smtClean="0"/>
              <a:pPr/>
              <a:t>08-06-2010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7A3BB-AC3F-4D59-A052-14C0FFACE84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040B3-2665-49AB-A97C-10DD63E1CF49}" type="datetimeFigureOut">
              <a:rPr lang="es-CL" smtClean="0"/>
              <a:pPr/>
              <a:t>08-06-2010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7A3BB-AC3F-4D59-A052-14C0FFACE84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040B3-2665-49AB-A97C-10DD63E1CF49}" type="datetimeFigureOut">
              <a:rPr lang="es-CL" smtClean="0"/>
              <a:pPr/>
              <a:t>08-06-2010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7A3BB-AC3F-4D59-A052-14C0FFACE84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040B3-2665-49AB-A97C-10DD63E1CF49}" type="datetimeFigureOut">
              <a:rPr lang="es-CL" smtClean="0"/>
              <a:pPr/>
              <a:t>08-06-2010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7A3BB-AC3F-4D59-A052-14C0FFACE84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040B3-2665-49AB-A97C-10DD63E1CF49}" type="datetimeFigureOut">
              <a:rPr lang="es-CL" smtClean="0"/>
              <a:pPr/>
              <a:t>08-06-2010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7A3BB-AC3F-4D59-A052-14C0FFACE84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D040B3-2665-49AB-A97C-10DD63E1CF49}" type="datetimeFigureOut">
              <a:rPr lang="es-CL" smtClean="0"/>
              <a:pPr/>
              <a:t>08-06-2010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17A3BB-AC3F-4D59-A052-14C0FFACE845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8D040B3-2665-49AB-A97C-10DD63E1CF49}" type="datetimeFigureOut">
              <a:rPr lang="es-CL" smtClean="0"/>
              <a:pPr/>
              <a:t>08-06-2010</a:t>
            </a:fld>
            <a:endParaRPr lang="es-CL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317A3BB-AC3F-4D59-A052-14C0FFACE84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s-CL" dirty="0" smtClean="0"/>
              <a:t>Derecho Internacional del Medio Ambiente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es-MX" dirty="0" smtClean="0"/>
          </a:p>
          <a:p>
            <a:pPr algn="ctr"/>
            <a:r>
              <a:rPr lang="es-MX" dirty="0" smtClean="0"/>
              <a:t>Fuego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1051560"/>
          </a:xfrm>
        </p:spPr>
        <p:txBody>
          <a:bodyPr/>
          <a:lstStyle/>
          <a:p>
            <a:pPr algn="ctr"/>
            <a:r>
              <a:rPr lang="es-CL" dirty="0" smtClean="0"/>
              <a:t>Caso del Plomo en Arica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643050"/>
            <a:ext cx="8183880" cy="4187952"/>
          </a:xfrm>
        </p:spPr>
        <p:txBody>
          <a:bodyPr/>
          <a:lstStyle/>
          <a:p>
            <a:r>
              <a:rPr lang="es-CL" dirty="0" smtClean="0"/>
              <a:t>1991 a 1996 SERVIU construye viviendas sociales en sectores cercanos a la zona de acopio.</a:t>
            </a:r>
          </a:p>
          <a:p>
            <a:r>
              <a:rPr lang="es-CL" dirty="0" smtClean="0"/>
              <a:t>Estudio de Salud detectó que el 50% de los niños del sector presentaba altos índices de plomo en la sangre.</a:t>
            </a:r>
          </a:p>
          <a:p>
            <a:r>
              <a:rPr lang="es-CL" dirty="0" smtClean="0"/>
              <a:t>El plomo en la sangre produce desde cefaleas hasta daños neurológicos irreversibles.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1051560"/>
          </a:xfrm>
        </p:spPr>
        <p:txBody>
          <a:bodyPr/>
          <a:lstStyle/>
          <a:p>
            <a:pPr algn="ctr"/>
            <a:r>
              <a:rPr lang="es-CL" dirty="0" smtClean="0"/>
              <a:t>Caso del Plomo en Arica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785926"/>
            <a:ext cx="8183880" cy="4187952"/>
          </a:xfrm>
        </p:spPr>
        <p:txBody>
          <a:bodyPr>
            <a:normAutofit fontScale="92500" lnSpcReduction="20000"/>
          </a:bodyPr>
          <a:lstStyle/>
          <a:p>
            <a:r>
              <a:rPr lang="es-CL" dirty="0" smtClean="0"/>
              <a:t>1997 el Servicio de Salud ordena retirar los residuos inmediatamente del lugar.</a:t>
            </a:r>
          </a:p>
          <a:p>
            <a:r>
              <a:rPr lang="es-CL" dirty="0" smtClean="0"/>
              <a:t>1999 se interpone demanda por Daño Ambiental (Ley N° 19.300) en contra la Sociedad </a:t>
            </a:r>
            <a:r>
              <a:rPr lang="es-CL" dirty="0" err="1" smtClean="0"/>
              <a:t>Promel</a:t>
            </a:r>
            <a:r>
              <a:rPr lang="es-CL" dirty="0" smtClean="0"/>
              <a:t> Ltda. y la Cía. CPA de Procesadora de Metales Ltda.</a:t>
            </a:r>
          </a:p>
          <a:p>
            <a:r>
              <a:rPr lang="es-CL" dirty="0" smtClean="0"/>
              <a:t>Además se demanda al Servicio de Salud de Arica por el daño moral y material sufrido.</a:t>
            </a:r>
          </a:p>
          <a:p>
            <a:r>
              <a:rPr lang="es-CL" dirty="0" smtClean="0"/>
              <a:t>Existen numerosos errores en el proceso.</a:t>
            </a:r>
          </a:p>
          <a:p>
            <a:r>
              <a:rPr lang="es-CL" dirty="0" smtClean="0"/>
              <a:t>La acción es acogida por Corte de Apelaciones  de Arica y la Corte Suprema.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642918"/>
            <a:ext cx="8183880" cy="1051560"/>
          </a:xfrm>
        </p:spPr>
        <p:txBody>
          <a:bodyPr/>
          <a:lstStyle/>
          <a:p>
            <a:pPr algn="ctr"/>
            <a:r>
              <a:rPr lang="es-CL" dirty="0" smtClean="0"/>
              <a:t>CONCLUSIONES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928802"/>
            <a:ext cx="8183880" cy="4187952"/>
          </a:xfrm>
        </p:spPr>
        <p:txBody>
          <a:bodyPr/>
          <a:lstStyle/>
          <a:p>
            <a:r>
              <a:rPr lang="es-CL" dirty="0" smtClean="0"/>
              <a:t>¿Que hubiera ocurrido si la Convención de Basilea hubiese estado en vigencia durante la década de los 80´?</a:t>
            </a:r>
          </a:p>
          <a:p>
            <a:r>
              <a:rPr lang="es-CL" dirty="0" smtClean="0"/>
              <a:t>No solo habría lugar a acciones civiles, existiría la posibilidad de perseguir penalmente a los responsables directos del transporte de sustancias nocivas hacia Chile.</a:t>
            </a:r>
          </a:p>
          <a:p>
            <a:r>
              <a:rPr lang="es-CL" dirty="0" smtClean="0"/>
              <a:t>Mecanismo de Notificación.</a:t>
            </a:r>
            <a:endParaRPr lang="es-C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es-CL" sz="5400" dirty="0" smtClean="0"/>
              <a:t>FUEGO</a:t>
            </a:r>
            <a:endParaRPr lang="es-CL" sz="5400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500063" y="1643063"/>
          <a:ext cx="8183562" cy="418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500034" y="1857364"/>
            <a:ext cx="8183880" cy="4187952"/>
          </a:xfrm>
        </p:spPr>
        <p:txBody>
          <a:bodyPr>
            <a:normAutofit/>
          </a:bodyPr>
          <a:lstStyle/>
          <a:p>
            <a:r>
              <a:rPr lang="es-CL" dirty="0" smtClean="0"/>
              <a:t>Convenio de Basilea sobre el control de los movimientos transfronterizos de los desechos peligrosos y su eliminación</a:t>
            </a:r>
          </a:p>
          <a:p>
            <a:r>
              <a:rPr lang="es-CL" dirty="0" smtClean="0"/>
              <a:t>Aprobada en 1989 por el Programa de la ONU para el Medio Ambiente.</a:t>
            </a:r>
          </a:p>
          <a:p>
            <a:r>
              <a:rPr lang="es-CL" dirty="0" smtClean="0"/>
              <a:t>Existen 172 países signatarios</a:t>
            </a:r>
          </a:p>
          <a:p>
            <a:r>
              <a:rPr lang="es-CL" dirty="0" smtClean="0"/>
              <a:t>Ratificada por Chile en Agosto de 1992.</a:t>
            </a:r>
          </a:p>
          <a:p>
            <a:pPr>
              <a:buNone/>
            </a:pPr>
            <a:endParaRPr lang="es-CL" dirty="0"/>
          </a:p>
        </p:txBody>
      </p:sp>
      <p:sp>
        <p:nvSpPr>
          <p:cNvPr id="9" name="8 Título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3880" cy="1051560"/>
          </a:xfrm>
        </p:spPr>
        <p:txBody>
          <a:bodyPr/>
          <a:lstStyle/>
          <a:p>
            <a:pPr algn="ctr"/>
            <a:r>
              <a:rPr lang="es-CL" dirty="0" smtClean="0"/>
              <a:t>Convención de Basilea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51560"/>
          </a:xfrm>
        </p:spPr>
        <p:txBody>
          <a:bodyPr/>
          <a:lstStyle/>
          <a:p>
            <a:pPr algn="ctr"/>
            <a:r>
              <a:rPr lang="es-CL" dirty="0" smtClean="0"/>
              <a:t>Origen de la Convención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714488"/>
            <a:ext cx="8183880" cy="4187952"/>
          </a:xfrm>
        </p:spPr>
        <p:txBody>
          <a:bodyPr>
            <a:normAutofit fontScale="92500"/>
          </a:bodyPr>
          <a:lstStyle/>
          <a:p>
            <a:r>
              <a:rPr lang="es-CL" dirty="0" smtClean="0"/>
              <a:t>A fines de los años 80, las regulaciones más estrictas en los países desarrollados generó un aumento dramático en el costo para la disposición final de los residuos peligrosos</a:t>
            </a:r>
          </a:p>
          <a:p>
            <a:r>
              <a:rPr lang="es-CL" dirty="0" smtClean="0"/>
              <a:t>En la búsqueda de soluciones más baratas para eliminar los residuos peligrosos, aparecieron empresas para transportarlos a países en desarrollo</a:t>
            </a:r>
          </a:p>
          <a:p>
            <a:r>
              <a:rPr lang="es-CL" dirty="0" smtClean="0"/>
              <a:t>Al saber, la comunidad internacional redactó y adoptó el Convenio de Basilea</a:t>
            </a:r>
          </a:p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1051560"/>
          </a:xfrm>
        </p:spPr>
        <p:txBody>
          <a:bodyPr/>
          <a:lstStyle/>
          <a:p>
            <a:pPr algn="ctr"/>
            <a:r>
              <a:rPr lang="es-CL" dirty="0" smtClean="0"/>
              <a:t>Características Generales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928802"/>
            <a:ext cx="8183880" cy="4187952"/>
          </a:xfrm>
        </p:spPr>
        <p:txBody>
          <a:bodyPr/>
          <a:lstStyle/>
          <a:p>
            <a:r>
              <a:rPr lang="es-CL" dirty="0" smtClean="0"/>
              <a:t>Convierte el transporte sin consentimiento previo del Estado Receptor en Ilícito.</a:t>
            </a:r>
          </a:p>
          <a:p>
            <a:r>
              <a:rPr lang="es-CL" dirty="0" smtClean="0"/>
              <a:t>Exige a los Estados Parte a Regular el tratamiento de sustancias toxicas y el transporte de estas.</a:t>
            </a:r>
          </a:p>
          <a:p>
            <a:r>
              <a:rPr lang="es-CL" dirty="0" smtClean="0"/>
              <a:t>Crea una Secretaria y Centros Regionales para la asistencia técnica a los Estados Parte.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51560"/>
          </a:xfrm>
        </p:spPr>
        <p:txBody>
          <a:bodyPr/>
          <a:lstStyle/>
          <a:p>
            <a:pPr algn="ctr"/>
            <a:r>
              <a:rPr lang="es-CL" dirty="0" smtClean="0"/>
              <a:t>Medidas 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643050"/>
            <a:ext cx="8183880" cy="41879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CL" dirty="0" smtClean="0"/>
              <a:t>Tomar las medidas necesarias para: </a:t>
            </a:r>
          </a:p>
          <a:p>
            <a:r>
              <a:rPr lang="es-CL" dirty="0" smtClean="0"/>
              <a:t>minimizar la generación de desechos peligrosos, </a:t>
            </a:r>
          </a:p>
          <a:p>
            <a:r>
              <a:rPr lang="es-CL" dirty="0" smtClean="0"/>
              <a:t>asegurar la existencia de instalaciones de eliminación,</a:t>
            </a:r>
          </a:p>
          <a:p>
            <a:r>
              <a:rPr lang="es-CL" dirty="0" smtClean="0"/>
              <a:t>la gestión ambientalmente adecuada de desechos peligrosos,</a:t>
            </a:r>
          </a:p>
          <a:p>
            <a:r>
              <a:rPr lang="es-CL" dirty="0" smtClean="0"/>
              <a:t>minimizar la contaminación por la gestión de desechos peligrosos, </a:t>
            </a:r>
          </a:p>
          <a:p>
            <a:r>
              <a:rPr lang="es-CL" dirty="0" smtClean="0"/>
              <a:t>minimizar el transporte transfronterizo de desechos peligrosos, </a:t>
            </a:r>
          </a:p>
          <a:p>
            <a:r>
              <a:rPr lang="es-CL" dirty="0" smtClean="0"/>
              <a:t>entre otros</a:t>
            </a:r>
          </a:p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windows\TEMP\\msotw9_temp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642918"/>
            <a:ext cx="4714908" cy="5133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>
                <a:solidFill>
                  <a:schemeClr val="tx1"/>
                </a:solidFill>
              </a:rPr>
              <a:t>Situación Africana: Nigeria</a:t>
            </a:r>
            <a:endParaRPr lang="es-CL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Hasta 50 millones de toneladas de ordenadores de segunda mano llegan cada año a las costas de Nigeria. Salen de Europa y Estados Unidos como ayuda al desarrollo, pero la realidad es que la mayoría de ellos no funcionan cuando llegan a su destino, siendo depositados en vertederos incontrolados.</a:t>
            </a:r>
            <a:endParaRPr lang="es-C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5430" r="5430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1051560"/>
          </a:xfrm>
        </p:spPr>
        <p:txBody>
          <a:bodyPr/>
          <a:lstStyle/>
          <a:p>
            <a:pPr algn="ctr"/>
            <a:r>
              <a:rPr lang="es-CL" dirty="0" smtClean="0"/>
              <a:t>Caso del Plomo en Arica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643050"/>
            <a:ext cx="8183880" cy="4187952"/>
          </a:xfrm>
        </p:spPr>
        <p:txBody>
          <a:bodyPr>
            <a:normAutofit fontScale="92500" lnSpcReduction="10000"/>
          </a:bodyPr>
          <a:lstStyle/>
          <a:p>
            <a:r>
              <a:rPr lang="es-CL" dirty="0" smtClean="0"/>
              <a:t>1984 y 1989 la Sociedad </a:t>
            </a:r>
            <a:r>
              <a:rPr lang="es-CL" dirty="0" err="1" smtClean="0"/>
              <a:t>Promel</a:t>
            </a:r>
            <a:r>
              <a:rPr lang="es-CL" dirty="0" smtClean="0"/>
              <a:t> Ltda. importó desde Suecia mas de 20.901 ton. de Residuos para su tratamiento en Arica.</a:t>
            </a:r>
          </a:p>
          <a:p>
            <a:r>
              <a:rPr lang="es-CL" dirty="0" err="1" smtClean="0"/>
              <a:t>Promel</a:t>
            </a:r>
            <a:r>
              <a:rPr lang="es-CL" dirty="0" smtClean="0"/>
              <a:t> Ltda. cuenta con la autorización del Servicio de Aduanas y del Servicio de Salud de Arica.</a:t>
            </a:r>
          </a:p>
          <a:p>
            <a:r>
              <a:rPr lang="es-CL" dirty="0" smtClean="0"/>
              <a:t>1993 </a:t>
            </a:r>
            <a:r>
              <a:rPr lang="es-CL" dirty="0" err="1" smtClean="0"/>
              <a:t>Promel</a:t>
            </a:r>
            <a:r>
              <a:rPr lang="es-CL" dirty="0" smtClean="0"/>
              <a:t> Ltda. abandona los desechos en “beneficio fiscal”.</a:t>
            </a:r>
          </a:p>
          <a:p>
            <a:r>
              <a:rPr lang="es-CL" dirty="0" smtClean="0"/>
              <a:t>El Servicio de Aduanas ordena la destrucción de los desechos, pero esta no se realiza.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90</TotalTime>
  <Words>575</Words>
  <Application>Microsoft Office PowerPoint</Application>
  <PresentationFormat>Presentación en pantalla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Aspecto</vt:lpstr>
      <vt:lpstr>Derecho Internacional del Medio Ambiente</vt:lpstr>
      <vt:lpstr>FUEGO</vt:lpstr>
      <vt:lpstr>Convención de Basilea</vt:lpstr>
      <vt:lpstr>Origen de la Convención</vt:lpstr>
      <vt:lpstr>Características Generales</vt:lpstr>
      <vt:lpstr>Medidas </vt:lpstr>
      <vt:lpstr>Diapositiva 7</vt:lpstr>
      <vt:lpstr>Situación Africana: Nigeria</vt:lpstr>
      <vt:lpstr>Caso del Plomo en Arica</vt:lpstr>
      <vt:lpstr>Caso del Plomo en Arica</vt:lpstr>
      <vt:lpstr>Caso del Plomo en Arica</vt:lpstr>
      <vt:lpstr>CONCLUSIONES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Derecho Internacional del Medio Ambiente</dc:title>
  <dc:creator>Rodrigo Mella</dc:creator>
  <cp:lastModifiedBy>Rodrigo Polanco</cp:lastModifiedBy>
  <cp:revision>8</cp:revision>
  <dcterms:created xsi:type="dcterms:W3CDTF">2009-12-09T00:42:09Z</dcterms:created>
  <dcterms:modified xsi:type="dcterms:W3CDTF">2010-06-08T14:45:45Z</dcterms:modified>
</cp:coreProperties>
</file>