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L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7E432CA-3C64-4A13-A2B3-9109350E1B13}" type="datetimeFigureOut">
              <a:rPr lang="es-CL" smtClean="0"/>
              <a:t>08-06-2010</a:t>
            </a:fld>
            <a:endParaRPr lang="es-CL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L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D9B94EB-0BC7-4CB7-9090-8C92C642FD01}" type="slidenum">
              <a:rPr lang="es-CL" smtClean="0"/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s-CL" dirty="0" smtClean="0"/>
              <a:t>DERECHO INTERNACIONAL DEL MEDIO AMBIENTE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es-CL" sz="2000" dirty="0" smtClean="0"/>
          </a:p>
          <a:p>
            <a:pPr algn="ctr"/>
            <a:r>
              <a:rPr lang="es-CL" sz="2000" dirty="0" smtClean="0"/>
              <a:t>CÁTEDRA DE DERECHO INTERNACIONAL ECONOMICO</a:t>
            </a:r>
          </a:p>
          <a:p>
            <a:pPr algn="ctr"/>
            <a:r>
              <a:rPr lang="es-CL" sz="2000" dirty="0" smtClean="0"/>
              <a:t>1° SEMESTRE  DE 2010</a:t>
            </a:r>
            <a:endParaRPr lang="es-CL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CL" dirty="0" smtClean="0"/>
              <a:t>Convenio sobre </a:t>
            </a:r>
            <a:r>
              <a:rPr lang="es-CL" dirty="0" smtClean="0"/>
              <a:t>Diversidad Biológica fue adoptado  en Rio de Janeiro en 1992, bajo el marco de la Cumbre de la Tierra.</a:t>
            </a:r>
          </a:p>
          <a:p>
            <a:pPr algn="just"/>
            <a:endParaRPr lang="es-CL" dirty="0" smtClean="0"/>
          </a:p>
          <a:p>
            <a:pPr algn="just"/>
            <a:r>
              <a:rPr lang="es-CL" dirty="0" smtClean="0"/>
              <a:t>Chile ha ratificado este Convenio en 1994.</a:t>
            </a:r>
          </a:p>
          <a:p>
            <a:pPr algn="just"/>
            <a:endParaRPr lang="es-CL" dirty="0" smtClean="0"/>
          </a:p>
          <a:p>
            <a:pPr algn="just"/>
            <a:r>
              <a:rPr lang="es-CL" dirty="0" smtClean="0"/>
              <a:t>Tiene </a:t>
            </a:r>
            <a:r>
              <a:rPr lang="es-CL" dirty="0" smtClean="0"/>
              <a:t>por objetivo “la conservación de la biodiversidad, el uso sostenible de sus componentes y la participación justa y equitativa de los beneficios resultantes de la utilización de los recursos genéticos"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Convenio sobre Biodiversidad (1992)</a:t>
            </a:r>
            <a:endParaRPr lang="es-C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Convenio sobre Biodiversidad (1992)</a:t>
            </a:r>
            <a:endParaRPr lang="es-C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799497" cy="362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Convención Internacional sobre Comercio de las Especies </a:t>
            </a:r>
            <a:r>
              <a:rPr lang="es-CL" dirty="0" smtClean="0"/>
              <a:t>Amenazadas de Fauna y Flora Silvestres</a:t>
            </a:r>
            <a:r>
              <a:rPr lang="es-CL" dirty="0" smtClean="0"/>
              <a:t>.</a:t>
            </a:r>
          </a:p>
          <a:p>
            <a:r>
              <a:rPr lang="es-CL" dirty="0" smtClean="0"/>
              <a:t>Fue adoptada en 1973 en </a:t>
            </a:r>
            <a:r>
              <a:rPr lang="es-CL" dirty="0" smtClean="0"/>
              <a:t>el seno de la “Unión Mundial para la Defensa del Medio </a:t>
            </a:r>
            <a:r>
              <a:rPr lang="es-CL" dirty="0" smtClean="0"/>
              <a:t>ambiente”.</a:t>
            </a:r>
          </a:p>
          <a:p>
            <a:endParaRPr lang="es-CL" dirty="0" smtClean="0"/>
          </a:p>
          <a:p>
            <a:r>
              <a:rPr lang="es-CL" dirty="0" smtClean="0"/>
              <a:t>Chile ratificó la Convención en septiembre de 1974.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Convención CITES (1973)</a:t>
            </a:r>
            <a:endParaRPr lang="es-C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CL" dirty="0" smtClean="0"/>
              <a:t>CITES mantiene un listado de especies, entre las cuales se distingue su grado de posible extinción.</a:t>
            </a:r>
          </a:p>
          <a:p>
            <a:endParaRPr lang="es-CL" dirty="0" smtClean="0"/>
          </a:p>
          <a:p>
            <a:r>
              <a:rPr lang="es-CL" dirty="0" smtClean="0"/>
              <a:t>Listado I: </a:t>
            </a:r>
            <a:r>
              <a:rPr lang="es-CL" dirty="0" smtClean="0"/>
              <a:t>incluye especies amenazadas de extinción. El comercio de individuos de estas especies, se permite solamente en circunstancias </a:t>
            </a:r>
            <a:r>
              <a:rPr lang="es-CL" dirty="0" smtClean="0"/>
              <a:t>excepcionales.</a:t>
            </a:r>
          </a:p>
          <a:p>
            <a:r>
              <a:rPr lang="es-CL" dirty="0" smtClean="0"/>
              <a:t>Listado </a:t>
            </a:r>
            <a:r>
              <a:rPr lang="es-CL" dirty="0" smtClean="0"/>
              <a:t>II incluye las especies que no necesariamente están amenazadas con la extinción, pero en las que el comercio debe de ser controlado para evitar un uso incompatible con su supervivencia. </a:t>
            </a:r>
            <a:endParaRPr lang="es-CL" dirty="0" smtClean="0"/>
          </a:p>
          <a:p>
            <a:r>
              <a:rPr lang="es-CL" dirty="0" smtClean="0"/>
              <a:t>Listado </a:t>
            </a:r>
            <a:r>
              <a:rPr lang="es-CL" dirty="0" smtClean="0"/>
              <a:t>III contiene las especies que están protegidas al menos en un país, y que han solicitado a otras Partes de la CITES ayuda para controlar su comercio.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Convención CITES (1973)</a:t>
            </a:r>
            <a:endParaRPr lang="es-C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Ejemplo de Especies Chilenas:</a:t>
            </a:r>
          </a:p>
          <a:p>
            <a:endParaRPr lang="es-CL" dirty="0" smtClean="0"/>
          </a:p>
          <a:p>
            <a:r>
              <a:rPr lang="es-CL" dirty="0" smtClean="0"/>
              <a:t>Vicuñas (Listado II)</a:t>
            </a:r>
          </a:p>
          <a:p>
            <a:endParaRPr lang="es-CL" dirty="0" smtClean="0"/>
          </a:p>
          <a:p>
            <a:r>
              <a:rPr lang="es-CL" dirty="0" smtClean="0"/>
              <a:t>Pudú (Listado II)</a:t>
            </a:r>
          </a:p>
          <a:p>
            <a:endParaRPr lang="es-CL" dirty="0" smtClean="0"/>
          </a:p>
          <a:p>
            <a:r>
              <a:rPr lang="es-CL" dirty="0" smtClean="0"/>
              <a:t>Zorro (Listado I)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Convención CITES (1973)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s-CL" dirty="0" smtClean="0"/>
          </a:p>
          <a:p>
            <a:r>
              <a:rPr lang="es-CL" dirty="0" smtClean="0"/>
              <a:t>En este elemento se agrupan los tratados internacionales y convenciones que protegen tanto los parajes del planeta, como las especies que lo habitan.</a:t>
            </a:r>
          </a:p>
          <a:p>
            <a:pPr algn="just"/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L" sz="6000" dirty="0" smtClean="0"/>
              <a:t>TIERRA</a:t>
            </a:r>
            <a:endParaRPr lang="es-CL" sz="6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95887" y="2253456"/>
            <a:ext cx="29432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smtClean="0"/>
              <a:t>Convención para la protección de la flora, de la fauna, y de las bellezas escénicas naturales de los países de </a:t>
            </a:r>
            <a:r>
              <a:rPr lang="es-CL" dirty="0" smtClean="0"/>
              <a:t>A</a:t>
            </a:r>
            <a:r>
              <a:rPr lang="es-CL" dirty="0" smtClean="0"/>
              <a:t>mérica.</a:t>
            </a:r>
          </a:p>
          <a:p>
            <a:endParaRPr lang="es-CL" dirty="0" smtClean="0"/>
          </a:p>
          <a:p>
            <a:r>
              <a:rPr lang="es-CL" dirty="0" smtClean="0"/>
              <a:t>Firmada en 1940 en el marco de la OEA</a:t>
            </a:r>
          </a:p>
          <a:p>
            <a:endParaRPr lang="es-CL" b="1" dirty="0" smtClean="0"/>
          </a:p>
          <a:p>
            <a:r>
              <a:rPr lang="es-CL" dirty="0" smtClean="0"/>
              <a:t>Promulgada </a:t>
            </a:r>
            <a:r>
              <a:rPr lang="es-CL" dirty="0" smtClean="0"/>
              <a:t>e</a:t>
            </a:r>
            <a:r>
              <a:rPr lang="es-CL" dirty="0" smtClean="0"/>
              <a:t>n Chile por </a:t>
            </a:r>
            <a:r>
              <a:rPr lang="es-CL" dirty="0" smtClean="0"/>
              <a:t>Decreto Supremo N</a:t>
            </a:r>
            <a:r>
              <a:rPr lang="es-CL" baseline="30000" dirty="0" smtClean="0"/>
              <a:t>o</a:t>
            </a:r>
            <a:r>
              <a:rPr lang="es-CL" dirty="0" smtClean="0"/>
              <a:t> 531, 1967, del Ministerio de Relaciones </a:t>
            </a:r>
            <a:r>
              <a:rPr lang="es-CL" dirty="0" smtClean="0"/>
              <a:t>Exteriores.</a:t>
            </a:r>
          </a:p>
          <a:p>
            <a:pPr>
              <a:buNone/>
            </a:pPr>
            <a:r>
              <a:rPr lang="es-CL" dirty="0" smtClean="0"/>
              <a:t/>
            </a:r>
            <a:br>
              <a:rPr lang="es-CL" dirty="0" smtClean="0"/>
            </a:b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Convención de Washington (1940)</a:t>
            </a:r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dirty="0" smtClean="0"/>
              <a:t>Objetivo General</a:t>
            </a:r>
          </a:p>
          <a:p>
            <a:pPr algn="just">
              <a:buNone/>
            </a:pPr>
            <a:r>
              <a:rPr lang="es-CL" dirty="0" smtClean="0"/>
              <a:t>	</a:t>
            </a:r>
            <a:r>
              <a:rPr lang="es-CL" dirty="0" smtClean="0"/>
              <a:t>Proteger </a:t>
            </a:r>
            <a:r>
              <a:rPr lang="es-CL" dirty="0" smtClean="0"/>
              <a:t>a todas las especies y géneros de la flora y fauna de América de la extinción y preservar áreas de extraordinaria belleza, con énfasis en formaciones geológicas o con valor estético, histórico o científico. </a:t>
            </a:r>
            <a:endParaRPr lang="es-CL" dirty="0" smtClean="0"/>
          </a:p>
          <a:p>
            <a:pPr algn="just"/>
            <a:r>
              <a:rPr lang="es-CL" dirty="0" smtClean="0"/>
              <a:t>Regula </a:t>
            </a:r>
            <a:r>
              <a:rPr lang="es-CL" dirty="0" smtClean="0"/>
              <a:t>la creación y mantención por parte de los Estados de Parques Nacionales, Reservas, Monumentos, Regiones Vírgenes  y Aves Migratorias.</a:t>
            </a:r>
          </a:p>
          <a:p>
            <a:pPr>
              <a:buNone/>
            </a:pP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Convención de Washington (1940)</a:t>
            </a: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dirty="0" smtClean="0"/>
              <a:t>Firmado en </a:t>
            </a:r>
            <a:r>
              <a:rPr lang="es-CL" dirty="0" smtClean="0"/>
              <a:t>1959 </a:t>
            </a:r>
            <a:r>
              <a:rPr lang="es-CL" dirty="0" smtClean="0"/>
              <a:t>por Argentina</a:t>
            </a:r>
            <a:r>
              <a:rPr lang="es-CL" dirty="0" smtClean="0"/>
              <a:t>, Australia, Bélgica, Chile, Francia, Japón, Nueva Zelanda, Noruega, Sudáfrica, URSS (sustituida por Rusia), el Reino Unido de Gran Bretaña e Irlanda del Norte y Estados </a:t>
            </a:r>
            <a:r>
              <a:rPr lang="es-CL" dirty="0" smtClean="0"/>
              <a:t>Unidos.</a:t>
            </a:r>
          </a:p>
          <a:p>
            <a:pPr algn="just"/>
            <a:endParaRPr lang="es-CL" dirty="0" smtClean="0"/>
          </a:p>
          <a:p>
            <a:pPr algn="just"/>
            <a:r>
              <a:rPr lang="es-CL" dirty="0" smtClean="0"/>
              <a:t>El objetivo principal de este tratado es congelar las aspiraciones territoriales sobre la Antártida, protegiendo la soberanía de los miembros signatarios. (Status Quo)</a:t>
            </a:r>
            <a:endParaRPr lang="es-CL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L" dirty="0" smtClean="0"/>
              <a:t>Tratado Antártico (1959)</a:t>
            </a:r>
            <a:endParaRPr lang="es-C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Tratado Antártico (1959)</a:t>
            </a:r>
            <a:endParaRPr lang="es-C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1858" y="1500174"/>
            <a:ext cx="8124942" cy="3446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Convención </a:t>
            </a:r>
            <a:r>
              <a:rPr lang="es-CL" dirty="0" smtClean="0"/>
              <a:t>Relativa a los Humedales de Importancia Internacional especialmente como Hábitat de Aves </a:t>
            </a:r>
            <a:r>
              <a:rPr lang="es-CL" dirty="0" smtClean="0"/>
              <a:t>Acuáticas.</a:t>
            </a:r>
          </a:p>
          <a:p>
            <a:pPr>
              <a:buNone/>
            </a:pPr>
            <a:endParaRPr lang="es-CL" dirty="0" smtClean="0"/>
          </a:p>
          <a:p>
            <a:r>
              <a:rPr lang="es-CL" dirty="0" smtClean="0"/>
              <a:t>Firmada en la ciudad de </a:t>
            </a:r>
            <a:r>
              <a:rPr lang="es-CL" dirty="0" err="1" smtClean="0"/>
              <a:t>Ramsar</a:t>
            </a:r>
            <a:r>
              <a:rPr lang="es-CL" dirty="0" smtClean="0"/>
              <a:t>, Irán en 1971 bajo el alero de la UNESCO. Entró en vigencia recién en 1975.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Convenio de </a:t>
            </a:r>
            <a:r>
              <a:rPr lang="es-CL" dirty="0" err="1" smtClean="0"/>
              <a:t>Ramsar</a:t>
            </a:r>
            <a:r>
              <a:rPr lang="es-CL" dirty="0" smtClean="0"/>
              <a:t> (1971)</a:t>
            </a:r>
            <a:endParaRPr lang="es-C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CL" dirty="0" smtClean="0"/>
              <a:t>Su principal objetivo es «la conservación y el uso racional de los humedales mediante acciones locales, regionales y nacionales y gracias a la cooperación internacional, como contribución al logro de un desarrollo sostenible en todo el mundo».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Convenio </a:t>
            </a:r>
            <a:r>
              <a:rPr lang="es-CL" dirty="0" err="1" smtClean="0"/>
              <a:t>Ramsar</a:t>
            </a:r>
            <a:r>
              <a:rPr lang="es-CL" dirty="0" smtClean="0"/>
              <a:t> (1971)</a:t>
            </a:r>
            <a:endParaRPr lang="es-C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69690"/>
            <a:ext cx="4038600" cy="434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Chile ratificó este Convenio en septiembre de 1980.</a:t>
            </a:r>
          </a:p>
          <a:p>
            <a:endParaRPr lang="es-CL" dirty="0" smtClean="0"/>
          </a:p>
          <a:p>
            <a:r>
              <a:rPr lang="es-CL" dirty="0" smtClean="0"/>
              <a:t>Al año </a:t>
            </a:r>
            <a:r>
              <a:rPr lang="es-CL" dirty="0" smtClean="0"/>
              <a:t>2006 existían </a:t>
            </a:r>
            <a:r>
              <a:rPr lang="es-CL" dirty="0" smtClean="0"/>
              <a:t>cerca de 160.154 </a:t>
            </a:r>
            <a:r>
              <a:rPr lang="es-CL" dirty="0" smtClean="0"/>
              <a:t>hectáreas </a:t>
            </a:r>
            <a:r>
              <a:rPr lang="es-CL" dirty="0" smtClean="0"/>
              <a:t>de humedales de nuestro país protegidas por este Convenio.</a:t>
            </a:r>
          </a:p>
          <a:p>
            <a:pPr>
              <a:buNone/>
            </a:pPr>
            <a:endParaRPr lang="es-CL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Convenio </a:t>
            </a:r>
            <a:r>
              <a:rPr lang="es-CL" dirty="0" err="1" smtClean="0"/>
              <a:t>Ramsar</a:t>
            </a:r>
            <a:r>
              <a:rPr lang="es-CL" dirty="0" smtClean="0"/>
              <a:t> (1971)</a:t>
            </a:r>
            <a:endParaRPr lang="es-C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52</TotalTime>
  <Words>567</Words>
  <Application>Microsoft Office PowerPoint</Application>
  <PresentationFormat>Presentación en pantalla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Concurrencia</vt:lpstr>
      <vt:lpstr>DERECHO INTERNACIONAL DEL MEDIO AMBIENTE</vt:lpstr>
      <vt:lpstr>TIERRA</vt:lpstr>
      <vt:lpstr>Convención de Washington (1940)</vt:lpstr>
      <vt:lpstr>Convención de Washington (1940)</vt:lpstr>
      <vt:lpstr>Tratado Antártico (1959)</vt:lpstr>
      <vt:lpstr>Tratado Antártico (1959)</vt:lpstr>
      <vt:lpstr>Convenio de Ramsar (1971)</vt:lpstr>
      <vt:lpstr>Convenio Ramsar (1971)</vt:lpstr>
      <vt:lpstr>Convenio Ramsar (1971)</vt:lpstr>
      <vt:lpstr>Convenio sobre Biodiversidad (1992)</vt:lpstr>
      <vt:lpstr>Convenio sobre Biodiversidad (1992)</vt:lpstr>
      <vt:lpstr>Convención CITES (1973)</vt:lpstr>
      <vt:lpstr>Convención CITES (1973)</vt:lpstr>
      <vt:lpstr>Convención CITES (1973)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INTERNACIONAL DEL MEDIO AMBIENTE</dc:title>
  <dc:creator>Rodrigo Mella</dc:creator>
  <cp:lastModifiedBy>Rodrigo Mella</cp:lastModifiedBy>
  <cp:revision>7</cp:revision>
  <dcterms:created xsi:type="dcterms:W3CDTF">2010-06-08T21:48:59Z</dcterms:created>
  <dcterms:modified xsi:type="dcterms:W3CDTF">2010-06-08T22:41:56Z</dcterms:modified>
</cp:coreProperties>
</file>