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70" r:id="rId9"/>
    <p:sldId id="271" r:id="rId10"/>
    <p:sldId id="272" r:id="rId11"/>
    <p:sldId id="267" r:id="rId12"/>
    <p:sldId id="268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45" d="100"/>
          <a:sy n="45" d="100"/>
        </p:scale>
        <p:origin x="-1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B425B1-6AB8-9B4E-9D4F-F64B96972EB2}" type="slidenum"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25B1-6AB8-9B4E-9D4F-F64B96972EB2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BB425B1-6AB8-9B4E-9D4F-F64B96972EB2}" type="slidenum"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B425B1-6AB8-9B4E-9D4F-F64B96972EB2}" type="slidenum"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BB425B1-6AB8-9B4E-9D4F-F64B96972EB2}" type="slidenum"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BB425B1-6AB8-9B4E-9D4F-F64B96972EB2}" type="slidenum"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BB425B1-6AB8-9B4E-9D4F-F64B96972EB2}" type="slidenum"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B425B1-6AB8-9B4E-9D4F-F64B96972EB2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B425B1-6AB8-9B4E-9D4F-F64B96972EB2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B425B1-6AB8-9B4E-9D4F-F64B96972EB2}" type="slidenum"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BB425B1-6AB8-9B4E-9D4F-F64B96972EB2}" type="slidenum"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 dirty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2D0358-8C94-CE4E-BA5A-F303CB9C456B}" type="datetimeFigureOut">
              <a:t>4/28/10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B425B1-6AB8-9B4E-9D4F-F64B96972EB2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Derecho constitucional economico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6019800"/>
            <a:ext cx="6705600" cy="685800"/>
          </a:xfrm>
        </p:spPr>
        <p:txBody>
          <a:bodyPr/>
          <a:lstStyle/>
          <a:p>
            <a:r>
              <a:rPr lang="en-US"/>
              <a:t>Montt &amp; C</a:t>
            </a:r>
            <a:r>
              <a:rPr lang="en-US"/>
              <a:t>árdenas, 29 de abril de 2010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Asimetr</a:t>
            </a:r>
            <a:r>
              <a:rPr lang="en-US"/>
              <a:t>ías de información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Comprador</a:t>
            </a:r>
          </a:p>
          <a:p>
            <a:pPr lvl="1"/>
            <a:r>
              <a:rPr lang="en-US"/>
              <a:t>50-50 chance que sea bueno o lim</a:t>
            </a:r>
            <a:r>
              <a:rPr lang="en-US"/>
              <a:t>ón</a:t>
            </a:r>
          </a:p>
          <a:p>
            <a:pPr lvl="1"/>
            <a:r>
              <a:rPr lang="en-US"/>
              <a:t>Por ende, ofrezco ½*1200 + ½*2400=1800</a:t>
            </a:r>
          </a:p>
          <a:p>
            <a:r>
              <a:rPr lang="en-US"/>
              <a:t>Vendedor</a:t>
            </a:r>
          </a:p>
          <a:p>
            <a:pPr lvl="1"/>
            <a:r>
              <a:rPr lang="en-US"/>
              <a:t>Pero a ese precio, ningún auto bueno se vende</a:t>
            </a:r>
          </a:p>
          <a:p>
            <a:pPr lvl="1"/>
            <a:r>
              <a:rPr lang="en-US"/>
              <a:t>Sólo los dueños de limones están dispuestos a vender</a:t>
            </a:r>
          </a:p>
          <a:p>
            <a:r>
              <a:rPr lang="en-US"/>
              <a:t>Comprador</a:t>
            </a:r>
          </a:p>
          <a:p>
            <a:pPr lvl="1"/>
            <a:r>
              <a:rPr lang="en-US"/>
              <a:t>El comprador anticipa esto y no ofrecerá 1800 por un limón</a:t>
            </a:r>
          </a:p>
          <a:p>
            <a:r>
              <a:rPr lang="en-US"/>
              <a:t>El problema: externalidad, el que vende un auto malo afecta las percepciones del comprador relativas al auto promedio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Selección</a:t>
            </a:r>
            <a:r>
              <a:rPr lang="en-US" dirty="0" smtClean="0"/>
              <a:t> </a:t>
            </a:r>
            <a:r>
              <a:rPr lang="en-US" dirty="0" err="1" smtClean="0"/>
              <a:t>adversa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Convengamos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hay dos </a:t>
            </a:r>
            <a:r>
              <a:rPr lang="en-US" dirty="0" err="1" smtClean="0"/>
              <a:t>tipos</a:t>
            </a:r>
            <a:r>
              <a:rPr lang="en-US" dirty="0" smtClean="0"/>
              <a:t> de personas: los </a:t>
            </a:r>
            <a:r>
              <a:rPr lang="en-US" dirty="0" err="1" smtClean="0"/>
              <a:t>que</a:t>
            </a:r>
            <a:r>
              <a:rPr lang="en-US" dirty="0" smtClean="0"/>
              <a:t> son locos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manejar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los </a:t>
            </a:r>
            <a:r>
              <a:rPr lang="en-US" dirty="0" err="1" smtClean="0"/>
              <a:t>que</a:t>
            </a:r>
            <a:r>
              <a:rPr lang="en-US" dirty="0" smtClean="0"/>
              <a:t> son </a:t>
            </a:r>
            <a:r>
              <a:rPr lang="en-US" dirty="0" err="1" smtClean="0"/>
              <a:t>prudentes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seguro</a:t>
            </a:r>
            <a:r>
              <a:rPr lang="en-US" dirty="0" smtClean="0"/>
              <a:t> </a:t>
            </a:r>
            <a:r>
              <a:rPr lang="en-US" dirty="0" err="1" smtClean="0"/>
              <a:t>eficiente</a:t>
            </a:r>
            <a:r>
              <a:rPr lang="en-US" dirty="0" smtClean="0"/>
              <a:t> </a:t>
            </a:r>
            <a:r>
              <a:rPr lang="en-US" dirty="0" err="1" smtClean="0"/>
              <a:t>exige</a:t>
            </a:r>
            <a:r>
              <a:rPr lang="en-US" dirty="0" smtClean="0"/>
              <a:t> </a:t>
            </a:r>
            <a:r>
              <a:rPr lang="en-US" dirty="0" err="1" smtClean="0"/>
              <a:t>cobrar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caro</a:t>
            </a:r>
            <a:r>
              <a:rPr lang="en-US" dirty="0" smtClean="0"/>
              <a:t> a los </a:t>
            </a:r>
            <a:r>
              <a:rPr lang="en-US" dirty="0" err="1" smtClean="0"/>
              <a:t>que</a:t>
            </a:r>
            <a:r>
              <a:rPr lang="en-US" dirty="0" smtClean="0"/>
              <a:t> son locos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manejar</a:t>
            </a:r>
            <a:r>
              <a:rPr lang="en-US" dirty="0" smtClean="0"/>
              <a:t> (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pérdida</a:t>
            </a:r>
            <a:r>
              <a:rPr lang="en-US" dirty="0" smtClean="0"/>
              <a:t> </a:t>
            </a:r>
            <a:r>
              <a:rPr lang="en-US" dirty="0" err="1" smtClean="0"/>
              <a:t>esperada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i</a:t>
            </a:r>
            <a:r>
              <a:rPr lang="en-US" dirty="0" err="1" smtClean="0"/>
              <a:t>L</a:t>
            </a:r>
            <a:r>
              <a:rPr lang="en-US" dirty="0" smtClean="0"/>
              <a:t>,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alta</a:t>
            </a:r>
            <a:r>
              <a:rPr lang="en-US" dirty="0" smtClean="0"/>
              <a:t>)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selección</a:t>
            </a:r>
            <a:r>
              <a:rPr lang="en-US" dirty="0" smtClean="0"/>
              <a:t> </a:t>
            </a:r>
            <a:r>
              <a:rPr lang="en-US" dirty="0" err="1" smtClean="0"/>
              <a:t>adversa</a:t>
            </a:r>
            <a:r>
              <a:rPr lang="en-US" dirty="0" smtClean="0"/>
              <a:t> surge </a:t>
            </a:r>
            <a:r>
              <a:rPr lang="en-US" dirty="0" err="1" smtClean="0"/>
              <a:t>porque</a:t>
            </a:r>
            <a:r>
              <a:rPr lang="en-US" dirty="0" smtClean="0"/>
              <a:t> los </a:t>
            </a:r>
            <a:r>
              <a:rPr lang="en-US" dirty="0" err="1" smtClean="0"/>
              <a:t>riesgos</a:t>
            </a:r>
            <a:r>
              <a:rPr lang="en-US" dirty="0" smtClean="0"/>
              <a:t> </a:t>
            </a:r>
            <a:r>
              <a:rPr lang="en-US" dirty="0" err="1" smtClean="0"/>
              <a:t>malos</a:t>
            </a:r>
            <a:r>
              <a:rPr lang="en-US" dirty="0" smtClean="0"/>
              <a:t> (los locos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manejar</a:t>
            </a:r>
            <a:r>
              <a:rPr lang="en-US" dirty="0" smtClean="0"/>
              <a:t>)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esconder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hecho</a:t>
            </a:r>
            <a:r>
              <a:rPr lang="en-US" dirty="0" smtClean="0"/>
              <a:t> a la </a:t>
            </a:r>
            <a:r>
              <a:rPr lang="en-US" dirty="0" err="1" smtClean="0"/>
              <a:t>aseguradora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soluciones</a:t>
            </a:r>
            <a:r>
              <a:rPr lang="en-US" dirty="0" smtClean="0"/>
              <a:t> a la </a:t>
            </a:r>
            <a:r>
              <a:rPr lang="en-US" dirty="0" err="1" smtClean="0"/>
              <a:t>selección</a:t>
            </a:r>
            <a:r>
              <a:rPr lang="en-US" dirty="0" smtClean="0"/>
              <a:t> </a:t>
            </a:r>
            <a:r>
              <a:rPr lang="en-US" dirty="0" err="1" smtClean="0"/>
              <a:t>adversa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Equilibrio</a:t>
            </a:r>
            <a:r>
              <a:rPr lang="en-US" dirty="0" smtClean="0"/>
              <a:t> “pooling”</a:t>
            </a:r>
          </a:p>
          <a:p>
            <a:pPr lvl="1"/>
            <a:r>
              <a:rPr lang="en-US" dirty="0" smtClean="0"/>
              <a:t>La firma </a:t>
            </a:r>
            <a:r>
              <a:rPr lang="en-US" dirty="0" err="1" smtClean="0"/>
              <a:t>usa</a:t>
            </a:r>
            <a:r>
              <a:rPr lang="en-US" dirty="0" smtClean="0"/>
              <a:t> el </a:t>
            </a:r>
            <a:r>
              <a:rPr lang="en-US" dirty="0" err="1" smtClean="0"/>
              <a:t>promedio</a:t>
            </a:r>
            <a:r>
              <a:rPr lang="en-US" dirty="0" smtClean="0"/>
              <a:t> de los </a:t>
            </a:r>
            <a:r>
              <a:rPr lang="en-US" dirty="0" err="1" smtClean="0"/>
              <a:t>riesgos</a:t>
            </a:r>
            <a:r>
              <a:rPr lang="en-US" dirty="0" smtClean="0"/>
              <a:t> </a:t>
            </a:r>
            <a:r>
              <a:rPr lang="en-US" dirty="0" err="1" smtClean="0"/>
              <a:t>buenos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malos</a:t>
            </a:r>
            <a:r>
              <a:rPr lang="en-US" dirty="0" smtClean="0"/>
              <a:t>. </a:t>
            </a:r>
            <a:r>
              <a:rPr lang="en-US" dirty="0" err="1" smtClean="0"/>
              <a:t>Pero</a:t>
            </a:r>
            <a:r>
              <a:rPr lang="en-US" dirty="0" smtClean="0"/>
              <a:t> los </a:t>
            </a:r>
            <a:r>
              <a:rPr lang="en-US" dirty="0" err="1" smtClean="0"/>
              <a:t>riesgos</a:t>
            </a:r>
            <a:r>
              <a:rPr lang="en-US" dirty="0" smtClean="0"/>
              <a:t> </a:t>
            </a:r>
            <a:r>
              <a:rPr lang="en-US" dirty="0" err="1" smtClean="0"/>
              <a:t>buenos</a:t>
            </a:r>
            <a:r>
              <a:rPr lang="en-US" dirty="0" smtClean="0"/>
              <a:t> </a:t>
            </a:r>
            <a:r>
              <a:rPr lang="en-US" dirty="0" err="1" smtClean="0"/>
              <a:t>dejan</a:t>
            </a:r>
            <a:r>
              <a:rPr lang="en-US" dirty="0" smtClean="0"/>
              <a:t> de </a:t>
            </a:r>
            <a:r>
              <a:rPr lang="en-US" dirty="0" err="1" smtClean="0"/>
              <a:t>comprar</a:t>
            </a:r>
            <a:r>
              <a:rPr lang="en-US" dirty="0" smtClean="0"/>
              <a:t> 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reducen</a:t>
            </a:r>
            <a:r>
              <a:rPr lang="en-US" dirty="0" smtClean="0"/>
              <a:t> el </a:t>
            </a:r>
            <a:r>
              <a:rPr lang="en-US" dirty="0" err="1" smtClean="0"/>
              <a:t>nivel</a:t>
            </a:r>
            <a:r>
              <a:rPr lang="en-US" dirty="0" smtClean="0"/>
              <a:t> de </a:t>
            </a:r>
            <a:r>
              <a:rPr lang="en-US" dirty="0" err="1" smtClean="0"/>
              <a:t>compra</a:t>
            </a:r>
            <a:r>
              <a:rPr lang="en-US" dirty="0" smtClean="0"/>
              <a:t>, </a:t>
            </a:r>
            <a:r>
              <a:rPr lang="en-US" dirty="0" err="1" smtClean="0"/>
              <a:t>porque</a:t>
            </a:r>
            <a:r>
              <a:rPr lang="en-US" dirty="0" smtClean="0"/>
              <a:t> les </a:t>
            </a:r>
            <a:r>
              <a:rPr lang="en-US" dirty="0" err="1" smtClean="0"/>
              <a:t>resulta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caro</a:t>
            </a:r>
            <a:r>
              <a:rPr lang="en-US" dirty="0" smtClean="0"/>
              <a:t>. </a:t>
            </a:r>
            <a:r>
              <a:rPr lang="en-US" dirty="0" err="1" smtClean="0"/>
              <a:t>Ello</a:t>
            </a:r>
            <a:r>
              <a:rPr lang="en-US" dirty="0" smtClean="0"/>
              <a:t> conduce a la </a:t>
            </a:r>
            <a:r>
              <a:rPr lang="en-US" dirty="0" err="1" smtClean="0"/>
              <a:t>ineficiencia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incluso</a:t>
            </a:r>
            <a:r>
              <a:rPr lang="en-US" dirty="0" smtClean="0"/>
              <a:t> a la </a:t>
            </a:r>
            <a:r>
              <a:rPr lang="en-US" dirty="0" err="1" smtClean="0"/>
              <a:t>destrucción</a:t>
            </a:r>
            <a:r>
              <a:rPr lang="en-US" dirty="0" smtClean="0"/>
              <a:t> del </a:t>
            </a:r>
            <a:r>
              <a:rPr lang="en-US" dirty="0" err="1" smtClean="0"/>
              <a:t>mercado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Hay </a:t>
            </a:r>
            <a:r>
              <a:rPr lang="en-US" dirty="0" err="1" smtClean="0"/>
              <a:t>descreme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otra</a:t>
            </a:r>
            <a:r>
              <a:rPr lang="en-US" dirty="0" smtClean="0"/>
              <a:t> firma se </a:t>
            </a:r>
            <a:r>
              <a:rPr lang="en-US" dirty="0" err="1" smtClean="0"/>
              <a:t>lleva</a:t>
            </a:r>
            <a:r>
              <a:rPr lang="en-US" dirty="0" smtClean="0"/>
              <a:t> a los </a:t>
            </a:r>
            <a:r>
              <a:rPr lang="en-US" dirty="0" err="1" smtClean="0"/>
              <a:t>riesgos</a:t>
            </a:r>
            <a:r>
              <a:rPr lang="en-US" dirty="0" smtClean="0"/>
              <a:t> </a:t>
            </a:r>
            <a:r>
              <a:rPr lang="en-US" dirty="0" err="1" smtClean="0"/>
              <a:t>buenos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Equilibrios</a:t>
            </a:r>
            <a:r>
              <a:rPr lang="en-US" dirty="0" smtClean="0"/>
              <a:t> </a:t>
            </a:r>
            <a:r>
              <a:rPr lang="en-US" dirty="0" err="1" smtClean="0"/>
              <a:t>separados</a:t>
            </a:r>
            <a:endParaRPr lang="en-US" dirty="0" smtClean="0"/>
          </a:p>
          <a:p>
            <a:pPr lvl="1"/>
            <a:r>
              <a:rPr lang="en-US" dirty="0" smtClean="0"/>
              <a:t>La firma </a:t>
            </a:r>
            <a:r>
              <a:rPr lang="en-US" dirty="0" err="1" smtClean="0"/>
              <a:t>trata</a:t>
            </a:r>
            <a:r>
              <a:rPr lang="en-US" dirty="0" smtClean="0"/>
              <a:t> de </a:t>
            </a:r>
            <a:r>
              <a:rPr lang="en-US" dirty="0" err="1" smtClean="0"/>
              <a:t>crear</a:t>
            </a:r>
            <a:r>
              <a:rPr lang="en-US" dirty="0" smtClean="0"/>
              <a:t> dos </a:t>
            </a:r>
            <a:r>
              <a:rPr lang="en-US" dirty="0" err="1" smtClean="0"/>
              <a:t>equilibrios</a:t>
            </a:r>
            <a:r>
              <a:rPr lang="en-US" dirty="0" smtClean="0"/>
              <a:t> </a:t>
            </a:r>
            <a:r>
              <a:rPr lang="en-US" dirty="0" err="1" smtClean="0"/>
              <a:t>separados</a:t>
            </a:r>
            <a:r>
              <a:rPr lang="en-US" dirty="0" smtClean="0"/>
              <a:t>, </a:t>
            </a:r>
            <a:r>
              <a:rPr lang="en-US" dirty="0" err="1" smtClean="0"/>
              <a:t>uno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riesgos</a:t>
            </a:r>
            <a:r>
              <a:rPr lang="en-US" dirty="0" smtClean="0"/>
              <a:t> </a:t>
            </a:r>
            <a:r>
              <a:rPr lang="en-US" dirty="0" err="1" smtClean="0"/>
              <a:t>buenos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malo</a:t>
            </a:r>
            <a:r>
              <a:rPr lang="en-US" dirty="0" smtClean="0"/>
              <a:t>, </a:t>
            </a:r>
            <a:r>
              <a:rPr lang="en-US" dirty="0" err="1" smtClean="0"/>
              <a:t>vía</a:t>
            </a:r>
            <a:r>
              <a:rPr lang="en-US" dirty="0" smtClean="0"/>
              <a:t> self-selection. El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existan</a:t>
            </a:r>
            <a:r>
              <a:rPr lang="en-US" dirty="0" smtClean="0"/>
              <a:t> dos </a:t>
            </a:r>
            <a:r>
              <a:rPr lang="en-US" dirty="0" err="1" smtClean="0"/>
              <a:t>equilibrios</a:t>
            </a:r>
            <a:r>
              <a:rPr lang="en-US" dirty="0" smtClean="0"/>
              <a:t> </a:t>
            </a:r>
            <a:r>
              <a:rPr lang="en-US" dirty="0" err="1" smtClean="0"/>
              <a:t>separados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dichos</a:t>
            </a:r>
            <a:r>
              <a:rPr lang="en-US" dirty="0" smtClean="0"/>
              <a:t> </a:t>
            </a:r>
            <a:r>
              <a:rPr lang="en-US" dirty="0" err="1" smtClean="0"/>
              <a:t>equilibrios</a:t>
            </a:r>
            <a:r>
              <a:rPr lang="en-US" dirty="0" smtClean="0"/>
              <a:t> </a:t>
            </a:r>
            <a:r>
              <a:rPr lang="en-US" dirty="0" err="1" smtClean="0"/>
              <a:t>sean</a:t>
            </a:r>
            <a:r>
              <a:rPr lang="en-US" dirty="0" smtClean="0"/>
              <a:t> </a:t>
            </a:r>
            <a:r>
              <a:rPr lang="en-US" dirty="0" err="1" smtClean="0"/>
              <a:t>ineficientes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Seguro</a:t>
            </a:r>
            <a:r>
              <a:rPr lang="en-US" dirty="0" smtClean="0"/>
              <a:t> social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Ejemplo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Supongamos</a:t>
            </a:r>
          </a:p>
          <a:p>
            <a:pPr lvl="1"/>
            <a:r>
              <a:rPr lang="en-US"/>
              <a:t>Dos grupos de personas</a:t>
            </a:r>
          </a:p>
          <a:p>
            <a:pPr lvl="2"/>
            <a:r>
              <a:rPr lang="en-US"/>
              <a:t>100 locos para manejar: 5% chance de chocar al año</a:t>
            </a:r>
          </a:p>
          <a:p>
            <a:pPr lvl="2"/>
            <a:r>
              <a:rPr lang="en-US"/>
              <a:t>100 prudentes para manejar: 0.5%</a:t>
            </a:r>
          </a:p>
          <a:p>
            <a:pPr lvl="2"/>
            <a:r>
              <a:rPr lang="en-US"/>
              <a:t>Supongamos todos tienen autos de $5.000.000</a:t>
            </a:r>
          </a:p>
          <a:p>
            <a:pPr lvl="1"/>
            <a:r>
              <a:rPr lang="en-US"/>
              <a:t>¿Cuanto paga grupo de prima?</a:t>
            </a:r>
          </a:p>
          <a:p>
            <a:pPr lvl="2"/>
            <a:r>
              <a:rPr lang="en-US"/>
              <a:t>Locos: 5 millones * 0.05=250.000</a:t>
            </a:r>
          </a:p>
          <a:p>
            <a:pPr lvl="2"/>
            <a:r>
              <a:rPr lang="en-US"/>
              <a:t>Prudentes: 5 millones * 0.005=25.000</a:t>
            </a:r>
          </a:p>
          <a:p>
            <a:pPr lvl="2"/>
            <a:r>
              <a:rPr lang="en-US"/>
              <a:t>Si hay informaci</a:t>
            </a:r>
            <a:r>
              <a:rPr lang="en-US"/>
              <a:t>ón perfecta, la compañía de seguro cobra separadamente a cada uno de ellos la prima que le corresponde, y gana cero utilidades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Aversión</a:t>
            </a:r>
            <a:r>
              <a:rPr lang="en-US" dirty="0" smtClean="0"/>
              <a:t> al </a:t>
            </a:r>
            <a:r>
              <a:rPr lang="en-US" dirty="0" err="1" smtClean="0"/>
              <a:t>riesgo</a:t>
            </a:r>
            <a:r>
              <a:rPr lang="en-US" dirty="0" smtClean="0"/>
              <a:t> 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Concepto</a:t>
            </a:r>
            <a:endParaRPr lang="en-US" dirty="0" smtClean="0"/>
          </a:p>
          <a:p>
            <a:pPr lvl="1"/>
            <a:r>
              <a:rPr lang="en-US" dirty="0" smtClean="0"/>
              <a:t>“Si un </a:t>
            </a:r>
            <a:r>
              <a:rPr lang="en-US" dirty="0" err="1" smtClean="0"/>
              <a:t>individuo</a:t>
            </a:r>
            <a:r>
              <a:rPr lang="en-US" dirty="0" smtClean="0"/>
              <a:t> </a:t>
            </a:r>
            <a:r>
              <a:rPr lang="en-US" dirty="0" err="1" smtClean="0"/>
              <a:t>rechaza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apuesta</a:t>
            </a:r>
            <a:r>
              <a:rPr lang="en-US" dirty="0" smtClean="0"/>
              <a:t> “</a:t>
            </a:r>
            <a:r>
              <a:rPr lang="en-US" dirty="0" err="1" smtClean="0"/>
              <a:t>justa</a:t>
            </a:r>
            <a:r>
              <a:rPr lang="en-US" dirty="0" smtClean="0"/>
              <a:t>” (fair bet), </a:t>
            </a:r>
            <a:r>
              <a:rPr lang="en-US" dirty="0" err="1" smtClean="0"/>
              <a:t>entonces</a:t>
            </a:r>
            <a:r>
              <a:rPr lang="en-US" dirty="0" smtClean="0"/>
              <a:t> se </a:t>
            </a:r>
            <a:r>
              <a:rPr lang="en-US" dirty="0" err="1" smtClean="0"/>
              <a:t>trata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persona ‘</a:t>
            </a:r>
            <a:r>
              <a:rPr lang="en-US" dirty="0" err="1" smtClean="0"/>
              <a:t>aversa</a:t>
            </a:r>
            <a:r>
              <a:rPr lang="en-US" dirty="0" smtClean="0"/>
              <a:t> al </a:t>
            </a:r>
            <a:r>
              <a:rPr lang="en-US" dirty="0" err="1" smtClean="0"/>
              <a:t>riesgo</a:t>
            </a:r>
            <a:r>
              <a:rPr lang="en-US" dirty="0" smtClean="0"/>
              <a:t>’. Si un </a:t>
            </a:r>
            <a:r>
              <a:rPr lang="en-US" dirty="0" err="1" smtClean="0"/>
              <a:t>individuo</a:t>
            </a:r>
            <a:r>
              <a:rPr lang="en-US" dirty="0" smtClean="0"/>
              <a:t> </a:t>
            </a:r>
            <a:r>
              <a:rPr lang="en-US" dirty="0" err="1" smtClean="0"/>
              <a:t>exhibe</a:t>
            </a:r>
            <a:r>
              <a:rPr lang="en-US" dirty="0" smtClean="0"/>
              <a:t> </a:t>
            </a:r>
            <a:r>
              <a:rPr lang="en-US" dirty="0" err="1" smtClean="0"/>
              <a:t>utilidad</a:t>
            </a:r>
            <a:r>
              <a:rPr lang="en-US" dirty="0" smtClean="0"/>
              <a:t> marginal </a:t>
            </a:r>
            <a:r>
              <a:rPr lang="en-US" dirty="0" err="1" smtClean="0"/>
              <a:t>decreciente</a:t>
            </a:r>
            <a:r>
              <a:rPr lang="en-US" dirty="0" smtClean="0"/>
              <a:t> </a:t>
            </a:r>
            <a:r>
              <a:rPr lang="en-US" dirty="0" err="1" smtClean="0"/>
              <a:t>respecto</a:t>
            </a:r>
            <a:r>
              <a:rPr lang="en-US" dirty="0" smtClean="0"/>
              <a:t> a la </a:t>
            </a:r>
            <a:r>
              <a:rPr lang="en-US" dirty="0" err="1" smtClean="0"/>
              <a:t>riqueza</a:t>
            </a:r>
            <a:r>
              <a:rPr lang="en-US" dirty="0" smtClean="0"/>
              <a:t> (wealth), </a:t>
            </a:r>
            <a:r>
              <a:rPr lang="en-US" dirty="0" err="1" smtClean="0"/>
              <a:t>entonces</a:t>
            </a:r>
            <a:r>
              <a:rPr lang="en-US" dirty="0" smtClean="0"/>
              <a:t> </a:t>
            </a:r>
            <a:r>
              <a:rPr lang="en-US" dirty="0" err="1" smtClean="0"/>
              <a:t>esa</a:t>
            </a:r>
            <a:r>
              <a:rPr lang="en-US" dirty="0" smtClean="0"/>
              <a:t> persona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aversa</a:t>
            </a:r>
            <a:r>
              <a:rPr lang="en-US" dirty="0" smtClean="0"/>
              <a:t> al </a:t>
            </a:r>
            <a:r>
              <a:rPr lang="en-US" dirty="0" err="1" smtClean="0"/>
              <a:t>riesgo</a:t>
            </a:r>
            <a:r>
              <a:rPr lang="en-US" dirty="0" smtClean="0"/>
              <a:t>. Como </a:t>
            </a:r>
            <a:r>
              <a:rPr lang="en-US" dirty="0" err="1" smtClean="0"/>
              <a:t>consecuencia</a:t>
            </a:r>
            <a:r>
              <a:rPr lang="en-US" dirty="0" smtClean="0"/>
              <a:t>, </a:t>
            </a:r>
            <a:r>
              <a:rPr lang="en-US" dirty="0" err="1" smtClean="0"/>
              <a:t>va</a:t>
            </a:r>
            <a:r>
              <a:rPr lang="en-US" dirty="0" smtClean="0"/>
              <a:t> a </a:t>
            </a:r>
            <a:r>
              <a:rPr lang="en-US" dirty="0" err="1" smtClean="0"/>
              <a:t>preferir</a:t>
            </a:r>
            <a:r>
              <a:rPr lang="en-US" dirty="0" smtClean="0"/>
              <a:t> </a:t>
            </a:r>
            <a:r>
              <a:rPr lang="en-US" dirty="0" err="1" smtClean="0"/>
              <a:t>pagar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cierta</a:t>
            </a:r>
            <a:r>
              <a:rPr lang="en-US" dirty="0" smtClean="0"/>
              <a:t>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evitar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apuesta</a:t>
            </a:r>
            <a:r>
              <a:rPr lang="en-US" dirty="0" smtClean="0"/>
              <a:t> </a:t>
            </a:r>
            <a:r>
              <a:rPr lang="en-US" dirty="0" err="1" smtClean="0"/>
              <a:t>justa</a:t>
            </a:r>
            <a:r>
              <a:rPr lang="en-US" dirty="0" smtClean="0"/>
              <a:t>” (Nicholson).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Aversión</a:t>
            </a:r>
            <a:r>
              <a:rPr lang="en-US" dirty="0" smtClean="0"/>
              <a:t> al </a:t>
            </a:r>
            <a:r>
              <a:rPr lang="en-US" dirty="0" err="1" smtClean="0"/>
              <a:t>riesgo</a:t>
            </a:r>
            <a:r>
              <a:rPr lang="en-US" dirty="0" smtClean="0"/>
              <a:t>  (2)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828800"/>
            <a:ext cx="7319995" cy="3632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00" y="5911334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: Nicholson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contrato</a:t>
            </a:r>
            <a:r>
              <a:rPr lang="en-US" dirty="0" smtClean="0"/>
              <a:t> de </a:t>
            </a:r>
            <a:r>
              <a:rPr lang="en-US" dirty="0" err="1" smtClean="0"/>
              <a:t>seguro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contrato</a:t>
            </a:r>
            <a:r>
              <a:rPr lang="en-US" dirty="0" smtClean="0"/>
              <a:t> de </a:t>
            </a:r>
            <a:r>
              <a:rPr lang="en-US" dirty="0" err="1" smtClean="0"/>
              <a:t>seguro</a:t>
            </a:r>
            <a:r>
              <a:rPr lang="en-US" dirty="0" smtClean="0"/>
              <a:t> </a:t>
            </a:r>
            <a:r>
              <a:rPr lang="en-US" dirty="0" err="1" smtClean="0"/>
              <a:t>cumple</a:t>
            </a:r>
            <a:r>
              <a:rPr lang="en-US" dirty="0" smtClean="0"/>
              <a:t> un </a:t>
            </a:r>
            <a:r>
              <a:rPr lang="en-US" dirty="0" err="1" smtClean="0"/>
              <a:t>rol</a:t>
            </a:r>
            <a:r>
              <a:rPr lang="en-US" dirty="0" smtClean="0"/>
              <a:t> fundamental </a:t>
            </a:r>
            <a:r>
              <a:rPr lang="en-US" dirty="0" err="1" smtClean="0"/>
              <a:t>desde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perspectiva</a:t>
            </a:r>
            <a:r>
              <a:rPr lang="en-US" dirty="0" smtClean="0"/>
              <a:t> de </a:t>
            </a:r>
            <a:r>
              <a:rPr lang="en-US" dirty="0" err="1" smtClean="0"/>
              <a:t>eficiencia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contrato</a:t>
            </a:r>
            <a:r>
              <a:rPr lang="en-US" dirty="0" smtClean="0"/>
              <a:t> de </a:t>
            </a:r>
            <a:r>
              <a:rPr lang="en-US" dirty="0" err="1" smtClean="0"/>
              <a:t>seguro</a:t>
            </a:r>
            <a:r>
              <a:rPr lang="en-US" dirty="0" smtClean="0"/>
              <a:t> </a:t>
            </a:r>
            <a:r>
              <a:rPr lang="en-US" dirty="0" err="1" smtClean="0"/>
              <a:t>permite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frente</a:t>
            </a:r>
            <a:r>
              <a:rPr lang="en-US" dirty="0" smtClean="0"/>
              <a:t> a </a:t>
            </a:r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información</a:t>
            </a:r>
            <a:endParaRPr lang="en-US" dirty="0" smtClean="0"/>
          </a:p>
          <a:p>
            <a:pPr lvl="1"/>
            <a:r>
              <a:rPr lang="en-US" dirty="0" err="1" smtClean="0"/>
              <a:t>Cuando</a:t>
            </a:r>
            <a:r>
              <a:rPr lang="en-US" dirty="0" smtClean="0"/>
              <a:t> hay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imperfecta</a:t>
            </a:r>
            <a:r>
              <a:rPr lang="en-US" dirty="0" smtClean="0"/>
              <a:t>, </a:t>
            </a:r>
            <a:r>
              <a:rPr lang="en-US" dirty="0" err="1" smtClean="0"/>
              <a:t>entonces</a:t>
            </a:r>
            <a:r>
              <a:rPr lang="en-US" dirty="0" smtClean="0"/>
              <a:t> </a:t>
            </a:r>
            <a:r>
              <a:rPr lang="en-US" dirty="0" err="1" smtClean="0"/>
              <a:t>enfrentamos</a:t>
            </a:r>
            <a:r>
              <a:rPr lang="en-US" dirty="0" smtClean="0"/>
              <a:t> </a:t>
            </a:r>
            <a:r>
              <a:rPr lang="en-US" dirty="0" err="1" smtClean="0"/>
              <a:t>ciertos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estocásticos</a:t>
            </a:r>
            <a:endParaRPr lang="en-US" dirty="0" smtClean="0"/>
          </a:p>
          <a:p>
            <a:pPr lvl="2"/>
            <a:r>
              <a:rPr lang="en-US" dirty="0" err="1" smtClean="0"/>
              <a:t>Riesgo</a:t>
            </a:r>
            <a:r>
              <a:rPr lang="en-US" dirty="0" smtClean="0"/>
              <a:t>: la </a:t>
            </a:r>
            <a:r>
              <a:rPr lang="en-US" dirty="0" err="1" smtClean="0"/>
              <a:t>distribución</a:t>
            </a:r>
            <a:r>
              <a:rPr lang="en-US" dirty="0" smtClean="0"/>
              <a:t> de </a:t>
            </a:r>
            <a:r>
              <a:rPr lang="en-US" dirty="0" err="1" smtClean="0"/>
              <a:t>probabilidades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conocida</a:t>
            </a:r>
            <a:endParaRPr lang="en-US" dirty="0" smtClean="0"/>
          </a:p>
          <a:p>
            <a:pPr lvl="2"/>
            <a:r>
              <a:rPr lang="en-US" dirty="0" err="1" smtClean="0"/>
              <a:t>Incerteza</a:t>
            </a:r>
            <a:r>
              <a:rPr lang="en-US" dirty="0" smtClean="0"/>
              <a:t>: la </a:t>
            </a:r>
            <a:r>
              <a:rPr lang="en-US" dirty="0" err="1" smtClean="0"/>
              <a:t>distribución</a:t>
            </a:r>
            <a:r>
              <a:rPr lang="en-US" dirty="0" smtClean="0"/>
              <a:t> de </a:t>
            </a:r>
            <a:r>
              <a:rPr lang="en-US" dirty="0" err="1" smtClean="0"/>
              <a:t>probabilidades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conocida</a:t>
            </a:r>
            <a:endParaRPr lang="en-US" dirty="0" smtClean="0"/>
          </a:p>
          <a:p>
            <a:r>
              <a:rPr lang="en-US" dirty="0" smtClean="0"/>
              <a:t>Si </a:t>
            </a:r>
            <a:r>
              <a:rPr lang="en-US" dirty="0" err="1" smtClean="0"/>
              <a:t>existiera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perfecta, no </a:t>
            </a:r>
            <a:r>
              <a:rPr lang="en-US" dirty="0" err="1" smtClean="0"/>
              <a:t>habría</a:t>
            </a:r>
            <a:r>
              <a:rPr lang="en-US" dirty="0" smtClean="0"/>
              <a:t> </a:t>
            </a:r>
            <a:r>
              <a:rPr lang="en-US" dirty="0" err="1" smtClean="0"/>
              <a:t>necesidad</a:t>
            </a:r>
            <a:r>
              <a:rPr lang="en-US" dirty="0" smtClean="0"/>
              <a:t> de </a:t>
            </a:r>
            <a:r>
              <a:rPr lang="en-US" dirty="0" err="1" smtClean="0"/>
              <a:t>contar</a:t>
            </a:r>
            <a:r>
              <a:rPr lang="en-US" dirty="0" smtClean="0"/>
              <a:t> con un Estado de </a:t>
            </a:r>
            <a:r>
              <a:rPr lang="en-US" dirty="0" err="1" smtClean="0"/>
              <a:t>bienestar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Estado social de </a:t>
            </a:r>
            <a:r>
              <a:rPr lang="en-US" dirty="0" err="1" smtClean="0"/>
              <a:t>Derecho</a:t>
            </a:r>
            <a:r>
              <a:rPr lang="en-US" dirty="0" smtClean="0"/>
              <a:t> (</a:t>
            </a:r>
            <a:r>
              <a:rPr lang="en-US" dirty="0" err="1" smtClean="0"/>
              <a:t>seguridad</a:t>
            </a:r>
            <a:r>
              <a:rPr lang="en-US" dirty="0" smtClean="0"/>
              <a:t> social) (a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aceptemos</a:t>
            </a:r>
            <a:r>
              <a:rPr lang="en-US" dirty="0" smtClean="0"/>
              <a:t> el </a:t>
            </a:r>
            <a:r>
              <a:rPr lang="en-US" dirty="0" err="1" smtClean="0"/>
              <a:t>paternalismo</a:t>
            </a:r>
            <a:r>
              <a:rPr lang="en-US" dirty="0" smtClean="0"/>
              <a:t>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contrato</a:t>
            </a:r>
            <a:r>
              <a:rPr lang="en-US" dirty="0" smtClean="0"/>
              <a:t> de </a:t>
            </a:r>
            <a:r>
              <a:rPr lang="en-US" dirty="0" err="1" smtClean="0"/>
              <a:t>seguro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contrato</a:t>
            </a:r>
            <a:r>
              <a:rPr lang="en-US" dirty="0" smtClean="0"/>
              <a:t> de </a:t>
            </a:r>
            <a:r>
              <a:rPr lang="en-US" dirty="0" err="1" smtClean="0"/>
              <a:t>seguro</a:t>
            </a:r>
            <a:r>
              <a:rPr lang="en-US" dirty="0" smtClean="0"/>
              <a:t> </a:t>
            </a:r>
            <a:r>
              <a:rPr lang="en-US" dirty="0" err="1" smtClean="0"/>
              <a:t>otorga</a:t>
            </a:r>
            <a:r>
              <a:rPr lang="en-US" dirty="0" smtClean="0"/>
              <a:t> </a:t>
            </a:r>
            <a:r>
              <a:rPr lang="en-US" dirty="0" err="1" smtClean="0"/>
              <a:t>protección</a:t>
            </a:r>
            <a:r>
              <a:rPr lang="en-US" dirty="0" smtClean="0"/>
              <a:t> a los </a:t>
            </a:r>
            <a:r>
              <a:rPr lang="en-US" dirty="0" err="1" smtClean="0"/>
              <a:t>individuos</a:t>
            </a:r>
            <a:r>
              <a:rPr lang="en-US" dirty="0" smtClean="0"/>
              <a:t> contra el </a:t>
            </a:r>
            <a:r>
              <a:rPr lang="en-US" dirty="0" err="1" smtClean="0"/>
              <a:t>riesgo</a:t>
            </a:r>
            <a:endParaRPr lang="en-US" dirty="0" smtClean="0"/>
          </a:p>
          <a:p>
            <a:pPr lvl="1"/>
            <a:r>
              <a:rPr lang="en-US" dirty="0" smtClean="0"/>
              <a:t>Su </a:t>
            </a:r>
            <a:r>
              <a:rPr lang="en-US" dirty="0" err="1" smtClean="0"/>
              <a:t>posición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ende</a:t>
            </a:r>
            <a:r>
              <a:rPr lang="en-US" dirty="0" smtClean="0"/>
              <a:t> </a:t>
            </a:r>
            <a:r>
              <a:rPr lang="en-US" dirty="0" err="1" smtClean="0"/>
              <a:t>esencial</a:t>
            </a:r>
            <a:r>
              <a:rPr lang="en-US" dirty="0" smtClean="0"/>
              <a:t> al Estado Social de </a:t>
            </a:r>
            <a:r>
              <a:rPr lang="en-US" dirty="0" err="1" smtClean="0"/>
              <a:t>Derecho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contrato</a:t>
            </a:r>
            <a:r>
              <a:rPr lang="en-US" dirty="0" smtClean="0"/>
              <a:t> de </a:t>
            </a:r>
            <a:r>
              <a:rPr lang="en-US" dirty="0" err="1" smtClean="0"/>
              <a:t>seguro</a:t>
            </a:r>
            <a:r>
              <a:rPr lang="en-US" dirty="0" smtClean="0"/>
              <a:t> </a:t>
            </a:r>
            <a:r>
              <a:rPr lang="en-US" dirty="0" err="1" smtClean="0"/>
              <a:t>otorga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protección</a:t>
            </a:r>
            <a:r>
              <a:rPr lang="en-US" dirty="0" smtClean="0"/>
              <a:t> </a:t>
            </a:r>
            <a:r>
              <a:rPr lang="en-US" dirty="0" err="1" smtClean="0"/>
              <a:t>vía</a:t>
            </a:r>
            <a:r>
              <a:rPr lang="en-US" dirty="0" smtClean="0"/>
              <a:t> el </a:t>
            </a:r>
            <a:r>
              <a:rPr lang="en-US" dirty="0" err="1" smtClean="0"/>
              <a:t>llamado</a:t>
            </a:r>
            <a:r>
              <a:rPr lang="en-US" dirty="0" smtClean="0"/>
              <a:t> “</a:t>
            </a:r>
            <a:r>
              <a:rPr lang="en-US" dirty="0" err="1" smtClean="0"/>
              <a:t>mecanismo</a:t>
            </a:r>
            <a:r>
              <a:rPr lang="en-US" dirty="0" smtClean="0"/>
              <a:t> actuarial”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ciencia</a:t>
            </a:r>
            <a:r>
              <a:rPr lang="en-US" dirty="0" smtClean="0"/>
              <a:t> actuarial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disciplina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aplica</a:t>
            </a:r>
            <a:r>
              <a:rPr lang="en-US" dirty="0" smtClean="0"/>
              <a:t> </a:t>
            </a:r>
            <a:r>
              <a:rPr lang="en-US" dirty="0" err="1" smtClean="0"/>
              <a:t>métodos</a:t>
            </a:r>
            <a:r>
              <a:rPr lang="en-US" dirty="0" smtClean="0"/>
              <a:t> </a:t>
            </a:r>
            <a:r>
              <a:rPr lang="en-US" dirty="0" err="1" smtClean="0"/>
              <a:t>matemáticos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estadísticos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evaluar</a:t>
            </a:r>
            <a:r>
              <a:rPr lang="en-US" dirty="0" smtClean="0"/>
              <a:t> </a:t>
            </a:r>
            <a:r>
              <a:rPr lang="en-US" dirty="0" err="1" smtClean="0"/>
              <a:t>riesgos</a:t>
            </a:r>
            <a:r>
              <a:rPr lang="en-US" dirty="0" smtClean="0"/>
              <a:t> (</a:t>
            </a:r>
            <a:r>
              <a:rPr lang="en-US" dirty="0" err="1" smtClean="0"/>
              <a:t>wikipedia</a:t>
            </a:r>
            <a:r>
              <a:rPr lang="en-US" dirty="0" smtClean="0"/>
              <a:t>).</a:t>
            </a:r>
          </a:p>
          <a:p>
            <a:r>
              <a:rPr lang="en-US" dirty="0" smtClean="0"/>
              <a:t>Las personas </a:t>
            </a:r>
            <a:r>
              <a:rPr lang="en-US" dirty="0" err="1" smtClean="0"/>
              <a:t>aversas</a:t>
            </a:r>
            <a:r>
              <a:rPr lang="en-US" dirty="0" smtClean="0"/>
              <a:t> al </a:t>
            </a:r>
            <a:r>
              <a:rPr lang="en-US" dirty="0" err="1" smtClean="0"/>
              <a:t>riesgo</a:t>
            </a:r>
            <a:r>
              <a:rPr lang="en-US" dirty="0" smtClean="0"/>
              <a:t> </a:t>
            </a:r>
            <a:r>
              <a:rPr lang="en-US" dirty="0" err="1" smtClean="0"/>
              <a:t>compran</a:t>
            </a:r>
            <a:r>
              <a:rPr lang="en-US" dirty="0" smtClean="0"/>
              <a:t> </a:t>
            </a:r>
            <a:r>
              <a:rPr lang="en-US" dirty="0" err="1" smtClean="0"/>
              <a:t>seguro</a:t>
            </a:r>
            <a:r>
              <a:rPr lang="en-US" dirty="0" smtClean="0"/>
              <a:t> </a:t>
            </a:r>
            <a:r>
              <a:rPr lang="en-US" dirty="0" err="1" smtClean="0"/>
              <a:t>voluntariamente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con </a:t>
            </a:r>
            <a:r>
              <a:rPr lang="en-US" dirty="0" err="1" smtClean="0"/>
              <a:t>ello</a:t>
            </a:r>
            <a:r>
              <a:rPr lang="en-US" dirty="0" smtClean="0"/>
              <a:t> </a:t>
            </a:r>
            <a:r>
              <a:rPr lang="en-US" dirty="0" err="1" smtClean="0"/>
              <a:t>aumentan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bienestar</a:t>
            </a:r>
            <a:r>
              <a:rPr lang="en-US" dirty="0" smtClean="0"/>
              <a:t> (</a:t>
            </a:r>
            <a:r>
              <a:rPr lang="en-US" dirty="0" err="1" smtClean="0"/>
              <a:t>o</a:t>
            </a:r>
            <a:r>
              <a:rPr lang="en-US" dirty="0" smtClean="0"/>
              <a:t> sea,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razones</a:t>
            </a:r>
            <a:r>
              <a:rPr lang="en-US" dirty="0" smtClean="0"/>
              <a:t> de </a:t>
            </a:r>
            <a:r>
              <a:rPr lang="en-US" dirty="0" err="1" smtClean="0"/>
              <a:t>eficiencia</a:t>
            </a:r>
            <a:r>
              <a:rPr lang="en-US" dirty="0" smtClean="0"/>
              <a:t>; se </a:t>
            </a:r>
            <a:r>
              <a:rPr lang="en-US" dirty="0" err="1" smtClean="0"/>
              <a:t>trata</a:t>
            </a:r>
            <a:r>
              <a:rPr lang="en-US" dirty="0" smtClean="0"/>
              <a:t> de un </a:t>
            </a:r>
            <a:r>
              <a:rPr lang="en-US" dirty="0" err="1" smtClean="0"/>
              <a:t>movimiento</a:t>
            </a:r>
            <a:r>
              <a:rPr lang="en-US" dirty="0" smtClean="0"/>
              <a:t> Pareto superior).</a:t>
            </a:r>
          </a:p>
          <a:p>
            <a:pPr lvl="1"/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persona </a:t>
            </a:r>
            <a:r>
              <a:rPr lang="en-US" dirty="0" err="1" smtClean="0"/>
              <a:t>compra</a:t>
            </a:r>
            <a:r>
              <a:rPr lang="en-US" dirty="0" smtClean="0"/>
              <a:t> un </a:t>
            </a:r>
            <a:r>
              <a:rPr lang="en-US" dirty="0" err="1" smtClean="0"/>
              <a:t>seguro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adquirir</a:t>
            </a:r>
            <a:r>
              <a:rPr lang="en-US" dirty="0" smtClean="0"/>
              <a:t> </a:t>
            </a:r>
            <a:r>
              <a:rPr lang="en-US" dirty="0" err="1" smtClean="0"/>
              <a:t>certerza</a:t>
            </a: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contrato</a:t>
            </a:r>
            <a:r>
              <a:rPr lang="en-US" dirty="0" smtClean="0"/>
              <a:t> de </a:t>
            </a:r>
            <a:r>
              <a:rPr lang="en-US" dirty="0" err="1" smtClean="0"/>
              <a:t>seguro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 prima actuarial </a:t>
            </a:r>
            <a:r>
              <a:rPr lang="en-US" dirty="0" err="1" smtClean="0"/>
              <a:t>es</a:t>
            </a:r>
            <a:r>
              <a:rPr lang="en-US" dirty="0" smtClean="0"/>
              <a:t> (Barr):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err="1" smtClean="0"/>
              <a:t>α</a:t>
            </a:r>
            <a:r>
              <a:rPr lang="en-US" dirty="0" smtClean="0"/>
              <a:t> </a:t>
            </a:r>
            <a:r>
              <a:rPr lang="en-US" dirty="0" err="1" smtClean="0"/>
              <a:t>cubre</a:t>
            </a:r>
            <a:r>
              <a:rPr lang="en-US" dirty="0" smtClean="0"/>
              <a:t> los </a:t>
            </a:r>
            <a:r>
              <a:rPr lang="en-US" dirty="0" err="1" smtClean="0"/>
              <a:t>gastos</a:t>
            </a:r>
            <a:r>
              <a:rPr lang="en-US" dirty="0" smtClean="0"/>
              <a:t> de la </a:t>
            </a:r>
            <a:r>
              <a:rPr lang="en-US" dirty="0" err="1" smtClean="0"/>
              <a:t>compañía</a:t>
            </a:r>
            <a:r>
              <a:rPr lang="en-US" dirty="0" smtClean="0"/>
              <a:t> de </a:t>
            </a:r>
            <a:r>
              <a:rPr lang="en-US" dirty="0" err="1" smtClean="0"/>
              <a:t>seguro</a:t>
            </a:r>
            <a:r>
              <a:rPr lang="en-US" dirty="0" smtClean="0"/>
              <a:t> (</a:t>
            </a:r>
            <a:r>
              <a:rPr lang="en-US" dirty="0" err="1" smtClean="0"/>
              <a:t>incluido</a:t>
            </a:r>
            <a:r>
              <a:rPr lang="en-US" dirty="0" smtClean="0"/>
              <a:t> el </a:t>
            </a:r>
            <a:r>
              <a:rPr lang="en-US" dirty="0" err="1" smtClean="0"/>
              <a:t>costo</a:t>
            </a:r>
            <a:r>
              <a:rPr lang="en-US" dirty="0" smtClean="0"/>
              <a:t> del capital).</a:t>
            </a:r>
          </a:p>
          <a:p>
            <a:r>
              <a:rPr lang="en-US" dirty="0" err="1" smtClean="0"/>
              <a:t>Nótese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seguro</a:t>
            </a:r>
            <a:r>
              <a:rPr lang="en-US" dirty="0" smtClean="0"/>
              <a:t> </a:t>
            </a:r>
            <a:r>
              <a:rPr lang="en-US" dirty="0" err="1" smtClean="0"/>
              <a:t>protege</a:t>
            </a:r>
            <a:r>
              <a:rPr lang="en-US" dirty="0" smtClean="0"/>
              <a:t> contra </a:t>
            </a:r>
            <a:r>
              <a:rPr lang="en-US" dirty="0" err="1" smtClean="0"/>
              <a:t>riesgo</a:t>
            </a:r>
            <a:r>
              <a:rPr lang="en-US" dirty="0" smtClean="0"/>
              <a:t>, no contra </a:t>
            </a:r>
            <a:r>
              <a:rPr lang="en-US" dirty="0" err="1" smtClean="0"/>
              <a:t>incerteza</a:t>
            </a:r>
            <a:r>
              <a:rPr lang="en-US" dirty="0" smtClean="0"/>
              <a:t> (el p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conocerse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riesgo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ser individual, no </a:t>
            </a:r>
            <a:r>
              <a:rPr lang="en-US" dirty="0" err="1" smtClean="0"/>
              <a:t>schoks</a:t>
            </a:r>
            <a:r>
              <a:rPr lang="en-US" dirty="0" smtClean="0"/>
              <a:t> </a:t>
            </a:r>
            <a:r>
              <a:rPr lang="en-US" dirty="0" err="1" smtClean="0"/>
              <a:t>comunes</a:t>
            </a:r>
            <a:r>
              <a:rPr lang="en-US" dirty="0" smtClean="0"/>
              <a:t> (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probabilidades</a:t>
            </a:r>
            <a:r>
              <a:rPr lang="en-US" dirty="0" smtClean="0"/>
              <a:t> p</a:t>
            </a:r>
            <a:r>
              <a:rPr lang="en-US" baseline="-25000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ser </a:t>
            </a:r>
            <a:r>
              <a:rPr lang="en-US" dirty="0" err="1" smtClean="0"/>
              <a:t>independientes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La p</a:t>
            </a:r>
            <a:r>
              <a:rPr lang="en-US" baseline="-25000" dirty="0" smtClean="0"/>
              <a:t>i</a:t>
            </a:r>
            <a:r>
              <a:rPr lang="en-US" dirty="0" smtClean="0"/>
              <a:t> no </a:t>
            </a:r>
            <a:r>
              <a:rPr lang="en-US" dirty="0" err="1" smtClean="0"/>
              <a:t>puede</a:t>
            </a:r>
            <a:r>
              <a:rPr lang="en-US" dirty="0" smtClean="0"/>
              <a:t> ser </a:t>
            </a:r>
            <a:r>
              <a:rPr lang="en-US" dirty="0" err="1" smtClean="0"/>
              <a:t>igual</a:t>
            </a:r>
            <a:r>
              <a:rPr lang="en-US" dirty="0" smtClean="0"/>
              <a:t> a 1, </a:t>
            </a:r>
            <a:r>
              <a:rPr lang="en-US" dirty="0" err="1" smtClean="0"/>
              <a:t>como</a:t>
            </a:r>
            <a:r>
              <a:rPr lang="en-US" dirty="0" smtClean="0"/>
              <a:t> en el </a:t>
            </a:r>
            <a:r>
              <a:rPr lang="en-US" dirty="0" err="1" smtClean="0"/>
              <a:t>caso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preexistencias</a:t>
            </a:r>
            <a:r>
              <a:rPr lang="en-US" dirty="0" smtClean="0"/>
              <a:t>, </a:t>
            </a:r>
            <a:r>
              <a:rPr lang="en-US" dirty="0" err="1" smtClean="0"/>
              <a:t>porque</a:t>
            </a:r>
            <a:r>
              <a:rPr lang="en-US" dirty="0" smtClean="0"/>
              <a:t> la prima </a:t>
            </a:r>
            <a:r>
              <a:rPr lang="en-US" dirty="0" err="1" smtClean="0"/>
              <a:t>es</a:t>
            </a:r>
            <a:r>
              <a:rPr lang="en-US" dirty="0" smtClean="0"/>
              <a:t> superior a la </a:t>
            </a:r>
            <a:r>
              <a:rPr lang="en-US" dirty="0" err="1" smtClean="0"/>
              <a:t>pérdida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63490" name="Object 2"/>
          <p:cNvGraphicFramePr>
            <a:graphicFrameLocks noChangeAspect="1"/>
          </p:cNvGraphicFramePr>
          <p:nvPr/>
        </p:nvGraphicFramePr>
        <p:xfrm>
          <a:off x="2514600" y="2209800"/>
          <a:ext cx="2438400" cy="558878"/>
        </p:xfrm>
        <a:graphic>
          <a:graphicData uri="http://schemas.openxmlformats.org/presentationml/2006/ole">
            <p:oleObj spid="_x0000_s34818" name="Equation" r:id="rId3" imgW="812800" imgH="1651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Simetría</a:t>
            </a:r>
            <a:r>
              <a:rPr lang="en-US" dirty="0" smtClean="0"/>
              <a:t> en la </a:t>
            </a:r>
            <a:r>
              <a:rPr lang="en-US" dirty="0" err="1" smtClean="0"/>
              <a:t>información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 dos </a:t>
            </a:r>
            <a:r>
              <a:rPr lang="en-US" dirty="0" err="1" smtClean="0"/>
              <a:t>partes</a:t>
            </a:r>
            <a:r>
              <a:rPr lang="en-US" dirty="0" smtClean="0"/>
              <a:t>, </a:t>
            </a:r>
            <a:r>
              <a:rPr lang="en-US" dirty="0" err="1" smtClean="0"/>
              <a:t>asegurador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asegurado</a:t>
            </a:r>
            <a:r>
              <a:rPr lang="en-US" dirty="0" smtClean="0"/>
              <a:t>, 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igualmente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informados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Si la </a:t>
            </a:r>
            <a:r>
              <a:rPr lang="en-US" dirty="0" err="1" smtClean="0"/>
              <a:t>simetría</a:t>
            </a:r>
            <a:r>
              <a:rPr lang="en-US" dirty="0" smtClean="0"/>
              <a:t> se </a:t>
            </a:r>
            <a:r>
              <a:rPr lang="en-US" dirty="0" err="1" smtClean="0"/>
              <a:t>rompe</a:t>
            </a:r>
            <a:r>
              <a:rPr lang="en-US" dirty="0" smtClean="0"/>
              <a:t>, </a:t>
            </a:r>
            <a:r>
              <a:rPr lang="en-US" dirty="0" err="1" smtClean="0"/>
              <a:t>entonces</a:t>
            </a:r>
            <a:r>
              <a:rPr lang="en-US" dirty="0" smtClean="0"/>
              <a:t> el </a:t>
            </a:r>
            <a:r>
              <a:rPr lang="en-US" dirty="0" err="1" smtClean="0"/>
              <a:t>seguro</a:t>
            </a:r>
            <a:r>
              <a:rPr lang="en-US" dirty="0" smtClean="0"/>
              <a:t> actuarial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ineficiente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simplemente</a:t>
            </a:r>
            <a:r>
              <a:rPr lang="en-US" dirty="0" smtClean="0"/>
              <a:t> </a:t>
            </a:r>
            <a:r>
              <a:rPr lang="en-US" dirty="0" err="1" smtClean="0"/>
              <a:t>desaparece</a:t>
            </a:r>
            <a:r>
              <a:rPr lang="en-US" dirty="0" smtClean="0"/>
              <a:t> </a:t>
            </a:r>
          </a:p>
          <a:p>
            <a:r>
              <a:rPr lang="en-US" dirty="0" smtClean="0"/>
              <a:t>Los dos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clásicos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causan</a:t>
            </a:r>
            <a:r>
              <a:rPr lang="en-US" dirty="0" smtClean="0"/>
              <a:t> la </a:t>
            </a:r>
            <a:r>
              <a:rPr lang="en-US" dirty="0" err="1" smtClean="0"/>
              <a:t>ineficiencia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destrucción</a:t>
            </a:r>
            <a:r>
              <a:rPr lang="en-US" dirty="0" smtClean="0"/>
              <a:t> del </a:t>
            </a:r>
            <a:r>
              <a:rPr lang="en-US" dirty="0" err="1" smtClean="0"/>
              <a:t>mercado</a:t>
            </a:r>
            <a:r>
              <a:rPr lang="en-US" dirty="0" smtClean="0"/>
              <a:t> son:</a:t>
            </a:r>
          </a:p>
          <a:p>
            <a:pPr lvl="1"/>
            <a:r>
              <a:rPr lang="en-US" dirty="0" err="1" smtClean="0"/>
              <a:t>Selección</a:t>
            </a:r>
            <a:r>
              <a:rPr lang="en-US" dirty="0" smtClean="0"/>
              <a:t> </a:t>
            </a:r>
            <a:r>
              <a:rPr lang="en-US" dirty="0" err="1" smtClean="0"/>
              <a:t>adversa</a:t>
            </a:r>
            <a:endParaRPr lang="en-US" dirty="0" smtClean="0"/>
          </a:p>
          <a:p>
            <a:pPr lvl="1"/>
            <a:r>
              <a:rPr lang="en-US" dirty="0" err="1" smtClean="0"/>
              <a:t>Riesgo</a:t>
            </a:r>
            <a:r>
              <a:rPr lang="en-US" dirty="0" smtClean="0"/>
              <a:t> moral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Selecci</a:t>
            </a:r>
            <a:r>
              <a:rPr lang="en-US"/>
              <a:t>ón adversa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Asimetr</a:t>
            </a:r>
            <a:r>
              <a:rPr lang="en-US"/>
              <a:t>ías de información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El mercado de los limones (Ackerloff)</a:t>
            </a:r>
          </a:p>
          <a:p>
            <a:pPr lvl="1"/>
            <a:r>
              <a:rPr lang="en-US"/>
              <a:t>Ejemplo</a:t>
            </a:r>
          </a:p>
          <a:p>
            <a:pPr lvl="2"/>
            <a:r>
              <a:rPr lang="en-US"/>
              <a:t>100 personas quieren vender su auto</a:t>
            </a:r>
          </a:p>
          <a:p>
            <a:pPr lvl="2"/>
            <a:r>
              <a:rPr lang="en-US"/>
              <a:t>50 autos son buenos, 50 son limones</a:t>
            </a:r>
          </a:p>
          <a:p>
            <a:pPr lvl="3"/>
            <a:r>
              <a:rPr lang="en-US"/>
              <a:t>Buenos: vendedor lo deja ir por 2000, comprador lo toma por 2400</a:t>
            </a:r>
          </a:p>
          <a:p>
            <a:pPr lvl="3"/>
            <a:r>
              <a:rPr lang="en-US"/>
              <a:t>Limones: vendedor lo deja ir por 1000, comprador lo toma por 1200</a:t>
            </a:r>
          </a:p>
          <a:p>
            <a:pPr lvl="2"/>
            <a:r>
              <a:rPr lang="en-US"/>
              <a:t>Asimetr</a:t>
            </a:r>
            <a:r>
              <a:rPr lang="en-US"/>
              <a:t>ía: el que vende sabe, el que compra no sabe</a:t>
            </a:r>
          </a:p>
          <a:p>
            <a:pPr lvl="1"/>
            <a:r>
              <a:rPr lang="en-US"/>
              <a:t>¿Qué pase si no hay manera de saber la calidad del auto?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776</TotalTime>
  <Words>862</Words>
  <Application>Microsoft Macintosh PowerPoint</Application>
  <PresentationFormat>On-screen Show (4:3)</PresentationFormat>
  <Paragraphs>77</Paragraphs>
  <Slides>13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Median</vt:lpstr>
      <vt:lpstr>Microsoft Equation</vt:lpstr>
      <vt:lpstr>Derecho constitucional economico</vt:lpstr>
      <vt:lpstr>Aversión al riesgo  (1)</vt:lpstr>
      <vt:lpstr>Aversión al riesgo  (2)</vt:lpstr>
      <vt:lpstr>El contrato de seguro (1)</vt:lpstr>
      <vt:lpstr>El contrato de seguro (2)</vt:lpstr>
      <vt:lpstr>El contrato de seguro (3)</vt:lpstr>
      <vt:lpstr>Simetría en la información</vt:lpstr>
      <vt:lpstr>Selección adversa</vt:lpstr>
      <vt:lpstr>Asimetrías de información</vt:lpstr>
      <vt:lpstr>Asimetrías de información</vt:lpstr>
      <vt:lpstr>Selección adversa</vt:lpstr>
      <vt:lpstr>Tres soluciones a la selección adversa</vt:lpstr>
      <vt:lpstr>Ejemplo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constitucional economico</dc:title>
  <dc:creator>Santiago Montt</dc:creator>
  <cp:lastModifiedBy>Santiago Montt</cp:lastModifiedBy>
  <cp:revision>5</cp:revision>
  <dcterms:created xsi:type="dcterms:W3CDTF">2010-04-29T03:15:51Z</dcterms:created>
  <dcterms:modified xsi:type="dcterms:W3CDTF">2010-04-29T16:12:00Z</dcterms:modified>
</cp:coreProperties>
</file>