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handoutMasterIdLst>
    <p:handoutMasterId r:id="rId16"/>
  </p:handoutMasterIdLst>
  <p:sldIdLst>
    <p:sldId id="256" r:id="rId2"/>
    <p:sldId id="26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6A8D4-73F8-6B47-8F22-C9D238E30F16}" type="datetimeFigureOut">
              <a:rPr/>
              <a:pPr/>
              <a:t>4/14/10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16098-EE38-0D47-A845-A248661F1667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dirty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F829B54-85A0-BC47-B163-02273E95CD3B}" type="datetimeFigureOut">
              <a:rPr/>
              <a:pPr/>
              <a:t>4/14/10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CE5737-C159-7541-AABB-25DDE5ABA866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Derecho constitucional economico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Santiago Montt y José Luis Cárdenas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Alliende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Creación del SUS: Servicio Único de Salud</a:t>
            </a:r>
          </a:p>
          <a:p>
            <a:pPr lvl="1"/>
            <a:r>
              <a:rPr lang="en-US"/>
              <a:t>Proyecto de fusión del SERMENA con el sistema estatal de medicina social ampliada</a:t>
            </a:r>
          </a:p>
          <a:p>
            <a:pPr lvl="1"/>
            <a:r>
              <a:rPr lang="en-US"/>
              <a:t>Oposición férrea del Colegio de Médicos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Pinochet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Péndulo va para el otro lado</a:t>
            </a:r>
          </a:p>
          <a:p>
            <a:r>
              <a:rPr lang="en-US"/>
              <a:t>Estado subsidio y no estado monopolista</a:t>
            </a:r>
          </a:p>
          <a:p>
            <a:r>
              <a:rPr lang="en-US"/>
              <a:t>DL 2763 pone fin al SNS y al SERMENA y crea FONASA</a:t>
            </a:r>
          </a:p>
          <a:p>
            <a:r>
              <a:rPr lang="en-US"/>
              <a:t>Reducción del Rol del Estado en dos frentes</a:t>
            </a:r>
          </a:p>
          <a:p>
            <a:pPr lvl="1"/>
            <a:r>
              <a:rPr lang="en-US"/>
              <a:t>Administración del financiamiento</a:t>
            </a:r>
          </a:p>
          <a:p>
            <a:pPr lvl="1"/>
            <a:r>
              <a:rPr lang="en-US"/>
              <a:t>Prestaciones de salud</a:t>
            </a:r>
          </a:p>
          <a:p>
            <a:r>
              <a:rPr lang="en-US"/>
              <a:t>Creación de las Isapres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Concertación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Aumento del Sector Público Prestación</a:t>
            </a:r>
          </a:p>
          <a:p>
            <a:r>
              <a:rPr lang="en-US"/>
              <a:t>Protección horizontal (año 2006)</a:t>
            </a:r>
          </a:p>
          <a:p>
            <a:pPr lvl="1"/>
            <a:r>
              <a:rPr lang="en-US"/>
              <a:t>5.1% de la población total no tiene seguro social en salid (800 mil personas)</a:t>
            </a:r>
          </a:p>
          <a:p>
            <a:pPr lvl="2"/>
            <a:r>
              <a:rPr lang="en-US"/>
              <a:t>Personas enter 16 y 45 años, mayoría hombres</a:t>
            </a:r>
          </a:p>
          <a:p>
            <a:pPr lvl="1"/>
            <a:r>
              <a:rPr lang="en-US"/>
              <a:t>Fonasa: 76%</a:t>
            </a:r>
          </a:p>
          <a:p>
            <a:pPr lvl="1"/>
            <a:r>
              <a:rPr lang="en-US"/>
              <a:t>Isapres: 13%</a:t>
            </a:r>
          </a:p>
          <a:p>
            <a:pPr lvl="1"/>
            <a:r>
              <a:rPr lang="en-US"/>
              <a:t>Ampliar Fonasa para llegar a todos (temporeros, por jornada, cesantes avalados por Municipalidad, seguro de cesantía vigente, mujeres embarazadas, etc.)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Concertación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Protección vertical</a:t>
            </a:r>
          </a:p>
          <a:p>
            <a:pPr lvl="1"/>
            <a:r>
              <a:rPr lang="en-US"/>
              <a:t>Aumento de las prestaciones cubiertas y la protecci</a:t>
            </a:r>
            <a:r>
              <a:rPr lang="en-US"/>
              <a:t>ón financiera a los afiliados</a:t>
            </a:r>
            <a:endParaRPr lang="en-US"/>
          </a:p>
          <a:p>
            <a:pPr lvl="2"/>
            <a:r>
              <a:rPr lang="en-US"/>
              <a:t>Reduccci</a:t>
            </a:r>
            <a:r>
              <a:rPr lang="en-US"/>
              <a:t>ón de copagos, concentrado en tres niveles: atención primaria, urgencias, y plan auge).</a:t>
            </a:r>
          </a:p>
          <a:p>
            <a:pPr lvl="2"/>
            <a:r>
              <a:rPr lang="en-US"/>
              <a:t>Desembolso de recursos fiscales para financiar esto</a:t>
            </a:r>
          </a:p>
          <a:p>
            <a:pPr lvl="2"/>
            <a:r>
              <a:rPr lang="en-US"/>
              <a:t>Sistema de créditos blandos (préstamos médicos, programa para enfermedades catastróficas) y programa de oportunidad en la atención (POA)</a:t>
            </a:r>
          </a:p>
          <a:p>
            <a:pPr lvl="2"/>
            <a:r>
              <a:rPr lang="en-US"/>
              <a:t>Fin del cheque en garantía</a:t>
            </a:r>
          </a:p>
          <a:p>
            <a:pPr lvl="2"/>
            <a:r>
              <a:rPr lang="en-US"/>
              <a:t>Programas de medicamentos</a:t>
            </a:r>
          </a:p>
          <a:p>
            <a:r>
              <a:rPr lang="en-US"/>
              <a:t>Doble sistema</a:t>
            </a:r>
          </a:p>
          <a:p>
            <a:pPr lvl="1"/>
            <a:r>
              <a:rPr lang="en-US"/>
              <a:t>Fonasa vs. Isapres</a:t>
            </a:r>
          </a:p>
          <a:p>
            <a:pPr lvl="2"/>
            <a:r>
              <a:rPr lang="en-US"/>
              <a:t>En las Isapres se paga habitualmente encima del 7% obligatorio</a:t>
            </a:r>
          </a:p>
          <a:p>
            <a:pPr lvl="2"/>
            <a:r>
              <a:rPr lang="en-US"/>
              <a:t>Las cotizaciones voluntarias llegan al 30% del total de cotización del sector isapres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/>
              <a:t>Diagn</a:t>
            </a:r>
            <a:r>
              <a:rPr lang="en-US"/>
              <a:t>óstico</a:t>
            </a:r>
          </a:p>
          <a:p>
            <a:pPr lvl="1"/>
            <a:r>
              <a:rPr lang="en-US"/>
              <a:t>“Desigualdad en el acceso, oportunidad, calidad y coberturas a las prestaciones salud tanto en el ámbito público como el privado</a:t>
            </a:r>
          </a:p>
          <a:p>
            <a:pPr lvl="1"/>
            <a:r>
              <a:rPr lang="en-US"/>
              <a:t>Débil integración de la red asistencial, tanto en lo intrapúblico como en la complementación público privado</a:t>
            </a:r>
          </a:p>
          <a:p>
            <a:pPr lvl="1"/>
            <a:r>
              <a:rPr lang="en-US"/>
              <a:t>Insuficiente protección por bajas coberturas de los seguros privados de salud</a:t>
            </a:r>
          </a:p>
          <a:p>
            <a:pPr lvl="1"/>
            <a:r>
              <a:rPr lang="en-US"/>
              <a:t>Asimetrías de información y altos costos de transacción del sistema privado”</a:t>
            </a:r>
          </a:p>
          <a:p>
            <a:r>
              <a:rPr lang="en-US"/>
              <a:t>Ley 19.966 (AUGE: Acceso Universidal con Garantías Explícitas): objetivos:</a:t>
            </a:r>
          </a:p>
          <a:p>
            <a:pPr lvl="1"/>
            <a:r>
              <a:rPr lang="en-US"/>
              <a:t>Mejoramiento de logros sanitarios alcanzados</a:t>
            </a:r>
          </a:p>
          <a:p>
            <a:pPr lvl="1"/>
            <a:r>
              <a:rPr lang="en-US"/>
              <a:t>Corrección de inequidades</a:t>
            </a:r>
          </a:p>
          <a:p>
            <a:pPr lvl="1"/>
            <a:r>
              <a:rPr lang="en-US"/>
              <a:t>Cubre aproximadamente un 53% de la carga de enfermedades del país</a:t>
            </a:r>
          </a:p>
          <a:p>
            <a:pPr lvl="1"/>
            <a:r>
              <a:rPr lang="en-US"/>
              <a:t>Copago tope: 20%, y total a pagar no puede superar el 25% de la remuneración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Uwe Reinhardt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401" y="1786571"/>
            <a:ext cx="6110799" cy="40571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2648" y="60198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http://economix.blogs.nytimes.com/2009/05/08/what-is-socialized-medicine-a-taxonomy-of-health-care-systems/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Historia de la protección social de la saluda en Chile (1810-2010)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Rafael Urriola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Marco Global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Protección social</a:t>
            </a:r>
          </a:p>
          <a:p>
            <a:pPr lvl="1"/>
            <a:r>
              <a:rPr lang="en-US"/>
              <a:t>“La garantía que la sociedad otorga, a través de los poderes públicos, para que un individuo o grupo de individuos pueda satisfacer sus demandas o necesidades de salud a través del acceso a los servicios en condiciones adecuadas de calidad, oportunidad y dignidad, sin que la capacidad de pago sea un factor restrictivo”.</a:t>
            </a:r>
          </a:p>
          <a:p>
            <a:r>
              <a:rPr lang="en-US"/>
              <a:t>4 etapas</a:t>
            </a:r>
          </a:p>
          <a:p>
            <a:pPr lvl="1"/>
            <a:r>
              <a:rPr lang="en-US"/>
              <a:t>Asistencialismo privado</a:t>
            </a:r>
          </a:p>
          <a:p>
            <a:pPr lvl="1"/>
            <a:r>
              <a:rPr lang="en-US"/>
              <a:t>Institucionalización de la seguridad social</a:t>
            </a:r>
          </a:p>
          <a:p>
            <a:pPr lvl="1"/>
            <a:r>
              <a:rPr lang="en-US"/>
              <a:t>“Desmantelamiento del Estado”</a:t>
            </a:r>
          </a:p>
          <a:p>
            <a:pPr lvl="1"/>
            <a:r>
              <a:rPr lang="en-US"/>
              <a:t>Reinstitucionalización, incluyendo reforma del 2005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Derechos y salud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Varun: “el derecho a la salud como el de educación son indispensables para el ejercicio de una o más facultades humanas críticas tales como la autocomprensión o porque proveen la infraestructura física o cognitiva o porque son necesarios para la inclusión social y la autoestima”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Medicina preventiva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Nace en Chile en 1938 con la Ley 6.174</a:t>
            </a:r>
          </a:p>
          <a:p>
            <a:pPr lvl="1"/>
            <a:r>
              <a:rPr lang="en-US"/>
              <a:t>Difícil situación por la que atravesaba la Caja de Seguro Obrero </a:t>
            </a:r>
          </a:p>
          <a:p>
            <a:r>
              <a:rPr lang="en-US"/>
              <a:t>Dr. Eduardo Cruz-Coke</a:t>
            </a:r>
          </a:p>
          <a:p>
            <a:r>
              <a:rPr lang="en-US"/>
              <a:t>Argumento central: mejorar la productividad</a:t>
            </a:r>
          </a:p>
          <a:p>
            <a:r>
              <a:rPr lang="en-US"/>
              <a:t>Sífilis, tuberculosis y afecciones cardíaco-vasculares representante el 50% de la morbilidad chilena</a:t>
            </a:r>
          </a:p>
          <a:p>
            <a:pPr lvl="1"/>
            <a:r>
              <a:rPr lang="en-US"/>
              <a:t>Ingreso hoy a la Administración Pública: examenes de sífilis y tuberculosis!</a:t>
            </a:r>
          </a:p>
          <a:p>
            <a:pPr lvl="1"/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Asistencialismo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Etapa previa al Estado social</a:t>
            </a:r>
          </a:p>
          <a:p>
            <a:r>
              <a:rPr lang="en-US"/>
              <a:t>Cuidado con juzgar la historia</a:t>
            </a:r>
          </a:p>
          <a:p>
            <a:r>
              <a:rPr lang="en-US"/>
              <a:t>Texto de Sagredo en la fotocopiadora (para los que les guste la historia)</a:t>
            </a:r>
          </a:p>
          <a:p>
            <a:r>
              <a:rPr lang="en-US"/>
              <a:t>1872: viruela mata 60% de la población infantil</a:t>
            </a:r>
          </a:p>
          <a:p>
            <a:r>
              <a:rPr lang="en-US"/>
              <a:t>Epidemias</a:t>
            </a:r>
          </a:p>
          <a:p>
            <a:pPr lvl="1"/>
            <a:r>
              <a:rPr lang="en-US"/>
              <a:t>Externalidades negativas, efectos de red</a:t>
            </a:r>
          </a:p>
          <a:p>
            <a:pPr lvl="1"/>
            <a:r>
              <a:rPr lang="en-US"/>
              <a:t>1892: Ley Orgánica de Higiene Pública</a:t>
            </a:r>
          </a:p>
          <a:p>
            <a:r>
              <a:rPr lang="en-US"/>
              <a:t>Mutualismo</a:t>
            </a:r>
          </a:p>
          <a:p>
            <a:r>
              <a:rPr lang="en-US"/>
              <a:t>Leyes sociales: Alemania 1883, Europa, 1910s, Rerum Novarum 1891</a:t>
            </a:r>
          </a:p>
          <a:p>
            <a:r>
              <a:rPr lang="en-US"/>
              <a:t>Chile: Ley de Seguro Obrero 1924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Más sobre Chile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1905: se propone el primer código sanitario</a:t>
            </a:r>
          </a:p>
          <a:p>
            <a:r>
              <a:rPr lang="en-US"/>
              <a:t>1907: descanso dominical obligatorio, aunque solo para mujeres y menores de 16 años</a:t>
            </a:r>
          </a:p>
          <a:p>
            <a:r>
              <a:rPr lang="en-US"/>
              <a:t>1924: en una sola sesión y por presión militar, se adoptan diversos textos de contenido social (sindicatos, empleados particulares, seguro obligatorio de enfermedad e invalidez, cooperativas).</a:t>
            </a:r>
          </a:p>
          <a:p>
            <a:r>
              <a:rPr lang="en-US"/>
              <a:t>1924: Ministerio de Higiene, Asistencia Social, Previsión Social y Trabajo</a:t>
            </a:r>
          </a:p>
          <a:p>
            <a:pPr lvl="1"/>
            <a:r>
              <a:rPr lang="en-US"/>
              <a:t>“Aleación de poder”: médicos y militares</a:t>
            </a:r>
          </a:p>
          <a:p>
            <a:pPr lvl="1"/>
            <a:r>
              <a:rPr lang="en-US"/>
              <a:t>Obreros se oponen!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Segunda mitad del siglo 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Ley 4.050 de 1950 </a:t>
            </a:r>
          </a:p>
          <a:p>
            <a:pPr lvl="1"/>
            <a:r>
              <a:rPr lang="en-US"/>
              <a:t>¿Número de la ley está correcto?</a:t>
            </a:r>
          </a:p>
          <a:p>
            <a:r>
              <a:rPr lang="en-US"/>
              <a:t>Idea de la integración de los subsistemas de salud</a:t>
            </a:r>
          </a:p>
          <a:p>
            <a:pPr lvl="1"/>
            <a:r>
              <a:rPr lang="en-US"/>
              <a:t>Fragmentación: Seguro Obrero, Sanidad, Beneficencia y Protección de la Infancia</a:t>
            </a:r>
          </a:p>
          <a:p>
            <a:pPr lvl="1"/>
            <a:r>
              <a:rPr lang="en-US"/>
              <a:t>SERMENA: Servicio Médico Nacional de Empleados (1960), que incluye libre elección de prestadores</a:t>
            </a:r>
          </a:p>
          <a:p>
            <a:r>
              <a:rPr lang="en-US"/>
              <a:t>Fortalecimiento de la Atención Primaria de Salud (APS)</a:t>
            </a:r>
          </a:p>
          <a:p>
            <a:pPr lvl="1"/>
            <a:r>
              <a:rPr lang="en-US"/>
              <a:t>Fortalecimiento de la asistencia materno infantil</a:t>
            </a:r>
          </a:p>
          <a:p>
            <a:pPr lvl="1"/>
            <a:r>
              <a:rPr lang="en-US"/>
              <a:t>Ley del Médico General de Zona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1215</TotalTime>
  <Words>861</Words>
  <Application>Microsoft Macintosh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Median</vt:lpstr>
      <vt:lpstr>Derecho constitucional economico</vt:lpstr>
      <vt:lpstr>Uwe Reinhardt</vt:lpstr>
      <vt:lpstr>Rafael Urriola</vt:lpstr>
      <vt:lpstr>Marco Global</vt:lpstr>
      <vt:lpstr>Derechos y salud</vt:lpstr>
      <vt:lpstr>Medicina preventiva </vt:lpstr>
      <vt:lpstr>Asistencialismo </vt:lpstr>
      <vt:lpstr>Más sobre Chile </vt:lpstr>
      <vt:lpstr>Segunda mitad del siglo XX</vt:lpstr>
      <vt:lpstr>Alliende</vt:lpstr>
      <vt:lpstr>Pinochet</vt:lpstr>
      <vt:lpstr>Concertación</vt:lpstr>
      <vt:lpstr>Concertación</vt:lpstr>
      <vt:lpstr>AUGE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doctorado</dc:title>
  <dc:creator>Santiago Montt</dc:creator>
  <cp:lastModifiedBy>Santiago Montt</cp:lastModifiedBy>
  <cp:revision>8</cp:revision>
  <cp:lastPrinted>2010-04-14T21:21:39Z</cp:lastPrinted>
  <dcterms:created xsi:type="dcterms:W3CDTF">2010-04-15T16:04:55Z</dcterms:created>
  <dcterms:modified xsi:type="dcterms:W3CDTF">2010-04-15T16:19:11Z</dcterms:modified>
</cp:coreProperties>
</file>