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5" r:id="rId3"/>
    <p:sldId id="257" r:id="rId4"/>
    <p:sldId id="258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8" r:id="rId19"/>
    <p:sldId id="289" r:id="rId20"/>
    <p:sldId id="259" r:id="rId21"/>
    <p:sldId id="264" r:id="rId22"/>
    <p:sldId id="266" r:id="rId23"/>
    <p:sldId id="260" r:id="rId24"/>
    <p:sldId id="261" r:id="rId25"/>
    <p:sldId id="262" r:id="rId26"/>
    <p:sldId id="267" r:id="rId27"/>
    <p:sldId id="272" r:id="rId28"/>
    <p:sldId id="268" r:id="rId29"/>
    <p:sldId id="263" r:id="rId30"/>
    <p:sldId id="269" r:id="rId31"/>
    <p:sldId id="27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507C83-B4A0-944C-9056-43A41BAE068A}" type="slidenum"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07C83-B4A0-944C-9056-43A41BAE068A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0507C83-B4A0-944C-9056-43A41BAE068A}" type="slidenum"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507C83-B4A0-944C-9056-43A41BAE068A}" type="slidenum"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0507C83-B4A0-944C-9056-43A41BAE068A}" type="slidenum"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0507C83-B4A0-944C-9056-43A41BAE068A}" type="slidenum"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0507C83-B4A0-944C-9056-43A41BAE068A}" type="slidenum"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507C83-B4A0-944C-9056-43A41BAE068A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507C83-B4A0-944C-9056-43A41BAE068A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507C83-B4A0-944C-9056-43A41BAE068A}" type="slidenum"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_tradnl"/>
              <a:t>Click to edit Master text styles</a:t>
            </a:r>
          </a:p>
          <a:p>
            <a:pPr lvl="1" eaLnBrk="1" latinLnBrk="0" hangingPunct="1"/>
            <a:r>
              <a:rPr lang="es-ES_tradnl"/>
              <a:t>Second level</a:t>
            </a:r>
          </a:p>
          <a:p>
            <a:pPr lvl="2" eaLnBrk="1" latinLnBrk="0" hangingPunct="1"/>
            <a:r>
              <a:rPr lang="es-ES_tradnl"/>
              <a:t>Third level</a:t>
            </a:r>
          </a:p>
          <a:p>
            <a:pPr lvl="3" eaLnBrk="1" latinLnBrk="0" hangingPunct="1"/>
            <a:r>
              <a:rPr lang="es-ES_tradnl"/>
              <a:t>Fourth level</a:t>
            </a:r>
          </a:p>
          <a:p>
            <a:pPr lvl="4" eaLnBrk="1" latinLnBrk="0" hangingPunct="1"/>
            <a:r>
              <a:rPr lang="es-ES_tradnl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_tradnl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0507C83-B4A0-944C-9056-43A41BAE068A}" type="slidenum"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dirty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4B367E-9A57-804D-8A79-FF477DBCB703}" type="datetimeFigureOut">
              <a:t>5/19/10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0507C83-B4A0-944C-9056-43A41BAE068A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hyperlink" Target="http://en.wikipedia.org/wiki/Health_care_in_Japan" TargetMode="External"/><Relationship Id="rId12" Type="http://schemas.openxmlformats.org/officeDocument/2006/relationships/hyperlink" Target="http://en.wikipedia.org/wiki/Norway" TargetMode="External"/><Relationship Id="rId13" Type="http://schemas.openxmlformats.org/officeDocument/2006/relationships/hyperlink" Target="http://en.wikipedia.org/wiki/Health_care_in_Sweden" TargetMode="External"/><Relationship Id="rId14" Type="http://schemas.openxmlformats.org/officeDocument/2006/relationships/hyperlink" Target="http://en.wikipedia.org/wiki/Health_care_in_the_United_Kingdom" TargetMode="External"/><Relationship Id="rId15" Type="http://schemas.openxmlformats.org/officeDocument/2006/relationships/hyperlink" Target="http://en.wikipedia.org/wiki/Health_care_in_the_United_States" TargetMode="External"/><Relationship Id="rId16" Type="http://schemas.openxmlformats.org/officeDocument/2006/relationships/hyperlink" Target="http://en.wikipedia.org/wiki/Health_care_system" TargetMode="External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Life_expectancy" TargetMode="External"/><Relationship Id="rId3" Type="http://schemas.openxmlformats.org/officeDocument/2006/relationships/hyperlink" Target="http://en.wikipedia.org/wiki/Infant_mortality" TargetMode="External"/><Relationship Id="rId4" Type="http://schemas.openxmlformats.org/officeDocument/2006/relationships/hyperlink" Target="http://en.wikipedia.org/wiki/Physician" TargetMode="External"/><Relationship Id="rId5" Type="http://schemas.openxmlformats.org/officeDocument/2006/relationships/hyperlink" Target="http://en.wikipedia.org/wiki/Nurses" TargetMode="External"/><Relationship Id="rId6" Type="http://schemas.openxmlformats.org/officeDocument/2006/relationships/hyperlink" Target="http://en.wikipedia.org/wiki/Gross_domestic_product" TargetMode="External"/><Relationship Id="rId7" Type="http://schemas.openxmlformats.org/officeDocument/2006/relationships/hyperlink" Target="http://en.wikipedia.org/wiki/Health_care_in_Australia" TargetMode="External"/><Relationship Id="rId8" Type="http://schemas.openxmlformats.org/officeDocument/2006/relationships/hyperlink" Target="http://en.wikipedia.org/wiki/Health_care_in_Canada" TargetMode="External"/><Relationship Id="rId9" Type="http://schemas.openxmlformats.org/officeDocument/2006/relationships/hyperlink" Target="http://en.wikipedia.org/wiki/Health_care_in_France" TargetMode="External"/><Relationship Id="rId10" Type="http://schemas.openxmlformats.org/officeDocument/2006/relationships/hyperlink" Target="http://en.wikipedia.org/wiki/Health_care_in_Germany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DERECHO CONSTITUCIONAL ECONOMICO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Montt y C</a:t>
            </a:r>
            <a:r>
              <a:rPr lang="en-US"/>
              <a:t>árdenas, 20 de mayo de 2010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Sistemas de Salud:</a:t>
            </a:r>
            <a:br>
              <a:rPr lang="es-CL"/>
            </a:br>
            <a:r>
              <a:rPr lang="es-CL"/>
              <a:t>Algunos datos …</a:t>
            </a:r>
            <a:endParaRPr lang="en-US"/>
          </a:p>
        </p:txBody>
      </p:sp>
      <p:sp>
        <p:nvSpPr>
          <p:cNvPr id="614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8A9899CF-0333-3440-9DC6-278315F44CDC}" type="slidenum">
              <a:rPr lang="es-ES"/>
              <a:pPr/>
              <a:t>10</a:t>
            </a:fld>
            <a:endParaRPr lang="es-ES"/>
          </a:p>
        </p:txBody>
      </p:sp>
      <p:pic>
        <p:nvPicPr>
          <p:cNvPr id="614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752600"/>
            <a:ext cx="7010400" cy="4267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Sistemas de Salud:</a:t>
            </a:r>
            <a:br>
              <a:rPr lang="es-CL"/>
            </a:br>
            <a:r>
              <a:rPr lang="es-CL"/>
              <a:t>Algunos datos …</a:t>
            </a:r>
            <a:endParaRPr lang="en-US"/>
          </a:p>
        </p:txBody>
      </p:sp>
      <p:sp>
        <p:nvSpPr>
          <p:cNvPr id="717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D6095EC3-9ACF-D24D-904A-5C194C866626}" type="slidenum">
              <a:rPr lang="es-ES"/>
              <a:pPr/>
              <a:t>11</a:t>
            </a:fld>
            <a:endParaRPr lang="es-ES"/>
          </a:p>
        </p:txBody>
      </p:sp>
      <p:pic>
        <p:nvPicPr>
          <p:cNvPr id="7173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95400" y="1905000"/>
            <a:ext cx="7086600" cy="4191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7010400" cy="1447800"/>
          </a:xfrm>
        </p:spPr>
        <p:txBody>
          <a:bodyPr/>
          <a:lstStyle/>
          <a:p>
            <a:r>
              <a:rPr lang="es-CL"/>
              <a:t>Sistemas de Salud:</a:t>
            </a:r>
            <a:br>
              <a:rPr lang="es-CL"/>
            </a:br>
            <a:r>
              <a:rPr lang="es-CL"/>
              <a:t>Algunos datos …</a:t>
            </a:r>
            <a:endParaRPr lang="en-US"/>
          </a:p>
        </p:txBody>
      </p:sp>
      <p:sp>
        <p:nvSpPr>
          <p:cNvPr id="819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03FC93C0-1342-C04C-97CE-BAEC3C53CC46}" type="slidenum">
              <a:rPr lang="es-ES"/>
              <a:pPr/>
              <a:t>12</a:t>
            </a:fld>
            <a:endParaRPr lang="es-ES"/>
          </a:p>
        </p:txBody>
      </p:sp>
      <p:pic>
        <p:nvPicPr>
          <p:cNvPr id="8197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747838"/>
            <a:ext cx="6419850" cy="43481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Sistemas de Salud:</a:t>
            </a:r>
            <a:br>
              <a:rPr lang="es-CL"/>
            </a:br>
            <a:r>
              <a:rPr lang="es-CL"/>
              <a:t>Algunos datos …</a:t>
            </a:r>
            <a:endParaRPr lang="en-US"/>
          </a:p>
        </p:txBody>
      </p:sp>
      <p:sp>
        <p:nvSpPr>
          <p:cNvPr id="921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E1C2DEAF-579C-0748-A6D8-C9B2C1DA3BF3}" type="slidenum">
              <a:rPr lang="es-ES"/>
              <a:pPr/>
              <a:t>13</a:t>
            </a:fld>
            <a:endParaRPr lang="es-ES"/>
          </a:p>
        </p:txBody>
      </p:sp>
      <p:pic>
        <p:nvPicPr>
          <p:cNvPr id="9221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828800"/>
            <a:ext cx="67818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Sistemas de Salud:</a:t>
            </a:r>
            <a:br>
              <a:rPr lang="es-CL"/>
            </a:br>
            <a:r>
              <a:rPr lang="es-CL"/>
              <a:t>Algunos datos …</a:t>
            </a:r>
            <a:endParaRPr lang="en-US"/>
          </a:p>
        </p:txBody>
      </p:sp>
      <p:sp>
        <p:nvSpPr>
          <p:cNvPr id="1024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A91DABBC-B915-B54A-986C-0BADA4A28364}" type="slidenum">
              <a:rPr lang="es-ES"/>
              <a:pPr/>
              <a:t>14</a:t>
            </a:fld>
            <a:endParaRPr lang="es-ES"/>
          </a:p>
        </p:txBody>
      </p:sp>
      <p:pic>
        <p:nvPicPr>
          <p:cNvPr id="1024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905000"/>
            <a:ext cx="64770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Sistemas de Salud:</a:t>
            </a:r>
            <a:br>
              <a:rPr lang="es-CL"/>
            </a:br>
            <a:r>
              <a:rPr lang="es-CL"/>
              <a:t>Algunos datos …</a:t>
            </a:r>
            <a:endParaRPr lang="en-US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/>
              <a:t>Unlike most goods and services, health </a:t>
            </a:r>
            <a:r>
              <a:rPr lang="en-US" sz="2000" u="sng"/>
              <a:t>care is not consumed for its own sake</a:t>
            </a:r>
            <a:r>
              <a:rPr lang="en-US" sz="2000"/>
              <a:t> but for the expected positive contribution it will make to an individual’s health.</a:t>
            </a:r>
          </a:p>
          <a:p>
            <a:r>
              <a:rPr lang="es-CL" sz="2000"/>
              <a:t>Although </a:t>
            </a:r>
            <a:r>
              <a:rPr lang="en-US" sz="2000"/>
              <a:t>the need for some health care such as preventive services may be foreseen, for the most part need is </a:t>
            </a:r>
            <a:r>
              <a:rPr lang="en-US" sz="2000" u="sng"/>
              <a:t>unpredictable</a:t>
            </a:r>
            <a:r>
              <a:rPr lang="en-US" sz="2000"/>
              <a:t> because the incidence of illness or injury for an individual is itself unpredictable. Therefore </a:t>
            </a:r>
            <a:r>
              <a:rPr lang="en-US" sz="2000" u="sng"/>
              <a:t>some forms of insurance can be effective and efficient economic </a:t>
            </a:r>
            <a:r>
              <a:rPr lang="en-US" sz="2000"/>
              <a:t>mechanisms for seeing that individuals in need receive services.</a:t>
            </a:r>
          </a:p>
          <a:p>
            <a:endParaRPr lang="en-US" sz="2000"/>
          </a:p>
          <a:p>
            <a:pPr>
              <a:buFont typeface="Wingdings" charset="2"/>
              <a:buNone/>
            </a:pPr>
            <a:endParaRPr lang="es-CL" sz="200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E82AD6A6-5935-304C-934D-95FDDB5AE0AC}" type="slidenum">
              <a:rPr lang="es-ES"/>
              <a:pPr/>
              <a:t>15</a:t>
            </a:fld>
            <a:endParaRPr lang="es-ES"/>
          </a:p>
        </p:txBody>
      </p:sp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752600"/>
            <a:ext cx="77152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Sistemas de Salud:</a:t>
            </a:r>
            <a:br>
              <a:rPr lang="es-CL"/>
            </a:br>
            <a:r>
              <a:rPr lang="es-CL"/>
              <a:t>Algunos datos …</a:t>
            </a:r>
            <a:endParaRPr lang="en-US"/>
          </a:p>
        </p:txBody>
      </p:sp>
      <p:sp>
        <p:nvSpPr>
          <p:cNvPr id="1229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12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6F2C31CE-2FAC-7147-AAC9-B600293B64C1}" type="slidenum">
              <a:rPr lang="es-ES"/>
              <a:pPr/>
              <a:t>16</a:t>
            </a:fld>
            <a:endParaRPr lang="es-ES"/>
          </a:p>
        </p:txBody>
      </p:sp>
      <p:pic>
        <p:nvPicPr>
          <p:cNvPr id="12293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905000"/>
            <a:ext cx="6892925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800"/>
              <a:t>Características Estructurales: El Financiamiento 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L" sz="2000"/>
              <a:t>Distintos modelos con mayor o menor grado de intervención de seguros privados.</a:t>
            </a:r>
          </a:p>
          <a:p>
            <a:pPr lvl="1">
              <a:buFont typeface="Wingdings" charset="2"/>
              <a:buNone/>
            </a:pPr>
            <a:endParaRPr lang="es-CL" sz="2000"/>
          </a:p>
          <a:p>
            <a:pPr lvl="1"/>
            <a:r>
              <a:rPr lang="es-CL" sz="2000"/>
              <a:t>Del énfasis de los modelos (vía impuestos / seguros públicos / seguros privados / niveles de co-pagos) depende la equidad en el acceso:</a:t>
            </a:r>
          </a:p>
          <a:p>
            <a:pPr lvl="2"/>
            <a:r>
              <a:rPr lang="es-CL" sz="1800"/>
              <a:t>Modelos con mayor presencia privada tienden a ser más inequitativos en el acceso (proporción por nivel de ingreso).</a:t>
            </a:r>
          </a:p>
          <a:p>
            <a:pPr lvl="2"/>
            <a:r>
              <a:rPr lang="es-CL" sz="1800"/>
              <a:t>Modelos con mayor presencia pública tienden a presentar más “riesgo moral”</a:t>
            </a:r>
          </a:p>
        </p:txBody>
      </p:sp>
      <p:sp>
        <p:nvSpPr>
          <p:cNvPr id="13316" name="3 Marcador de fecha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13317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2439874C-9EE5-BB4E-9239-DD0A255E2AA7}" type="slidenum">
              <a:rPr lang="es-ES"/>
              <a:pPr/>
              <a:t>17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800"/>
              <a:t>Características Estructurales: El Financiamiento</a:t>
            </a:r>
            <a:endParaRPr lang="es-ES" sz="3800"/>
          </a:p>
        </p:txBody>
      </p:sp>
      <p:pic>
        <p:nvPicPr>
          <p:cNvPr id="3891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1905000"/>
            <a:ext cx="7010400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800"/>
              <a:t>Características Estructurales: El Financiamiento</a:t>
            </a:r>
            <a:endParaRPr lang="es-ES" sz="3800"/>
          </a:p>
        </p:txBody>
      </p:sp>
      <p:pic>
        <p:nvPicPr>
          <p:cNvPr id="3994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47800" y="1905000"/>
            <a:ext cx="6973888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Clase anterior…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Sistemas de Salud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7" y="1600200"/>
            <a:ext cx="8135623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Algunas ideas generales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Medicina socializada</a:t>
            </a:r>
          </a:p>
          <a:p>
            <a:pPr lvl="1"/>
            <a:r>
              <a:rPr lang="en-US"/>
              <a:t>Sistema donde el gobierno es propietario y opera el financimiento de la salud y sus prestaciones</a:t>
            </a:r>
          </a:p>
          <a:p>
            <a:r>
              <a:rPr lang="en-US"/>
              <a:t>Seguro social de salud</a:t>
            </a:r>
          </a:p>
          <a:p>
            <a:pPr lvl="1"/>
            <a:r>
              <a:rPr lang="en-US"/>
              <a:t>Sistema donde los individuos transfieren sus riesgos a un pool, al que contribuyen de acuerdo a su capacidad de pago y no de acuerdo a sus riesgos</a:t>
            </a:r>
          </a:p>
          <a:p>
            <a:pPr lvl="1"/>
            <a:r>
              <a:rPr lang="en-US"/>
              <a:t>Puede ir acompañado de prestadores privados</a:t>
            </a:r>
          </a:p>
          <a:p>
            <a:r>
              <a:rPr lang="en-US"/>
              <a:t>Seguro comercial privado</a:t>
            </a:r>
          </a:p>
          <a:p>
            <a:pPr lvl="1"/>
            <a:r>
              <a:rPr lang="en-US"/>
              <a:t>La prima depende del riesgo personal</a:t>
            </a:r>
          </a:p>
          <a:p>
            <a:r>
              <a:rPr lang="en-US"/>
              <a:t>Los sistemas no son, normalmente, qu</a:t>
            </a:r>
            <a:r>
              <a:rPr lang="en-US"/>
              <a:t>ímicamente puros</a:t>
            </a:r>
            <a:endParaRPr lang="en-US"/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Algunas ideas generales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Sistema de seguro social ideal</a:t>
            </a:r>
          </a:p>
          <a:p>
            <a:pPr lvl="1"/>
            <a:r>
              <a:rPr lang="en-US"/>
              <a:t>Paquete de beneficios definidos a priori que est</a:t>
            </a:r>
            <a:r>
              <a:rPr lang="en-US"/>
              <a:t>á siempre disponible (con límites)</a:t>
            </a:r>
          </a:p>
          <a:p>
            <a:pPr lvl="1"/>
            <a:r>
              <a:rPr lang="en-US"/>
              <a:t>Financiamiento que incluye el subsidio cruzado de los más ricos a los más pobres</a:t>
            </a:r>
          </a:p>
          <a:p>
            <a:pPr lvl="1"/>
            <a:r>
              <a:rPr lang="en-US"/>
              <a:t>Pooling de los riesgos donde los más sanas subsidian a los más enfermos</a:t>
            </a:r>
          </a:p>
          <a:p>
            <a:pPr lvl="1"/>
            <a:r>
              <a:rPr lang="en-US"/>
              <a:t>Un definición de quienes están cubiertos (ojalá universal)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Algunas ideas generales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Single-payer health care</a:t>
            </a:r>
          </a:p>
          <a:p>
            <a:pPr lvl="1"/>
            <a:r>
              <a:rPr lang="en-US"/>
              <a:t>Un </a:t>
            </a:r>
            <a:r>
              <a:rPr lang="en-US"/>
              <a:t>único pool de riesgo, desde donde se pagan todos los costos (una única entidad, un único fondo)</a:t>
            </a:r>
          </a:p>
          <a:p>
            <a:pPr lvl="2"/>
            <a:r>
              <a:rPr lang="en-US"/>
              <a:t>Pueden haber distintos contribuyentes: Gobierno, empleados, empleadores, etc.)</a:t>
            </a:r>
          </a:p>
          <a:p>
            <a:pPr lvl="1"/>
            <a:r>
              <a:rPr lang="en-US"/>
              <a:t>Ej. Australia-Medicare, UK-National Health Service, Taiwan-National Health Insurance, Chile-Fonasa </a:t>
            </a:r>
          </a:p>
          <a:p>
            <a:pPr lvl="1"/>
            <a:r>
              <a:rPr lang="en-US"/>
              <a:t>Puede ser dueño de los centros de prestación médica o puede contratarlos de otros terceros (for-profit o non-for-profit).</a:t>
            </a:r>
          </a:p>
          <a:p>
            <a:pPr lvl="1"/>
            <a:r>
              <a:rPr lang="en-US"/>
              <a:t>Normalmente el fondo se financia con:</a:t>
            </a:r>
          </a:p>
          <a:p>
            <a:pPr lvl="2"/>
            <a:r>
              <a:rPr lang="en-US"/>
              <a:t>Payroll taxes (impuestos que se descuentan por planilla y que constituyen un % de la remuneración)</a:t>
            </a:r>
          </a:p>
          <a:p>
            <a:pPr lvl="2"/>
            <a:r>
              <a:rPr lang="en-US"/>
              <a:t>Impuestos generales</a:t>
            </a:r>
          </a:p>
          <a:p>
            <a:pPr lvl="1"/>
            <a:r>
              <a:rPr lang="en-US"/>
              <a:t>Gran poder negociador frente a los proveedores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Algunas ideas generales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Multiple-payer health care</a:t>
            </a:r>
          </a:p>
          <a:p>
            <a:pPr lvl="1"/>
            <a:r>
              <a:rPr lang="en-US"/>
              <a:t>Varios fondos pagan las cuentas</a:t>
            </a:r>
          </a:p>
          <a:p>
            <a:pPr lvl="1"/>
            <a:r>
              <a:rPr lang="en-US"/>
              <a:t>Problema de negociaci</a:t>
            </a:r>
            <a:r>
              <a:rPr lang="en-US"/>
              <a:t>ón y free-riding</a:t>
            </a:r>
            <a:endParaRPr lang="en-US"/>
          </a:p>
          <a:p>
            <a:r>
              <a:rPr lang="en-US"/>
              <a:t>Mercados complementarios</a:t>
            </a:r>
          </a:p>
          <a:p>
            <a:pPr lvl="1"/>
            <a:r>
              <a:rPr lang="en-US"/>
              <a:t>Seguros de salud complementarios</a:t>
            </a:r>
          </a:p>
          <a:p>
            <a:r>
              <a:rPr lang="en-US"/>
              <a:t>Mercados duplicados</a:t>
            </a:r>
          </a:p>
          <a:p>
            <a:pPr lvl="1"/>
            <a:r>
              <a:rPr lang="en-US"/>
              <a:t>15% de la poblaci</a:t>
            </a:r>
            <a:r>
              <a:rPr lang="en-US"/>
              <a:t>ón en UK compra seguros privados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Single vs. Multiple Payer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Hussey y Anderson, A comparison of single- and multi-payer health insurance systems and options for reform, 66 Health Policy 215 (2003)</a:t>
            </a:r>
          </a:p>
          <a:p>
            <a:pPr lvl="1"/>
            <a:r>
              <a:rPr lang="en-US"/>
              <a:t>Single-payer systems are usually financed more progressively, and rely on existing taxation systems; they effectively distribute risks throughout one large risk pool; and they offer governments a high degree of control over the total expenditure on health. </a:t>
            </a:r>
          </a:p>
          <a:p>
            <a:pPr lvl="1"/>
            <a:r>
              <a:rPr lang="en-US"/>
              <a:t>Multi-payer systems sacrifice this control for a greater ability to meet the diverse preferences of beneficiaries. Several major reforms of single-payer insurance systems—expansion of the role of private insurance and transformation to a multi-payer system—are then described and illustrated using specific country examples. These reforms have been implemented with some success in several countries but face several important challenges.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 fondo o varios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Si se puede elegir salir del sistema general</a:t>
            </a:r>
          </a:p>
          <a:p>
            <a:pPr lvl="1"/>
            <a:r>
              <a:rPr lang="en-US"/>
              <a:t>Entonces los m</a:t>
            </a:r>
            <a:r>
              <a:rPr lang="en-US"/>
              <a:t>ás ricos van a salir y la redistribución ricos-pobres va a bajar</a:t>
            </a:r>
          </a:p>
          <a:p>
            <a:r>
              <a:rPr lang="en-US"/>
              <a:t>Seguro social y seguro privado. Distintos sistemas:</a:t>
            </a:r>
          </a:p>
          <a:p>
            <a:pPr lvl="1"/>
            <a:r>
              <a:rPr lang="en-US"/>
              <a:t>Alternativo</a:t>
            </a:r>
          </a:p>
          <a:p>
            <a:pPr lvl="2"/>
            <a:r>
              <a:rPr lang="en-US"/>
              <a:t>Se puede elegir</a:t>
            </a:r>
          </a:p>
          <a:p>
            <a:pPr lvl="3"/>
            <a:r>
              <a:rPr lang="en-US"/>
              <a:t>Holanda </a:t>
            </a:r>
          </a:p>
          <a:p>
            <a:pPr lvl="2"/>
            <a:r>
              <a:rPr lang="en-US"/>
              <a:t>Se puede elegir sólo si se gana más que un cierto límite</a:t>
            </a:r>
          </a:p>
          <a:p>
            <a:pPr lvl="3"/>
            <a:r>
              <a:rPr lang="en-US"/>
              <a:t>Ej. Alemania, los que ganan sobre 41mil euros se pueden salir del sistema</a:t>
            </a:r>
          </a:p>
          <a:p>
            <a:pPr lvl="1"/>
            <a:r>
              <a:rPr lang="en-US"/>
              <a:t>Complementario</a:t>
            </a:r>
          </a:p>
          <a:p>
            <a:pPr lvl="2"/>
            <a:r>
              <a:rPr lang="en-US"/>
              <a:t>Complementa servicios no cubiertos por el seguro social (ej. Seguro dental) o para los co-pagos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Seguro alternativo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21359"/>
            <a:ext cx="6994398" cy="5160441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Definici</a:t>
            </a:r>
            <a:r>
              <a:rPr lang="en-US"/>
              <a:t>ón de coberturas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1" y="1600200"/>
            <a:ext cx="6553200" cy="47135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4475" y="6248400"/>
            <a:ext cx="579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Saaltman, Social Health Insurance Systems in Western Europe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Sistemas de auto-gobierno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Preguntas claves</a:t>
            </a:r>
          </a:p>
          <a:p>
            <a:pPr lvl="1"/>
            <a:r>
              <a:rPr lang="en-US"/>
              <a:t>¿Qué prestaciones están cubiertas?</a:t>
            </a:r>
          </a:p>
          <a:p>
            <a:pPr lvl="2"/>
            <a:r>
              <a:rPr lang="en-US"/>
              <a:t>Ej. Medicina preventiva no ha estado tradicionalmente cubierta</a:t>
            </a:r>
          </a:p>
          <a:p>
            <a:pPr lvl="2"/>
            <a:r>
              <a:rPr lang="en-US"/>
              <a:t>Médicos generales, especialistas, hospitalización, remedios</a:t>
            </a:r>
          </a:p>
          <a:p>
            <a:pPr lvl="1"/>
            <a:r>
              <a:rPr lang="en-US"/>
              <a:t>¿Cómo están reguladas las tecnologías/servicios?</a:t>
            </a:r>
          </a:p>
          <a:p>
            <a:pPr lvl="1"/>
            <a:r>
              <a:rPr lang="en-US"/>
              <a:t>¿Quién decide respecto a la introducción o remoción de un servicio/tecnología?</a:t>
            </a:r>
          </a:p>
          <a:p>
            <a:pPr lvl="2"/>
            <a:r>
              <a:rPr lang="en-US"/>
              <a:t>Agencias que proponen o agencias que tiene poder</a:t>
            </a:r>
          </a:p>
          <a:p>
            <a:pPr lvl="2"/>
            <a:r>
              <a:rPr lang="en-US"/>
              <a:t>Integración de las agencias</a:t>
            </a:r>
          </a:p>
          <a:p>
            <a:pPr lvl="2"/>
            <a:r>
              <a:rPr lang="en-US"/>
              <a:t>Expertos, democracia, independencia, etc.</a:t>
            </a:r>
          </a:p>
          <a:p>
            <a:pPr lvl="1"/>
            <a:r>
              <a:rPr lang="en-US"/>
              <a:t>¿Cómo se impugna esa decisión?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Datos (Uwe Reinhardt)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600200"/>
            <a:ext cx="7292848" cy="491826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</a:t>
            </a:r>
            <a:r>
              <a:rPr lang="en-US"/>
              <a:t>én decide en Europa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600200"/>
            <a:ext cx="7296150" cy="4568998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¿Se puede apelar?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11" y="1600200"/>
            <a:ext cx="7831989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800"/>
              <a:t>Características Estructurales: Financiamiento &amp; Prestaciones</a:t>
            </a: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L" sz="2200" i="1"/>
              <a:t>Modelo Público Integrado</a:t>
            </a:r>
            <a:r>
              <a:rPr lang="es-CL" sz="2200"/>
              <a:t>:</a:t>
            </a:r>
          </a:p>
          <a:p>
            <a:pPr lvl="2"/>
            <a:r>
              <a:rPr lang="es-CL" sz="2000"/>
              <a:t>Financiamiento público</a:t>
            </a:r>
          </a:p>
          <a:p>
            <a:pPr lvl="2"/>
            <a:r>
              <a:rPr lang="es-CL" sz="2000"/>
              <a:t>Prestaciones en redes pública</a:t>
            </a:r>
          </a:p>
          <a:p>
            <a:pPr lvl="2"/>
            <a:r>
              <a:rPr lang="es-CL" sz="2000"/>
              <a:t>Cobertura universal</a:t>
            </a:r>
          </a:p>
          <a:p>
            <a:pPr lvl="2"/>
            <a:r>
              <a:rPr lang="es-CL" sz="2000"/>
              <a:t>Problemas de eficiencia, calidad y oferta</a:t>
            </a:r>
          </a:p>
          <a:p>
            <a:pPr lvl="2"/>
            <a:r>
              <a:rPr lang="es-CL" sz="2000"/>
              <a:t>Mayor control sobre costos</a:t>
            </a:r>
          </a:p>
          <a:p>
            <a:pPr lvl="2"/>
            <a:r>
              <a:rPr lang="es-CL" sz="2000"/>
              <a:t>Países nórdicos, Italia, Grecia y Portugal  </a:t>
            </a:r>
          </a:p>
        </p:txBody>
      </p:sp>
      <p:sp>
        <p:nvSpPr>
          <p:cNvPr id="14340" name="3 Marcador de fecha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14341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D1B901C3-F11E-6146-B5B7-5DF2FE607705}" type="slidenum">
              <a:rPr lang="es-ES"/>
              <a:pPr/>
              <a:t>32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010400" cy="1527175"/>
          </a:xfrm>
        </p:spPr>
        <p:txBody>
          <a:bodyPr/>
          <a:lstStyle/>
          <a:p>
            <a:r>
              <a:rPr lang="es-CL" sz="3800"/>
              <a:t>Características Estructurales: Financiamiento &amp; Prestaciones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L" sz="2200" i="1"/>
              <a:t>Modelo de Contratación Pública</a:t>
            </a:r>
            <a:r>
              <a:rPr lang="es-CL" sz="2200"/>
              <a:t>:</a:t>
            </a:r>
          </a:p>
          <a:p>
            <a:pPr lvl="2"/>
            <a:r>
              <a:rPr lang="es-CL" sz="2000"/>
              <a:t>Financiamiento público</a:t>
            </a:r>
          </a:p>
          <a:p>
            <a:pPr lvl="2"/>
            <a:r>
              <a:rPr lang="es-CL" sz="2000"/>
              <a:t>Prestaciones en prestadores privados (clínicas universitarias, ligadas a fundaciones u otros, sin fines de lucro) </a:t>
            </a:r>
          </a:p>
          <a:p>
            <a:pPr lvl="2"/>
            <a:r>
              <a:rPr lang="es-CL" sz="2000"/>
              <a:t>Cobertura universal</a:t>
            </a:r>
          </a:p>
          <a:p>
            <a:pPr lvl="2"/>
            <a:r>
              <a:rPr lang="es-CL" sz="2000"/>
              <a:t>Gran poder de negociación del asegurador público frente a los prestadores</a:t>
            </a:r>
          </a:p>
          <a:p>
            <a:pPr lvl="2"/>
            <a:r>
              <a:rPr lang="es-CL" sz="2000"/>
              <a:t>Mejor oferta; menor capacidad de contener costos</a:t>
            </a:r>
          </a:p>
          <a:p>
            <a:pPr lvl="2"/>
            <a:r>
              <a:rPr lang="es-CL" sz="2000"/>
              <a:t>Mayoría de países centro-europeos  </a:t>
            </a:r>
          </a:p>
        </p:txBody>
      </p:sp>
      <p:sp>
        <p:nvSpPr>
          <p:cNvPr id="15364" name="3 Marcador de fecha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15365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4EA1B332-F26F-BE4B-BD2A-E19AF905E182}" type="slidenum">
              <a:rPr lang="es-ES"/>
              <a:pPr/>
              <a:t>33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800"/>
              <a:t>Características Estructurales: Financiamiento &amp; Prestaciones</a:t>
            </a:r>
            <a:endParaRPr lang="es-ES" sz="38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CL" sz="2000" b="1" i="1"/>
              <a:t>Modelo de Seguro/Proveedor Privado</a:t>
            </a:r>
            <a:r>
              <a:rPr lang="es-CL" sz="2000" b="1"/>
              <a:t>:</a:t>
            </a:r>
          </a:p>
          <a:p>
            <a:pPr lvl="2"/>
            <a:r>
              <a:rPr lang="es-CL" sz="2000"/>
              <a:t>Financiamiento Privado (con o sin seguro obligatorio)</a:t>
            </a:r>
          </a:p>
          <a:p>
            <a:pPr lvl="2"/>
            <a:r>
              <a:rPr lang="es-CL" sz="2000"/>
              <a:t>Prestaciones en prestadores privados (clínicas universitarias, ligadas a fundaciones u otros, con o sin fines de lucro) </a:t>
            </a:r>
          </a:p>
          <a:p>
            <a:pPr lvl="2"/>
            <a:r>
              <a:rPr lang="es-CL" sz="2000"/>
              <a:t>Sin cobertura universal en su mayoría</a:t>
            </a:r>
          </a:p>
          <a:p>
            <a:pPr lvl="2"/>
            <a:r>
              <a:rPr lang="es-CL" sz="2000"/>
              <a:t>Poder de negociación del aseguradores tiende a ser equiparado frente a los prestadores</a:t>
            </a:r>
          </a:p>
          <a:p>
            <a:pPr lvl="2"/>
            <a:r>
              <a:rPr lang="es-CL" sz="2000"/>
              <a:t>Mejor oferta y calidad; menor capacidad de contener costos.</a:t>
            </a:r>
          </a:p>
          <a:p>
            <a:pPr lvl="2"/>
            <a:r>
              <a:rPr lang="es-CL" sz="2000"/>
              <a:t>EE.UU. y Suiza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800"/>
              <a:t>Características Estructurales: Financiamiento &amp; Prestaciones</a:t>
            </a:r>
            <a:endParaRPr lang="es-ES" sz="38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</a:pPr>
            <a:r>
              <a:rPr lang="es-CL" sz="2000" b="1" i="1"/>
              <a:t>Modelo híbrido chileno</a:t>
            </a:r>
            <a:r>
              <a:rPr lang="es-CL" sz="2000" b="1"/>
              <a:t>:</a:t>
            </a:r>
          </a:p>
          <a:p>
            <a:pPr lvl="2">
              <a:lnSpc>
                <a:spcPct val="80000"/>
              </a:lnSpc>
            </a:pPr>
            <a:r>
              <a:rPr lang="es-CL" sz="2000"/>
              <a:t>Financiamiento Privado y Público (con seguro obligatorio)</a:t>
            </a:r>
          </a:p>
          <a:p>
            <a:pPr lvl="2">
              <a:lnSpc>
                <a:spcPct val="80000"/>
              </a:lnSpc>
            </a:pPr>
            <a:r>
              <a:rPr lang="es-CL" sz="2000"/>
              <a:t>Prestaciones en prestadores privados y públicos (clínicas universitarias, ligadas a fundaciones u otros, con o sin fines de lucro) </a:t>
            </a:r>
          </a:p>
          <a:p>
            <a:pPr lvl="2">
              <a:lnSpc>
                <a:spcPct val="80000"/>
              </a:lnSpc>
            </a:pPr>
            <a:r>
              <a:rPr lang="es-CL" sz="2000"/>
              <a:t>Con cobertura universal</a:t>
            </a:r>
          </a:p>
          <a:p>
            <a:pPr lvl="2">
              <a:lnSpc>
                <a:spcPct val="80000"/>
              </a:lnSpc>
            </a:pPr>
            <a:r>
              <a:rPr lang="es-CL" sz="2000"/>
              <a:t>Distribución de poder de negociación mixto</a:t>
            </a:r>
          </a:p>
          <a:p>
            <a:pPr lvl="2">
              <a:lnSpc>
                <a:spcPct val="80000"/>
              </a:lnSpc>
            </a:pPr>
            <a:r>
              <a:rPr lang="es-CL" sz="2000"/>
              <a:t>Mejor oferta y calidad - menor capacidad de contener costos en sector privado / baja oferta y calidad media en pública también con problemas de contención de costos.</a:t>
            </a:r>
          </a:p>
          <a:p>
            <a:pPr>
              <a:lnSpc>
                <a:spcPct val="80000"/>
              </a:lnSpc>
              <a:buFont typeface="Wingdings" charset="2"/>
              <a:buNone/>
            </a:pP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800"/>
              <a:t>Características Estructurales: Distribución del Gasto</a:t>
            </a:r>
            <a:endParaRPr lang="es-ES" sz="3800"/>
          </a:p>
        </p:txBody>
      </p:sp>
      <p:pic>
        <p:nvPicPr>
          <p:cNvPr id="4710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95400" y="1905000"/>
            <a:ext cx="7315200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3800"/>
              <a:t>Características Estructurales: Determinantes del nivel de Gasto</a:t>
            </a:r>
            <a:endParaRPr lang="es-ES" sz="380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200"/>
              <a:t>Alta correlación positiva con el ingreso per capita y la estructura etaria (envejecimiento de la población).</a:t>
            </a:r>
          </a:p>
          <a:p>
            <a:r>
              <a:rPr lang="es-CL" sz="2200"/>
              <a:t>Tendencia creciente a nivel mundial </a:t>
            </a:r>
          </a:p>
          <a:p>
            <a:r>
              <a:rPr lang="es-CL" sz="2200"/>
              <a:t>Importancia de evitar el “riesgo moral” vía cierto nivel de co-pago </a:t>
            </a:r>
          </a:p>
          <a:p>
            <a:r>
              <a:rPr lang="es-CL" sz="2200"/>
              <a:t>Uso eficiente de campañas preventivas y medicina primaria</a:t>
            </a:r>
            <a:endParaRPr lang="es-E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Objetivos  y Desafíos de los Sistemas de Salud</a:t>
            </a: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000" b="1"/>
              <a:t>Acceso</a:t>
            </a:r>
          </a:p>
          <a:p>
            <a:pPr lvl="1"/>
            <a:r>
              <a:rPr lang="es-ES_tradnl" sz="1900" b="1"/>
              <a:t>Seguros y coberturas (universal en OCDE, salvo EE.UU., México y Turquía).</a:t>
            </a:r>
          </a:p>
          <a:p>
            <a:pPr lvl="1"/>
            <a:r>
              <a:rPr lang="es-ES_tradnl" sz="1900" b="1"/>
              <a:t>Distintos niveles de co-pago y subsidios</a:t>
            </a:r>
          </a:p>
          <a:p>
            <a:pPr lvl="1"/>
            <a:r>
              <a:rPr lang="es-ES_tradnl" sz="1900" b="1"/>
              <a:t>Prestadores</a:t>
            </a:r>
          </a:p>
          <a:p>
            <a:pPr lvl="1"/>
            <a:endParaRPr lang="es-ES_tradnl" sz="1900" b="1"/>
          </a:p>
          <a:p>
            <a:r>
              <a:rPr lang="es-ES_tradnl" sz="2000" b="1"/>
              <a:t>Efectividad</a:t>
            </a:r>
          </a:p>
          <a:p>
            <a:pPr lvl="1"/>
            <a:r>
              <a:rPr lang="es-ES_tradnl" sz="1900" b="1"/>
              <a:t>Tensión costo-efectividad vs calidad</a:t>
            </a:r>
          </a:p>
          <a:p>
            <a:pPr lvl="1"/>
            <a:r>
              <a:rPr lang="es-ES_tradnl" sz="1900" b="1"/>
              <a:t>Control de costos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Desafíos regulatorios</a:t>
            </a:r>
            <a:endParaRPr lang="es-E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200"/>
              <a:t>Un sistema de salud debe ser adecuado a cada realidad</a:t>
            </a:r>
          </a:p>
          <a:p>
            <a:r>
              <a:rPr lang="es-CL" sz="2200"/>
              <a:t>Debe adaptarse a realidades dinámicas</a:t>
            </a:r>
          </a:p>
          <a:p>
            <a:r>
              <a:rPr lang="es-CL" sz="2200"/>
              <a:t>Tiene que lograr balancear múltiples objetivos (acceso, calidad, eficacia, control de gastos, uso racional, etc.)</a:t>
            </a:r>
          </a:p>
          <a:p>
            <a:r>
              <a:rPr lang="es-CL" sz="2200"/>
              <a:t>Alta presión política = modelos de consenso (no óptimos)</a:t>
            </a:r>
          </a:p>
          <a:p>
            <a:r>
              <a:rPr lang="es-CL" sz="2200"/>
              <a:t>Es decir: complejo diseño</a:t>
            </a:r>
            <a:endParaRPr lang="es-E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Datos (Uwe Reinhardt)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710713"/>
            <a:ext cx="7391400" cy="4831126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Desafíos regulatorios</a:t>
            </a: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400"/>
              <a:t>Deben “blindarlos constitucionalmente” a fin de minimizar intervenciones con efectos poco claros desde el punto de vista del bienestar.</a:t>
            </a:r>
          </a:p>
          <a:p>
            <a:r>
              <a:rPr lang="es-ES_tradnl" sz="2400"/>
              <a:t>Intervención constitucional “en el margen” (inaplicabilidades) pueden ser deseables.</a:t>
            </a:r>
          </a:p>
          <a:p>
            <a:r>
              <a:rPr lang="es-ES_tradnl" sz="2400"/>
              <a:t>Intervenciones “estructurales” (derogaciones): más riesgosas.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0A25FCB0-BEBF-E340-B631-D58FE57D9FBE}" type="slidenum">
              <a:rPr lang="es-ES"/>
              <a:pPr/>
              <a:t>5</a:t>
            </a:fld>
            <a:endParaRPr lang="es-E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1326197"/>
          </a:xfrm>
        </p:spPr>
        <p:txBody>
          <a:bodyPr/>
          <a:lstStyle/>
          <a:p>
            <a:pPr eaLnBrk="1" hangingPunct="1"/>
            <a:r>
              <a:rPr lang="es-CL"/>
              <a:t>Sistemas de Salud: Algunos datos</a:t>
            </a:r>
            <a:endParaRPr lang="es-ES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7010400" cy="4419600"/>
          </a:xfrm>
        </p:spPr>
        <p:txBody>
          <a:bodyPr/>
          <a:lstStyle/>
          <a:p>
            <a:pPr lvl="1">
              <a:lnSpc>
                <a:spcPct val="80000"/>
              </a:lnSpc>
            </a:pPr>
            <a:endParaRPr lang="es-CL" sz="600"/>
          </a:p>
          <a:p>
            <a:pPr lvl="2">
              <a:lnSpc>
                <a:spcPct val="80000"/>
              </a:lnSpc>
            </a:pPr>
            <a:endParaRPr lang="es-CL" sz="900"/>
          </a:p>
          <a:p>
            <a:pPr lvl="1">
              <a:lnSpc>
                <a:spcPct val="80000"/>
              </a:lnSpc>
              <a:buFont typeface="Wingdings" charset="2"/>
              <a:buNone/>
            </a:pPr>
            <a:endParaRPr lang="es-CL" sz="100"/>
          </a:p>
          <a:p>
            <a:pPr lvl="1">
              <a:lnSpc>
                <a:spcPct val="80000"/>
              </a:lnSpc>
            </a:pPr>
            <a:endParaRPr lang="en-US" sz="600"/>
          </a:p>
          <a:p>
            <a:pPr lvl="1">
              <a:lnSpc>
                <a:spcPct val="80000"/>
              </a:lnSpc>
              <a:buFont typeface="Wingdings" charset="2"/>
              <a:buNone/>
            </a:pPr>
            <a:r>
              <a:rPr lang="en-US" sz="700"/>
              <a:t>	</a:t>
            </a:r>
            <a:endParaRPr lang="es-CL" sz="700"/>
          </a:p>
        </p:txBody>
      </p:sp>
      <p:graphicFrame>
        <p:nvGraphicFramePr>
          <p:cNvPr id="4202" name="Group 106"/>
          <p:cNvGraphicFramePr>
            <a:graphicFrameLocks noGrp="1"/>
          </p:cNvGraphicFramePr>
          <p:nvPr/>
        </p:nvGraphicFramePr>
        <p:xfrm>
          <a:off x="1143000" y="1828800"/>
          <a:ext cx="7010400" cy="3980584"/>
        </p:xfrm>
        <a:graphic>
          <a:graphicData uri="http://schemas.openxmlformats.org/drawingml/2006/table">
            <a:tbl>
              <a:tblPr/>
              <a:tblGrid>
                <a:gridCol w="779463"/>
                <a:gridCol w="777875"/>
                <a:gridCol w="779462"/>
                <a:gridCol w="779463"/>
                <a:gridCol w="777875"/>
                <a:gridCol w="779462"/>
                <a:gridCol w="779463"/>
                <a:gridCol w="777875"/>
                <a:gridCol w="779462"/>
              </a:tblGrid>
              <a:tr h="14239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Country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2" tooltip="Life expectancy"/>
                        </a:rPr>
                        <a:t>Life expectancy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3" tooltip="Infant mortality"/>
                        </a:rPr>
                        <a:t>Infant mortality</a:t>
                      </a: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rate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4" tooltip="Physician"/>
                        </a:rPr>
                        <a:t>Physicians</a:t>
                      </a: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per 1000 people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5" tooltip="Nurses"/>
                        </a:rPr>
                        <a:t>Nurses</a:t>
                      </a: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per 1000 people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 capita expenditure on health (USD)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Healthcare costs as a percent of </a:t>
                      </a: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6" tooltip="Gross domestic product"/>
                        </a:rPr>
                        <a:t>GDP</a:t>
                      </a: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 of government revenue spent on health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 of health costs paid by government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7" action="ppaction://hlinkfile" tooltip="Health care in Australia"/>
                        </a:rPr>
                        <a:t>Australia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81.4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3,137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67.7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8" action="ppaction://hlinkfile" tooltip="Health care in Canada"/>
                        </a:rPr>
                        <a:t>Canada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80.7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3,895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10.1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9" action="ppaction://hlinkfile" tooltip="Health care in France"/>
                        </a:rPr>
                        <a:t>France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81.0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3.4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3,601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14.2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79.0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10" action="ppaction://hlinkfile" tooltip="Health care in Germany"/>
                        </a:rPr>
                        <a:t>Germany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79.8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3.5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9.9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3,588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10.4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17.6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76.9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11" action="ppaction://hlinkfile" tooltip="Health care in Japan"/>
                        </a:rPr>
                        <a:t>Japan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82.6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9.4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2,581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8.1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81.3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12" action="ppaction://hlinkfile" tooltip="Norway"/>
                        </a:rPr>
                        <a:t>Norway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80.0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16.2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5,910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17.9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83.6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13" action="ppaction://hlinkfile" tooltip="Health care in Sweden"/>
                        </a:rPr>
                        <a:t>Sweden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81.0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3.6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3,323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9.1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13.6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81.7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14" action="ppaction://hlinkfile" tooltip="Health care in the United Kingdom"/>
                        </a:rPr>
                        <a:t>UK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79.1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2,992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8.4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15.8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81.7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hlinkClick r:id="rId15" action="ppaction://hlinkfile" tooltip="Health care in the United States"/>
                        </a:rPr>
                        <a:t>USA</a:t>
                      </a: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78.1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6.7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2.4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10.6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7,290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16.0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18.5</a:t>
                      </a: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45.4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39456" marR="39456" marT="19728" marB="19728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193" name="Picture 7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8100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4" name="Picture 8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203300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5" name="Picture 9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263625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6" name="Picture 10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323950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7" name="Picture 11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384275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" name="Picture 12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444600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" name="Picture 13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504925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0" name="Picture 14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565250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" name="Picture 15" descr="↓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625575" y="-25847675"/>
            <a:ext cx="1143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¿Y Chile? … Esperanza de vida al nacer (Minsal)</a:t>
            </a:r>
            <a:endParaRPr lang="es-E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4" name="Picture 6" descr="DIBU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648" y="1600200"/>
            <a:ext cx="7620000" cy="5191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¿Y Chile? … Mortalidad Infantil (2007 - Minsal)</a:t>
            </a:r>
            <a:endParaRPr lang="es-E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Total nacional: 8,3 por 1000 nacidos vivos …</a:t>
            </a:r>
          </a:p>
          <a:p>
            <a:pPr lvl="1"/>
            <a:r>
              <a:rPr lang="es-CL"/>
              <a:t>Las Condes (5,8); La Florida (4,9), Estación Central (5,0), Independencia (4,3), Conchalí (11,1).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¿Y Chile? … Gastos en Salud</a:t>
            </a:r>
            <a:endParaRPr lang="es-E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6% del PIB (3% de gasto público que atiende a más del 70% de la población)</a:t>
            </a:r>
          </a:p>
          <a:p>
            <a:r>
              <a:rPr lang="es-CL"/>
              <a:t>Aparece como ¿eficiente/eficaz? e inequitativo.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/>
              <a:t>Sistemas de Salud:</a:t>
            </a:r>
            <a:br>
              <a:rPr lang="es-CL"/>
            </a:br>
            <a:r>
              <a:rPr lang="es-CL"/>
              <a:t>Algunos datos …</a:t>
            </a:r>
            <a:endParaRPr lang="en-US"/>
          </a:p>
        </p:txBody>
      </p:sp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s-ES"/>
              <a:t>D° Constitucional Económico Montt &amp; Cárdenas </a:t>
            </a:r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fld id="{578188DE-260E-DA48-9630-E24B66DC3B32}" type="slidenum">
              <a:rPr lang="es-ES"/>
              <a:pPr/>
              <a:t>9</a:t>
            </a:fld>
            <a:endParaRPr lang="es-ES"/>
          </a:p>
        </p:txBody>
      </p:sp>
      <p:pic>
        <p:nvPicPr>
          <p:cNvPr id="5125" name="Picture 7" descr="http://upload.wikimedia.org/wikipedia/commons/f/fc/Life_expectancy_vs_spending_OEC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6400"/>
            <a:ext cx="7848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776</TotalTime>
  <Words>1702</Words>
  <Application>Microsoft Macintosh PowerPoint</Application>
  <PresentationFormat>On-screen Show (4:3)</PresentationFormat>
  <Paragraphs>271</Paragraphs>
  <Slides>40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Median</vt:lpstr>
      <vt:lpstr>DERECHO CONSTITUCIONAL ECONOMICO</vt:lpstr>
      <vt:lpstr>Clase anterior…</vt:lpstr>
      <vt:lpstr>Datos (Uwe Reinhardt)</vt:lpstr>
      <vt:lpstr>Datos (Uwe Reinhardt)</vt:lpstr>
      <vt:lpstr>Sistemas de Salud: Algunos datos</vt:lpstr>
      <vt:lpstr>¿Y Chile? … Esperanza de vida al nacer (Minsal)</vt:lpstr>
      <vt:lpstr>¿Y Chile? … Mortalidad Infantil (2007 - Minsal)</vt:lpstr>
      <vt:lpstr>¿Y Chile? … Gastos en Salud</vt:lpstr>
      <vt:lpstr>Sistemas de Salud: Algunos datos …</vt:lpstr>
      <vt:lpstr>Sistemas de Salud: Algunos datos …</vt:lpstr>
      <vt:lpstr>Sistemas de Salud: Algunos datos …</vt:lpstr>
      <vt:lpstr>Sistemas de Salud: Algunos datos …</vt:lpstr>
      <vt:lpstr>Sistemas de Salud: Algunos datos …</vt:lpstr>
      <vt:lpstr>Sistemas de Salud: Algunos datos …</vt:lpstr>
      <vt:lpstr>Sistemas de Salud: Algunos datos …</vt:lpstr>
      <vt:lpstr>Sistemas de Salud: Algunos datos …</vt:lpstr>
      <vt:lpstr>Características Estructurales: El Financiamiento </vt:lpstr>
      <vt:lpstr>Características Estructurales: El Financiamiento</vt:lpstr>
      <vt:lpstr>Características Estructurales: El Financiamiento</vt:lpstr>
      <vt:lpstr>Sistemas de Salud</vt:lpstr>
      <vt:lpstr>Algunas ideas generales</vt:lpstr>
      <vt:lpstr>Algunas ideas generales</vt:lpstr>
      <vt:lpstr>Algunas ideas generales</vt:lpstr>
      <vt:lpstr>Algunas ideas generales</vt:lpstr>
      <vt:lpstr>Single vs. Multiple Payer</vt:lpstr>
      <vt:lpstr>Un fondo o varios</vt:lpstr>
      <vt:lpstr>Seguro alternativo</vt:lpstr>
      <vt:lpstr>Definición de coberturas</vt:lpstr>
      <vt:lpstr>Sistemas de auto-gobierno</vt:lpstr>
      <vt:lpstr>Quién decide en Europa</vt:lpstr>
      <vt:lpstr>¿Se puede apelar?</vt:lpstr>
      <vt:lpstr>Características Estructurales: Financiamiento &amp; Prestaciones</vt:lpstr>
      <vt:lpstr>Características Estructurales: Financiamiento &amp; Prestaciones</vt:lpstr>
      <vt:lpstr>Características Estructurales: Financiamiento &amp; Prestaciones</vt:lpstr>
      <vt:lpstr>Características Estructurales: Financiamiento &amp; Prestaciones</vt:lpstr>
      <vt:lpstr>Características Estructurales: Distribución del Gasto</vt:lpstr>
      <vt:lpstr>Características Estructurales: Determinantes del nivel de Gasto</vt:lpstr>
      <vt:lpstr>Objetivos  y Desafíos de los Sistemas de Salud</vt:lpstr>
      <vt:lpstr>Desafíos regulatorios</vt:lpstr>
      <vt:lpstr>Desafíos regulatorios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CONSTITUCIONAL ECONOMICO</dc:title>
  <dc:creator>Santiago Montt</dc:creator>
  <cp:lastModifiedBy>Santiago Montt</cp:lastModifiedBy>
  <cp:revision>5</cp:revision>
  <dcterms:created xsi:type="dcterms:W3CDTF">2010-05-20T03:00:19Z</dcterms:created>
  <dcterms:modified xsi:type="dcterms:W3CDTF">2010-05-20T15:56:59Z</dcterms:modified>
</cp:coreProperties>
</file>