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00B66-4392-46E1-8B4C-8D0C1CAD7598}" type="datetimeFigureOut">
              <a:rPr lang="es-CL" smtClean="0"/>
              <a:pPr/>
              <a:t>12-04-2010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16480-64FE-4E5D-9FF5-1653FFA116B1}" type="slidenum">
              <a:rPr lang="es-CL" smtClean="0"/>
              <a:pPr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Inaplicabilidad por Inconstitucionalidad</a:t>
            </a:r>
            <a:endParaRPr lang="es-C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Art. 1ero Transitorio, inc. 2</a:t>
            </a:r>
          </a:p>
          <a:p>
            <a:r>
              <a:rPr lang="es-CL" dirty="0" smtClean="0"/>
              <a:t>Ley 20.017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T.C. 19 N°23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/>
              <a:t>-Libertad para adquirir el dominio de toda clase de bienes.</a:t>
            </a:r>
          </a:p>
          <a:p>
            <a:pPr>
              <a:buNone/>
            </a:pPr>
            <a:r>
              <a:rPr lang="es-CL" sz="2000" dirty="0" smtClean="0"/>
              <a:t>No desaparece. Los requirentes conservan la facultad de participar en el remate, y adquirir el derecho.</a:t>
            </a:r>
          </a:p>
          <a:p>
            <a:pPr>
              <a:buNone/>
            </a:pPr>
            <a:r>
              <a:rPr lang="es-CL" sz="2000" dirty="0" smtClean="0"/>
              <a:t>La CPR buscaba que los particulares tuvieran preeminencia frente al Estado en cuanto a ser titulares del dominio de los bienes (rol Subsidiario).</a:t>
            </a:r>
          </a:p>
          <a:p>
            <a:pPr>
              <a:buNone/>
            </a:pPr>
            <a:r>
              <a:rPr lang="es-CL" sz="2000" dirty="0" smtClean="0"/>
              <a:t>No hay interés del Estado por apropiarse de los Derechos de agua.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Hechos: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CL" sz="2000" dirty="0" smtClean="0"/>
              <a:t>3 particulares (personas naturales) presentan una solicitud de derecho de aprovechamiento de aguas en el Río </a:t>
            </a:r>
            <a:r>
              <a:rPr lang="es-CL" sz="2000" dirty="0" err="1" smtClean="0"/>
              <a:t>Queuco</a:t>
            </a:r>
            <a:r>
              <a:rPr lang="es-CL" sz="2000" dirty="0" smtClean="0"/>
              <a:t>, con fecha 15 de Septiembre de 1980.</a:t>
            </a:r>
          </a:p>
          <a:p>
            <a:pPr>
              <a:buNone/>
            </a:pPr>
            <a:r>
              <a:rPr lang="es-CL" sz="2000" dirty="0" smtClean="0"/>
              <a:t>El 23 de Octubre, la Hidroeléctrica Melocotón Limitada, formuló una solicitud sobre el mismo cauce.</a:t>
            </a:r>
          </a:p>
          <a:p>
            <a:pPr>
              <a:buNone/>
            </a:pPr>
            <a:r>
              <a:rPr lang="es-CL" sz="2000" dirty="0" smtClean="0"/>
              <a:t>Ambas solicitudes, se sometieron al procedimiento del Código de Aguas de 1969.</a:t>
            </a:r>
          </a:p>
          <a:p>
            <a:pPr>
              <a:buNone/>
            </a:pPr>
            <a:r>
              <a:rPr lang="es-CL" sz="2000" dirty="0" smtClean="0"/>
              <a:t>Procedimiento: Ante el gobernador respectivo. Dentro de 60 días debían realizarse publicaciones por el interesado. Terceros tienen 30 días desde la última publicación para oponerse.  Ante dos solicitudes y falta de recursos hídricos, se prefería la primera presentada. </a:t>
            </a:r>
          </a:p>
          <a:p>
            <a:pPr>
              <a:buNone/>
            </a:pPr>
            <a:r>
              <a:rPr lang="es-CL" sz="2000" dirty="0" smtClean="0"/>
              <a:t>Requirentes: Oposición de Melocotón se presentó 38 días después de la última publicación. De todas formas, tampoco cabe considerarla oposición tácita, ya que se asignan por orden de presentación.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Continuación…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/>
              <a:t>El 29 de Octubre de 1981 se publica un nuevo Código de Aguas.</a:t>
            </a:r>
          </a:p>
          <a:p>
            <a:pPr>
              <a:buNone/>
            </a:pPr>
            <a:r>
              <a:rPr lang="es-CL" sz="2000" dirty="0" smtClean="0"/>
              <a:t>Se modifica la tramitación y otorgamiento del derecho de aprovechamiento de aguas:</a:t>
            </a:r>
          </a:p>
          <a:p>
            <a:pPr>
              <a:buNone/>
            </a:pPr>
            <a:r>
              <a:rPr lang="es-CL" sz="2000" dirty="0" smtClean="0"/>
              <a:t>Oposición Tácita:  Dentro de plazo para deducir oposición se presentan nuevas solicitudes. </a:t>
            </a:r>
            <a:r>
              <a:rPr lang="es-CL" sz="2000" dirty="0"/>
              <a:t> </a:t>
            </a:r>
            <a:r>
              <a:rPr lang="es-CL" sz="2000" dirty="0" smtClean="0"/>
              <a:t>(Ley 20.017 amplía de 30 días a 6 meses el plazo).</a:t>
            </a:r>
          </a:p>
          <a:p>
            <a:pPr>
              <a:buNone/>
            </a:pPr>
            <a:r>
              <a:rPr lang="es-CL" sz="2000" dirty="0" smtClean="0"/>
              <a:t>Oposiciones Expresas se resuelven por la Dirección General de Aguas, previo traslado. Tácitas: por remate (pueden participar quienes hayan presentado solicitudes, el Fisco, y otras instituciones del sector público).</a:t>
            </a:r>
          </a:p>
          <a:p>
            <a:pPr>
              <a:buNone/>
            </a:pPr>
            <a:r>
              <a:rPr lang="es-CL" sz="2000" dirty="0" smtClean="0"/>
              <a:t> </a:t>
            </a:r>
            <a:endParaRPr lang="es-CL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Además…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CL" dirty="0" smtClean="0"/>
              <a:t>Art. 7 Transitorio:  </a:t>
            </a:r>
            <a:r>
              <a:rPr lang="es-CL" i="1" dirty="0"/>
              <a:t>Las solicitudes de concesión de mercedes que se</a:t>
            </a:r>
          </a:p>
          <a:p>
            <a:r>
              <a:rPr lang="es-CL" i="1" dirty="0"/>
              <a:t>encuentren actualmente pendientes, deberán ajustarse en</a:t>
            </a:r>
          </a:p>
          <a:p>
            <a:r>
              <a:rPr lang="es-CL" i="1" dirty="0"/>
              <a:t>su contenido y tramitación a lo dispuesto en el Párrafo</a:t>
            </a:r>
          </a:p>
          <a:p>
            <a:r>
              <a:rPr lang="es-CL" i="1" dirty="0"/>
              <a:t>2º del Título I del Libro II, si no se hubieren efectuado</a:t>
            </a:r>
          </a:p>
          <a:p>
            <a:r>
              <a:rPr lang="es-CL" i="1" dirty="0"/>
              <a:t>las publicaciones a que se refiere el artículo 252 del</a:t>
            </a:r>
          </a:p>
          <a:p>
            <a:r>
              <a:rPr lang="es-CL" i="1" dirty="0"/>
              <a:t>Código que se deroga</a:t>
            </a:r>
            <a:r>
              <a:rPr lang="es-CL" i="1" dirty="0" smtClean="0"/>
              <a:t>. </a:t>
            </a:r>
          </a:p>
          <a:p>
            <a:r>
              <a:rPr lang="es-CL" i="1" dirty="0" smtClean="0"/>
              <a:t>En </a:t>
            </a:r>
            <a:r>
              <a:rPr lang="es-CL" i="1" dirty="0"/>
              <a:t>aquellos casos en que tales publicaciones ya se</a:t>
            </a:r>
          </a:p>
          <a:p>
            <a:r>
              <a:rPr lang="es-CL" i="1" dirty="0"/>
              <a:t>hubieren efectuado a la fecha de entrar en vigencia este</a:t>
            </a:r>
          </a:p>
          <a:p>
            <a:r>
              <a:rPr lang="es-CL" i="1" dirty="0"/>
              <a:t>cuerpo legal, continuará corriendo el plazo de oposición</a:t>
            </a:r>
          </a:p>
          <a:p>
            <a:r>
              <a:rPr lang="es-CL" i="1" dirty="0"/>
              <a:t>establecido en el artículo 253 del anterior Código,</a:t>
            </a:r>
          </a:p>
          <a:p>
            <a:r>
              <a:rPr lang="es-CL" i="1" dirty="0"/>
              <a:t>debiendo el procedimiento posterior ajustarse a las</a:t>
            </a:r>
          </a:p>
          <a:p>
            <a:r>
              <a:rPr lang="es-CL" i="1" dirty="0"/>
              <a:t>normas indicadas en el inciso precedente. Para los</a:t>
            </a:r>
          </a:p>
          <a:p>
            <a:r>
              <a:rPr lang="es-CL" i="1" dirty="0"/>
              <a:t>efectos de lo dispuesto en el inciso tercero del artículo</a:t>
            </a:r>
          </a:p>
          <a:p>
            <a:r>
              <a:rPr lang="es-CL" i="1" dirty="0"/>
              <a:t>141, el plazo en él indicado se contará desde los sesenta</a:t>
            </a:r>
          </a:p>
          <a:p>
            <a:r>
              <a:rPr lang="es-CL" i="1" dirty="0"/>
              <a:t>días siguientes a la fecha de su entrada en vigencia, sin</a:t>
            </a:r>
          </a:p>
          <a:p>
            <a:r>
              <a:rPr lang="es-CL" i="1" dirty="0"/>
              <a:t>que los peticionarios necesiten efectuar nuevas</a:t>
            </a:r>
          </a:p>
          <a:p>
            <a:r>
              <a:rPr lang="es-CL" i="1" dirty="0"/>
              <a:t>presentaciones.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Requirentes…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CL" sz="2000" dirty="0" smtClean="0"/>
              <a:t>13 de Nov. de 1987 la D.G.A. estableció bases de remate para asignar los derechos de agua.</a:t>
            </a:r>
          </a:p>
          <a:p>
            <a:pPr>
              <a:buNone/>
            </a:pPr>
            <a:r>
              <a:rPr lang="es-CL" sz="2000" dirty="0" smtClean="0"/>
              <a:t>Consideró satisfechos los requisitos para la oposición tácita, pero en realidad, el Código de 1969 no contemplaba esta institución, ni tampoco la subasta pública.</a:t>
            </a:r>
          </a:p>
          <a:p>
            <a:r>
              <a:rPr lang="es-CL" sz="2000" dirty="0" smtClean="0"/>
              <a:t>Art. 1ero Transitorio: </a:t>
            </a:r>
            <a:r>
              <a:rPr lang="es-CL" sz="2000" i="1" dirty="0"/>
              <a:t>Asimismo, todas las solicitudes de derecho de</a:t>
            </a:r>
          </a:p>
          <a:p>
            <a:r>
              <a:rPr lang="es-CL" sz="2000" i="1" dirty="0"/>
              <a:t>aprovechamiento que a la fecha de publicación de la</a:t>
            </a:r>
          </a:p>
          <a:p>
            <a:r>
              <a:rPr lang="es-CL" sz="2000" i="1" dirty="0"/>
              <a:t>presente ley se encuentren pendientes de resolver y que</a:t>
            </a:r>
          </a:p>
          <a:p>
            <a:r>
              <a:rPr lang="es-CL" sz="2000" i="1" dirty="0"/>
              <a:t>sean incompatibles entre sí según lo dispone el inciso</a:t>
            </a:r>
          </a:p>
          <a:p>
            <a:r>
              <a:rPr lang="es-CL" sz="2000" i="1" dirty="0"/>
              <a:t>primero del artículo 142 de este Código, serán objeto de</a:t>
            </a:r>
          </a:p>
          <a:p>
            <a:r>
              <a:rPr lang="es-CL" sz="2000" i="1" dirty="0"/>
              <a:t>uno o varios remates públicos que al efecto realizará la</a:t>
            </a:r>
          </a:p>
          <a:p>
            <a:r>
              <a:rPr lang="es-CL" sz="2000" i="1" dirty="0"/>
              <a:t>Dirección General de Aguas, de acuerdo al procedimiento</a:t>
            </a:r>
          </a:p>
          <a:p>
            <a:r>
              <a:rPr lang="es-CL" sz="2000" i="1" dirty="0"/>
              <a:t>señalado en los artículos 142, 143, 144, 145, 146 y 147</a:t>
            </a:r>
          </a:p>
          <a:p>
            <a:r>
              <a:rPr lang="es-CL" sz="2000" i="1" dirty="0"/>
              <a:t>del Código de Aguas</a:t>
            </a:r>
            <a:r>
              <a:rPr lang="es-CL" sz="2000" i="1" dirty="0" smtClean="0"/>
              <a:t>.”</a:t>
            </a:r>
            <a:endParaRPr lang="es-CL" sz="2000" dirty="0" smtClean="0"/>
          </a:p>
          <a:p>
            <a:pPr>
              <a:buNone/>
            </a:pPr>
            <a:endParaRPr lang="es-CL" sz="2000" dirty="0" smtClean="0"/>
          </a:p>
          <a:p>
            <a:pPr>
              <a:buNone/>
            </a:pPr>
            <a:endParaRPr lang="es-CL" sz="2000" dirty="0" smtClean="0"/>
          </a:p>
          <a:p>
            <a:pPr>
              <a:buNone/>
            </a:pPr>
            <a:endParaRPr lang="es-C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(Discusión </a:t>
            </a:r>
            <a:r>
              <a:rPr lang="es-CL" dirty="0" smtClean="0"/>
              <a:t>de </a:t>
            </a:r>
            <a:r>
              <a:rPr lang="es-CL" smtClean="0"/>
              <a:t>hechos</a:t>
            </a:r>
            <a:r>
              <a:rPr lang="es-CL" smtClean="0"/>
              <a:t>…)</a:t>
            </a:r>
            <a:r>
              <a:rPr lang="es-CL" dirty="0" smtClean="0"/>
              <a:t>	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/>
              <a:t>Melocotón supuestamente presentó una solicitud el 23 y realizó publicaciones el 1, 2, 14 y 15 de Octubre.</a:t>
            </a:r>
          </a:p>
          <a:p>
            <a:pPr>
              <a:buNone/>
            </a:pPr>
            <a:r>
              <a:rPr lang="es-CL" sz="2000" dirty="0" smtClean="0"/>
              <a:t>La última publicación de los requirentes fue el 9 de Octubre y no el 15 de Septiembre</a:t>
            </a:r>
            <a:r>
              <a:rPr lang="es-CL" sz="2000" dirty="0" smtClean="0"/>
              <a:t>.</a:t>
            </a:r>
          </a:p>
          <a:p>
            <a:pPr>
              <a:buNone/>
            </a:pPr>
            <a:r>
              <a:rPr lang="es-CL" sz="2000" dirty="0" smtClean="0"/>
              <a:t>El Tribunal examinará respecto a las infracciones constitucionales que se pretenden, pero no se pronunciará sobre la divergencia en los hechos, ya que eso corresponde a los tribunales de instancia.</a:t>
            </a:r>
            <a:endParaRPr lang="es-CL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T.C. 19 N°3 inc. 5to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1800" dirty="0" smtClean="0"/>
              <a:t>-Garantía del Debido Proceso.</a:t>
            </a:r>
          </a:p>
          <a:p>
            <a:pPr>
              <a:buNone/>
            </a:pPr>
            <a:r>
              <a:rPr lang="es-CL" sz="1800" dirty="0" smtClean="0"/>
              <a:t>-Órganos que “ejercen jurisdicción”.</a:t>
            </a:r>
          </a:p>
          <a:p>
            <a:pPr>
              <a:buNone/>
            </a:pPr>
            <a:r>
              <a:rPr lang="es-CL" sz="1800" dirty="0" smtClean="0"/>
              <a:t>-Supone resolver una controversia jurídica entre partes.</a:t>
            </a:r>
            <a:r>
              <a:rPr lang="es-CL" sz="1800" dirty="0" smtClean="0"/>
              <a:t> </a:t>
            </a:r>
            <a:r>
              <a:rPr lang="es-CL" sz="1800" dirty="0" smtClean="0"/>
              <a:t>En este caso hay controversia de relevancia jurídica, pero no hay juzgamiento. No se emite un raciocinio mental. Asigna a la primera solicitud (CDA 1969: aplicación mecánica)  o lo otorga al peticionario que se impone en la subasta (CDA 1981).</a:t>
            </a:r>
          </a:p>
          <a:p>
            <a:pPr>
              <a:buNone/>
            </a:pPr>
            <a:r>
              <a:rPr lang="es-CL" sz="1800" dirty="0" smtClean="0"/>
              <a:t>Se reprocha violentar: Orden consecutivo legal y Preclusión. Esto, al reabrir después de 20 años, la fase de discusión.</a:t>
            </a:r>
          </a:p>
          <a:p>
            <a:pPr>
              <a:buNone/>
            </a:pPr>
            <a:r>
              <a:rPr lang="es-CL" sz="1800" dirty="0" smtClean="0"/>
              <a:t>Procedimiento administrativo debe ser racional y justo, pero no revestido de las mismas garantías que uno judicial. La aplicación de nuevas normas en un procedimiento administrativo, que reabren etapas </a:t>
            </a:r>
            <a:r>
              <a:rPr lang="es-CL" sz="1800" dirty="0" err="1" smtClean="0"/>
              <a:t>precluidas</a:t>
            </a:r>
            <a:r>
              <a:rPr lang="es-CL" sz="1800" dirty="0" smtClean="0"/>
              <a:t>, no lo hace perder el carácter de racional y justo.</a:t>
            </a:r>
          </a:p>
          <a:p>
            <a:pPr>
              <a:buNone/>
            </a:pPr>
            <a:r>
              <a:rPr lang="es-CL" sz="1800" dirty="0" smtClean="0"/>
              <a:t>Pero ni aunque fuera un procedimiento judicial, se considerarían transgredidos el orden consecutivo legal y la preclusión. La ley 19.880 contempla tres fases: iniciación, instrucción y finalización. En este caso, la segunda fase se encontraba pendiente por largo tiempo. No hay retroceso procedimental.</a:t>
            </a:r>
          </a:p>
          <a:p>
            <a:pPr>
              <a:buNone/>
            </a:pPr>
            <a:endParaRPr lang="es-CL" sz="1800" dirty="0" smtClean="0"/>
          </a:p>
          <a:p>
            <a:pPr>
              <a:buNone/>
            </a:pPr>
            <a:endParaRPr lang="es-CL" sz="2000" dirty="0" smtClean="0"/>
          </a:p>
          <a:p>
            <a:pPr>
              <a:buNone/>
            </a:pPr>
            <a:endParaRPr lang="es-CL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T.C. 19 N° 21 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L" sz="1800" dirty="0" smtClean="0"/>
              <a:t>Libertad de emprendimiento económico: Libertad o derecho de contenido negativo. </a:t>
            </a:r>
            <a:endParaRPr lang="es-CL" sz="1800" dirty="0" smtClean="0"/>
          </a:p>
          <a:p>
            <a:pPr>
              <a:buNone/>
            </a:pPr>
            <a:r>
              <a:rPr lang="es-CL" sz="1800" dirty="0" smtClean="0"/>
              <a:t>Terceros no interfieran, priven o embaracen la facultad del titular para desarrollar cualquier actividad económica, que no sea contraria a la moral, el orden público o la seguridad nacional.</a:t>
            </a:r>
          </a:p>
          <a:p>
            <a:pPr>
              <a:buNone/>
            </a:pPr>
            <a:r>
              <a:rPr lang="es-CL" sz="1800" dirty="0" smtClean="0"/>
              <a:t>El derecho no es absoluto, reconoce limitaciones basadas en el respeto a la moral, el O.P. y la seguridad nacional, así como a las normas legales que regulan su ejercicio. Estamos ante una “actividad económica legalmente regulada”. Pero la regulación legal también tiene limitaciones (19 N°26).</a:t>
            </a:r>
          </a:p>
          <a:p>
            <a:pPr>
              <a:buNone/>
            </a:pPr>
            <a:r>
              <a:rPr lang="es-CL" sz="1800" dirty="0" smtClean="0"/>
              <a:t>Precepto legal se limita a reglamentar la forma transitoria conforme a la cual se puede adquirir un derecho de aprovechamiento de aguas.</a:t>
            </a:r>
          </a:p>
          <a:p>
            <a:pPr>
              <a:buNone/>
            </a:pPr>
            <a:r>
              <a:rPr lang="es-CL" sz="1800" dirty="0" smtClean="0"/>
              <a:t>Se reduce la opción (al hacerlos participar en un remate) pero no les impide acceder a él, ni les pone obstáculos que hagan la adquisición imposible.</a:t>
            </a:r>
          </a:p>
          <a:p>
            <a:pPr>
              <a:buNone/>
            </a:pPr>
            <a:r>
              <a:rPr lang="es-CL" sz="1800" dirty="0" smtClean="0"/>
              <a:t>Derecho a desarrollar una actividad económica haciendo uso de un derecho, supone la adquisición de ese derecho.</a:t>
            </a:r>
          </a:p>
          <a:p>
            <a:pPr>
              <a:buNone/>
            </a:pPr>
            <a:r>
              <a:rPr lang="es-CL" sz="1800" dirty="0" smtClean="0"/>
              <a:t>Trabas a la obtención del derecho no son caprichosas ni arbitrarias, resultan de una norma legal que se funda en orientaciones de bien público, regulando sobre bases de general y objetiva aplicación el acceso al recurso natural.</a:t>
            </a:r>
          </a:p>
          <a:p>
            <a:pPr>
              <a:buNone/>
            </a:pPr>
            <a:endParaRPr lang="es-CL" sz="2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T.C. 19 N°22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CL" sz="1800" dirty="0" smtClean="0"/>
              <a:t>No discriminación arbitraria en el trato del Estado y sus organismos, en materia económica.</a:t>
            </a:r>
          </a:p>
          <a:p>
            <a:pPr>
              <a:buNone/>
            </a:pPr>
            <a:r>
              <a:rPr lang="es-CL" sz="1800" dirty="0" smtClean="0"/>
              <a:t>Arbitrario: contrario a la justicia, la razón o las leyes y dictado por la sola voluntad o capricho.</a:t>
            </a:r>
          </a:p>
          <a:p>
            <a:pPr>
              <a:buNone/>
            </a:pPr>
            <a:r>
              <a:rPr lang="es-CL" sz="1800" dirty="0" smtClean="0"/>
              <a:t>La CPR acepta discriminaciones cuando obedecen a la salvaguarda o protección de bienes jurídicos superiores.</a:t>
            </a:r>
          </a:p>
          <a:p>
            <a:pPr>
              <a:buNone/>
            </a:pPr>
            <a:r>
              <a:rPr lang="es-CL" sz="1800" dirty="0" smtClean="0"/>
              <a:t>La innovación en las condiciones y el modo de otorgamiento del derecho de aprovechamiento de aguas se hizo con alcance general y objetivo.</a:t>
            </a:r>
          </a:p>
          <a:p>
            <a:pPr>
              <a:buNone/>
            </a:pPr>
            <a:endParaRPr lang="es-CL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1187</Words>
  <Application>Microsoft Office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Inaplicabilidad por Inconstitucionalidad</vt:lpstr>
      <vt:lpstr>Hechos:</vt:lpstr>
      <vt:lpstr>Continuación…</vt:lpstr>
      <vt:lpstr>Además…</vt:lpstr>
      <vt:lpstr>Requirentes…</vt:lpstr>
      <vt:lpstr>(Discusión de hechos…) </vt:lpstr>
      <vt:lpstr>T.C. 19 N°3 inc. 5to</vt:lpstr>
      <vt:lpstr>T.C. 19 N° 21 </vt:lpstr>
      <vt:lpstr>T.C. 19 N°22</vt:lpstr>
      <vt:lpstr>T.C. 19 N°23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Inaplicabilidad por Inconstitucionalidad</dc:title>
  <dc:creator>Gianfranco</dc:creator>
  <cp:lastModifiedBy>Gianfranco</cp:lastModifiedBy>
  <cp:revision>13</cp:revision>
  <dcterms:created xsi:type="dcterms:W3CDTF">2010-04-11T22:22:16Z</dcterms:created>
  <dcterms:modified xsi:type="dcterms:W3CDTF">2010-04-12T22:36:27Z</dcterms:modified>
</cp:coreProperties>
</file>