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wmf" ContentType="image/x-wmf"/>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348" r:id="rId3"/>
    <p:sldId id="349" r:id="rId4"/>
    <p:sldId id="350" r:id="rId5"/>
    <p:sldId id="355" r:id="rId6"/>
    <p:sldId id="351" r:id="rId7"/>
    <p:sldId id="352" r:id="rId8"/>
    <p:sldId id="353" r:id="rId9"/>
    <p:sldId id="357" r:id="rId10"/>
    <p:sldId id="354" r:id="rId11"/>
    <p:sldId id="356" r:id="rId12"/>
    <p:sldId id="358" r:id="rId13"/>
    <p:sldId id="359" r:id="rId14"/>
    <p:sldId id="360" r:id="rId15"/>
    <p:sldId id="361" r:id="rId16"/>
    <p:sldId id="363" r:id="rId17"/>
    <p:sldId id="365" r:id="rId18"/>
    <p:sldId id="364" r:id="rId19"/>
    <p:sldId id="366" r:id="rId20"/>
    <p:sldId id="367"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printerSettings" Target="printerSettings/printerSettings1.bin"/><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s-ES_tradnl"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s-ES_tradnl" smtClean="0"/>
              <a:t>Click to edit Master subtitle style</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s-ES_tradnl"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s-ES_tradnl" smtClean="0"/>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12/4/09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7" name="Date Placeholder 6"/>
          <p:cNvSpPr>
            <a:spLocks noGrp="1"/>
          </p:cNvSpPr>
          <p:nvPr>
            <p:ph type="dt" sz="half" idx="10"/>
          </p:nvPr>
        </p:nvSpPr>
        <p:spPr/>
        <p:txBody>
          <a:bodyPr/>
          <a:lstStyle/>
          <a:p>
            <a:fld id="{F3217B74-410C-3144-8A15-6588C267DB84}" type="datetimeFigureOut">
              <a:rPr lang="en-US" smtClean="0"/>
              <a:pPr/>
              <a:t>12/4/09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Date Placeholder 2"/>
          <p:cNvSpPr>
            <a:spLocks noGrp="1"/>
          </p:cNvSpPr>
          <p:nvPr>
            <p:ph type="dt" sz="half" idx="10"/>
          </p:nvPr>
        </p:nvSpPr>
        <p:spPr/>
        <p:txBody>
          <a:bodyPr/>
          <a:lstStyle/>
          <a:p>
            <a:fld id="{F3217B74-410C-3144-8A15-6588C267DB84}" type="datetimeFigureOut">
              <a:rPr lang="en-US" smtClean="0"/>
              <a:pPr/>
              <a:t>12/4/09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12/4/09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s-ES_tradnl"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12/4/09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s-ES_tradnl"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s-ES_tradnl"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3217B74-410C-3144-8A15-6588C267DB84}" type="datetimeFigureOut">
              <a:rPr lang="en-US" smtClean="0"/>
              <a:pPr/>
              <a:t>12/4/09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DA47615-6B31-F542-8F4D-DC5221AF5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F3217B74-410C-3144-8A15-6588C267DB84}" type="datetimeFigureOut">
              <a:rPr lang="en-US" smtClean="0"/>
              <a:pPr/>
              <a:t>12/4/09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colegioabogados.cl/Etica/etica.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bolchile.cl/media/recursos/normativas/autorregulacion/Reglas_sobre_Informacion_Privilegiada.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smtClean="0"/>
              <a:t>18a </a:t>
            </a:r>
            <a:r>
              <a:rPr lang="en-US" dirty="0" err="1" smtClean="0"/>
              <a:t>Clase</a:t>
            </a:r>
            <a:r>
              <a:rPr lang="en-US" dirty="0" smtClean="0"/>
              <a:t>: Instrumentos</a:t>
            </a:r>
          </a:p>
          <a:p>
            <a:endParaRPr lang="en-US" dirty="0"/>
          </a:p>
        </p:txBody>
      </p:sp>
      <p:sp>
        <p:nvSpPr>
          <p:cNvPr id="4" name="TextBox 3"/>
          <p:cNvSpPr txBox="1"/>
          <p:nvPr/>
        </p:nvSpPr>
        <p:spPr>
          <a:xfrm>
            <a:off x="4572000" y="5714999"/>
            <a:ext cx="2569521"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26 de </a:t>
            </a:r>
            <a:r>
              <a:rPr lang="en-US" dirty="0" err="1" smtClean="0"/>
              <a:t>noviembre</a:t>
            </a:r>
            <a:r>
              <a:rPr lang="en-US" dirty="0" smtClean="0"/>
              <a:t> de 2009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Ejemplos</a:t>
            </a:r>
          </a:p>
        </p:txBody>
      </p:sp>
      <p:sp>
        <p:nvSpPr>
          <p:cNvPr id="3" name="Content Placeholder 2"/>
          <p:cNvSpPr>
            <a:spLocks noGrp="1"/>
          </p:cNvSpPr>
          <p:nvPr>
            <p:ph idx="1"/>
          </p:nvPr>
        </p:nvSpPr>
        <p:spPr/>
        <p:txBody>
          <a:bodyPr>
            <a:normAutofit fontScale="62500" lnSpcReduction="20000"/>
          </a:bodyPr>
          <a:lstStyle/>
          <a:p>
            <a:r>
              <a:rPr lang="en-US"/>
              <a:t>Código de ética profesional abogados</a:t>
            </a:r>
          </a:p>
          <a:p>
            <a:pPr lvl="1"/>
            <a:r>
              <a:rPr lang="en-US">
                <a:hlinkClick r:id="rId2"/>
              </a:rPr>
              <a:t>http://www.colegioabogados.cl/Etica/etica.pdf</a:t>
            </a:r>
            <a:endParaRPr lang="en-US"/>
          </a:p>
          <a:p>
            <a:pPr lvl="1"/>
            <a:endParaRPr lang="en-US"/>
          </a:p>
          <a:p>
            <a:pPr lvl="1"/>
            <a:r>
              <a:rPr lang="en-US" b="1"/>
              <a:t>Artículo14º: Publicidad de litigios pendientes.</a:t>
            </a:r>
            <a:r>
              <a:rPr lang="en-US"/>
              <a:t> El abogado no podrá dar a conocer por ningún medio de publicidad escritos o informaciones sobre un litigio subjudice, salvo para rectificar cuando la justicia o la moral lo demandan, Concluído un proceso, podrá publicar los escritos y constancias de autos y comentarios en forma respetuosa y ponderada. Lo dicho no se refiere a las informaciones o comentarios formulados con fines exclusivamente científicos en revistas profesional conocidas, los que se regirán por los principios generales de la moral, se omitirán los nombres si la publicación puede perjudicar a una persona, como cuando se tratan cuestiones de estado civil que afectan a la honra.</a:t>
            </a:r>
          </a:p>
          <a:p>
            <a:pPr lvl="1"/>
            <a:endParaRPr lang="en-US"/>
          </a:p>
          <a:p>
            <a:pPr lvl="1"/>
            <a:r>
              <a:rPr lang="en-US" b="1"/>
              <a:t>Artículo 15º: Empleo de medios publicitarios para consultas.</a:t>
            </a:r>
            <a:r>
              <a:rPr lang="en-US"/>
              <a:t> Falta a la dignidad profesional el abogado que habitualmente evacue consultas por radio o emita opiniones sobre su firma por conducto d periódicos o cualquier otro medio de publicidad sobre casos jurídicos concretos que le sean planteados, sean o no gratuítos sus servicios.</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Ejemplos</a:t>
            </a:r>
          </a:p>
        </p:txBody>
      </p:sp>
      <p:sp>
        <p:nvSpPr>
          <p:cNvPr id="3" name="Content Placeholder 2"/>
          <p:cNvSpPr>
            <a:spLocks noGrp="1"/>
          </p:cNvSpPr>
          <p:nvPr>
            <p:ph idx="1"/>
          </p:nvPr>
        </p:nvSpPr>
        <p:spPr/>
        <p:txBody>
          <a:bodyPr/>
          <a:lstStyle/>
          <a:p>
            <a:r>
              <a:rPr lang="en-US"/>
              <a:t>Reglas sobre información privilegiada de la bolsa electrónica</a:t>
            </a:r>
          </a:p>
          <a:p>
            <a:r>
              <a:rPr lang="en-US">
                <a:hlinkClick r:id="rId2"/>
              </a:rPr>
              <a:t>http://www.bolchile.cl/media/recursos/normativas/autorregulacion/Reglas_sobre_Informacion_Privilegiada.pdf</a:t>
            </a:r>
            <a:endParaRPr lang="en-US"/>
          </a:p>
          <a:p>
            <a:pPr>
              <a:buNone/>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Comunicación</a:t>
            </a:r>
          </a:p>
        </p:txBody>
      </p:sp>
      <p:sp>
        <p:nvSpPr>
          <p:cNvPr id="3" name="Content Placeholder 2"/>
          <p:cNvSpPr>
            <a:spLocks noGrp="1"/>
          </p:cNvSpPr>
          <p:nvPr>
            <p:ph idx="1"/>
          </p:nvPr>
        </p:nvSpPr>
        <p:spPr/>
        <p:txBody>
          <a:bodyPr/>
          <a:lstStyle/>
          <a:p>
            <a:r>
              <a:rPr lang="en-US"/>
              <a:t>Comunicación en ambas direcciones</a:t>
            </a:r>
          </a:p>
          <a:p>
            <a:pPr lvl="1"/>
            <a:r>
              <a:rPr lang="en-US"/>
              <a:t>“Mandatory disclosure”</a:t>
            </a:r>
          </a:p>
          <a:p>
            <a:pPr lvl="2"/>
            <a:r>
              <a:rPr lang="en-US"/>
              <a:t>Consumidor informado y empoderado</a:t>
            </a:r>
          </a:p>
          <a:p>
            <a:pPr lvl="2"/>
            <a:r>
              <a:rPr lang="en-US"/>
              <a:t>Desincentiva producción de bienes que de otra manera se producirían</a:t>
            </a:r>
          </a:p>
          <a:p>
            <a:pPr lvl="2"/>
            <a:r>
              <a:rPr lang="en-US"/>
              <a:t>Mezcla de CAC y mercado</a:t>
            </a:r>
          </a:p>
          <a:p>
            <a:pPr lvl="1"/>
            <a:r>
              <a:rPr lang="en-US"/>
              <a:t>Regímenes voluntarios</a:t>
            </a:r>
          </a:p>
          <a:p>
            <a:pPr lvl="1"/>
            <a:r>
              <a:rPr lang="en-US"/>
              <a:t>Comunicación desde el regulador o la autoridad</a:t>
            </a:r>
          </a:p>
          <a:p>
            <a:pPr lvl="2"/>
            <a:r>
              <a:rPr lang="en-US"/>
              <a:t>Campañas de exhortación</a:t>
            </a:r>
          </a:p>
          <a:p>
            <a:pPr lvl="2"/>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Better regulation task force</a:t>
            </a:r>
          </a:p>
        </p:txBody>
      </p:sp>
      <p:pic>
        <p:nvPicPr>
          <p:cNvPr id="4" name="Picture 4"/>
          <p:cNvPicPr>
            <a:picLocks noChangeAspect="1" noChangeArrowheads="1"/>
          </p:cNvPicPr>
          <p:nvPr/>
        </p:nvPicPr>
        <p:blipFill>
          <a:blip r:embed="rId2"/>
          <a:srcRect/>
          <a:stretch>
            <a:fillRect/>
          </a:stretch>
        </p:blipFill>
        <p:spPr bwMode="auto">
          <a:xfrm>
            <a:off x="611188" y="2286000"/>
            <a:ext cx="8042275" cy="30146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OCDE</a:t>
            </a:r>
          </a:p>
        </p:txBody>
      </p:sp>
      <p:pic>
        <p:nvPicPr>
          <p:cNvPr id="4" name="Picture 4"/>
          <p:cNvPicPr>
            <a:picLocks noChangeAspect="1" noChangeArrowheads="1"/>
          </p:cNvPicPr>
          <p:nvPr/>
        </p:nvPicPr>
        <p:blipFill>
          <a:blip r:embed="rId2"/>
          <a:srcRect/>
          <a:stretch>
            <a:fillRect/>
          </a:stretch>
        </p:blipFill>
        <p:spPr bwMode="auto">
          <a:xfrm>
            <a:off x="1524000" y="1600200"/>
            <a:ext cx="5791200" cy="511186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Governanza regulatoria</a:t>
            </a:r>
          </a:p>
        </p:txBody>
      </p:sp>
      <p:pic>
        <p:nvPicPr>
          <p:cNvPr id="4" name="Picture 3"/>
          <p:cNvPicPr>
            <a:picLocks noChangeAspect="1" noChangeArrowheads="1"/>
          </p:cNvPicPr>
          <p:nvPr/>
        </p:nvPicPr>
        <p:blipFill>
          <a:blip r:embed="rId2"/>
          <a:srcRect/>
          <a:stretch>
            <a:fillRect/>
          </a:stretch>
        </p:blipFill>
        <p:spPr bwMode="auto">
          <a:xfrm>
            <a:off x="625021" y="2398712"/>
            <a:ext cx="7680779" cy="324008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Elección de instrumentos</a:t>
            </a:r>
          </a:p>
        </p:txBody>
      </p:sp>
      <p:sp>
        <p:nvSpPr>
          <p:cNvPr id="3" name="Content Placeholder 2"/>
          <p:cNvSpPr>
            <a:spLocks noGrp="1"/>
          </p:cNvSpPr>
          <p:nvPr>
            <p:ph idx="1"/>
          </p:nvPr>
        </p:nvSpPr>
        <p:spPr/>
        <p:txBody>
          <a:bodyPr/>
          <a:lstStyle/>
          <a:p>
            <a:pPr>
              <a:buNone/>
            </a:pP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Cooter: sanción</a:t>
            </a:r>
          </a:p>
        </p:txBody>
      </p:sp>
      <p:pic>
        <p:nvPicPr>
          <p:cNvPr id="4" name="Picture 3"/>
          <p:cNvPicPr>
            <a:picLocks noChangeAspect="1"/>
          </p:cNvPicPr>
          <p:nvPr/>
        </p:nvPicPr>
        <p:blipFill>
          <a:blip r:embed="rId2"/>
          <a:stretch>
            <a:fillRect/>
          </a:stretch>
        </p:blipFill>
        <p:spPr>
          <a:xfrm>
            <a:off x="914400" y="2514600"/>
            <a:ext cx="6862644" cy="3558189"/>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Cooter: sanción</a:t>
            </a:r>
          </a:p>
        </p:txBody>
      </p:sp>
      <p:pic>
        <p:nvPicPr>
          <p:cNvPr id="4" name="Picture 3"/>
          <p:cNvPicPr>
            <a:picLocks noChangeAspect="1"/>
          </p:cNvPicPr>
          <p:nvPr/>
        </p:nvPicPr>
        <p:blipFill>
          <a:blip r:embed="rId2"/>
          <a:stretch>
            <a:fillRect/>
          </a:stretch>
        </p:blipFill>
        <p:spPr>
          <a:xfrm>
            <a:off x="914400" y="1714500"/>
            <a:ext cx="7162800" cy="47625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Cooter: responsabilidad</a:t>
            </a:r>
          </a:p>
        </p:txBody>
      </p:sp>
      <p:pic>
        <p:nvPicPr>
          <p:cNvPr id="4" name="Picture 3"/>
          <p:cNvPicPr>
            <a:picLocks noChangeAspect="1"/>
          </p:cNvPicPr>
          <p:nvPr/>
        </p:nvPicPr>
        <p:blipFill>
          <a:blip r:embed="rId2"/>
          <a:stretch>
            <a:fillRect/>
          </a:stretch>
        </p:blipFill>
        <p:spPr>
          <a:xfrm>
            <a:off x="990600" y="1981200"/>
            <a:ext cx="7099300" cy="4191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Programa del curso (lo que queda)</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s-ES_tradnl" b="1"/>
              <a:t>Instrumentos y técnicas regulatorias</a:t>
            </a:r>
            <a:endParaRPr lang="en-US" b="1"/>
          </a:p>
          <a:p>
            <a:pPr>
              <a:buNone/>
            </a:pPr>
            <a:r>
              <a:rPr lang="es-ES_tradnl"/>
              <a:t>1. Instrumentos regulatorios: ventajas y desventajas relativas</a:t>
            </a:r>
            <a:endParaRPr lang="en-US"/>
          </a:p>
          <a:p>
            <a:pPr>
              <a:buNone/>
            </a:pPr>
            <a:r>
              <a:rPr lang="es-ES_tradnl"/>
              <a:t>2. Elección de instrumentos: qué, cómo y cuándo funciona (o no funciona) </a:t>
            </a:r>
          </a:p>
          <a:p>
            <a:pPr>
              <a:buNone/>
            </a:pPr>
            <a:r>
              <a:rPr lang="es-ES_tradnl" b="1"/>
              <a:t>Control y cumplimiento de la ley</a:t>
            </a:r>
            <a:endParaRPr lang="en-US" b="1"/>
          </a:p>
          <a:p>
            <a:pPr marL="633222" indent="-514350">
              <a:buNone/>
            </a:pPr>
            <a:r>
              <a:rPr lang="es-ES_tradnl"/>
              <a:t>1.  De la promulgación de la ley a su cumplimiento en el mundo real</a:t>
            </a:r>
            <a:endParaRPr lang="en-US"/>
          </a:p>
          <a:p>
            <a:pPr marL="633222" indent="-514350">
              <a:buNone/>
            </a:pPr>
            <a:r>
              <a:rPr lang="es-ES_tradnl"/>
              <a:t>2. Conducta de las agencias</a:t>
            </a:r>
            <a:endParaRPr lang="en-US"/>
          </a:p>
          <a:p>
            <a:pPr>
              <a:buNone/>
            </a:pPr>
            <a:r>
              <a:rPr lang="es-ES_tradnl"/>
              <a:t>3.Control y cumplimiento de la ley por parte de los privados</a:t>
            </a:r>
            <a:endParaRPr lang="en-US"/>
          </a:p>
          <a:p>
            <a:pPr>
              <a:buNone/>
            </a:pPr>
            <a:r>
              <a:rPr lang="es-ES_tradnl" b="1"/>
              <a:t>Riesgos y el rol de las ciencias en la regulación</a:t>
            </a:r>
            <a:endParaRPr lang="en-US" b="1"/>
          </a:p>
          <a:p>
            <a:r>
              <a:rPr lang="es-ES_tradnl"/>
              <a:t>1.	Introducción a la regulación de riesgos</a:t>
            </a:r>
            <a:endParaRPr lang="en-US"/>
          </a:p>
          <a:p>
            <a:pPr>
              <a:buNone/>
            </a:pPr>
            <a:r>
              <a:rPr lang="es-ES_tradnl"/>
              <a:t>2.	Democracia vs. expertos</a:t>
            </a:r>
            <a:endParaRPr lang="en-US"/>
          </a:p>
          <a:p>
            <a:pPr>
              <a:buNone/>
            </a:pPr>
            <a:r>
              <a:rPr lang="es-ES_tradnl"/>
              <a:t>3.	Incertidumbre y el principio precautorio</a:t>
            </a:r>
            <a:endParaRPr lang="en-US"/>
          </a:p>
          <a:p>
            <a:pPr>
              <a:buFont typeface="Arial"/>
              <a:buChar char="•"/>
            </a:pP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Cooter: ¿Cuál preferir?</a:t>
            </a:r>
          </a:p>
        </p:txBody>
      </p:sp>
      <p:sp>
        <p:nvSpPr>
          <p:cNvPr id="3" name="Content Placeholder 2"/>
          <p:cNvSpPr>
            <a:spLocks noGrp="1"/>
          </p:cNvSpPr>
          <p:nvPr>
            <p:ph idx="1"/>
          </p:nvPr>
        </p:nvSpPr>
        <p:spPr/>
        <p:txBody>
          <a:bodyPr/>
          <a:lstStyle/>
          <a:p>
            <a:r>
              <a:rPr lang="en-US"/>
              <a:t>Factores a considerar</a:t>
            </a:r>
          </a:p>
          <a:p>
            <a:pPr lvl="1"/>
            <a:r>
              <a:rPr lang="en-US"/>
              <a:t>Información disponible para el regulador</a:t>
            </a:r>
          </a:p>
          <a:p>
            <a:pPr lvl="2"/>
            <a:r>
              <a:rPr lang="en-US"/>
              <a:t>Si la información es perfecta, da lo mismo el sistema</a:t>
            </a:r>
          </a:p>
          <a:p>
            <a:pPr lvl="1"/>
            <a:r>
              <a:rPr lang="en-US"/>
              <a:t>“If obtaining accurate information about external costs is cheaper for officials than obtaining accurate information about socially optimal behavior, then they should control the activity by pricing it; if the converse is true, then they should control the activity by sanctioning it”.</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a:t>Instrumentos y técnicas regulatorias (Basado en Morgan y Yeung, 2007)</a:t>
            </a:r>
          </a:p>
        </p:txBody>
      </p:sp>
      <p:sp>
        <p:nvSpPr>
          <p:cNvPr id="3" name="Content Placeholder 2"/>
          <p:cNvSpPr>
            <a:spLocks noGrp="1"/>
          </p:cNvSpPr>
          <p:nvPr>
            <p:ph idx="1"/>
          </p:nvPr>
        </p:nvSpPr>
        <p:spPr/>
        <p:txBody>
          <a:bodyPr>
            <a:normAutofit/>
          </a:bodyPr>
          <a:lstStyle/>
          <a:p>
            <a:r>
              <a:rPr lang="en-US"/>
              <a:t>Nueva pregunta: Cómo regular</a:t>
            </a:r>
          </a:p>
          <a:p>
            <a:pPr lvl="1"/>
            <a:r>
              <a:rPr lang="en-US"/>
              <a:t>Tarea multi-disciplinaria: aceptaro que queremos cambiar la realidad, queremos ser efectivos, eficientes y evitar errores tipo I y tipo II</a:t>
            </a:r>
          </a:p>
          <a:p>
            <a:r>
              <a:rPr lang="en-US"/>
              <a:t>Instrumentos regulatorios</a:t>
            </a:r>
          </a:p>
          <a:p>
            <a:pPr lvl="1"/>
            <a:r>
              <a:rPr lang="en-US"/>
              <a:t>Command-and-control</a:t>
            </a:r>
          </a:p>
          <a:p>
            <a:pPr lvl="1"/>
            <a:r>
              <a:rPr lang="en-US"/>
              <a:t>Competencia</a:t>
            </a:r>
          </a:p>
          <a:p>
            <a:pPr lvl="1"/>
            <a:r>
              <a:rPr lang="en-US"/>
              <a:t>Consenso</a:t>
            </a:r>
          </a:p>
          <a:p>
            <a:pPr lvl="1"/>
            <a:r>
              <a:rPr lang="en-US"/>
              <a:t>Comunicación</a:t>
            </a:r>
          </a:p>
          <a:p>
            <a:pPr lvl="1">
              <a:buNone/>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Command-and-control (CAC)</a:t>
            </a:r>
          </a:p>
        </p:txBody>
      </p:sp>
      <p:sp>
        <p:nvSpPr>
          <p:cNvPr id="3" name="Content Placeholder 2"/>
          <p:cNvSpPr>
            <a:spLocks noGrp="1"/>
          </p:cNvSpPr>
          <p:nvPr>
            <p:ph idx="1"/>
          </p:nvPr>
        </p:nvSpPr>
        <p:spPr/>
        <p:txBody>
          <a:bodyPr>
            <a:normAutofit/>
          </a:bodyPr>
          <a:lstStyle/>
          <a:p>
            <a:r>
              <a:rPr lang="en-US"/>
              <a:t>Concepto</a:t>
            </a:r>
          </a:p>
          <a:p>
            <a:pPr lvl="1"/>
            <a:r>
              <a:rPr lang="en-US"/>
              <a:t>Norma jurídica kelseniana: Regla de conducta castigada con una sanción</a:t>
            </a:r>
          </a:p>
          <a:p>
            <a:pPr lvl="1"/>
            <a:r>
              <a:rPr lang="en-US"/>
              <a:t>Ejemplo: lo que Uds. estaban pensando cuando respondieron la pregunta del gimnasio</a:t>
            </a:r>
          </a:p>
          <a:p>
            <a:r>
              <a:rPr lang="en-US"/>
              <a:t>Algunas alternativas</a:t>
            </a:r>
          </a:p>
          <a:p>
            <a:pPr lvl="1"/>
            <a:r>
              <a:rPr lang="en-US"/>
              <a:t>Performance-based regulation</a:t>
            </a:r>
          </a:p>
          <a:p>
            <a:pPr lvl="1"/>
            <a:r>
              <a:rPr lang="en-US"/>
              <a:t>Process-based regulation</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Ejemplos</a:t>
            </a:r>
          </a:p>
        </p:txBody>
      </p:sp>
      <p:sp>
        <p:nvSpPr>
          <p:cNvPr id="3" name="Content Placeholder 2"/>
          <p:cNvSpPr>
            <a:spLocks noGrp="1"/>
          </p:cNvSpPr>
          <p:nvPr>
            <p:ph idx="1"/>
          </p:nvPr>
        </p:nvSpPr>
        <p:spPr/>
        <p:txBody>
          <a:bodyPr wrap="square" anchor="ctr">
            <a:normAutofit fontScale="47500" lnSpcReduction="20000"/>
          </a:bodyPr>
          <a:lstStyle/>
          <a:p>
            <a:r>
              <a:rPr lang="en-US"/>
              <a:t>Ejemplos</a:t>
            </a:r>
          </a:p>
          <a:p>
            <a:endParaRPr lang="en-US"/>
          </a:p>
          <a:p>
            <a:pPr lvl="1"/>
            <a:r>
              <a:rPr lang="en-US"/>
              <a:t>DS 977/97, Reglamento sanitario de los alimentos</a:t>
            </a:r>
          </a:p>
          <a:p>
            <a:pPr lvl="1">
              <a:buNone/>
            </a:pPr>
            <a:r>
              <a:rPr lang="en-US"/>
              <a:t>(http://www.leychile.cl/Navegar?idNorma=71271)</a:t>
            </a:r>
          </a:p>
          <a:p>
            <a:pPr lvl="1">
              <a:buNone/>
            </a:pPr>
            <a:endParaRPr lang="en-US"/>
          </a:p>
          <a:p>
            <a:pPr lvl="1">
              <a:buNone/>
            </a:pPr>
            <a:r>
              <a:rPr lang="en-US" sz="2909"/>
              <a:t>Artículo 34.- Todo el establecimiento deberá tener una iluminación natural o</a:t>
            </a:r>
          </a:p>
          <a:p>
            <a:pPr lvl="1">
              <a:buNone/>
            </a:pPr>
            <a:r>
              <a:rPr lang="en-US" sz="2909"/>
              <a:t>artificial adecuada, que no deberá alterar los colores, y que permita la apropiada</a:t>
            </a:r>
          </a:p>
          <a:p>
            <a:pPr lvl="1">
              <a:buNone/>
            </a:pPr>
            <a:r>
              <a:rPr lang="en-US" sz="2909"/>
              <a:t>manipulación y control de los alimentos. La iluminación no deberá ser menor a</a:t>
            </a:r>
          </a:p>
          <a:p>
            <a:pPr lvl="1">
              <a:buNone/>
            </a:pPr>
            <a:endParaRPr lang="en-US" sz="2909"/>
          </a:p>
          <a:p>
            <a:pPr marL="1260475" lvl="1" indent="-273050">
              <a:buNone/>
            </a:pPr>
            <a:r>
              <a:rPr lang="en-US" sz="2909"/>
              <a:t>540 lux en todos los puntos de inspección,</a:t>
            </a:r>
          </a:p>
          <a:p>
            <a:pPr marL="1260475" lvl="1" indent="-273050">
              <a:buNone/>
            </a:pPr>
            <a:r>
              <a:rPr lang="en-US" sz="2909"/>
              <a:t>220 lux en las salas de trabajo,</a:t>
            </a:r>
          </a:p>
          <a:p>
            <a:pPr marL="1260475" lvl="1" indent="-273050">
              <a:buNone/>
            </a:pPr>
            <a:r>
              <a:rPr lang="en-US" sz="2909"/>
              <a:t>110 lux en otras zonas.</a:t>
            </a:r>
          </a:p>
          <a:p>
            <a:pPr lvl="1">
              <a:buNone/>
            </a:pPr>
            <a:endParaRPr lang="en-US" sz="2909"/>
          </a:p>
          <a:p>
            <a:pPr marL="458788" lvl="1" indent="-53975">
              <a:buNone/>
            </a:pPr>
            <a:r>
              <a:rPr lang="en-US" sz="2909"/>
              <a:t>	Las lámparas que estén suspendidas sobre el material alimentario en cualquiera de las fases de producción, deben ser de fácil limpieza y estar protegidas para evitar la contaminación de los alimentos en caso de rotura. </a:t>
            </a:r>
          </a:p>
          <a:p>
            <a:pPr marL="458788" lvl="1" indent="-53975">
              <a:buNone/>
            </a:pPr>
            <a:endParaRPr lang="en-US" sz="2909" b="1" smtClean="0"/>
          </a:p>
          <a:p>
            <a:pPr marL="458788" lvl="1" indent="-53975">
              <a:buNone/>
            </a:pPr>
            <a:r>
              <a:rPr lang="en-US" sz="2909" smtClean="0"/>
              <a:t>Artículo 89.- Las salas destinadas a las labores de desosado, trozado, empaque y pesaje deberán disponer de un dispositivo de enfriamiento que permita mantener una temperatura no superior a 8ºC y un sistema de registro permanente de temperatura.</a:t>
            </a:r>
            <a:endParaRPr lang="en-US" sz="2909"/>
          </a:p>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Competencia e incentivos</a:t>
            </a:r>
          </a:p>
        </p:txBody>
      </p:sp>
      <p:sp>
        <p:nvSpPr>
          <p:cNvPr id="3" name="Content Placeholder 2"/>
          <p:cNvSpPr>
            <a:spLocks noGrp="1"/>
          </p:cNvSpPr>
          <p:nvPr>
            <p:ph idx="1"/>
          </p:nvPr>
        </p:nvSpPr>
        <p:spPr/>
        <p:txBody>
          <a:bodyPr>
            <a:normAutofit fontScale="85000" lnSpcReduction="20000"/>
          </a:bodyPr>
          <a:lstStyle/>
          <a:p>
            <a:r>
              <a:rPr lang="en-US"/>
              <a:t>Establecimiento de incentivos</a:t>
            </a:r>
          </a:p>
          <a:p>
            <a:pPr lvl="1"/>
            <a:r>
              <a:rPr lang="en-US"/>
              <a:t>Gravamenes e impuestos</a:t>
            </a:r>
          </a:p>
          <a:p>
            <a:pPr lvl="1"/>
            <a:r>
              <a:rPr lang="en-US"/>
              <a:t>Subsidios</a:t>
            </a:r>
          </a:p>
          <a:p>
            <a:pPr lvl="1"/>
            <a:r>
              <a:rPr lang="en-US"/>
              <a:t>Derechos transables</a:t>
            </a:r>
          </a:p>
          <a:p>
            <a:pPr lvl="1"/>
            <a:r>
              <a:rPr lang="en-US"/>
              <a:t>Regimen de responsabilidad civil </a:t>
            </a:r>
          </a:p>
          <a:p>
            <a:pPr lvl="2"/>
            <a:r>
              <a:rPr lang="en-US"/>
              <a:t>Cambio de responsabilidad por culpa a estricta.</a:t>
            </a:r>
          </a:p>
          <a:p>
            <a:pPr lvl="2"/>
            <a:r>
              <a:rPr lang="en-US"/>
              <a:t>Class actions</a:t>
            </a:r>
          </a:p>
          <a:p>
            <a:pPr lvl="2"/>
            <a:r>
              <a:rPr lang="en-US"/>
              <a:t>Ej. “Product Liability”</a:t>
            </a:r>
          </a:p>
          <a:p>
            <a:r>
              <a:rPr lang="en-US"/>
              <a:t>Ventajas</a:t>
            </a:r>
          </a:p>
          <a:p>
            <a:pPr lvl="1"/>
            <a:r>
              <a:rPr lang="en-US"/>
              <a:t>Puede ser administrativamente más económico que CAC</a:t>
            </a:r>
          </a:p>
          <a:p>
            <a:pPr lvl="1"/>
            <a:r>
              <a:rPr lang="en-US"/>
              <a:t>Puede incentivar la innovación</a:t>
            </a:r>
          </a:p>
          <a:p>
            <a:pPr lvl="1"/>
            <a:r>
              <a:rPr lang="en-US"/>
              <a:t>Generación de recursos fiscales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Ejemplos</a:t>
            </a:r>
          </a:p>
        </p:txBody>
      </p:sp>
      <p:sp>
        <p:nvSpPr>
          <p:cNvPr id="3" name="Content Placeholder 2"/>
          <p:cNvSpPr>
            <a:spLocks noGrp="1"/>
          </p:cNvSpPr>
          <p:nvPr>
            <p:ph idx="1"/>
          </p:nvPr>
        </p:nvSpPr>
        <p:spPr/>
        <p:txBody>
          <a:bodyPr>
            <a:normAutofit fontScale="77500" lnSpcReduction="20000"/>
          </a:bodyPr>
          <a:lstStyle/>
          <a:p>
            <a:r>
              <a:rPr lang="en-US"/>
              <a:t>Derechos transables</a:t>
            </a:r>
          </a:p>
          <a:p>
            <a:pPr lvl="1"/>
            <a:r>
              <a:rPr lang="en-US"/>
              <a:t>Ley 19.713, quasi ITQ en pesca</a:t>
            </a:r>
          </a:p>
          <a:p>
            <a:pPr lvl="2"/>
            <a:r>
              <a:rPr lang="en-US"/>
              <a:t>No son derechos, son prohibiciones que aplican sobre la cuota global</a:t>
            </a:r>
          </a:p>
          <a:p>
            <a:pPr lvl="2"/>
            <a:r>
              <a:rPr lang="en-US"/>
              <a:t>Artículo 4°.- El límite máximo de captura por armador para cada una de las unidades de pesquería a que se refiere el artículo 2° será el resultado de multiplicar el coeficiente de participación relativo por armador, expresado en porcentaje con siete decimales, por la cuota global anual de captura correspondiente al sector industrial, expresada en toneladas.</a:t>
            </a:r>
          </a:p>
          <a:p>
            <a:r>
              <a:rPr lang="en-US"/>
              <a:t>Subsidios</a:t>
            </a:r>
          </a:p>
          <a:p>
            <a:pPr lvl="1"/>
            <a:r>
              <a:rPr lang="en-US"/>
              <a:t>Ley 19.561 de 1998, subsidios a la industria forestal, que modifica el DL 701 de 1974</a:t>
            </a:r>
          </a:p>
          <a:p>
            <a:pPr lvl="2"/>
            <a:r>
              <a:rPr lang="en-US"/>
              <a:t>Subvención (o bonificación) más incentivos tributarios</a:t>
            </a:r>
          </a:p>
          <a:p>
            <a:pPr lvl="2"/>
            <a:r>
              <a:rPr lang="en-US"/>
              <a:t>Ver DS 192 “Reglamento para el Pago de las Bonificaciones Forestales” y DS 193 ”Reglamento General del DL. 701”, ambos de 1998.</a:t>
            </a:r>
          </a:p>
          <a:p>
            <a:pPr lvl="2"/>
            <a:endParaRPr lang="en-US"/>
          </a:p>
          <a:p>
            <a:pPr lvl="2"/>
            <a:endParaRPr lang="en-US"/>
          </a:p>
          <a:p>
            <a:pPr lvl="2"/>
            <a:endParaRPr lang="en-US"/>
          </a:p>
          <a:p>
            <a:pPr lvl="2"/>
            <a:endParaRPr lang="en-US"/>
          </a:p>
          <a:p>
            <a:pPr lvl="2"/>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Consenso </a:t>
            </a:r>
          </a:p>
        </p:txBody>
      </p:sp>
      <p:sp>
        <p:nvSpPr>
          <p:cNvPr id="3" name="Content Placeholder 2"/>
          <p:cNvSpPr>
            <a:spLocks noGrp="1"/>
          </p:cNvSpPr>
          <p:nvPr>
            <p:ph idx="1"/>
          </p:nvPr>
        </p:nvSpPr>
        <p:spPr/>
        <p:txBody>
          <a:bodyPr/>
          <a:lstStyle/>
          <a:p>
            <a:r>
              <a:rPr lang="en-US"/>
              <a:t>Soluciones cooperativas público-privadas</a:t>
            </a:r>
          </a:p>
          <a:p>
            <a:pPr lvl="1"/>
            <a:r>
              <a:rPr lang="en-US"/>
              <a:t>Autoregulación</a:t>
            </a:r>
          </a:p>
          <a:p>
            <a:pPr lvl="2"/>
            <a:r>
              <a:rPr lang="en-US"/>
              <a:t>Ventajas</a:t>
            </a:r>
          </a:p>
          <a:p>
            <a:pPr lvl="3"/>
            <a:r>
              <a:rPr lang="en-US"/>
              <a:t>Expertise y conocimiento técnico</a:t>
            </a:r>
          </a:p>
          <a:p>
            <a:pPr lvl="3"/>
            <a:r>
              <a:rPr lang="en-US"/>
              <a:t>Flexibilidad y adaptabilidad</a:t>
            </a:r>
          </a:p>
          <a:p>
            <a:pPr lvl="3"/>
            <a:r>
              <a:rPr lang="en-US"/>
              <a:t>Costos de información y costos de transacción</a:t>
            </a:r>
          </a:p>
          <a:p>
            <a:pPr lvl="3"/>
            <a:r>
              <a:rPr lang="en-US"/>
              <a:t>Costos de monitoreo e información más bajo</a:t>
            </a:r>
          </a:p>
          <a:p>
            <a:pPr lvl="3"/>
            <a:r>
              <a:rPr lang="en-US"/>
              <a:t>Costos internalizados por los grupos respectivos</a:t>
            </a:r>
          </a:p>
          <a:p>
            <a:pPr lvl="2"/>
            <a:r>
              <a:rPr lang="en-US"/>
              <a:t>Desventajas</a:t>
            </a:r>
          </a:p>
          <a:p>
            <a:pPr lvl="3"/>
            <a:r>
              <a:rPr lang="en-US"/>
              <a:t>Rentas ecónomicas y captura</a:t>
            </a:r>
          </a:p>
          <a:p>
            <a:pPr lvl="3"/>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Consenso</a:t>
            </a:r>
          </a:p>
        </p:txBody>
      </p:sp>
      <p:sp>
        <p:nvSpPr>
          <p:cNvPr id="3" name="Content Placeholder 2"/>
          <p:cNvSpPr>
            <a:spLocks noGrp="1"/>
          </p:cNvSpPr>
          <p:nvPr>
            <p:ph idx="1"/>
          </p:nvPr>
        </p:nvSpPr>
        <p:spPr/>
        <p:txBody>
          <a:bodyPr>
            <a:normAutofit lnSpcReduction="10000"/>
          </a:bodyPr>
          <a:lstStyle/>
          <a:p>
            <a:r>
              <a:rPr lang="en-US"/>
              <a:t>Clasificación de la autorregulación (Harlow &amp; Rawlings)</a:t>
            </a:r>
          </a:p>
          <a:p>
            <a:pPr lvl="1"/>
            <a:r>
              <a:rPr lang="en-US"/>
              <a:t>Pure self-regulation</a:t>
            </a:r>
          </a:p>
          <a:p>
            <a:pPr lvl="1"/>
            <a:r>
              <a:rPr lang="en-US"/>
              <a:t>Tacitly supported self-regulation</a:t>
            </a:r>
          </a:p>
          <a:p>
            <a:pPr lvl="1"/>
            <a:r>
              <a:rPr lang="en-US"/>
              <a:t>Coerced self-regulation</a:t>
            </a:r>
          </a:p>
          <a:p>
            <a:pPr lvl="1"/>
            <a:r>
              <a:rPr lang="en-US"/>
              <a:t>Sanctioned self-regulation/formally identifiable elements of meta-regulation</a:t>
            </a:r>
          </a:p>
          <a:p>
            <a:pPr lvl="1"/>
            <a:r>
              <a:rPr lang="en-US"/>
              <a:t>Mandated self-reglation/substantial elementos of meso-regulation</a:t>
            </a:r>
          </a:p>
          <a:p>
            <a:pPr lvl="1"/>
            <a:r>
              <a:rPr lang="en-US"/>
              <a:t>Fully-fledged co-regulation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4052</TotalTime>
  <Words>1040</Words>
  <Application>Microsoft Macintosh PowerPoint</Application>
  <PresentationFormat>On-screen Show (4:3)</PresentationFormat>
  <Paragraphs>123</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Module</vt:lpstr>
      <vt:lpstr>Nuevas Formas de Intervención Administrativa</vt:lpstr>
      <vt:lpstr>Programa del curso (lo que queda)</vt:lpstr>
      <vt:lpstr>Instrumentos y técnicas regulatorias (Basado en Morgan y Yeung, 2007)</vt:lpstr>
      <vt:lpstr>Command-and-control (CAC)</vt:lpstr>
      <vt:lpstr>Ejemplos</vt:lpstr>
      <vt:lpstr>Competencia e incentivos</vt:lpstr>
      <vt:lpstr>Ejemplos</vt:lpstr>
      <vt:lpstr>Consenso </vt:lpstr>
      <vt:lpstr>Consenso</vt:lpstr>
      <vt:lpstr>Ejemplos</vt:lpstr>
      <vt:lpstr>Ejemplos</vt:lpstr>
      <vt:lpstr>Comunicación</vt:lpstr>
      <vt:lpstr>Better regulation task force</vt:lpstr>
      <vt:lpstr>OCDE</vt:lpstr>
      <vt:lpstr>Governanza regulatoria</vt:lpstr>
      <vt:lpstr>Elección de instrumentos</vt:lpstr>
      <vt:lpstr>Cooter: sanción</vt:lpstr>
      <vt:lpstr>Cooter: sanción</vt:lpstr>
      <vt:lpstr>Cooter: responsabilidad</vt:lpstr>
      <vt:lpstr>Cooter: ¿Cuál preferir?</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87</cp:revision>
  <dcterms:created xsi:type="dcterms:W3CDTF">2009-12-04T21:35:39Z</dcterms:created>
  <dcterms:modified xsi:type="dcterms:W3CDTF">2009-12-04T21:37:47Z</dcterms:modified>
</cp:coreProperties>
</file>