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13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349" r:id="rId3"/>
    <p:sldId id="350" r:id="rId4"/>
    <p:sldId id="351" r:id="rId5"/>
    <p:sldId id="352" r:id="rId6"/>
    <p:sldId id="353" r:id="rId7"/>
    <p:sldId id="354" r:id="rId8"/>
    <p:sldId id="355" r:id="rId9"/>
    <p:sldId id="356" r:id="rId10"/>
    <p:sldId id="357" r:id="rId11"/>
    <p:sldId id="358" r:id="rId12"/>
    <p:sldId id="359" r:id="rId13"/>
    <p:sldId id="360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>
        <p:scale>
          <a:sx n="100" d="100"/>
          <a:sy n="100" d="100"/>
        </p:scale>
        <p:origin x="-480" y="1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presProps" Target="pres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interSettings" Target="printerSettings/printerSettings1.bin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19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s-ES_tradnl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12/4/09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12/4/09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12/4/09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12/4/09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12/4/09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12/4/09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12/4/09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12/4/09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12/4/09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12/4/09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s-ES_tradnl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3217B74-410C-3144-8A15-6588C267DB84}" type="datetimeFigureOut">
              <a:rPr lang="en-US" smtClean="0"/>
              <a:pPr/>
              <a:t>12/4/09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  <a:p>
            <a:pPr lvl="1" eaLnBrk="1" latinLnBrk="0" hangingPunct="1"/>
            <a:r>
              <a:rPr kumimoji="0" lang="es-ES_tradnl" smtClean="0"/>
              <a:t>Second level</a:t>
            </a:r>
          </a:p>
          <a:p>
            <a:pPr lvl="2" eaLnBrk="1" latinLnBrk="0" hangingPunct="1"/>
            <a:r>
              <a:rPr kumimoji="0" lang="es-ES_tradnl" smtClean="0"/>
              <a:t>Third level</a:t>
            </a:r>
          </a:p>
          <a:p>
            <a:pPr lvl="3" eaLnBrk="1" latinLnBrk="0" hangingPunct="1"/>
            <a:r>
              <a:rPr kumimoji="0" lang="es-ES_tradnl" smtClean="0"/>
              <a:t>Fourth level</a:t>
            </a:r>
          </a:p>
          <a:p>
            <a:pPr lvl="4" eaLnBrk="1" latinLnBrk="0" hangingPunct="1"/>
            <a:r>
              <a:rPr kumimoji="0"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F3217B74-410C-3144-8A15-6588C267DB84}" type="datetimeFigureOut">
              <a:rPr lang="en-US" smtClean="0"/>
              <a:pPr/>
              <a:t>12/4/09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BDA47615-6B31-F542-8F4D-DC5221AF5B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Nuevas</a:t>
            </a:r>
            <a:r>
              <a:rPr lang="en-US" dirty="0" smtClean="0"/>
              <a:t> </a:t>
            </a:r>
            <a:r>
              <a:rPr lang="en-US" dirty="0" err="1" smtClean="0"/>
              <a:t>Formas</a:t>
            </a:r>
            <a:r>
              <a:rPr lang="en-US" dirty="0" smtClean="0"/>
              <a:t> de</a:t>
            </a:r>
            <a:br>
              <a:rPr lang="en-US" dirty="0" smtClean="0"/>
            </a:br>
            <a:r>
              <a:rPr lang="en-US" dirty="0" err="1" smtClean="0"/>
              <a:t>Intervención</a:t>
            </a:r>
            <a:r>
              <a:rPr lang="en-US" dirty="0" smtClean="0"/>
              <a:t> </a:t>
            </a:r>
            <a:r>
              <a:rPr lang="en-US" dirty="0" err="1" smtClean="0"/>
              <a:t>Administrativa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19a </a:t>
            </a:r>
            <a:r>
              <a:rPr lang="en-US" dirty="0" err="1" smtClean="0"/>
              <a:t>Clase</a:t>
            </a:r>
            <a:r>
              <a:rPr lang="en-US" dirty="0" smtClean="0"/>
              <a:t>: </a:t>
            </a:r>
            <a:r>
              <a:rPr lang="en-US" i="1" dirty="0" smtClean="0"/>
              <a:t>Enforcement</a:t>
            </a:r>
            <a:r>
              <a:rPr lang="en-US" dirty="0" smtClean="0"/>
              <a:t> y </a:t>
            </a:r>
            <a:r>
              <a:rPr lang="en-US" i="1" dirty="0" smtClean="0"/>
              <a:t>compliance </a:t>
            </a:r>
            <a:r>
              <a:rPr lang="en-US" dirty="0" smtClean="0"/>
              <a:t>(control y cumplimiento)</a:t>
            </a:r>
            <a:endParaRPr lang="en-US" i="1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5714999"/>
            <a:ext cx="25695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Santiago Montt </a:t>
            </a:r>
            <a:r>
              <a:rPr lang="en-US" dirty="0" err="1" smtClean="0"/>
              <a:t>Oyarzún</a:t>
            </a:r>
            <a:endParaRPr lang="en-US" dirty="0" smtClean="0"/>
          </a:p>
          <a:p>
            <a:r>
              <a:rPr lang="en-US" dirty="0" smtClean="0"/>
              <a:t>3 de </a:t>
            </a:r>
            <a:r>
              <a:rPr lang="en-US" dirty="0" err="1" smtClean="0"/>
              <a:t>diciembre</a:t>
            </a:r>
            <a:r>
              <a:rPr lang="en-US" dirty="0" smtClean="0"/>
              <a:t> de 2009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Ayres &amp; Braithwaite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752600"/>
            <a:ext cx="7239000" cy="484653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Ayres &amp; Braithwaite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1807613"/>
            <a:ext cx="7162800" cy="4821787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Ayres &amp; Braithwaite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9592" y="1828800"/>
            <a:ext cx="7233808" cy="4689538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/>
              <a:t>Enforcement </a:t>
            </a:r>
            <a:r>
              <a:rPr lang="en-US"/>
              <a:t>público o privado</a:t>
            </a:r>
            <a:endParaRPr lang="en-US" i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Varios temas se cruzan aquí</a:t>
            </a:r>
          </a:p>
          <a:p>
            <a:pPr lvl="1"/>
            <a:r>
              <a:rPr lang="en-US"/>
              <a:t>Tipo de sanción</a:t>
            </a:r>
          </a:p>
          <a:p>
            <a:pPr lvl="2"/>
            <a:r>
              <a:rPr lang="en-US"/>
              <a:t>Penal</a:t>
            </a:r>
          </a:p>
          <a:p>
            <a:pPr lvl="2"/>
            <a:r>
              <a:rPr lang="en-US"/>
              <a:t>Administrativo sancionador</a:t>
            </a:r>
          </a:p>
          <a:p>
            <a:pPr lvl="2"/>
            <a:r>
              <a:rPr lang="en-US"/>
              <a:t>Civil (</a:t>
            </a:r>
            <a:r>
              <a:rPr lang="en-US" i="1"/>
              <a:t>punitive damages</a:t>
            </a:r>
            <a:r>
              <a:rPr lang="en-US"/>
              <a:t>, como en antitrust que hay </a:t>
            </a:r>
            <a:r>
              <a:rPr lang="en-US" i="1"/>
              <a:t>treble damages</a:t>
            </a:r>
            <a:r>
              <a:rPr lang="en-US"/>
              <a:t>)</a:t>
            </a:r>
          </a:p>
          <a:p>
            <a:pPr lvl="1"/>
            <a:r>
              <a:rPr lang="en-US"/>
              <a:t>Quién puede hacer cumplir la ley</a:t>
            </a:r>
          </a:p>
          <a:p>
            <a:pPr lvl="2"/>
            <a:r>
              <a:rPr lang="en-US"/>
              <a:t>Sólo el organismo público</a:t>
            </a:r>
          </a:p>
          <a:p>
            <a:pPr lvl="2"/>
            <a:r>
              <a:rPr lang="en-US"/>
              <a:t>Los afectados, consumidores, asociación de consumidores, etc.</a:t>
            </a:r>
          </a:p>
          <a:p>
            <a:pPr lvl="2"/>
            <a:r>
              <a:rPr lang="en-US"/>
              <a:t>Hay </a:t>
            </a:r>
            <a:r>
              <a:rPr lang="en-US" i="1"/>
              <a:t>class actions</a:t>
            </a:r>
            <a:r>
              <a:rPr lang="en-US"/>
              <a:t>?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i="1"/>
              <a:t>Enforcement </a:t>
            </a:r>
            <a:r>
              <a:rPr lang="en-US" sz="3600"/>
              <a:t>y </a:t>
            </a:r>
            <a:r>
              <a:rPr lang="en-US" sz="3600" i="1"/>
              <a:t>Compliance</a:t>
            </a:r>
            <a:r>
              <a:rPr lang="en-US" sz="3600"/>
              <a:t/>
            </a:r>
            <a:br>
              <a:rPr lang="en-US" sz="3600"/>
            </a:br>
            <a:r>
              <a:rPr lang="en-US" sz="3600"/>
              <a:t>(Basado en Morgan y Yeung, 2007)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/>
              <a:t>Enforcement</a:t>
            </a:r>
          </a:p>
          <a:p>
            <a:pPr lvl="1"/>
            <a:r>
              <a:rPr lang="en-US"/>
              <a:t>En instrumentos, vimos las fase 1 de </a:t>
            </a:r>
            <a:r>
              <a:rPr lang="en-US" i="1"/>
              <a:t>standard-setting</a:t>
            </a:r>
            <a:r>
              <a:rPr lang="en-US"/>
              <a:t>. Ahora entramos en la fase 3, </a:t>
            </a:r>
            <a:r>
              <a:rPr lang="en-US" i="1"/>
              <a:t>enforcement</a:t>
            </a:r>
            <a:r>
              <a:rPr lang="en-US"/>
              <a:t>, y también la fase 2 de monitoreo.</a:t>
            </a:r>
            <a:endParaRPr lang="en-US" i="1"/>
          </a:p>
          <a:p>
            <a:pPr lvl="1"/>
            <a:r>
              <a:rPr lang="en-US"/>
              <a:t>En command-and-control (CAC), enforcement significa tradicionalmente derecho administrativo sancionador</a:t>
            </a:r>
          </a:p>
          <a:p>
            <a:pPr lvl="1"/>
            <a:r>
              <a:rPr lang="en-US"/>
              <a:t>Pero existe un amplio catálogo de prácticas informales en la relación regulador-regulador, que trasciende al castigo en el ámbito del CAC</a:t>
            </a:r>
          </a:p>
          <a:p>
            <a:pPr lvl="2"/>
            <a:r>
              <a:rPr lang="en-US" i="1"/>
              <a:t>Compliance</a:t>
            </a:r>
            <a:r>
              <a:rPr lang="en-US"/>
              <a:t> tiene así una connotación más amplia</a:t>
            </a:r>
          </a:p>
          <a:p>
            <a:pPr lvl="2"/>
            <a:r>
              <a:rPr lang="en-US"/>
              <a:t>Es un proceso, una cultura.</a:t>
            </a:r>
          </a:p>
          <a:p>
            <a:pPr lvl="3"/>
            <a:r>
              <a:rPr lang="en-US"/>
              <a:t>Incluye educación, consejo, persuasión y negociación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Problemas con CAC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/>
              <a:t>Julia Black, tres problemas</a:t>
            </a:r>
          </a:p>
          <a:p>
            <a:pPr lvl="1"/>
            <a:r>
              <a:rPr lang="en-US"/>
              <a:t>Mucha o poca amplitud</a:t>
            </a:r>
          </a:p>
          <a:p>
            <a:pPr lvl="2"/>
            <a:r>
              <a:rPr lang="en-US"/>
              <a:t>Las reglas son abstracciones que buscan anticiparse a la realidad. Puede pecar de “exceso” o de “falta”.</a:t>
            </a:r>
          </a:p>
          <a:p>
            <a:pPr lvl="3"/>
            <a:r>
              <a:rPr lang="en-US"/>
              <a:t>“Es el </a:t>
            </a:r>
            <a:r>
              <a:rPr lang="en-US" i="1"/>
              <a:t>match</a:t>
            </a:r>
            <a:r>
              <a:rPr lang="en-US"/>
              <a:t> o combinación imperfecto entre regla y propósito lo que causa que las descripciones de las reglas sean excesivamente inclusivas o lacónicas”.</a:t>
            </a:r>
          </a:p>
          <a:p>
            <a:pPr lvl="3"/>
            <a:r>
              <a:rPr lang="en-US"/>
              <a:t>3 razones para el mismatch</a:t>
            </a:r>
          </a:p>
          <a:p>
            <a:pPr lvl="4"/>
            <a:r>
              <a:rPr/>
              <a:t>En el proceso de generalización, no se prestó atención a elementos esenciales</a:t>
            </a:r>
          </a:p>
          <a:p>
            <a:pPr lvl="4"/>
            <a:r>
              <a:rPr/>
              <a:t>En el proceso de observación de los casos o hechos que se quieren suprimir, no se prestó suficiente atención a la causalidad</a:t>
            </a:r>
          </a:p>
          <a:p>
            <a:pPr lvl="4"/>
            <a:r>
              <a:rPr/>
              <a:t>El futuro siempre depara eventos nuevos no previstos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Problemas con CAC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/>
              <a:t>Indeterminación</a:t>
            </a:r>
          </a:p>
          <a:p>
            <a:pPr lvl="2"/>
            <a:r>
              <a:rPr lang="en-US"/>
              <a:t>Lenguaje, textura abierta, zona de penumbra, etc.</a:t>
            </a:r>
          </a:p>
          <a:p>
            <a:pPr lvl="1"/>
            <a:r>
              <a:rPr lang="en-US"/>
              <a:t>Interpretación</a:t>
            </a:r>
          </a:p>
          <a:p>
            <a:pPr lvl="2"/>
            <a:r>
              <a:rPr lang="en-US"/>
              <a:t>Con la interpretación se hace frente a la </a:t>
            </a:r>
          </a:p>
          <a:p>
            <a:pPr lvl="2">
              <a:buNone/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Precisión óptima con CAC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/>
              <a:t>Diver, “The optimal precision of administrative rules” (1983)</a:t>
            </a:r>
          </a:p>
          <a:p>
            <a:pPr lvl="1"/>
            <a:r>
              <a:rPr lang="en-US"/>
              <a:t>Tres dimensiones</a:t>
            </a:r>
          </a:p>
          <a:p>
            <a:pPr lvl="2"/>
            <a:r>
              <a:rPr lang="en-US"/>
              <a:t>Transparencia de las reglas (vs. opacidad), accesibilidad de las reglas (vs. inaccesible, como por ejemplo, por el exceso de complejidad), congruencia con los propósitos de política pública (vs. incongruencia)</a:t>
            </a:r>
          </a:p>
          <a:p>
            <a:pPr lvl="1"/>
            <a:r>
              <a:rPr lang="en-US"/>
              <a:t>Trade-offs y análisis costo-beneficio entre las distintas alternativas</a:t>
            </a:r>
          </a:p>
          <a:p>
            <a:pPr lvl="2"/>
            <a:r>
              <a:rPr lang="en-US"/>
              <a:t>Tasa de cumplimiento</a:t>
            </a:r>
          </a:p>
          <a:p>
            <a:pPr lvl="2"/>
            <a:r>
              <a:rPr lang="en-US"/>
              <a:t>Over- y under-inclusiveness (excesivamente inclusivas o lacónicas)</a:t>
            </a:r>
          </a:p>
          <a:p>
            <a:pPr lvl="2"/>
            <a:r>
              <a:rPr lang="en-US"/>
              <a:t>Costo de generar las reglas</a:t>
            </a:r>
          </a:p>
          <a:p>
            <a:pPr lvl="2"/>
            <a:r>
              <a:rPr lang="en-US"/>
              <a:t>Costo de aplicación de la norma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Conducta de los organismos públicos en el cumplimiento (1)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/>
              <a:t>Ya lo sabemos: No basta con pasar una ley o una regulación. Es necesario que los organismos públicos la hagan cumplir y que los ciudadanos/empresas la cumplan</a:t>
            </a:r>
          </a:p>
          <a:p>
            <a:r>
              <a:rPr lang="en-US"/>
              <a:t>Julia Black, “Talking about regulation”</a:t>
            </a:r>
          </a:p>
          <a:p>
            <a:pPr lvl="1"/>
            <a:r>
              <a:rPr lang="en-US"/>
              <a:t>Tipos de conversación (entre regulado y regulador)</a:t>
            </a:r>
          </a:p>
          <a:p>
            <a:pPr lvl="2"/>
            <a:r>
              <a:rPr lang="en-US"/>
              <a:t>Formal: guías y regulaciones internas</a:t>
            </a:r>
          </a:p>
          <a:p>
            <a:pPr lvl="2"/>
            <a:r>
              <a:rPr lang="en-US"/>
              <a:t>Informal: conversaciones propiamente tales</a:t>
            </a:r>
          </a:p>
          <a:p>
            <a:pPr lvl="2"/>
            <a:r>
              <a:rPr lang="en-US"/>
              <a:t>El propio regulado puede escribir la regulación, en el proceso de conversación</a:t>
            </a:r>
          </a:p>
          <a:p>
            <a:pPr lvl="2"/>
            <a:r>
              <a:rPr lang="en-US"/>
              <a:t>La conversación es habitualmente crucial. </a:t>
            </a:r>
          </a:p>
          <a:p>
            <a:pPr lvl="3"/>
            <a:r>
              <a:rPr lang="en-US"/>
              <a:t>El regulado se asegura de estar haciendo las cosas bien (sobre todo frente a normas que son ambiguas) y el regulador se asegura que la norma se está implementando apropiadamente.</a:t>
            </a:r>
          </a:p>
          <a:p>
            <a:pPr lvl="3"/>
            <a:r>
              <a:rPr lang="en-US"/>
              <a:t>Bullying vs. cooperación (Hawkings: compliance vs. sanctioning)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Conducta de los organismos públicos en el cumplimiento (2)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/>
              <a:t>Kagan, “Regulatory enforcement”</a:t>
            </a:r>
          </a:p>
          <a:p>
            <a:pPr lvl="1"/>
            <a:r>
              <a:rPr lang="en-US"/>
              <a:t>¿Qué determina el estilo de enforcement de un cierto organismo público?</a:t>
            </a:r>
          </a:p>
          <a:p>
            <a:pPr lvl="2"/>
            <a:r>
              <a:rPr lang="en-US"/>
              <a:t>Elementos de la estructura legal</a:t>
            </a:r>
          </a:p>
          <a:p>
            <a:pPr lvl="3"/>
            <a:r>
              <a:rPr lang="en-US"/>
              <a:t>Controles ex ante o ex post</a:t>
            </a:r>
          </a:p>
          <a:p>
            <a:pPr lvl="3"/>
            <a:r>
              <a:rPr lang="en-US"/>
              <a:t>Potencia e inmediatez de las sanciones</a:t>
            </a:r>
          </a:p>
          <a:p>
            <a:pPr lvl="3"/>
            <a:r>
              <a:rPr lang="en-US"/>
              <a:t>Derechos de los regulados</a:t>
            </a:r>
          </a:p>
          <a:p>
            <a:pPr lvl="3"/>
            <a:r>
              <a:rPr lang="en-US"/>
              <a:t>Derechos de los que reclaman (ej. Consumidores)</a:t>
            </a:r>
          </a:p>
          <a:p>
            <a:pPr lvl="3"/>
            <a:r>
              <a:rPr lang="en-US"/>
              <a:t>Especificidad de los estándares</a:t>
            </a:r>
          </a:p>
          <a:p>
            <a:pPr lvl="2"/>
            <a:r>
              <a:rPr lang="en-US"/>
              <a:t>Factores relativos al ambiente de trabajo</a:t>
            </a:r>
          </a:p>
          <a:p>
            <a:pPr lvl="3"/>
            <a:r>
              <a:rPr lang="en-US"/>
              <a:t>Visibilidad de las violaciones</a:t>
            </a:r>
          </a:p>
          <a:p>
            <a:pPr lvl="3"/>
            <a:r>
              <a:rPr lang="en-US"/>
              <a:t>Frecuencia de las interacciones regulador-regulador</a:t>
            </a:r>
          </a:p>
          <a:p>
            <a:pPr lvl="3"/>
            <a:r>
              <a:rPr lang="en-US"/>
              <a:t>Disponibilidad para cumplir por parte de los regulados</a:t>
            </a:r>
          </a:p>
          <a:p>
            <a:pPr lvl="3"/>
            <a:r>
              <a:rPr lang="en-US"/>
              <a:t>Tamaño y sofisticación de los entes regulados</a:t>
            </a:r>
          </a:p>
          <a:p>
            <a:pPr lvl="3"/>
            <a:r>
              <a:rPr lang="en-US"/>
              <a:t>Seriedad de los riesgos a ser prevenidos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Conducta de los organismos públicos en el cumplimiento 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en-US"/>
              <a:t>Factores políticos</a:t>
            </a:r>
          </a:p>
          <a:p>
            <a:pPr lvl="3"/>
            <a:r>
              <a:rPr lang="en-US"/>
              <a:t>Fuerza y agresividad de los intereses pro-regulación</a:t>
            </a:r>
          </a:p>
          <a:p>
            <a:pPr lvl="3"/>
            <a:r>
              <a:rPr lang="en-US"/>
              <a:t>Catástrofes recientes o escándolos</a:t>
            </a:r>
          </a:p>
          <a:p>
            <a:pPr lvl="3"/>
            <a:r>
              <a:rPr lang="en-US"/>
              <a:t>Proyectos económicos urgentes</a:t>
            </a:r>
          </a:p>
          <a:p>
            <a:pPr lvl="3"/>
            <a:r>
              <a:rPr lang="en-US"/>
              <a:t>Controversia política sobre la manera de aplicar la ley</a:t>
            </a:r>
          </a:p>
          <a:p>
            <a:pPr lvl="3"/>
            <a:r>
              <a:rPr lang="en-US"/>
              <a:t>Cambios electorales y en el liderazgo regulatorio</a:t>
            </a:r>
          </a:p>
          <a:p>
            <a:pPr lvl="3"/>
            <a:r>
              <a:rPr lang="en-US"/>
              <a:t>Resistencia de otros entes públicos</a:t>
            </a:r>
          </a:p>
          <a:p>
            <a:pPr lvl="2"/>
            <a:r>
              <a:rPr lang="en-US"/>
              <a:t>Factores de liderazgo</a:t>
            </a:r>
          </a:p>
          <a:p>
            <a:pPr lvl="3"/>
            <a:r>
              <a:rPr lang="en-US"/>
              <a:t>Líderes regulatorios (burócratas) reactivos o con ideas propias y dispuestos a implementarlas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Conducta de los organismos públicos en el cumplimiento (4)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Ayres &amp; Braithwaite, “Responsive regulation”</a:t>
            </a:r>
          </a:p>
          <a:p>
            <a:pPr lvl="1"/>
            <a:r>
              <a:rPr lang="en-US"/>
              <a:t>Proponen un sofisticado sistema que combine la sanción con el compliance: “the crucial question has become: When to punish; when to persuade”</a:t>
            </a:r>
          </a:p>
          <a:p>
            <a:pPr lvl="2"/>
            <a:r>
              <a:rPr lang="en-US"/>
              <a:t>Castigar es caro, persuadir barato</a:t>
            </a:r>
          </a:p>
          <a:p>
            <a:pPr lvl="2"/>
            <a:r>
              <a:rPr lang="en-US"/>
              <a:t>Sólo castigo produce muchos problemas (cat-and-mouse, falta de colaboración, pérdida de tiempo y recursos en los tribunales)</a:t>
            </a:r>
          </a:p>
          <a:p>
            <a:pPr lvl="2"/>
            <a:r>
              <a:rPr lang="en-US"/>
              <a:t>Partir por el castigo es contraproducente; la persuasión debe ser intentada primero</a:t>
            </a:r>
          </a:p>
          <a:p>
            <a:pPr lvl="1"/>
            <a:r>
              <a:rPr lang="en-US"/>
              <a:t>Tit-for-tat como receta de policy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4344</TotalTime>
  <Words>830</Words>
  <Application>Microsoft Macintosh PowerPoint</Application>
  <PresentationFormat>On-screen Show (4:3)</PresentationFormat>
  <Paragraphs>90</Paragraphs>
  <Slides>13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Module</vt:lpstr>
      <vt:lpstr>Nuevas Formas de Intervención Administrativa</vt:lpstr>
      <vt:lpstr>Enforcement y Compliance (Basado en Morgan y Yeung, 2007)</vt:lpstr>
      <vt:lpstr>Problemas con CAC</vt:lpstr>
      <vt:lpstr>Problemas con CAC</vt:lpstr>
      <vt:lpstr>Precisión óptima con CAC</vt:lpstr>
      <vt:lpstr>Conducta de los organismos públicos en el cumplimiento (1)</vt:lpstr>
      <vt:lpstr>Conducta de los organismos públicos en el cumplimiento (2)</vt:lpstr>
      <vt:lpstr>Conducta de los organismos públicos en el cumplimiento (3)</vt:lpstr>
      <vt:lpstr>Conducta de los organismos públicos en el cumplimiento (4)</vt:lpstr>
      <vt:lpstr>Ayres &amp; Braithwaite</vt:lpstr>
      <vt:lpstr>Ayres &amp; Braithwaite</vt:lpstr>
      <vt:lpstr>Ayres &amp; Braithwaite</vt:lpstr>
      <vt:lpstr>Enforcement público o privado</vt:lpstr>
    </vt:vector>
  </TitlesOfParts>
  <Company>Santiago Montt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Nuevas Formas de Intervención Administrativa</dc:title>
  <dc:creator>Santiago Montt</dc:creator>
  <cp:lastModifiedBy>Santiago Montt</cp:lastModifiedBy>
  <cp:revision>95</cp:revision>
  <dcterms:created xsi:type="dcterms:W3CDTF">2009-12-04T21:35:39Z</dcterms:created>
  <dcterms:modified xsi:type="dcterms:W3CDTF">2009-12-04T21:40:29Z</dcterms:modified>
</cp:coreProperties>
</file>