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s/slide25.xml" ContentType="application/vnd.openxmlformats-officedocument.presentationml.sl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48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0" r:id="rId24"/>
    <p:sldId id="371" r:id="rId25"/>
    <p:sldId id="37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12a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dirty="0" err="1" smtClean="0"/>
              <a:t>Fallas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27 de </a:t>
            </a:r>
            <a:r>
              <a:rPr lang="en-US" dirty="0" err="1" smtClean="0"/>
              <a:t>octubre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II. Critiquing Public Choice. Voters, elections and market for legislation 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 obstante, </a:t>
            </a:r>
            <a:r>
              <a:rPr lang="en-US" dirty="0" err="1" smtClean="0"/>
              <a:t>nuestra</a:t>
            </a:r>
            <a:r>
              <a:rPr lang="en-US" dirty="0" smtClean="0"/>
              <a:t> </a:t>
            </a:r>
            <a:r>
              <a:rPr lang="en-US" dirty="0" err="1" smtClean="0"/>
              <a:t>experiencia</a:t>
            </a:r>
            <a:r>
              <a:rPr lang="en-US" dirty="0" smtClean="0"/>
              <a:t> </a:t>
            </a:r>
            <a:r>
              <a:rPr lang="en-US" dirty="0" err="1" smtClean="0"/>
              <a:t>diaria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indica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hay “cycling”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votaciones</a:t>
            </a:r>
            <a:endParaRPr lang="en-US" dirty="0" smtClean="0"/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acuerdo</a:t>
            </a:r>
            <a:r>
              <a:rPr lang="en-US" dirty="0" smtClean="0"/>
              <a:t> a Arrow, la </a:t>
            </a:r>
            <a:r>
              <a:rPr lang="en-US" dirty="0" err="1" smtClean="0"/>
              <a:t>estabilidad</a:t>
            </a:r>
            <a:r>
              <a:rPr lang="en-US" dirty="0" smtClean="0"/>
              <a:t> se </a:t>
            </a:r>
            <a:r>
              <a:rPr lang="en-US" dirty="0" err="1" smtClean="0"/>
              <a:t>obtiene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vía</a:t>
            </a:r>
            <a:r>
              <a:rPr lang="en-US" dirty="0" smtClean="0"/>
              <a:t> de </a:t>
            </a:r>
            <a:r>
              <a:rPr lang="en-US" dirty="0" err="1" smtClean="0"/>
              <a:t>introducir</a:t>
            </a:r>
            <a:r>
              <a:rPr lang="en-US" dirty="0" smtClean="0"/>
              <a:t> </a:t>
            </a:r>
            <a:r>
              <a:rPr lang="en-US" dirty="0" err="1" smtClean="0"/>
              <a:t>restricciones</a:t>
            </a:r>
            <a:r>
              <a:rPr lang="en-US" dirty="0" smtClean="0"/>
              <a:t> </a:t>
            </a:r>
            <a:r>
              <a:rPr lang="en-US" dirty="0" err="1" smtClean="0"/>
              <a:t>arbitrarias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injustas</a:t>
            </a:r>
            <a:r>
              <a:rPr lang="en-US" dirty="0" smtClean="0"/>
              <a:t> en el </a:t>
            </a:r>
            <a:r>
              <a:rPr lang="en-US" dirty="0" err="1" smtClean="0"/>
              <a:t>proceso</a:t>
            </a:r>
            <a:r>
              <a:rPr lang="en-US" dirty="0" smtClean="0"/>
              <a:t> de </a:t>
            </a:r>
            <a:r>
              <a:rPr lang="en-US" dirty="0" err="1" smtClean="0"/>
              <a:t>votaciones</a:t>
            </a:r>
            <a:r>
              <a:rPr lang="en-US" dirty="0" smtClean="0"/>
              <a:t> (</a:t>
            </a:r>
            <a:r>
              <a:rPr lang="en-US" dirty="0" err="1" smtClean="0"/>
              <a:t>o</a:t>
            </a:r>
            <a:r>
              <a:rPr lang="en-US" dirty="0" smtClean="0"/>
              <a:t>, al </a:t>
            </a:r>
            <a:r>
              <a:rPr lang="en-US" dirty="0" err="1" smtClean="0"/>
              <a:t>menos</a:t>
            </a:r>
            <a:r>
              <a:rPr lang="en-US" dirty="0" smtClean="0"/>
              <a:t>, no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descartar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eso</a:t>
            </a:r>
            <a:r>
              <a:rPr lang="en-US" dirty="0" smtClean="0"/>
              <a:t> </a:t>
            </a:r>
            <a:r>
              <a:rPr lang="en-US" dirty="0" err="1" smtClean="0"/>
              <a:t>haya</a:t>
            </a:r>
            <a:r>
              <a:rPr lang="en-US" dirty="0" smtClean="0"/>
              <a:t> </a:t>
            </a:r>
            <a:r>
              <a:rPr lang="en-US" dirty="0" err="1" smtClean="0"/>
              <a:t>ocurrido</a:t>
            </a:r>
            <a:r>
              <a:rPr lang="en-US" dirty="0" smtClean="0"/>
              <a:t>).</a:t>
            </a:r>
          </a:p>
          <a:p>
            <a:pPr lvl="2"/>
            <a:r>
              <a:rPr lang="en-US" dirty="0" err="1" smtClean="0"/>
              <a:t>Nuestras</a:t>
            </a:r>
            <a:r>
              <a:rPr lang="en-US" dirty="0" smtClean="0"/>
              <a:t> </a:t>
            </a:r>
            <a:r>
              <a:rPr lang="en-US" dirty="0" err="1" smtClean="0"/>
              <a:t>opciones</a:t>
            </a:r>
            <a:r>
              <a:rPr lang="en-US" dirty="0" smtClean="0"/>
              <a:t> son, en </a:t>
            </a:r>
            <a:r>
              <a:rPr lang="en-US" dirty="0" err="1" smtClean="0"/>
              <a:t>definitiva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incoherencia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injusticia</a:t>
            </a:r>
            <a:r>
              <a:rPr lang="en-US" dirty="0" smtClean="0"/>
              <a:t> (unfairness).</a:t>
            </a:r>
          </a:p>
          <a:p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sistemas</a:t>
            </a:r>
            <a:r>
              <a:rPr lang="en-US" dirty="0" smtClean="0"/>
              <a:t> de </a:t>
            </a:r>
            <a:r>
              <a:rPr lang="en-US" dirty="0" err="1" smtClean="0"/>
              <a:t>votaciones</a:t>
            </a:r>
            <a:r>
              <a:rPr lang="en-US" dirty="0" smtClean="0"/>
              <a:t> </a:t>
            </a:r>
            <a:r>
              <a:rPr lang="en-US" dirty="0" err="1" smtClean="0"/>
              <a:t>usan</a:t>
            </a:r>
            <a:r>
              <a:rPr lang="en-US" dirty="0" smtClean="0"/>
              <a:t> </a:t>
            </a:r>
            <a:r>
              <a:rPr lang="en-US" dirty="0" err="1" smtClean="0"/>
              <a:t>algún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mecanismos</a:t>
            </a:r>
            <a:r>
              <a:rPr lang="en-US" dirty="0" smtClean="0"/>
              <a:t> </a:t>
            </a:r>
            <a:r>
              <a:rPr lang="en-US" dirty="0" err="1" smtClean="0"/>
              <a:t>institucionales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constreñir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alternativas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elige</a:t>
            </a:r>
            <a:endParaRPr lang="en-US" dirty="0" smtClean="0"/>
          </a:p>
          <a:p>
            <a:pPr lvl="1"/>
            <a:r>
              <a:rPr lang="en-US" dirty="0" smtClean="0"/>
              <a:t>La clave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maquinaria</a:t>
            </a:r>
            <a:r>
              <a:rPr lang="en-US" dirty="0" smtClean="0"/>
              <a:t> </a:t>
            </a:r>
            <a:r>
              <a:rPr lang="en-US" dirty="0" err="1" smtClean="0"/>
              <a:t>institucional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determinar</a:t>
            </a:r>
            <a:r>
              <a:rPr lang="en-US" dirty="0" smtClean="0"/>
              <a:t> la agenda (</a:t>
            </a:r>
            <a:r>
              <a:rPr lang="en-US" i="1" dirty="0" smtClean="0"/>
              <a:t>agenda setting)</a:t>
            </a:r>
          </a:p>
          <a:p>
            <a:pPr lvl="1"/>
            <a:r>
              <a:rPr lang="en-US" dirty="0" smtClean="0"/>
              <a:t>Si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alternativas</a:t>
            </a:r>
            <a:r>
              <a:rPr lang="en-US" dirty="0" smtClean="0"/>
              <a:t> no son “</a:t>
            </a:r>
            <a:r>
              <a:rPr lang="en-US" dirty="0" err="1" smtClean="0"/>
              <a:t>achicadas</a:t>
            </a:r>
            <a:r>
              <a:rPr lang="en-US" dirty="0" smtClean="0"/>
              <a:t>” de </a:t>
            </a:r>
            <a:r>
              <a:rPr lang="en-US" dirty="0" err="1" smtClean="0"/>
              <a:t>alguna</a:t>
            </a:r>
            <a:r>
              <a:rPr lang="en-US" dirty="0" smtClean="0"/>
              <a:t> forma, la </a:t>
            </a:r>
            <a:r>
              <a:rPr lang="en-US" dirty="0" err="1" smtClean="0"/>
              <a:t>discusión</a:t>
            </a:r>
            <a:r>
              <a:rPr lang="en-US" dirty="0" smtClean="0"/>
              <a:t> </a:t>
            </a:r>
            <a:r>
              <a:rPr lang="en-US" dirty="0" err="1" smtClean="0"/>
              <a:t>sería</a:t>
            </a:r>
            <a:r>
              <a:rPr lang="en-US" dirty="0" smtClean="0"/>
              <a:t> </a:t>
            </a:r>
            <a:r>
              <a:rPr lang="en-US" dirty="0" err="1" smtClean="0"/>
              <a:t>infinita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teorías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funcionan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la del </a:t>
            </a:r>
            <a:r>
              <a:rPr lang="en-US" dirty="0" err="1" smtClean="0"/>
              <a:t>votante</a:t>
            </a:r>
            <a:r>
              <a:rPr lang="en-US" dirty="0" smtClean="0"/>
              <a:t> </a:t>
            </a:r>
            <a:r>
              <a:rPr lang="en-US" dirty="0" err="1" smtClean="0"/>
              <a:t>mediano</a:t>
            </a:r>
            <a:r>
              <a:rPr lang="en-US" dirty="0" smtClean="0"/>
              <a:t>, lo </a:t>
            </a:r>
            <a:r>
              <a:rPr lang="en-US" dirty="0" err="1" smtClean="0"/>
              <a:t>hacen</a:t>
            </a:r>
            <a:r>
              <a:rPr lang="en-US" dirty="0" smtClean="0"/>
              <a:t> al </a:t>
            </a:r>
            <a:r>
              <a:rPr lang="en-US" dirty="0" err="1" smtClean="0"/>
              <a:t>costo</a:t>
            </a:r>
            <a:r>
              <a:rPr lang="en-US" dirty="0" smtClean="0"/>
              <a:t> de </a:t>
            </a:r>
            <a:r>
              <a:rPr lang="en-US" dirty="0" err="1" smtClean="0"/>
              <a:t>simplificar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(</a:t>
            </a:r>
            <a:r>
              <a:rPr lang="en-US" dirty="0" err="1" smtClean="0"/>
              <a:t>asumen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 son single-peaked).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II. Critiquing Public Choice. Voters, elections and market for legislation (3)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pregunta</a:t>
            </a:r>
            <a:r>
              <a:rPr lang="en-US" dirty="0" smtClean="0"/>
              <a:t> clave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concluir</a:t>
            </a:r>
            <a:r>
              <a:rPr lang="en-US" dirty="0" smtClean="0"/>
              <a:t> de lo anterior</a:t>
            </a:r>
          </a:p>
          <a:p>
            <a:pPr lvl="1"/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teóricos</a:t>
            </a:r>
            <a:r>
              <a:rPr lang="en-US" dirty="0" smtClean="0"/>
              <a:t> del PC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desarrollado</a:t>
            </a:r>
            <a:r>
              <a:rPr lang="en-US" dirty="0" smtClean="0"/>
              <a:t> un </a:t>
            </a:r>
            <a:r>
              <a:rPr lang="en-US" dirty="0" err="1" smtClean="0"/>
              <a:t>argumento</a:t>
            </a:r>
            <a:r>
              <a:rPr lang="en-US" dirty="0" smtClean="0"/>
              <a:t> en </a:t>
            </a:r>
            <a:r>
              <a:rPr lang="en-US" dirty="0" smtClean="0"/>
              <a:t>contra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democráticas</a:t>
            </a:r>
            <a:endParaRPr lang="en-US" dirty="0" smtClean="0"/>
          </a:p>
          <a:p>
            <a:pPr lvl="2"/>
            <a:r>
              <a:rPr lang="en-US" dirty="0" smtClean="0"/>
              <a:t>Riker, </a:t>
            </a:r>
            <a:r>
              <a:rPr lang="en-US" i="1" dirty="0" smtClean="0"/>
              <a:t>Liberalism against populism: a confrontation between the theory of democracy and theory of social choice</a:t>
            </a:r>
            <a:endParaRPr lang="en-US" dirty="0" smtClean="0"/>
          </a:p>
          <a:p>
            <a:pPr lvl="1"/>
            <a:r>
              <a:rPr lang="en-US" dirty="0" smtClean="0"/>
              <a:t>Riker </a:t>
            </a:r>
            <a:r>
              <a:rPr lang="en-US" dirty="0" err="1" smtClean="0"/>
              <a:t>argumenta</a:t>
            </a:r>
            <a:r>
              <a:rPr lang="en-US" dirty="0" smtClean="0"/>
              <a:t> la </a:t>
            </a:r>
            <a:r>
              <a:rPr lang="en-US" dirty="0" err="1" smtClean="0"/>
              <a:t>superioridad</a:t>
            </a:r>
            <a:r>
              <a:rPr lang="en-US" dirty="0" smtClean="0"/>
              <a:t> del </a:t>
            </a:r>
            <a:r>
              <a:rPr lang="en-US" dirty="0" err="1" smtClean="0"/>
              <a:t>liberalismo</a:t>
            </a:r>
            <a:r>
              <a:rPr lang="en-US" dirty="0" smtClean="0"/>
              <a:t> (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, </a:t>
            </a:r>
            <a:r>
              <a:rPr lang="en-US" dirty="0" err="1" smtClean="0"/>
              <a:t>democracia</a:t>
            </a:r>
            <a:r>
              <a:rPr lang="en-US" dirty="0" smtClean="0"/>
              <a:t> </a:t>
            </a:r>
            <a:r>
              <a:rPr lang="en-US" dirty="0" err="1" smtClean="0"/>
              <a:t>representativa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garantía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libertades</a:t>
            </a:r>
            <a:r>
              <a:rPr lang="en-US" dirty="0" smtClean="0"/>
              <a:t> </a:t>
            </a:r>
            <a:r>
              <a:rPr lang="en-US" dirty="0" err="1" smtClean="0"/>
              <a:t>individuales</a:t>
            </a:r>
            <a:r>
              <a:rPr lang="en-US" dirty="0" smtClean="0"/>
              <a:t>)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populismo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la </a:t>
            </a:r>
            <a:r>
              <a:rPr lang="en-US" dirty="0" err="1" smtClean="0"/>
              <a:t>democracia</a:t>
            </a:r>
            <a:r>
              <a:rPr lang="en-US" dirty="0" smtClean="0"/>
              <a:t> </a:t>
            </a:r>
            <a:r>
              <a:rPr lang="en-US" dirty="0" err="1" smtClean="0"/>
              <a:t>directa</a:t>
            </a:r>
            <a:endParaRPr lang="en-US" dirty="0" smtClean="0"/>
          </a:p>
          <a:p>
            <a:pPr lvl="2"/>
            <a:r>
              <a:rPr lang="en-US" dirty="0" smtClean="0"/>
              <a:t>La </a:t>
            </a:r>
            <a:r>
              <a:rPr lang="en-US" dirty="0" err="1" smtClean="0"/>
              <a:t>democracia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el </a:t>
            </a:r>
            <a:r>
              <a:rPr lang="en-US" dirty="0" err="1" smtClean="0"/>
              <a:t>populismo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minadas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votaciones</a:t>
            </a:r>
            <a:endParaRPr lang="en-US" dirty="0" smtClean="0"/>
          </a:p>
          <a:p>
            <a:pPr lvl="2"/>
            <a:r>
              <a:rPr lang="en-US" dirty="0" smtClean="0"/>
              <a:t>No </a:t>
            </a:r>
            <a:r>
              <a:rPr lang="en-US" dirty="0" err="1" smtClean="0"/>
              <a:t>así</a:t>
            </a:r>
            <a:r>
              <a:rPr lang="en-US" dirty="0" smtClean="0"/>
              <a:t> el </a:t>
            </a:r>
            <a:r>
              <a:rPr lang="en-US" dirty="0" err="1" smtClean="0"/>
              <a:t>liberalismo</a:t>
            </a:r>
            <a:r>
              <a:rPr lang="en-US" dirty="0" smtClean="0"/>
              <a:t>. Si </a:t>
            </a:r>
            <a:r>
              <a:rPr lang="en-US" dirty="0" err="1" smtClean="0"/>
              <a:t>bien</a:t>
            </a:r>
            <a:r>
              <a:rPr lang="en-US" dirty="0" smtClean="0"/>
              <a:t> la </a:t>
            </a:r>
            <a:r>
              <a:rPr lang="en-US" dirty="0" err="1" smtClean="0"/>
              <a:t>democracia</a:t>
            </a:r>
            <a:r>
              <a:rPr lang="en-US" dirty="0" smtClean="0"/>
              <a:t> “</a:t>
            </a:r>
            <a:r>
              <a:rPr lang="en-US" dirty="0" err="1" smtClean="0"/>
              <a:t>expresiva</a:t>
            </a:r>
            <a:r>
              <a:rPr lang="en-US" dirty="0" smtClean="0"/>
              <a:t>”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imposible</a:t>
            </a:r>
            <a:r>
              <a:rPr lang="en-US" dirty="0" smtClean="0"/>
              <a:t>, la </a:t>
            </a:r>
            <a:r>
              <a:rPr lang="en-US" dirty="0" err="1" smtClean="0"/>
              <a:t>democracia</a:t>
            </a:r>
            <a:r>
              <a:rPr lang="en-US" dirty="0" smtClean="0"/>
              <a:t> “</a:t>
            </a:r>
            <a:r>
              <a:rPr lang="en-US" dirty="0" err="1" smtClean="0"/>
              <a:t>defensiva</a:t>
            </a:r>
            <a:r>
              <a:rPr lang="en-US" dirty="0" smtClean="0"/>
              <a:t>” </a:t>
            </a:r>
            <a:r>
              <a:rPr lang="en-US" dirty="0" err="1" smtClean="0"/>
              <a:t>sí</a:t>
            </a:r>
            <a:r>
              <a:rPr lang="en-US" dirty="0" smtClean="0"/>
              <a:t> </a:t>
            </a:r>
            <a:r>
              <a:rPr lang="en-US" dirty="0" err="1" smtClean="0"/>
              <a:t>encuentra</a:t>
            </a:r>
            <a:r>
              <a:rPr lang="en-US" dirty="0" smtClean="0"/>
              <a:t> </a:t>
            </a:r>
            <a:r>
              <a:rPr lang="en-US" dirty="0" err="1" smtClean="0"/>
              <a:t>justificación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II. Critiquing Public Choice. Voters, elections and market for legislation (4)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Pero</a:t>
            </a:r>
            <a:r>
              <a:rPr lang="en-US" dirty="0" smtClean="0"/>
              <a:t>, ¿</a:t>
            </a:r>
            <a:r>
              <a:rPr lang="en-US" dirty="0" err="1" smtClean="0"/>
              <a:t>prueba</a:t>
            </a:r>
            <a:r>
              <a:rPr lang="en-US" dirty="0" smtClean="0"/>
              <a:t> Riker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Para Riker, la </a:t>
            </a:r>
            <a:r>
              <a:rPr lang="en-US" dirty="0" err="1" smtClean="0"/>
              <a:t>falta</a:t>
            </a:r>
            <a:r>
              <a:rPr lang="en-US" dirty="0" smtClean="0"/>
              <a:t> de un </a:t>
            </a:r>
            <a:r>
              <a:rPr lang="en-US" dirty="0" err="1" smtClean="0"/>
              <a:t>fundamento</a:t>
            </a:r>
            <a:r>
              <a:rPr lang="en-US" dirty="0" smtClean="0"/>
              <a:t> </a:t>
            </a:r>
            <a:r>
              <a:rPr lang="en-US" dirty="0" err="1" smtClean="0"/>
              <a:t>sólido</a:t>
            </a:r>
            <a:r>
              <a:rPr lang="en-US" dirty="0" smtClean="0"/>
              <a:t> </a:t>
            </a:r>
            <a:r>
              <a:rPr lang="en-US" dirty="0" err="1" smtClean="0"/>
              <a:t>procedimental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democracia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liberalismo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sólo</a:t>
            </a:r>
            <a:r>
              <a:rPr lang="en-US" dirty="0" smtClean="0"/>
              <a:t> un </a:t>
            </a:r>
            <a:r>
              <a:rPr lang="en-US" dirty="0" err="1" smtClean="0"/>
              <a:t>argumento</a:t>
            </a:r>
            <a:r>
              <a:rPr lang="en-US" dirty="0" smtClean="0"/>
              <a:t> en contra de la </a:t>
            </a:r>
            <a:r>
              <a:rPr lang="en-US" dirty="0" err="1" smtClean="0"/>
              <a:t>democracia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Su </a:t>
            </a:r>
            <a:r>
              <a:rPr lang="en-US" dirty="0" err="1" smtClean="0"/>
              <a:t>preferencia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no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otro</a:t>
            </a:r>
            <a:r>
              <a:rPr lang="en-US" dirty="0" smtClean="0"/>
              <a:t> no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justificada</a:t>
            </a:r>
            <a:endParaRPr lang="en-US" dirty="0" smtClean="0"/>
          </a:p>
          <a:p>
            <a:r>
              <a:rPr lang="en-US" dirty="0" err="1" smtClean="0"/>
              <a:t>Además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estructuras</a:t>
            </a:r>
            <a:r>
              <a:rPr lang="en-US" dirty="0" smtClean="0"/>
              <a:t> </a:t>
            </a:r>
            <a:r>
              <a:rPr lang="en-US" dirty="0" err="1" smtClean="0"/>
              <a:t>institucionales</a:t>
            </a:r>
            <a:r>
              <a:rPr lang="en-US" dirty="0" smtClean="0"/>
              <a:t> </a:t>
            </a:r>
            <a:r>
              <a:rPr lang="en-US" dirty="0" err="1" smtClean="0"/>
              <a:t>suavizan</a:t>
            </a:r>
            <a:r>
              <a:rPr lang="en-US" dirty="0" smtClean="0"/>
              <a:t> el </a:t>
            </a:r>
            <a:r>
              <a:rPr lang="en-US" dirty="0" err="1" smtClean="0"/>
              <a:t>carácter</a:t>
            </a:r>
            <a:r>
              <a:rPr lang="en-US" dirty="0" smtClean="0"/>
              <a:t> </a:t>
            </a:r>
            <a:r>
              <a:rPr lang="en-US" dirty="0" err="1" smtClean="0"/>
              <a:t>caótico</a:t>
            </a:r>
            <a:r>
              <a:rPr lang="en-US" dirty="0" smtClean="0"/>
              <a:t> </a:t>
            </a:r>
            <a:r>
              <a:rPr lang="en-US" dirty="0" err="1" smtClean="0"/>
              <a:t>predecido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Arrow</a:t>
            </a:r>
          </a:p>
          <a:p>
            <a:pPr lvl="1"/>
            <a:r>
              <a:rPr lang="en-US" dirty="0" err="1" smtClean="0"/>
              <a:t>Nuestros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democráticos</a:t>
            </a:r>
            <a:r>
              <a:rPr lang="en-US" dirty="0" smtClean="0"/>
              <a:t> </a:t>
            </a:r>
            <a:r>
              <a:rPr lang="en-US" dirty="0" err="1" smtClean="0"/>
              <a:t>corresponden</a:t>
            </a:r>
            <a:r>
              <a:rPr lang="en-US" dirty="0" smtClean="0"/>
              <a:t> a </a:t>
            </a:r>
            <a:r>
              <a:rPr lang="en-US" dirty="0" err="1" smtClean="0"/>
              <a:t>nuestras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 </a:t>
            </a:r>
            <a:r>
              <a:rPr lang="en-US" dirty="0" err="1" smtClean="0"/>
              <a:t>nuestros</a:t>
            </a:r>
            <a:r>
              <a:rPr lang="en-US" dirty="0" smtClean="0"/>
              <a:t> </a:t>
            </a:r>
            <a:r>
              <a:rPr lang="en-US" dirty="0" err="1" smtClean="0"/>
              <a:t>mecanismos</a:t>
            </a:r>
            <a:r>
              <a:rPr lang="en-US" dirty="0" smtClean="0"/>
              <a:t> </a:t>
            </a:r>
            <a:r>
              <a:rPr lang="en-US" dirty="0" err="1" smtClean="0"/>
              <a:t>institucionales</a:t>
            </a:r>
            <a:endParaRPr lang="en-US" dirty="0" smtClean="0"/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acuerdo</a:t>
            </a:r>
            <a:r>
              <a:rPr lang="en-US" dirty="0" smtClean="0"/>
              <a:t> a Arrow, no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posibilidades</a:t>
            </a:r>
            <a:r>
              <a:rPr lang="en-US" dirty="0" smtClean="0"/>
              <a:t> son </a:t>
            </a:r>
            <a:r>
              <a:rPr lang="en-US" dirty="0" err="1" smtClean="0"/>
              <a:t>iguales</a:t>
            </a:r>
            <a:r>
              <a:rPr lang="en-US" dirty="0" smtClean="0"/>
              <a:t>. Si </a:t>
            </a:r>
            <a:r>
              <a:rPr lang="en-US" dirty="0" err="1" smtClean="0"/>
              <a:t>bien</a:t>
            </a:r>
            <a:r>
              <a:rPr lang="en-US" dirty="0" smtClean="0"/>
              <a:t>,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haber</a:t>
            </a:r>
            <a:r>
              <a:rPr lang="en-US" dirty="0" smtClean="0"/>
              <a:t> cycling,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opciones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preferidas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chance de </a:t>
            </a:r>
            <a:r>
              <a:rPr lang="en-US" dirty="0" err="1" smtClean="0"/>
              <a:t>ganar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II. Critiquing Public Choice. Voters, elections and market for legislation (5)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Delegación</a:t>
            </a:r>
            <a:endParaRPr lang="en-US" dirty="0" smtClean="0"/>
          </a:p>
          <a:p>
            <a:pPr lvl="1"/>
            <a:r>
              <a:rPr lang="en-US" dirty="0" err="1" smtClean="0"/>
              <a:t>Además</a:t>
            </a:r>
            <a:r>
              <a:rPr lang="en-US" dirty="0" smtClean="0"/>
              <a:t>, dado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decisiones</a:t>
            </a:r>
            <a:r>
              <a:rPr lang="en-US" dirty="0" smtClean="0"/>
              <a:t> de  </a:t>
            </a:r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gobierno</a:t>
            </a:r>
            <a:r>
              <a:rPr lang="en-US" dirty="0" smtClean="0"/>
              <a:t> son </a:t>
            </a:r>
            <a:r>
              <a:rPr lang="en-US" dirty="0" err="1" smtClean="0"/>
              <a:t>habitualmente</a:t>
            </a:r>
            <a:r>
              <a:rPr lang="en-US" dirty="0" smtClean="0"/>
              <a:t> </a:t>
            </a:r>
            <a:r>
              <a:rPr lang="en-US" dirty="0" err="1" smtClean="0"/>
              <a:t>vía</a:t>
            </a:r>
            <a:r>
              <a:rPr lang="en-US" dirty="0" smtClean="0"/>
              <a:t> </a:t>
            </a:r>
            <a:r>
              <a:rPr lang="en-US" dirty="0" err="1" smtClean="0"/>
              <a:t>delegación</a:t>
            </a:r>
            <a:r>
              <a:rPr lang="en-US" dirty="0" smtClean="0"/>
              <a:t>, el </a:t>
            </a:r>
            <a:r>
              <a:rPr lang="en-US" dirty="0" err="1" smtClean="0"/>
              <a:t>resultado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caótico</a:t>
            </a:r>
            <a:r>
              <a:rPr lang="en-US" dirty="0" smtClean="0"/>
              <a:t>. El </a:t>
            </a:r>
            <a:r>
              <a:rPr lang="en-US" dirty="0" err="1" smtClean="0"/>
              <a:t>significado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buscarse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acciones</a:t>
            </a:r>
            <a:r>
              <a:rPr lang="en-US" dirty="0" smtClean="0"/>
              <a:t> de </a:t>
            </a:r>
            <a:r>
              <a:rPr lang="en-US" dirty="0" err="1" smtClean="0"/>
              <a:t>aquellos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ejercen</a:t>
            </a:r>
            <a:r>
              <a:rPr lang="en-US" dirty="0" smtClean="0"/>
              <a:t> el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delegado</a:t>
            </a:r>
            <a:endParaRPr lang="en-US" dirty="0" smtClean="0"/>
          </a:p>
          <a:p>
            <a:pPr lvl="1"/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ende</a:t>
            </a:r>
            <a:r>
              <a:rPr lang="en-US" dirty="0" smtClean="0"/>
              <a:t>,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debemos</a:t>
            </a:r>
            <a:r>
              <a:rPr lang="en-US" dirty="0" smtClean="0"/>
              <a:t> </a:t>
            </a:r>
            <a:r>
              <a:rPr lang="en-US" dirty="0" err="1" smtClean="0"/>
              <a:t>describir</a:t>
            </a:r>
            <a:r>
              <a:rPr lang="en-US" dirty="0" smtClean="0"/>
              <a:t> </a:t>
            </a:r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gobierno</a:t>
            </a:r>
            <a:r>
              <a:rPr lang="en-US" dirty="0" smtClean="0"/>
              <a:t> no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democracia</a:t>
            </a:r>
            <a:r>
              <a:rPr lang="en-US" dirty="0" smtClean="0"/>
              <a:t> </a:t>
            </a:r>
            <a:r>
              <a:rPr lang="en-US" dirty="0" err="1" smtClean="0"/>
              <a:t>representativa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dictadores</a:t>
            </a:r>
            <a:r>
              <a:rPr lang="en-US" dirty="0" smtClean="0"/>
              <a:t> </a:t>
            </a:r>
            <a:r>
              <a:rPr lang="en-US" dirty="0" err="1" smtClean="0"/>
              <a:t>institucionales</a:t>
            </a:r>
            <a:r>
              <a:rPr lang="en-US" dirty="0" smtClean="0"/>
              <a:t> </a:t>
            </a:r>
            <a:r>
              <a:rPr lang="en-US" dirty="0" err="1" smtClean="0"/>
              <a:t>transitorios</a:t>
            </a:r>
            <a:endParaRPr lang="en-US" dirty="0" smtClean="0"/>
          </a:p>
          <a:p>
            <a:pPr lvl="2"/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perspectiva</a:t>
            </a:r>
            <a:r>
              <a:rPr lang="en-US" dirty="0" smtClean="0"/>
              <a:t> la </a:t>
            </a:r>
            <a:r>
              <a:rPr lang="en-US" dirty="0" err="1" smtClean="0"/>
              <a:t>tradición</a:t>
            </a:r>
            <a:r>
              <a:rPr lang="en-US" dirty="0" smtClean="0"/>
              <a:t> de la </a:t>
            </a:r>
            <a:r>
              <a:rPr lang="en-US" dirty="0" err="1" smtClean="0"/>
              <a:t>teoría</a:t>
            </a:r>
            <a:r>
              <a:rPr lang="en-US" dirty="0" smtClean="0"/>
              <a:t> de </a:t>
            </a:r>
            <a:r>
              <a:rPr lang="en-US" dirty="0" err="1" smtClean="0"/>
              <a:t>votaciones</a:t>
            </a:r>
            <a:r>
              <a:rPr lang="en-US" dirty="0" smtClean="0"/>
              <a:t> de Arrow </a:t>
            </a:r>
            <a:r>
              <a:rPr lang="en-US" dirty="0" err="1" smtClean="0"/>
              <a:t>simplemente</a:t>
            </a:r>
            <a:r>
              <a:rPr lang="en-US" dirty="0" smtClean="0"/>
              <a:t> genera la </a:t>
            </a:r>
            <a:r>
              <a:rPr lang="en-US" dirty="0" err="1" smtClean="0"/>
              <a:t>plataforma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pensar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seriamente</a:t>
            </a:r>
            <a:r>
              <a:rPr lang="en-US" dirty="0" smtClean="0"/>
              <a:t> </a:t>
            </a:r>
            <a:r>
              <a:rPr lang="en-US" dirty="0" err="1" smtClean="0"/>
              <a:t>acerca</a:t>
            </a:r>
            <a:r>
              <a:rPr lang="en-US" dirty="0" smtClean="0"/>
              <a:t> de la </a:t>
            </a:r>
            <a:r>
              <a:rPr lang="en-US" dirty="0" err="1" smtClean="0"/>
              <a:t>aceptabilidad</a:t>
            </a:r>
            <a:r>
              <a:rPr lang="en-US" dirty="0" smtClean="0"/>
              <a:t> del </a:t>
            </a:r>
            <a:r>
              <a:rPr lang="en-US" dirty="0" err="1" smtClean="0"/>
              <a:t>diseño</a:t>
            </a:r>
            <a:r>
              <a:rPr lang="en-US" dirty="0" smtClean="0"/>
              <a:t> de </a:t>
            </a:r>
            <a:r>
              <a:rPr lang="en-US" dirty="0" err="1" smtClean="0"/>
              <a:t>nuestras</a:t>
            </a:r>
            <a:r>
              <a:rPr lang="en-US" dirty="0" smtClean="0"/>
              <a:t>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democráticas</a:t>
            </a:r>
            <a:r>
              <a:rPr lang="en-US" dirty="0" smtClean="0"/>
              <a:t> dada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presente</a:t>
            </a:r>
            <a:r>
              <a:rPr lang="en-US" dirty="0" smtClean="0"/>
              <a:t> </a:t>
            </a:r>
            <a:r>
              <a:rPr lang="en-US" dirty="0" err="1" smtClean="0"/>
              <a:t>posibilidad</a:t>
            </a:r>
            <a:r>
              <a:rPr lang="en-US" dirty="0" smtClean="0"/>
              <a:t> de </a:t>
            </a:r>
            <a:r>
              <a:rPr lang="en-US" dirty="0" err="1" smtClean="0"/>
              <a:t>fracasar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II. Critiquing Public Choice. Interest groups 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visión</a:t>
            </a:r>
            <a:r>
              <a:rPr lang="en-US" dirty="0" smtClean="0"/>
              <a:t> </a:t>
            </a:r>
            <a:r>
              <a:rPr lang="en-US" dirty="0" err="1" smtClean="0"/>
              <a:t>pesimista</a:t>
            </a:r>
            <a:r>
              <a:rPr lang="en-US" dirty="0" smtClean="0"/>
              <a:t> </a:t>
            </a:r>
            <a:r>
              <a:rPr lang="en-US" dirty="0" smtClean="0"/>
              <a:t>de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impacto</a:t>
            </a:r>
            <a:r>
              <a:rPr lang="en-US" dirty="0" smtClean="0"/>
              <a:t> en la </a:t>
            </a:r>
            <a:r>
              <a:rPr lang="en-US" dirty="0" err="1" smtClean="0"/>
              <a:t>legislación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completa</a:t>
            </a:r>
            <a:endParaRPr lang="en-US" dirty="0" smtClean="0"/>
          </a:p>
          <a:p>
            <a:r>
              <a:rPr lang="en-US" dirty="0" err="1" smtClean="0"/>
              <a:t>Necesitamos</a:t>
            </a:r>
            <a:r>
              <a:rPr lang="en-US" dirty="0" smtClean="0"/>
              <a:t> dos </a:t>
            </a:r>
            <a:r>
              <a:rPr lang="en-US" dirty="0" err="1" smtClean="0"/>
              <a:t>consideraciones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primera</a:t>
            </a:r>
            <a:r>
              <a:rPr lang="en-US" dirty="0" smtClean="0"/>
              <a:t> se </a:t>
            </a:r>
            <a:r>
              <a:rPr lang="en-US" dirty="0" err="1" smtClean="0"/>
              <a:t>refiere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ambig</a:t>
            </a:r>
            <a:r>
              <a:rPr lang="en-US" dirty="0" err="1" smtClean="0"/>
              <a:t>ü</a:t>
            </a:r>
            <a:r>
              <a:rPr lang="en-US" dirty="0" err="1" smtClean="0"/>
              <a:t>edades</a:t>
            </a:r>
            <a:r>
              <a:rPr lang="en-US" dirty="0" smtClean="0"/>
              <a:t> </a:t>
            </a:r>
            <a:r>
              <a:rPr lang="en-US" dirty="0" err="1" smtClean="0"/>
              <a:t>conceptuales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anomalías</a:t>
            </a:r>
            <a:r>
              <a:rPr lang="en-US" dirty="0" smtClean="0"/>
              <a:t> </a:t>
            </a:r>
            <a:r>
              <a:rPr lang="en-US" dirty="0" err="1" smtClean="0"/>
              <a:t>predictivas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temperar</a:t>
            </a:r>
            <a:r>
              <a:rPr lang="en-US" dirty="0" smtClean="0"/>
              <a:t> </a:t>
            </a:r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entusiasmo</a:t>
            </a:r>
            <a:r>
              <a:rPr lang="en-US" dirty="0" smtClean="0"/>
              <a:t> de </a:t>
            </a:r>
            <a:r>
              <a:rPr lang="en-US" dirty="0" err="1" smtClean="0"/>
              <a:t>deducir</a:t>
            </a:r>
            <a:r>
              <a:rPr lang="en-US" dirty="0" smtClean="0"/>
              <a:t> </a:t>
            </a:r>
            <a:r>
              <a:rPr lang="en-US" dirty="0" err="1" smtClean="0"/>
              <a:t>conclusiones</a:t>
            </a:r>
            <a:r>
              <a:rPr lang="en-US" dirty="0" smtClean="0"/>
              <a:t> </a:t>
            </a:r>
            <a:r>
              <a:rPr lang="en-US" dirty="0" err="1" smtClean="0"/>
              <a:t>generales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base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premisas</a:t>
            </a:r>
            <a:r>
              <a:rPr lang="en-US" dirty="0" smtClean="0"/>
              <a:t> del public choice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reevalúa</a:t>
            </a:r>
            <a:r>
              <a:rPr lang="en-US" dirty="0" smtClean="0"/>
              <a:t> la </a:t>
            </a:r>
            <a:r>
              <a:rPr lang="en-US" dirty="0" err="1" smtClean="0"/>
              <a:t>utilidad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ideas del </a:t>
            </a:r>
            <a:r>
              <a:rPr lang="en-US" i="1" dirty="0" smtClean="0"/>
              <a:t>public choice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son </a:t>
            </a:r>
            <a:r>
              <a:rPr lang="en-US" dirty="0" err="1" smtClean="0"/>
              <a:t>empleadas</a:t>
            </a:r>
            <a:r>
              <a:rPr lang="en-US" dirty="0" smtClean="0"/>
              <a:t> de </a:t>
            </a:r>
            <a:r>
              <a:rPr lang="en-US" dirty="0" err="1" smtClean="0"/>
              <a:t>manera</a:t>
            </a:r>
            <a:r>
              <a:rPr lang="en-US" dirty="0" smtClean="0"/>
              <a:t> </a:t>
            </a:r>
            <a:r>
              <a:rPr lang="en-US" dirty="0" err="1" smtClean="0"/>
              <a:t>tentativa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discriminatoria</a:t>
            </a:r>
            <a:r>
              <a:rPr lang="en-US" dirty="0" smtClean="0"/>
              <a:t> (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,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veces</a:t>
            </a:r>
            <a:r>
              <a:rPr lang="en-US" dirty="0" smtClean="0"/>
              <a:t> </a:t>
            </a:r>
            <a:r>
              <a:rPr lang="en-US" dirty="0" err="1" smtClean="0"/>
              <a:t>sí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otras</a:t>
            </a:r>
            <a:r>
              <a:rPr lang="en-US" dirty="0" smtClean="0"/>
              <a:t> no)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II. Critiquing Public Choice. Interest groups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Razones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rechazo</a:t>
            </a:r>
            <a:endParaRPr lang="en-US" dirty="0" smtClean="0"/>
          </a:p>
          <a:p>
            <a:pPr lvl="1"/>
            <a:r>
              <a:rPr lang="en-US" dirty="0" err="1" smtClean="0"/>
              <a:t>Predicciones</a:t>
            </a:r>
            <a:r>
              <a:rPr lang="en-US" dirty="0" smtClean="0"/>
              <a:t> </a:t>
            </a:r>
            <a:r>
              <a:rPr lang="en-US" dirty="0" err="1" smtClean="0"/>
              <a:t>equivocadas</a:t>
            </a:r>
            <a:endParaRPr lang="en-US" dirty="0" smtClean="0"/>
          </a:p>
          <a:p>
            <a:pPr lvl="2"/>
            <a:r>
              <a:rPr lang="en-US" dirty="0" err="1" smtClean="0"/>
              <a:t>Ej</a:t>
            </a:r>
            <a:r>
              <a:rPr lang="en-US" dirty="0" smtClean="0"/>
              <a:t>. </a:t>
            </a:r>
            <a:r>
              <a:rPr lang="en-US" dirty="0" err="1" smtClean="0"/>
              <a:t>Derregulación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aerolíneas</a:t>
            </a:r>
            <a:r>
              <a:rPr lang="en-US" dirty="0" smtClean="0"/>
              <a:t> en USA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Europa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reciente</a:t>
            </a:r>
            <a:r>
              <a:rPr lang="en-US" dirty="0" smtClean="0"/>
              <a:t> </a:t>
            </a:r>
            <a:r>
              <a:rPr lang="en-US" dirty="0" err="1" smtClean="0"/>
              <a:t>delación</a:t>
            </a:r>
            <a:r>
              <a:rPr lang="en-US" dirty="0" smtClean="0"/>
              <a:t> </a:t>
            </a:r>
            <a:r>
              <a:rPr lang="en-US" dirty="0" err="1" smtClean="0"/>
              <a:t>compensada</a:t>
            </a:r>
            <a:r>
              <a:rPr lang="en-US" dirty="0" smtClean="0"/>
              <a:t> en Chile</a:t>
            </a:r>
          </a:p>
          <a:p>
            <a:pPr lvl="1"/>
            <a:r>
              <a:rPr lang="en-US" dirty="0" smtClean="0"/>
              <a:t>Nueva </a:t>
            </a:r>
            <a:r>
              <a:rPr lang="en-US" dirty="0" err="1" smtClean="0"/>
              <a:t>figuras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calzan</a:t>
            </a:r>
            <a:r>
              <a:rPr lang="en-US" dirty="0" smtClean="0"/>
              <a:t> con la </a:t>
            </a:r>
            <a:r>
              <a:rPr lang="en-US" dirty="0" err="1" smtClean="0"/>
              <a:t>teoría</a:t>
            </a:r>
            <a:endParaRPr lang="en-US" dirty="0" smtClean="0"/>
          </a:p>
          <a:p>
            <a:pPr lvl="2"/>
            <a:r>
              <a:rPr lang="en-US" dirty="0" smtClean="0"/>
              <a:t>“Entrepreneurial politics”	</a:t>
            </a:r>
          </a:p>
          <a:p>
            <a:pPr lvl="3"/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un </a:t>
            </a:r>
            <a:r>
              <a:rPr lang="en-US" dirty="0" err="1" smtClean="0"/>
              <a:t>grupo</a:t>
            </a:r>
            <a:r>
              <a:rPr lang="en-US" dirty="0" smtClean="0"/>
              <a:t> especial, </a:t>
            </a:r>
            <a:r>
              <a:rPr lang="en-US" dirty="0" err="1" smtClean="0"/>
              <a:t>buscan</a:t>
            </a:r>
            <a:r>
              <a:rPr lang="en-US" dirty="0" smtClean="0"/>
              <a:t> </a:t>
            </a:r>
            <a:r>
              <a:rPr lang="en-US" dirty="0" err="1" smtClean="0"/>
              <a:t>apelar</a:t>
            </a:r>
            <a:r>
              <a:rPr lang="en-US" dirty="0" smtClean="0"/>
              <a:t> a un </a:t>
            </a:r>
            <a:r>
              <a:rPr lang="en-US" dirty="0" err="1" smtClean="0"/>
              <a:t>electorado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endParaRPr lang="en-US" dirty="0" smtClean="0"/>
          </a:p>
          <a:p>
            <a:pPr lvl="2"/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</a:t>
            </a:r>
          </a:p>
          <a:p>
            <a:pPr lvl="3"/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difusos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debieran</a:t>
            </a:r>
            <a:r>
              <a:rPr lang="en-US" dirty="0" smtClean="0"/>
              <a:t> </a:t>
            </a:r>
            <a:r>
              <a:rPr lang="en-US" dirty="0" err="1" smtClean="0"/>
              <a:t>organizarse</a:t>
            </a:r>
            <a:r>
              <a:rPr lang="en-US" dirty="0" smtClean="0"/>
              <a:t> </a:t>
            </a:r>
            <a:r>
              <a:rPr lang="en-US" dirty="0" err="1" smtClean="0"/>
              <a:t>según</a:t>
            </a:r>
            <a:r>
              <a:rPr lang="en-US" dirty="0" smtClean="0"/>
              <a:t> la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dirty="0" err="1" smtClean="0"/>
              <a:t>olsoniana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 social pro-</a:t>
            </a:r>
            <a:r>
              <a:rPr lang="en-US" dirty="0" err="1" smtClean="0"/>
              <a:t>pobres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II. Critiquing Public Choice. Interest groups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Obviamente</a:t>
            </a:r>
            <a:r>
              <a:rPr lang="en-US" dirty="0" smtClean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alternativa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ampliar</a:t>
            </a:r>
            <a:r>
              <a:rPr lang="en-US" dirty="0" smtClean="0"/>
              <a:t> el </a:t>
            </a:r>
            <a:r>
              <a:rPr lang="en-US" dirty="0" err="1" smtClean="0"/>
              <a:t>ámbito</a:t>
            </a:r>
            <a:r>
              <a:rPr lang="en-US" dirty="0" smtClean="0"/>
              <a:t> de la </a:t>
            </a:r>
            <a:r>
              <a:rPr lang="en-US" dirty="0" err="1" smtClean="0"/>
              <a:t>teoría</a:t>
            </a:r>
            <a:endParaRPr lang="en-US" dirty="0" smtClean="0"/>
          </a:p>
          <a:p>
            <a:pPr lvl="1"/>
            <a:r>
              <a:rPr lang="en-US" dirty="0" err="1" smtClean="0"/>
              <a:t>Ej</a:t>
            </a:r>
            <a:r>
              <a:rPr lang="en-US" dirty="0" smtClean="0"/>
              <a:t>.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incluir</a:t>
            </a:r>
            <a:r>
              <a:rPr lang="en-US" dirty="0" smtClean="0"/>
              <a:t> </a:t>
            </a:r>
            <a:r>
              <a:rPr lang="en-US" dirty="0" err="1" smtClean="0"/>
              <a:t>ahora</a:t>
            </a:r>
            <a:r>
              <a:rPr lang="en-US" dirty="0" smtClean="0"/>
              <a:t> a </a:t>
            </a:r>
            <a:r>
              <a:rPr lang="en-US" i="1" dirty="0" smtClean="0"/>
              <a:t>Amnesty International.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incluso</a:t>
            </a:r>
            <a:r>
              <a:rPr lang="en-US" dirty="0" smtClean="0"/>
              <a:t> </a:t>
            </a:r>
            <a:r>
              <a:rPr lang="en-US" dirty="0" err="1" smtClean="0"/>
              <a:t>haber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latentes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políticos</a:t>
            </a:r>
            <a:r>
              <a:rPr lang="en-US" dirty="0" smtClean="0"/>
              <a:t> “</a:t>
            </a:r>
            <a:r>
              <a:rPr lang="en-US" dirty="0" err="1" smtClean="0"/>
              <a:t>predicen</a:t>
            </a:r>
            <a:r>
              <a:rPr lang="en-US" dirty="0" smtClean="0"/>
              <a:t>”.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riesgo</a:t>
            </a:r>
            <a:r>
              <a:rPr lang="en-US" dirty="0" smtClean="0"/>
              <a:t> de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tendencia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public choice </a:t>
            </a:r>
            <a:r>
              <a:rPr lang="en-US" dirty="0" err="1" smtClean="0"/>
              <a:t>deja</a:t>
            </a:r>
            <a:r>
              <a:rPr lang="en-US" dirty="0" smtClean="0"/>
              <a:t> de ser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dirty="0" err="1" smtClean="0"/>
              <a:t>interesante</a:t>
            </a:r>
            <a:endParaRPr lang="en-US" dirty="0" smtClean="0"/>
          </a:p>
          <a:p>
            <a:pPr lvl="2"/>
            <a:r>
              <a:rPr lang="en-US" dirty="0" smtClean="0"/>
              <a:t>Las </a:t>
            </a:r>
            <a:r>
              <a:rPr lang="en-US" dirty="0" err="1" smtClean="0"/>
              <a:t>leyes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alteran</a:t>
            </a:r>
            <a:r>
              <a:rPr lang="en-US" dirty="0" smtClean="0"/>
              <a:t> </a:t>
            </a:r>
            <a:r>
              <a:rPr lang="en-US" dirty="0" err="1" smtClean="0"/>
              <a:t>expectativas</a:t>
            </a:r>
            <a:r>
              <a:rPr lang="en-US" dirty="0" smtClean="0"/>
              <a:t>. Ex post </a:t>
            </a:r>
            <a:r>
              <a:rPr lang="en-US" dirty="0" err="1" smtClean="0"/>
              <a:t>siempre</a:t>
            </a:r>
            <a:r>
              <a:rPr lang="en-US" dirty="0" smtClean="0"/>
              <a:t> hay un </a:t>
            </a:r>
            <a:r>
              <a:rPr lang="en-US" dirty="0" err="1" smtClean="0"/>
              <a:t>grupo</a:t>
            </a:r>
            <a:r>
              <a:rPr lang="en-US" dirty="0" smtClean="0"/>
              <a:t> </a:t>
            </a:r>
            <a:r>
              <a:rPr lang="en-US" dirty="0" err="1" smtClean="0"/>
              <a:t>ganador</a:t>
            </a:r>
            <a:r>
              <a:rPr lang="en-US" dirty="0" smtClean="0"/>
              <a:t>. La </a:t>
            </a:r>
            <a:r>
              <a:rPr lang="en-US" dirty="0" err="1" smtClean="0"/>
              <a:t>teoría</a:t>
            </a:r>
            <a:r>
              <a:rPr lang="en-US" dirty="0" smtClean="0"/>
              <a:t> se pone </a:t>
            </a:r>
            <a:r>
              <a:rPr lang="en-US" dirty="0" err="1" smtClean="0"/>
              <a:t>tautológica</a:t>
            </a:r>
            <a:r>
              <a:rPr lang="en-US" dirty="0" smtClean="0"/>
              <a:t>!</a:t>
            </a:r>
            <a:endParaRPr lang="en-US" dirty="0" smtClean="0"/>
          </a:p>
          <a:p>
            <a:pPr lvl="2"/>
            <a:r>
              <a:rPr lang="en-US" dirty="0" smtClean="0"/>
              <a:t>Ex ante </a:t>
            </a:r>
            <a:r>
              <a:rPr lang="en-US" dirty="0" err="1" smtClean="0"/>
              <a:t>ya</a:t>
            </a:r>
            <a:r>
              <a:rPr lang="en-US" dirty="0" smtClean="0"/>
              <a:t> no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predecir</a:t>
            </a:r>
            <a:r>
              <a:rPr lang="en-US" dirty="0" smtClean="0"/>
              <a:t> nada. </a:t>
            </a:r>
            <a:r>
              <a:rPr lang="en-US" dirty="0" err="1" smtClean="0"/>
              <a:t>Salimos</a:t>
            </a:r>
            <a:r>
              <a:rPr lang="en-US" dirty="0" smtClean="0"/>
              <a:t> de la </a:t>
            </a:r>
            <a:r>
              <a:rPr lang="en-US" dirty="0" err="1" smtClean="0"/>
              <a:t>ciencia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entramos</a:t>
            </a:r>
            <a:r>
              <a:rPr lang="en-US" dirty="0" smtClean="0"/>
              <a:t> a la </a:t>
            </a:r>
            <a:r>
              <a:rPr lang="en-US" dirty="0" err="1" smtClean="0"/>
              <a:t>fe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II. Critiquing Public Choice. Interest groups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Hay </a:t>
            </a:r>
            <a:r>
              <a:rPr lang="en-US" dirty="0" err="1" smtClean="0"/>
              <a:t>además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ambiguos</a:t>
            </a:r>
            <a:r>
              <a:rPr lang="en-US" dirty="0" smtClean="0"/>
              <a:t>, </a:t>
            </a:r>
            <a:r>
              <a:rPr lang="en-US" dirty="0" err="1" smtClean="0"/>
              <a:t>especialmente</a:t>
            </a:r>
            <a:r>
              <a:rPr lang="en-US" dirty="0" smtClean="0"/>
              <a:t> los </a:t>
            </a:r>
            <a:r>
              <a:rPr lang="en-US" dirty="0" err="1" smtClean="0"/>
              <a:t>componentes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Al </a:t>
            </a:r>
            <a:r>
              <a:rPr lang="en-US" dirty="0" err="1" smtClean="0"/>
              <a:t>explicar</a:t>
            </a:r>
            <a:r>
              <a:rPr lang="en-US" dirty="0" smtClean="0"/>
              <a:t> la </a:t>
            </a:r>
            <a:r>
              <a:rPr lang="en-US" dirty="0" err="1" smtClean="0"/>
              <a:t>legislación</a:t>
            </a:r>
            <a:r>
              <a:rPr lang="en-US" dirty="0" smtClean="0"/>
              <a:t>, ¿</a:t>
            </a:r>
            <a:r>
              <a:rPr lang="en-US" dirty="0" err="1" smtClean="0"/>
              <a:t>debemos</a:t>
            </a:r>
            <a:r>
              <a:rPr lang="en-US" dirty="0" smtClean="0"/>
              <a:t> </a:t>
            </a:r>
            <a:r>
              <a:rPr lang="en-US" dirty="0" err="1" smtClean="0"/>
              <a:t>buscar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chicos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Si la </a:t>
            </a:r>
            <a:r>
              <a:rPr lang="en-US" dirty="0" err="1" smtClean="0"/>
              <a:t>unidad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plata</a:t>
            </a:r>
            <a:r>
              <a:rPr lang="en-US" dirty="0" smtClean="0"/>
              <a:t>,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chicos</a:t>
            </a:r>
            <a:endParaRPr lang="en-US" dirty="0" smtClean="0"/>
          </a:p>
          <a:p>
            <a:pPr lvl="2"/>
            <a:r>
              <a:rPr lang="en-US" dirty="0" smtClean="0"/>
              <a:t>Si la </a:t>
            </a:r>
            <a:r>
              <a:rPr lang="en-US" dirty="0" err="1" smtClean="0"/>
              <a:t>unidad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votos</a:t>
            </a:r>
            <a:r>
              <a:rPr lang="en-US" dirty="0" smtClean="0"/>
              <a:t>,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endParaRPr lang="en-US" dirty="0" smtClean="0"/>
          </a:p>
          <a:p>
            <a:pPr lvl="1"/>
            <a:r>
              <a:rPr lang="en-US" dirty="0" err="1" smtClean="0"/>
              <a:t>Ahora</a:t>
            </a:r>
            <a:r>
              <a:rPr lang="en-US" dirty="0" smtClean="0"/>
              <a:t>,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claro</a:t>
            </a:r>
            <a:r>
              <a:rPr lang="en-US" dirty="0" smtClean="0"/>
              <a:t>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chicos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conseguir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a </a:t>
            </a:r>
            <a:r>
              <a:rPr lang="en-US" dirty="0" err="1" smtClean="0"/>
              <a:t>costa</a:t>
            </a:r>
            <a:r>
              <a:rPr lang="en-US" dirty="0" smtClean="0"/>
              <a:t> de los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endParaRPr lang="en-US" dirty="0" smtClean="0"/>
          </a:p>
          <a:p>
            <a:pPr lvl="2"/>
            <a:r>
              <a:rPr lang="en-US" dirty="0" smtClean="0"/>
              <a:t>Es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contar</a:t>
            </a:r>
            <a:r>
              <a:rPr lang="en-US" dirty="0" smtClean="0"/>
              <a:t> con un </a:t>
            </a:r>
            <a:r>
              <a:rPr lang="en-US" dirty="0" err="1" smtClean="0"/>
              <a:t>sinnúmero</a:t>
            </a:r>
            <a:r>
              <a:rPr lang="en-US" dirty="0" smtClean="0"/>
              <a:t> de </a:t>
            </a:r>
            <a:r>
              <a:rPr lang="en-US" dirty="0" err="1" smtClean="0"/>
              <a:t>precisiones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 smtClean="0"/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debemos</a:t>
            </a:r>
            <a:r>
              <a:rPr lang="en-US" dirty="0" smtClean="0"/>
              <a:t> </a:t>
            </a:r>
            <a:r>
              <a:rPr lang="en-US" dirty="0" err="1" smtClean="0"/>
              <a:t>esperar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sea la </a:t>
            </a:r>
            <a:r>
              <a:rPr lang="en-US" dirty="0" err="1" smtClean="0"/>
              <a:t>legislación</a:t>
            </a:r>
            <a:r>
              <a:rPr lang="en-US" dirty="0" smtClean="0"/>
              <a:t> pro-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? ¿</a:t>
            </a:r>
            <a:r>
              <a:rPr lang="en-US" dirty="0" err="1" smtClean="0"/>
              <a:t>Precisas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vaga</a:t>
            </a:r>
            <a:r>
              <a:rPr lang="en-US" dirty="0" smtClean="0"/>
              <a:t>?</a:t>
            </a:r>
          </a:p>
          <a:p>
            <a:pPr lvl="2"/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teóricos</a:t>
            </a:r>
            <a:r>
              <a:rPr lang="en-US" dirty="0" smtClean="0"/>
              <a:t> </a:t>
            </a:r>
            <a:r>
              <a:rPr lang="en-US" dirty="0" err="1" smtClean="0"/>
              <a:t>dicen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precisa</a:t>
            </a:r>
            <a:r>
              <a:rPr lang="en-US" dirty="0" smtClean="0"/>
              <a:t>: el </a:t>
            </a:r>
            <a:r>
              <a:rPr lang="en-US" dirty="0" err="1" smtClean="0"/>
              <a:t>precio</a:t>
            </a:r>
            <a:r>
              <a:rPr lang="en-US" dirty="0" smtClean="0"/>
              <a:t> del </a:t>
            </a:r>
            <a:r>
              <a:rPr lang="en-US" dirty="0" err="1" smtClean="0"/>
              <a:t>acuerdo</a:t>
            </a:r>
            <a:r>
              <a:rPr lang="en-US" dirty="0" smtClean="0"/>
              <a:t> </a:t>
            </a:r>
            <a:r>
              <a:rPr lang="en-US" dirty="0" err="1" smtClean="0"/>
              <a:t>logrado</a:t>
            </a:r>
            <a:r>
              <a:rPr lang="en-US" dirty="0" smtClean="0"/>
              <a:t> </a:t>
            </a:r>
            <a:r>
              <a:rPr lang="en-US" dirty="0" err="1" smtClean="0"/>
              <a:t>exige</a:t>
            </a:r>
            <a:r>
              <a:rPr lang="en-US" dirty="0" smtClean="0"/>
              <a:t> </a:t>
            </a:r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claramente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obtuvo</a:t>
            </a:r>
            <a:endParaRPr lang="en-US" dirty="0" smtClean="0"/>
          </a:p>
          <a:p>
            <a:pPr lvl="2"/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predicen</a:t>
            </a:r>
            <a:r>
              <a:rPr lang="en-US" dirty="0" smtClean="0"/>
              <a:t> </a:t>
            </a:r>
            <a:r>
              <a:rPr lang="en-US" dirty="0" err="1" smtClean="0"/>
              <a:t>vaguedad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delegación</a:t>
            </a:r>
            <a:r>
              <a:rPr lang="en-US" dirty="0" smtClean="0"/>
              <a:t> a </a:t>
            </a:r>
            <a:r>
              <a:rPr lang="en-US" dirty="0" err="1" smtClean="0"/>
              <a:t>agencias</a:t>
            </a:r>
            <a:r>
              <a:rPr lang="en-US" dirty="0" smtClean="0"/>
              <a:t> </a:t>
            </a:r>
            <a:r>
              <a:rPr lang="en-US" dirty="0" err="1" smtClean="0"/>
              <a:t>administrativas</a:t>
            </a:r>
            <a:r>
              <a:rPr lang="en-US" dirty="0" smtClean="0"/>
              <a:t>,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así</a:t>
            </a:r>
            <a:r>
              <a:rPr lang="en-US" dirty="0" smtClean="0"/>
              <a:t> los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quedan</a:t>
            </a:r>
            <a:r>
              <a:rPr lang="en-US" dirty="0" smtClean="0"/>
              <a:t> </a:t>
            </a:r>
            <a:r>
              <a:rPr lang="en-US" dirty="0" err="1" smtClean="0"/>
              <a:t>protegidos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II. Critiquing Public Choice. Interest groups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_tradnl" dirty="0" smtClean="0"/>
              <a:t>Y aún más…</a:t>
            </a:r>
          </a:p>
          <a:p>
            <a:pPr lvl="1"/>
            <a:r>
              <a:rPr lang="es-ES_tradnl" dirty="0" smtClean="0"/>
              <a:t>Algunos ven a los grupos de interés y los legisladores negociando un acuerdo que genera rentas privadas financiadas con el gasto público (Stigler)</a:t>
            </a:r>
          </a:p>
          <a:p>
            <a:pPr lvl="1"/>
            <a:r>
              <a:rPr lang="es-ES_tradnl" dirty="0" smtClean="0"/>
              <a:t>Otros ven a los legisladores y reguladores como mediadores entre distintos tipos de grupos de interés que participan en un mercado que demanda y ofrece un nivel de equilibrio de bienes públicos (Becker)</a:t>
            </a:r>
          </a:p>
          <a:p>
            <a:pPr lvl="2"/>
            <a:r>
              <a:rPr lang="es-ES_tradnl" dirty="0" smtClean="0"/>
              <a:t>En estas visiones hay más espacio para el optimismo.</a:t>
            </a:r>
          </a:p>
          <a:p>
            <a:r>
              <a:rPr lang="es-ES_tradnl" dirty="0" smtClean="0"/>
              <a:t>Lo más grave es que las predicciones más cínicas no se dan</a:t>
            </a:r>
          </a:p>
          <a:p>
            <a:pPr lvl="1"/>
            <a:r>
              <a:rPr lang="es-ES_tradnl" dirty="0" smtClean="0"/>
              <a:t>La “apatía racional” que debieran mostrar los votantes y que permite las transacciones más siniestras, no se da. </a:t>
            </a:r>
          </a:p>
          <a:p>
            <a:pPr lvl="1"/>
            <a:r>
              <a:rPr lang="es-ES_tradnl" dirty="0" smtClean="0"/>
              <a:t>Un porcentaje importante de la población se informa y vota, no obstante los costos que ello implica.</a:t>
            </a:r>
          </a:p>
          <a:p>
            <a:pPr lvl="1"/>
            <a:r>
              <a:rPr lang="es-ES_tradnl" dirty="0" smtClean="0"/>
              <a:t>Dar lugar a las demandas de los grupos de interés viene dado a un costo en términos del electorado en general</a:t>
            </a:r>
            <a:endParaRPr lang="es-ES_trad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II. Critiquing Public Choice. Interest groups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monitoreo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castigo</a:t>
            </a:r>
            <a:r>
              <a:rPr lang="en-US" dirty="0" smtClean="0"/>
              <a:t> de los </a:t>
            </a:r>
            <a:r>
              <a:rPr lang="en-US" dirty="0" err="1" smtClean="0"/>
              <a:t>legisladores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parte de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limitado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mercado</a:t>
            </a:r>
            <a:r>
              <a:rPr lang="en-US" dirty="0" smtClean="0"/>
              <a:t> de </a:t>
            </a:r>
            <a:r>
              <a:rPr lang="en-US" dirty="0" err="1" smtClean="0"/>
              <a:t>senadores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diputados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altamente</a:t>
            </a:r>
            <a:r>
              <a:rPr lang="en-US" dirty="0" smtClean="0"/>
              <a:t> </a:t>
            </a:r>
            <a:r>
              <a:rPr lang="en-US" dirty="0" err="1" smtClean="0"/>
              <a:t>imperfecto</a:t>
            </a:r>
            <a:r>
              <a:rPr lang="en-US" dirty="0" smtClean="0"/>
              <a:t>. </a:t>
            </a:r>
            <a:r>
              <a:rPr lang="en-US" dirty="0" err="1" smtClean="0"/>
              <a:t>Muchos</a:t>
            </a:r>
            <a:r>
              <a:rPr lang="en-US" dirty="0" smtClean="0"/>
              <a:t> de </a:t>
            </a:r>
            <a:r>
              <a:rPr lang="en-US" dirty="0" err="1" smtClean="0"/>
              <a:t>ellos</a:t>
            </a:r>
            <a:r>
              <a:rPr lang="en-US" dirty="0" smtClean="0"/>
              <a:t> no son fungibles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“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monopólico</a:t>
            </a:r>
            <a:r>
              <a:rPr lang="en-US" dirty="0" smtClean="0"/>
              <a:t>” (</a:t>
            </a:r>
            <a:r>
              <a:rPr lang="en-US" dirty="0" err="1" smtClean="0"/>
              <a:t>ej</a:t>
            </a:r>
            <a:r>
              <a:rPr lang="en-US" dirty="0" smtClean="0"/>
              <a:t>. </a:t>
            </a:r>
            <a:r>
              <a:rPr lang="en-US" dirty="0" err="1" smtClean="0"/>
              <a:t>Presidente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Comisi</a:t>
            </a:r>
            <a:r>
              <a:rPr lang="en-US" dirty="0" err="1" smtClean="0"/>
              <a:t>ón</a:t>
            </a:r>
            <a:r>
              <a:rPr lang="en-US" dirty="0" smtClean="0"/>
              <a:t>).</a:t>
            </a:r>
            <a:endParaRPr lang="en-US" dirty="0" smtClean="0"/>
          </a:p>
          <a:p>
            <a:pPr lvl="1"/>
            <a:r>
              <a:rPr lang="en-US" dirty="0" smtClean="0"/>
              <a:t>Hay </a:t>
            </a:r>
            <a:r>
              <a:rPr lang="en-US" i="1" dirty="0" smtClean="0"/>
              <a:t>slack</a:t>
            </a:r>
            <a:r>
              <a:rPr lang="en-US" dirty="0" smtClean="0"/>
              <a:t> </a:t>
            </a:r>
            <a:r>
              <a:rPr lang="en-US" dirty="0" err="1" smtClean="0"/>
              <a:t>organizacional</a:t>
            </a:r>
            <a:r>
              <a:rPr lang="en-US" dirty="0" smtClean="0"/>
              <a:t> entre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los </a:t>
            </a:r>
            <a:r>
              <a:rPr lang="en-US" dirty="0" err="1" smtClean="0"/>
              <a:t>políticos</a:t>
            </a:r>
            <a:endParaRPr lang="en-US" dirty="0" smtClean="0"/>
          </a:p>
          <a:p>
            <a:pPr lvl="2"/>
            <a:r>
              <a:rPr lang="en-US" dirty="0" smtClean="0"/>
              <a:t>Este slack les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perseguir</a:t>
            </a:r>
            <a:r>
              <a:rPr lang="en-US" dirty="0" smtClean="0"/>
              <a:t> 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común</a:t>
            </a:r>
            <a:endParaRPr lang="en-US" dirty="0" smtClean="0"/>
          </a:p>
          <a:p>
            <a:pPr lvl="2"/>
            <a:r>
              <a:rPr lang="en-US" dirty="0" err="1" smtClean="0"/>
              <a:t>Además</a:t>
            </a:r>
            <a:r>
              <a:rPr lang="en-US" dirty="0" smtClean="0"/>
              <a:t>, los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tenían</a:t>
            </a:r>
            <a:r>
              <a:rPr lang="en-US" dirty="0" smtClean="0"/>
              <a:t> </a:t>
            </a:r>
            <a:r>
              <a:rPr lang="en-US" dirty="0" err="1" smtClean="0"/>
              <a:t>alternativas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,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veces</a:t>
            </a:r>
            <a:r>
              <a:rPr lang="en-US" dirty="0" smtClean="0"/>
              <a:t> </a:t>
            </a:r>
            <a:r>
              <a:rPr lang="en-US" dirty="0" err="1" smtClean="0"/>
              <a:t>lucrativas</a:t>
            </a:r>
            <a:r>
              <a:rPr lang="en-US" dirty="0" smtClean="0"/>
              <a:t> (</a:t>
            </a:r>
            <a:r>
              <a:rPr lang="en-US" dirty="0" err="1" smtClean="0"/>
              <a:t>ej</a:t>
            </a:r>
            <a:r>
              <a:rPr lang="en-US" dirty="0" smtClean="0"/>
              <a:t>. </a:t>
            </a:r>
            <a:r>
              <a:rPr lang="en-US" dirty="0" err="1" smtClean="0"/>
              <a:t>Frei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Piñera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Desde</a:t>
            </a:r>
            <a:r>
              <a:rPr lang="en-US" dirty="0" smtClean="0"/>
              <a:t> un </a:t>
            </a:r>
            <a:r>
              <a:rPr lang="en-US" dirty="0" err="1" smtClean="0"/>
              <a:t>punto</a:t>
            </a:r>
            <a:r>
              <a:rPr lang="en-US" dirty="0" smtClean="0"/>
              <a:t> de vista </a:t>
            </a:r>
            <a:r>
              <a:rPr lang="en-US" dirty="0" err="1" smtClean="0"/>
              <a:t>predictivo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variables </a:t>
            </a:r>
            <a:r>
              <a:rPr lang="en-US" dirty="0" err="1" smtClean="0"/>
              <a:t>ideológicas</a:t>
            </a:r>
            <a:r>
              <a:rPr lang="en-US" dirty="0" smtClean="0"/>
              <a:t> son,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veces</a:t>
            </a:r>
            <a:r>
              <a:rPr lang="en-US" dirty="0" smtClean="0"/>
              <a:t>,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poderosas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visiones</a:t>
            </a:r>
            <a:r>
              <a:rPr lang="en-US" dirty="0" smtClean="0"/>
              <a:t> </a:t>
            </a:r>
            <a:r>
              <a:rPr lang="en-US" dirty="0" err="1" smtClean="0"/>
              <a:t>cínicas</a:t>
            </a:r>
            <a:r>
              <a:rPr lang="en-US" dirty="0" smtClean="0"/>
              <a:t> de los </a:t>
            </a:r>
            <a:r>
              <a:rPr lang="en-US" dirty="0" err="1" smtClean="0"/>
              <a:t>efectos</a:t>
            </a:r>
            <a:r>
              <a:rPr lang="en-US" dirty="0" smtClean="0"/>
              <a:t> de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Resumen</a:t>
            </a:r>
            <a:r>
              <a:rPr lang="en-US" dirty="0" smtClean="0"/>
              <a:t> paper Jerry </a:t>
            </a:r>
            <a:r>
              <a:rPr lang="en-US" dirty="0" err="1" smtClean="0"/>
              <a:t>Mashaw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“Public Law and Public Choice: Critique and </a:t>
            </a:r>
            <a:r>
              <a:rPr lang="en-US" dirty="0" err="1" smtClean="0"/>
              <a:t>Rapprochment</a:t>
            </a:r>
            <a:r>
              <a:rPr lang="en-US" dirty="0" smtClean="0"/>
              <a:t>”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II. Critiquing Public Choice. Interest groups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Mashaw</a:t>
            </a:r>
            <a:endParaRPr lang="en-US" dirty="0" smtClean="0"/>
          </a:p>
          <a:p>
            <a:pPr lvl="1"/>
            <a:r>
              <a:rPr lang="en-US" dirty="0" smtClean="0"/>
              <a:t>De lo </a:t>
            </a:r>
            <a:r>
              <a:rPr lang="en-US" dirty="0" smtClean="0"/>
              <a:t>anterior no se </a:t>
            </a:r>
            <a:r>
              <a:rPr lang="en-US" dirty="0" err="1" smtClean="0"/>
              <a:t>sigue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no </a:t>
            </a:r>
            <a:r>
              <a:rPr lang="en-US" dirty="0" err="1" smtClean="0"/>
              <a:t>sean</a:t>
            </a:r>
            <a:r>
              <a:rPr lang="en-US" dirty="0" smtClean="0"/>
              <a:t> </a:t>
            </a:r>
            <a:r>
              <a:rPr lang="en-US" dirty="0" err="1" smtClean="0"/>
              <a:t>altamente</a:t>
            </a:r>
            <a:r>
              <a:rPr lang="en-US" dirty="0" smtClean="0"/>
              <a:t> </a:t>
            </a:r>
            <a:r>
              <a:rPr lang="en-US" dirty="0" err="1" smtClean="0"/>
              <a:t>relevantes</a:t>
            </a:r>
            <a:r>
              <a:rPr lang="en-US" dirty="0" smtClean="0"/>
              <a:t> en el </a:t>
            </a:r>
            <a:r>
              <a:rPr lang="en-US" dirty="0" err="1" smtClean="0"/>
              <a:t>proceso</a:t>
            </a:r>
            <a:r>
              <a:rPr lang="en-US" dirty="0" smtClean="0"/>
              <a:t> </a:t>
            </a:r>
            <a:r>
              <a:rPr lang="en-US" dirty="0" err="1" smtClean="0"/>
              <a:t>político</a:t>
            </a:r>
            <a:endParaRPr lang="en-US" dirty="0" smtClean="0"/>
          </a:p>
          <a:p>
            <a:pPr lvl="2"/>
            <a:r>
              <a:rPr lang="en-US" dirty="0" smtClean="0"/>
              <a:t>Los </a:t>
            </a:r>
            <a:r>
              <a:rPr lang="en-US" dirty="0" err="1" smtClean="0"/>
              <a:t>defectos</a:t>
            </a:r>
            <a:r>
              <a:rPr lang="en-US" dirty="0" smtClean="0"/>
              <a:t> en la </a:t>
            </a:r>
            <a:r>
              <a:rPr lang="en-US" dirty="0" err="1" smtClean="0"/>
              <a:t>teoría</a:t>
            </a:r>
            <a:r>
              <a:rPr lang="en-US" dirty="0" smtClean="0"/>
              <a:t> de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tampoco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ser </a:t>
            </a:r>
            <a:r>
              <a:rPr lang="en-US" dirty="0" err="1" smtClean="0"/>
              <a:t>sobrevendidos</a:t>
            </a:r>
            <a:endParaRPr lang="en-US" dirty="0" smtClean="0"/>
          </a:p>
          <a:p>
            <a:pPr lvl="2"/>
            <a:r>
              <a:rPr lang="en-US" dirty="0" err="1" smtClean="0"/>
              <a:t>Además</a:t>
            </a:r>
            <a:r>
              <a:rPr lang="en-US" dirty="0" smtClean="0"/>
              <a:t>, 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haya</a:t>
            </a:r>
            <a:r>
              <a:rPr lang="en-US" dirty="0" smtClean="0"/>
              <a:t> un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no </a:t>
            </a:r>
            <a:r>
              <a:rPr lang="en-US" dirty="0" err="1" smtClean="0"/>
              <a:t>explica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cierta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legislación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aprobada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podamos</a:t>
            </a:r>
            <a:r>
              <a:rPr lang="en-US" dirty="0" smtClean="0"/>
              <a:t> </a:t>
            </a:r>
            <a:r>
              <a:rPr lang="en-US" dirty="0" err="1" smtClean="0"/>
              <a:t>encontrar</a:t>
            </a:r>
            <a:r>
              <a:rPr lang="en-US" dirty="0" smtClean="0"/>
              <a:t> </a:t>
            </a:r>
            <a:r>
              <a:rPr lang="en-US" dirty="0" err="1" smtClean="0"/>
              <a:t>historias</a:t>
            </a:r>
            <a:r>
              <a:rPr lang="en-US" dirty="0" smtClean="0"/>
              <a:t> (stories) de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contraejemplos</a:t>
            </a:r>
            <a:r>
              <a:rPr lang="en-US" dirty="0" smtClean="0"/>
              <a:t> a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en la </a:t>
            </a:r>
            <a:r>
              <a:rPr lang="en-US" dirty="0" err="1" smtClean="0"/>
              <a:t>legislación</a:t>
            </a:r>
            <a:r>
              <a:rPr lang="en-US" dirty="0" smtClean="0"/>
              <a:t> no </a:t>
            </a:r>
            <a:r>
              <a:rPr lang="en-US" dirty="0" err="1" smtClean="0"/>
              <a:t>significa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legislación</a:t>
            </a:r>
            <a:r>
              <a:rPr lang="en-US" dirty="0" smtClean="0"/>
              <a:t> sea </a:t>
            </a:r>
            <a:r>
              <a:rPr lang="en-US" dirty="0" err="1" smtClean="0"/>
              <a:t>generalmente</a:t>
            </a:r>
            <a:r>
              <a:rPr lang="en-US" dirty="0" smtClean="0"/>
              <a:t> </a:t>
            </a:r>
            <a:r>
              <a:rPr lang="en-US" dirty="0" err="1" smtClean="0"/>
              <a:t>dirigida</a:t>
            </a:r>
            <a:r>
              <a:rPr lang="en-US" dirty="0" smtClean="0"/>
              <a:t> al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común</a:t>
            </a:r>
            <a:endParaRPr lang="en-US" dirty="0" smtClean="0"/>
          </a:p>
          <a:p>
            <a:pPr lvl="2"/>
            <a:r>
              <a:rPr lang="en-US" dirty="0" smtClean="0"/>
              <a:t>En </a:t>
            </a:r>
            <a:r>
              <a:rPr lang="en-US" dirty="0" err="1" smtClean="0"/>
              <a:t>casi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legislaciones</a:t>
            </a:r>
            <a:r>
              <a:rPr lang="en-US" dirty="0" smtClean="0"/>
              <a:t>,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armar</a:t>
            </a:r>
            <a:r>
              <a:rPr lang="en-US" dirty="0" smtClean="0"/>
              <a:t> </a:t>
            </a:r>
            <a:r>
              <a:rPr lang="en-US" dirty="0" err="1" smtClean="0"/>
              <a:t>historias</a:t>
            </a:r>
            <a:r>
              <a:rPr lang="en-US" dirty="0" smtClean="0"/>
              <a:t> de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punto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teoría</a:t>
            </a:r>
            <a:r>
              <a:rPr lang="en-US" dirty="0" smtClean="0"/>
              <a:t> de la </a:t>
            </a:r>
            <a:r>
              <a:rPr lang="en-US" dirty="0" err="1" smtClean="0"/>
              <a:t>legislación</a:t>
            </a:r>
            <a:r>
              <a:rPr lang="en-US" dirty="0" smtClean="0"/>
              <a:t> </a:t>
            </a:r>
            <a:r>
              <a:rPr lang="en-US" dirty="0" err="1" smtClean="0"/>
              <a:t>basada</a:t>
            </a:r>
            <a:r>
              <a:rPr lang="en-US" dirty="0" smtClean="0"/>
              <a:t> en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tautológica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vacía</a:t>
            </a: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II. Critiquing Public Choice. Interest groups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Mashaw</a:t>
            </a:r>
            <a:endParaRPr lang="en-US" dirty="0" smtClean="0"/>
          </a:p>
          <a:p>
            <a:pPr lvl="1"/>
            <a:r>
              <a:rPr lang="en-US" dirty="0" smtClean="0"/>
              <a:t>Hay </a:t>
            </a:r>
            <a:r>
              <a:rPr lang="en-US" dirty="0" err="1" smtClean="0"/>
              <a:t>amplio</a:t>
            </a:r>
            <a:r>
              <a:rPr lang="en-US" dirty="0" smtClean="0"/>
              <a:t> </a:t>
            </a:r>
            <a:r>
              <a:rPr lang="en-US" dirty="0" err="1" smtClean="0"/>
              <a:t>espacio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visiones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optimistas</a:t>
            </a:r>
            <a:r>
              <a:rPr lang="en-US" dirty="0" smtClean="0"/>
              <a:t>, tales </a:t>
            </a:r>
            <a:r>
              <a:rPr lang="en-US" dirty="0" err="1" smtClean="0"/>
              <a:t>como</a:t>
            </a:r>
            <a:r>
              <a:rPr lang="en-US" dirty="0" smtClean="0"/>
              <a:t> el </a:t>
            </a:r>
            <a:r>
              <a:rPr lang="en-US" dirty="0" err="1" smtClean="0"/>
              <a:t>republicanismo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virtudes</a:t>
            </a:r>
            <a:r>
              <a:rPr lang="en-US" dirty="0" smtClean="0"/>
              <a:t> </a:t>
            </a:r>
            <a:r>
              <a:rPr lang="en-US" dirty="0" err="1" smtClean="0"/>
              <a:t>cívicas</a:t>
            </a:r>
            <a:endParaRPr lang="en-US" dirty="0" smtClean="0"/>
          </a:p>
          <a:p>
            <a:pPr lvl="1"/>
            <a:r>
              <a:rPr lang="en-US" dirty="0" smtClean="0"/>
              <a:t>Al final del </a:t>
            </a:r>
            <a:r>
              <a:rPr lang="en-US" dirty="0" err="1" smtClean="0"/>
              <a:t>día</a:t>
            </a:r>
            <a:r>
              <a:rPr lang="en-US" dirty="0" smtClean="0"/>
              <a:t>, los </a:t>
            </a:r>
            <a:r>
              <a:rPr lang="en-US" dirty="0" err="1" smtClean="0"/>
              <a:t>legisladores</a:t>
            </a:r>
            <a:r>
              <a:rPr lang="en-US" dirty="0" smtClean="0"/>
              <a:t> </a:t>
            </a:r>
            <a:r>
              <a:rPr lang="en-US" dirty="0" err="1" smtClean="0"/>
              <a:t>actúan</a:t>
            </a:r>
            <a:r>
              <a:rPr lang="en-US" dirty="0" smtClean="0"/>
              <a:t> </a:t>
            </a:r>
            <a:r>
              <a:rPr lang="en-US" dirty="0" err="1" smtClean="0"/>
              <a:t>bajo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mezcla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personal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reelección</a:t>
            </a:r>
            <a:endParaRPr lang="en-US" dirty="0" smtClean="0"/>
          </a:p>
          <a:p>
            <a:pPr lvl="1"/>
            <a:r>
              <a:rPr lang="en-US" dirty="0" smtClean="0"/>
              <a:t>Lo </a:t>
            </a:r>
            <a:r>
              <a:rPr lang="en-US" dirty="0" err="1" smtClean="0"/>
              <a:t>peor</a:t>
            </a:r>
            <a:r>
              <a:rPr lang="en-US" dirty="0" smtClean="0"/>
              <a:t> de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de </a:t>
            </a:r>
            <a:r>
              <a:rPr lang="en-US" dirty="0" err="1" smtClean="0"/>
              <a:t>medir</a:t>
            </a:r>
            <a:r>
              <a:rPr lang="en-US" dirty="0" smtClean="0"/>
              <a:t>, </a:t>
            </a:r>
            <a:r>
              <a:rPr lang="en-US" dirty="0" err="1" smtClean="0"/>
              <a:t>porque</a:t>
            </a:r>
            <a:r>
              <a:rPr lang="en-US" dirty="0" smtClean="0"/>
              <a:t> lo </a:t>
            </a:r>
            <a:r>
              <a:rPr lang="en-US" dirty="0" err="1" smtClean="0"/>
              <a:t>público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lo </a:t>
            </a:r>
            <a:r>
              <a:rPr lang="en-US" dirty="0" err="1" smtClean="0"/>
              <a:t>privado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generalmente</a:t>
            </a:r>
            <a:r>
              <a:rPr lang="en-US" dirty="0" smtClean="0"/>
              <a:t> en los </a:t>
            </a:r>
            <a:r>
              <a:rPr lang="en-US" dirty="0" err="1" smtClean="0"/>
              <a:t>detalles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complejos</a:t>
            </a:r>
            <a:r>
              <a:rPr lang="en-US" dirty="0" smtClean="0"/>
              <a:t> de la </a:t>
            </a:r>
            <a:r>
              <a:rPr lang="en-US" dirty="0" err="1" smtClean="0"/>
              <a:t>legislación</a:t>
            </a:r>
            <a:r>
              <a:rPr lang="en-US" dirty="0" smtClean="0"/>
              <a:t> (</a:t>
            </a:r>
            <a:r>
              <a:rPr lang="en-US" dirty="0" err="1" smtClean="0"/>
              <a:t>esto</a:t>
            </a:r>
            <a:r>
              <a:rPr lang="en-US" dirty="0" smtClean="0"/>
              <a:t> lo </a:t>
            </a:r>
            <a:r>
              <a:rPr lang="en-US" dirty="0" err="1" smtClean="0"/>
              <a:t>comenta</a:t>
            </a:r>
            <a:r>
              <a:rPr lang="en-US" dirty="0" smtClean="0"/>
              <a:t> de </a:t>
            </a:r>
            <a:r>
              <a:rPr lang="en-US" dirty="0" err="1" smtClean="0"/>
              <a:t>cara</a:t>
            </a:r>
            <a:r>
              <a:rPr lang="en-US" dirty="0" smtClean="0"/>
              <a:t> a los </a:t>
            </a:r>
            <a:r>
              <a:rPr lang="en-US" dirty="0" err="1" smtClean="0"/>
              <a:t>estudios</a:t>
            </a:r>
            <a:r>
              <a:rPr lang="en-US" dirty="0" smtClean="0"/>
              <a:t> de </a:t>
            </a:r>
            <a:r>
              <a:rPr lang="en-US" dirty="0" err="1" smtClean="0"/>
              <a:t>ciencia</a:t>
            </a:r>
            <a:r>
              <a:rPr lang="en-US" dirty="0" smtClean="0"/>
              <a:t> social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existen</a:t>
            </a:r>
            <a:r>
              <a:rPr lang="en-US" dirty="0" smtClean="0"/>
              <a:t> en </a:t>
            </a:r>
            <a:r>
              <a:rPr lang="en-US" i="1" dirty="0" smtClean="0"/>
              <a:t>public choice</a:t>
            </a:r>
            <a:r>
              <a:rPr lang="en-US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II. Critiquing Public Choice. Interaction of legislatures and administrative agencies 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críticas</a:t>
            </a:r>
            <a:r>
              <a:rPr lang="en-US" dirty="0" smtClean="0"/>
              <a:t> a TPC se </a:t>
            </a:r>
            <a:r>
              <a:rPr lang="en-US" dirty="0" err="1" smtClean="0"/>
              <a:t>basaron</a:t>
            </a:r>
            <a:r>
              <a:rPr lang="en-US" dirty="0" smtClean="0"/>
              <a:t> en los </a:t>
            </a:r>
            <a:r>
              <a:rPr lang="en-US" dirty="0" err="1" smtClean="0"/>
              <a:t>presupuestos</a:t>
            </a:r>
            <a:r>
              <a:rPr lang="en-US" dirty="0" smtClean="0"/>
              <a:t> de </a:t>
            </a:r>
            <a:r>
              <a:rPr lang="en-US" dirty="0" err="1" smtClean="0"/>
              <a:t>preguntas</a:t>
            </a:r>
            <a:r>
              <a:rPr lang="en-US" dirty="0" smtClean="0"/>
              <a:t> tales </a:t>
            </a:r>
            <a:r>
              <a:rPr lang="en-US" dirty="0" err="1" smtClean="0"/>
              <a:t>como</a:t>
            </a:r>
            <a:r>
              <a:rPr lang="en-US" dirty="0" smtClean="0"/>
              <a:t> “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controla</a:t>
            </a:r>
            <a:r>
              <a:rPr lang="en-US" dirty="0" smtClean="0"/>
              <a:t> el policy, el </a:t>
            </a:r>
            <a:r>
              <a:rPr lang="en-US" dirty="0" err="1" smtClean="0"/>
              <a:t>parlamento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los </a:t>
            </a:r>
            <a:r>
              <a:rPr lang="en-US" dirty="0" err="1" smtClean="0"/>
              <a:t>burócratas</a:t>
            </a:r>
            <a:r>
              <a:rPr lang="en-US" dirty="0" smtClean="0"/>
              <a:t>”, “a </a:t>
            </a:r>
            <a:r>
              <a:rPr lang="en-US" dirty="0" err="1" smtClean="0"/>
              <a:t>través</a:t>
            </a:r>
            <a:r>
              <a:rPr lang="en-US" dirty="0" smtClean="0"/>
              <a:t> 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técnicas</a:t>
            </a:r>
            <a:r>
              <a:rPr lang="en-US" dirty="0" smtClean="0"/>
              <a:t>?”, “con </a:t>
            </a:r>
            <a:r>
              <a:rPr lang="en-US" dirty="0" err="1" smtClean="0"/>
              <a:t>qué</a:t>
            </a:r>
            <a:r>
              <a:rPr lang="en-US" dirty="0" smtClean="0"/>
              <a:t> fines”</a:t>
            </a:r>
          </a:p>
          <a:p>
            <a:pPr lvl="1"/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ejemplo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agencias</a:t>
            </a:r>
            <a:r>
              <a:rPr lang="en-US" dirty="0" smtClean="0"/>
              <a:t> </a:t>
            </a:r>
            <a:r>
              <a:rPr lang="en-US" dirty="0" err="1" smtClean="0"/>
              <a:t>administrativas</a:t>
            </a:r>
            <a:r>
              <a:rPr lang="en-US" dirty="0" smtClean="0"/>
              <a:t> no </a:t>
            </a:r>
            <a:r>
              <a:rPr lang="en-US" dirty="0" err="1" smtClean="0"/>
              <a:t>maximizan</a:t>
            </a:r>
            <a:r>
              <a:rPr lang="en-US" dirty="0" smtClean="0"/>
              <a:t> el </a:t>
            </a:r>
            <a:r>
              <a:rPr lang="en-US" dirty="0" err="1" smtClean="0"/>
              <a:t>tamaño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presupuesto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</a:t>
            </a:r>
            <a:r>
              <a:rPr lang="en-US" dirty="0" err="1" smtClean="0"/>
              <a:t>también</a:t>
            </a:r>
            <a:r>
              <a:rPr lang="en-US" dirty="0" smtClean="0"/>
              <a:t> </a:t>
            </a:r>
            <a:r>
              <a:rPr lang="en-US" dirty="0" err="1" smtClean="0"/>
              <a:t>discrecionalidad</a:t>
            </a:r>
            <a:endParaRPr lang="en-US" dirty="0" smtClean="0"/>
          </a:p>
          <a:p>
            <a:r>
              <a:rPr lang="en-US" dirty="0" err="1" smtClean="0"/>
              <a:t>Visiones</a:t>
            </a:r>
            <a:r>
              <a:rPr lang="en-US" dirty="0" smtClean="0"/>
              <a:t> simples </a:t>
            </a:r>
            <a:r>
              <a:rPr lang="en-US" dirty="0" err="1" smtClean="0"/>
              <a:t>basadas</a:t>
            </a:r>
            <a:r>
              <a:rPr lang="en-US" dirty="0" smtClean="0"/>
              <a:t> en un </a:t>
            </a:r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en </a:t>
            </a:r>
            <a:r>
              <a:rPr lang="en-US" dirty="0" err="1" smtClean="0"/>
              <a:t>regulados</a:t>
            </a:r>
            <a:r>
              <a:rPr lang="en-US" dirty="0" smtClean="0"/>
              <a:t> no </a:t>
            </a:r>
            <a:r>
              <a:rPr lang="en-US" dirty="0" err="1" smtClean="0"/>
              <a:t>tienen</a:t>
            </a:r>
            <a:r>
              <a:rPr lang="en-US" dirty="0" smtClean="0"/>
              <a:t> mucho</a:t>
            </a:r>
            <a:r>
              <a:rPr lang="en-US" dirty="0" smtClean="0"/>
              <a:t> </a:t>
            </a:r>
            <a:r>
              <a:rPr lang="en-US" dirty="0" err="1" smtClean="0"/>
              <a:t>fuerza</a:t>
            </a:r>
            <a:endParaRPr lang="en-US" dirty="0" smtClean="0"/>
          </a:p>
          <a:p>
            <a:pPr lvl="1"/>
            <a:r>
              <a:rPr lang="en-US" dirty="0" smtClean="0"/>
              <a:t>Hay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anomalías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calzan</a:t>
            </a:r>
            <a:r>
              <a:rPr lang="en-US" dirty="0" smtClean="0"/>
              <a:t> con la </a:t>
            </a:r>
            <a:r>
              <a:rPr lang="en-US" dirty="0" err="1" smtClean="0"/>
              <a:t>teoría</a:t>
            </a:r>
            <a:endParaRPr lang="en-US" dirty="0" smtClean="0"/>
          </a:p>
          <a:p>
            <a:pPr lvl="1"/>
            <a:r>
              <a:rPr lang="en-US" dirty="0" err="1" smtClean="0"/>
              <a:t>Está</a:t>
            </a:r>
            <a:r>
              <a:rPr lang="en-US" dirty="0" smtClean="0"/>
              <a:t> el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los </a:t>
            </a:r>
            <a:r>
              <a:rPr lang="en-US" dirty="0" err="1" smtClean="0"/>
              <a:t>Tribunales</a:t>
            </a:r>
            <a:r>
              <a:rPr lang="en-US" dirty="0" smtClean="0"/>
              <a:t>,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(no </a:t>
            </a:r>
            <a:r>
              <a:rPr lang="en-US" dirty="0" err="1" smtClean="0"/>
              <a:t>puede</a:t>
            </a:r>
            <a:r>
              <a:rPr lang="en-US" dirty="0" smtClean="0"/>
              <a:t> ser </a:t>
            </a:r>
            <a:r>
              <a:rPr lang="en-US" dirty="0" err="1" smtClean="0"/>
              <a:t>serio</a:t>
            </a:r>
            <a:r>
              <a:rPr lang="en-US" dirty="0" smtClean="0"/>
              <a:t> un </a:t>
            </a:r>
            <a:r>
              <a:rPr lang="en-US" dirty="0" err="1" smtClean="0"/>
              <a:t>modelo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los </a:t>
            </a:r>
            <a:r>
              <a:rPr lang="en-US" dirty="0" err="1" smtClean="0"/>
              <a:t>considere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Mucho de </a:t>
            </a:r>
            <a:r>
              <a:rPr lang="en-US" dirty="0" err="1" smtClean="0"/>
              <a:t>esto</a:t>
            </a:r>
            <a:r>
              <a:rPr lang="en-US" dirty="0" smtClean="0"/>
              <a:t> se </a:t>
            </a:r>
            <a:r>
              <a:rPr lang="en-US" dirty="0" err="1" smtClean="0"/>
              <a:t>basa</a:t>
            </a:r>
            <a:r>
              <a:rPr lang="en-US" dirty="0" smtClean="0"/>
              <a:t> en la </a:t>
            </a:r>
            <a:r>
              <a:rPr lang="en-US" dirty="0" err="1" smtClean="0"/>
              <a:t>relación</a:t>
            </a:r>
            <a:r>
              <a:rPr lang="en-US" dirty="0" smtClean="0"/>
              <a:t> especial entre el </a:t>
            </a:r>
            <a:r>
              <a:rPr lang="en-US" dirty="0" err="1" smtClean="0"/>
              <a:t>Congreso</a:t>
            </a:r>
            <a:r>
              <a:rPr lang="en-US" dirty="0" smtClean="0"/>
              <a:t> de USA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agencias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extrapolable</a:t>
            </a:r>
            <a:r>
              <a:rPr lang="en-US" dirty="0" smtClean="0"/>
              <a:t> a Chile (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perspectiva</a:t>
            </a:r>
            <a:r>
              <a:rPr lang="en-US" dirty="0" smtClean="0"/>
              <a:t> </a:t>
            </a:r>
            <a:r>
              <a:rPr lang="en-US" dirty="0" err="1" smtClean="0"/>
              <a:t>constitucional</a:t>
            </a:r>
            <a:r>
              <a:rPr lang="en-US" dirty="0" smtClean="0"/>
              <a:t>,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perspectiva</a:t>
            </a:r>
            <a:r>
              <a:rPr lang="en-US" dirty="0" smtClean="0"/>
              <a:t> de </a:t>
            </a:r>
            <a:r>
              <a:rPr lang="en-US" dirty="0" err="1" smtClean="0"/>
              <a:t>ciencia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II. Critiquing Public Choice. Interaction of legislatures and administrative agencies (2)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endParaRPr lang="en-US" dirty="0" smtClean="0"/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explica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esfuerzo</a:t>
            </a:r>
            <a:r>
              <a:rPr lang="en-US" dirty="0" smtClean="0"/>
              <a:t> del </a:t>
            </a:r>
            <a:r>
              <a:rPr lang="en-US" dirty="0" err="1" smtClean="0"/>
              <a:t>Congreso</a:t>
            </a:r>
            <a:r>
              <a:rPr lang="en-US" dirty="0" smtClean="0"/>
              <a:t> de </a:t>
            </a:r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mecanismos</a:t>
            </a:r>
            <a:r>
              <a:rPr lang="en-US" dirty="0" smtClean="0"/>
              <a:t> de control ex ante</a:t>
            </a:r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preguntas</a:t>
            </a:r>
            <a:r>
              <a:rPr lang="en-US" dirty="0" smtClean="0"/>
              <a:t> claves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sido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la </a:t>
            </a:r>
            <a:r>
              <a:rPr lang="en-US" dirty="0" err="1" smtClean="0"/>
              <a:t>delegación</a:t>
            </a:r>
            <a:r>
              <a:rPr lang="en-US" dirty="0" smtClean="0"/>
              <a:t>. </a:t>
            </a:r>
            <a:r>
              <a:rPr lang="en-US" dirty="0" err="1" smtClean="0"/>
              <a:t>Cuándo</a:t>
            </a:r>
            <a:r>
              <a:rPr lang="en-US" dirty="0" smtClean="0"/>
              <a:t> se produce. 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estructura</a:t>
            </a:r>
            <a:r>
              <a:rPr lang="en-US" dirty="0" smtClean="0"/>
              <a:t> de la </a:t>
            </a:r>
            <a:r>
              <a:rPr lang="en-US" dirty="0" err="1" smtClean="0"/>
              <a:t>agencias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exceso</a:t>
            </a:r>
            <a:r>
              <a:rPr lang="en-US" dirty="0" smtClean="0"/>
              <a:t> de </a:t>
            </a:r>
            <a:r>
              <a:rPr lang="en-US" dirty="0" err="1" smtClean="0"/>
              <a:t>complejidad</a:t>
            </a:r>
            <a:r>
              <a:rPr lang="en-US" dirty="0" smtClean="0"/>
              <a:t> de los </a:t>
            </a:r>
            <a:r>
              <a:rPr lang="en-US" dirty="0" err="1" smtClean="0"/>
              <a:t>modelos</a:t>
            </a:r>
            <a:r>
              <a:rPr lang="en-US" dirty="0" smtClean="0"/>
              <a:t> ha </a:t>
            </a:r>
            <a:r>
              <a:rPr lang="en-US" dirty="0" err="1" smtClean="0"/>
              <a:t>llevado</a:t>
            </a:r>
            <a:r>
              <a:rPr lang="en-US" dirty="0" smtClean="0"/>
              <a:t> 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sean</a:t>
            </a:r>
            <a:r>
              <a:rPr lang="en-US" dirty="0" smtClean="0"/>
              <a:t> </a:t>
            </a:r>
            <a:r>
              <a:rPr lang="en-US" dirty="0" err="1" smtClean="0"/>
              <a:t>difíciles</a:t>
            </a:r>
            <a:r>
              <a:rPr lang="en-US" dirty="0" smtClean="0"/>
              <a:t> de </a:t>
            </a:r>
            <a:r>
              <a:rPr lang="en-US" dirty="0" err="1" smtClean="0"/>
              <a:t>utilizar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generalizar</a:t>
            </a:r>
            <a:endParaRPr lang="en-US" dirty="0" smtClean="0"/>
          </a:p>
          <a:p>
            <a:r>
              <a:rPr lang="en-US" dirty="0" err="1" smtClean="0"/>
              <a:t>Tribunales</a:t>
            </a:r>
            <a:endParaRPr lang="en-US" dirty="0" smtClean="0"/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afecta</a:t>
            </a:r>
            <a:r>
              <a:rPr lang="en-US" dirty="0" smtClean="0"/>
              <a:t> </a:t>
            </a:r>
            <a:r>
              <a:rPr lang="en-US" dirty="0" err="1" smtClean="0"/>
              <a:t>esto</a:t>
            </a:r>
            <a:r>
              <a:rPr lang="en-US" dirty="0" smtClean="0"/>
              <a:t> la </a:t>
            </a:r>
            <a:r>
              <a:rPr lang="en-US" dirty="0" err="1" smtClean="0"/>
              <a:t>interpretación</a:t>
            </a:r>
            <a:r>
              <a:rPr lang="en-US" dirty="0" smtClean="0"/>
              <a:t> de la </a:t>
            </a:r>
            <a:r>
              <a:rPr lang="en-US" dirty="0" err="1" smtClean="0"/>
              <a:t>ley</a:t>
            </a:r>
            <a:r>
              <a:rPr lang="en-US" dirty="0" smtClean="0"/>
              <a:t>?</a:t>
            </a:r>
          </a:p>
          <a:p>
            <a:pPr lvl="2"/>
            <a:r>
              <a:rPr lang="en-US" dirty="0" err="1" smtClean="0"/>
              <a:t>Textualismo</a:t>
            </a:r>
            <a:r>
              <a:rPr lang="en-US" dirty="0" smtClean="0"/>
              <a:t>, Easterbrook</a:t>
            </a:r>
          </a:p>
          <a:p>
            <a:pPr lvl="2"/>
            <a:r>
              <a:rPr lang="en-US" dirty="0" smtClean="0"/>
              <a:t>Broad </a:t>
            </a:r>
            <a:r>
              <a:rPr lang="en-US" dirty="0" err="1" smtClean="0"/>
              <a:t>purposivism</a:t>
            </a:r>
            <a:r>
              <a:rPr lang="en-US" dirty="0" smtClean="0"/>
              <a:t>, </a:t>
            </a:r>
            <a:r>
              <a:rPr lang="en-US" dirty="0" err="1" smtClean="0"/>
              <a:t>Macey</a:t>
            </a:r>
            <a:endParaRPr lang="en-US" dirty="0" smtClean="0"/>
          </a:p>
          <a:p>
            <a:pPr lvl="2"/>
            <a:r>
              <a:rPr lang="en-US" dirty="0" smtClean="0"/>
              <a:t>Situational </a:t>
            </a:r>
            <a:r>
              <a:rPr lang="en-US" dirty="0" err="1" smtClean="0"/>
              <a:t>reponsiveness</a:t>
            </a:r>
            <a:r>
              <a:rPr lang="en-US" dirty="0" smtClean="0"/>
              <a:t>, </a:t>
            </a:r>
            <a:r>
              <a:rPr lang="en-US" dirty="0" err="1" smtClean="0"/>
              <a:t>Eskridge</a:t>
            </a:r>
            <a:endParaRPr lang="en-US" dirty="0" smtClean="0"/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Cuán</a:t>
            </a:r>
            <a:r>
              <a:rPr lang="en-US" dirty="0" smtClean="0"/>
              <a:t> </a:t>
            </a:r>
            <a:r>
              <a:rPr lang="en-US" dirty="0" err="1" smtClean="0"/>
              <a:t>afectos</a:t>
            </a:r>
            <a:r>
              <a:rPr lang="en-US" dirty="0" smtClean="0"/>
              <a:t> a </a:t>
            </a:r>
            <a:r>
              <a:rPr lang="en-US" dirty="0" err="1" smtClean="0"/>
              <a:t>fallas</a:t>
            </a:r>
            <a:r>
              <a:rPr lang="en-US" dirty="0" smtClean="0"/>
              <a:t> son los </a:t>
            </a:r>
            <a:r>
              <a:rPr lang="en-US" dirty="0" err="1" smtClean="0"/>
              <a:t>tribunales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Algunas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conclusiones</a:t>
            </a:r>
            <a:r>
              <a:rPr lang="en-US" sz="3200" dirty="0" smtClean="0"/>
              <a:t> de </a:t>
            </a:r>
            <a:r>
              <a:rPr lang="en-US" sz="3200" dirty="0" err="1" smtClean="0"/>
              <a:t>Mashaw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paralelo</a:t>
            </a:r>
            <a:r>
              <a:rPr lang="en-US" dirty="0" smtClean="0"/>
              <a:t> entre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correcto</a:t>
            </a:r>
            <a:endParaRPr lang="en-US" dirty="0" smtClean="0"/>
          </a:p>
          <a:p>
            <a:r>
              <a:rPr lang="en-US" dirty="0" err="1" smtClean="0"/>
              <a:t>Pero</a:t>
            </a:r>
            <a:r>
              <a:rPr lang="en-US" dirty="0" smtClean="0"/>
              <a:t>, el </a:t>
            </a:r>
            <a:r>
              <a:rPr lang="en-US" i="1" dirty="0" smtClean="0"/>
              <a:t>public choice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proyecto</a:t>
            </a:r>
            <a:r>
              <a:rPr lang="en-US" dirty="0" smtClean="0"/>
              <a:t> </a:t>
            </a:r>
            <a:r>
              <a:rPr lang="en-US" dirty="0" err="1" smtClean="0"/>
              <a:t>perdido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peligros</a:t>
            </a:r>
            <a:r>
              <a:rPr lang="en-US" dirty="0" smtClean="0"/>
              <a:t> de 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</a:t>
            </a:r>
            <a:r>
              <a:rPr lang="en-US" dirty="0" err="1" smtClean="0"/>
              <a:t>permanencen</a:t>
            </a:r>
            <a:r>
              <a:rPr lang="en-US" dirty="0" smtClean="0"/>
              <a:t> </a:t>
            </a:r>
            <a:r>
              <a:rPr lang="en-US" dirty="0" err="1" smtClean="0"/>
              <a:t>vigentes</a:t>
            </a:r>
            <a:r>
              <a:rPr lang="en-US" dirty="0" smtClean="0"/>
              <a:t>. El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propio</a:t>
            </a:r>
            <a:r>
              <a:rPr lang="en-US" dirty="0" smtClean="0"/>
              <a:t> </a:t>
            </a:r>
            <a:r>
              <a:rPr lang="en-US" dirty="0" err="1" smtClean="0"/>
              <a:t>racional</a:t>
            </a:r>
            <a:r>
              <a:rPr lang="en-US" dirty="0" smtClean="0"/>
              <a:t> </a:t>
            </a:r>
            <a:r>
              <a:rPr lang="en-US" dirty="0" smtClean="0"/>
              <a:t>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historia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claramente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parte de la </a:t>
            </a:r>
            <a:r>
              <a:rPr lang="en-US" dirty="0" err="1" smtClean="0"/>
              <a:t>historia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Buscamos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transparencia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influencia</a:t>
            </a:r>
            <a:r>
              <a:rPr lang="en-US" dirty="0" smtClean="0"/>
              <a:t> </a:t>
            </a:r>
            <a:r>
              <a:rPr lang="en-US" dirty="0" err="1" smtClean="0"/>
              <a:t>indebida</a:t>
            </a:r>
            <a:endParaRPr lang="en-US" dirty="0" smtClean="0"/>
          </a:p>
          <a:p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en </a:t>
            </a:r>
            <a:r>
              <a:rPr lang="en-US" i="1" dirty="0" smtClean="0"/>
              <a:t>public choice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ver</a:t>
            </a:r>
            <a:r>
              <a:rPr lang="en-US" dirty="0" smtClean="0"/>
              <a:t> con el </a:t>
            </a:r>
            <a:r>
              <a:rPr lang="en-US" dirty="0" err="1" smtClean="0"/>
              <a:t>diseño</a:t>
            </a:r>
            <a:r>
              <a:rPr lang="en-US" dirty="0" smtClean="0"/>
              <a:t> </a:t>
            </a:r>
            <a:r>
              <a:rPr lang="en-US" dirty="0" err="1" smtClean="0"/>
              <a:t>institucional</a:t>
            </a:r>
            <a:endParaRPr lang="en-US" dirty="0" smtClean="0"/>
          </a:p>
          <a:p>
            <a:pPr lvl="1"/>
            <a:r>
              <a:rPr lang="en-US" dirty="0" smtClean="0"/>
              <a:t>Madison: La </a:t>
            </a:r>
            <a:r>
              <a:rPr lang="en-US" dirty="0" err="1" smtClean="0"/>
              <a:t>Constitución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diseñada</a:t>
            </a:r>
            <a:r>
              <a:rPr lang="en-US" dirty="0" smtClean="0"/>
              <a:t> no </a:t>
            </a:r>
            <a:r>
              <a:rPr lang="en-US" dirty="0" err="1" smtClean="0"/>
              <a:t>considerando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hombres </a:t>
            </a:r>
            <a:r>
              <a:rPr lang="en-US" dirty="0" err="1" smtClean="0"/>
              <a:t>fueran</a:t>
            </a:r>
            <a:r>
              <a:rPr lang="en-US" dirty="0" smtClean="0"/>
              <a:t>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actuaran</a:t>
            </a:r>
            <a:r>
              <a:rPr lang="en-US" dirty="0" smtClean="0"/>
              <a:t> en el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de forma </a:t>
            </a:r>
            <a:r>
              <a:rPr lang="en-US" dirty="0" err="1" smtClean="0"/>
              <a:t>que</a:t>
            </a:r>
            <a:r>
              <a:rPr lang="en-US" dirty="0" smtClean="0"/>
              <a:t> la “</a:t>
            </a:r>
            <a:r>
              <a:rPr lang="en-US" dirty="0" err="1" smtClean="0"/>
              <a:t>ambición</a:t>
            </a:r>
            <a:r>
              <a:rPr lang="en-US" dirty="0" smtClean="0"/>
              <a:t> </a:t>
            </a:r>
            <a:r>
              <a:rPr lang="en-US" dirty="0" err="1" smtClean="0"/>
              <a:t>contrarrestara</a:t>
            </a:r>
            <a:r>
              <a:rPr lang="en-US" dirty="0" smtClean="0"/>
              <a:t> la </a:t>
            </a:r>
            <a:r>
              <a:rPr lang="en-US" dirty="0" err="1" smtClean="0"/>
              <a:t>ambición</a:t>
            </a:r>
            <a:r>
              <a:rPr lang="en-US" dirty="0" smtClean="0"/>
              <a:t>” en un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i="1" dirty="0" smtClean="0"/>
              <a:t>checks-and-balances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Algunas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conclusiones</a:t>
            </a:r>
            <a:r>
              <a:rPr lang="en-US" sz="3200" dirty="0" smtClean="0"/>
              <a:t> de </a:t>
            </a:r>
            <a:r>
              <a:rPr lang="en-US" sz="3200" dirty="0" err="1" smtClean="0"/>
              <a:t>Mashaw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Pero</a:t>
            </a:r>
            <a:r>
              <a:rPr lang="en-US" dirty="0" smtClean="0"/>
              <a:t> hay un </a:t>
            </a:r>
            <a:r>
              <a:rPr lang="en-US" dirty="0" err="1" smtClean="0"/>
              <a:t>peligro</a:t>
            </a:r>
            <a:r>
              <a:rPr lang="en-US" dirty="0" smtClean="0"/>
              <a:t> en </a:t>
            </a:r>
            <a:r>
              <a:rPr lang="en-US" dirty="0" err="1" smtClean="0"/>
              <a:t>esto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declarado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</a:t>
            </a:r>
            <a:r>
              <a:rPr lang="en-US" dirty="0" err="1" smtClean="0"/>
              <a:t>republicanos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profecías</a:t>
            </a:r>
            <a:r>
              <a:rPr lang="en-US" dirty="0" smtClean="0"/>
              <a:t> del p</a:t>
            </a:r>
            <a:r>
              <a:rPr lang="en-US" i="1" dirty="0" smtClean="0"/>
              <a:t>ublic choice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auto-</a:t>
            </a:r>
            <a:r>
              <a:rPr lang="en-US" dirty="0" err="1" smtClean="0"/>
              <a:t>cumplidas</a:t>
            </a:r>
            <a:r>
              <a:rPr lang="en-US" dirty="0" smtClean="0"/>
              <a:t>. El </a:t>
            </a:r>
            <a:r>
              <a:rPr lang="en-US" dirty="0" err="1" smtClean="0"/>
              <a:t>diseño</a:t>
            </a:r>
            <a:r>
              <a:rPr lang="en-US" dirty="0" smtClean="0"/>
              <a:t> de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la </a:t>
            </a:r>
            <a:r>
              <a:rPr lang="en-US" dirty="0" err="1" smtClean="0"/>
              <a:t>limitación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públicas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evitar</a:t>
            </a:r>
            <a:r>
              <a:rPr lang="en-US" dirty="0" smtClean="0"/>
              <a:t> los </a:t>
            </a:r>
            <a:r>
              <a:rPr lang="en-US" dirty="0" err="1" smtClean="0"/>
              <a:t>efectos</a:t>
            </a:r>
            <a:r>
              <a:rPr lang="en-US" dirty="0" smtClean="0"/>
              <a:t> de 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a un </a:t>
            </a:r>
            <a:r>
              <a:rPr lang="en-US" dirty="0" err="1" smtClean="0"/>
              <a:t>mundo</a:t>
            </a:r>
            <a:r>
              <a:rPr lang="en-US" dirty="0" smtClean="0"/>
              <a:t> en 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posibilidades</a:t>
            </a:r>
            <a:r>
              <a:rPr lang="en-US" dirty="0" smtClean="0"/>
              <a:t> de </a:t>
            </a:r>
            <a:r>
              <a:rPr lang="en-US" dirty="0" err="1" smtClean="0"/>
              <a:t>crear</a:t>
            </a:r>
            <a:r>
              <a:rPr lang="en-US" dirty="0" smtClean="0"/>
              <a:t> un </a:t>
            </a:r>
            <a:r>
              <a:rPr lang="en-US" dirty="0" err="1" smtClean="0"/>
              <a:t>espíritu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son </a:t>
            </a:r>
            <a:r>
              <a:rPr lang="en-US" dirty="0" err="1" smtClean="0"/>
              <a:t>menores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Pero</a:t>
            </a:r>
            <a:r>
              <a:rPr lang="en-US" dirty="0" smtClean="0"/>
              <a:t> la </a:t>
            </a:r>
            <a:r>
              <a:rPr lang="en-US" dirty="0" err="1" smtClean="0"/>
              <a:t>visión</a:t>
            </a:r>
            <a:r>
              <a:rPr lang="en-US" dirty="0" smtClean="0"/>
              <a:t> </a:t>
            </a:r>
            <a:r>
              <a:rPr lang="en-US" dirty="0" err="1" smtClean="0"/>
              <a:t>idealista</a:t>
            </a:r>
            <a:r>
              <a:rPr lang="en-US" dirty="0" smtClean="0"/>
              <a:t> </a:t>
            </a:r>
            <a:r>
              <a:rPr lang="en-US" dirty="0" err="1" smtClean="0"/>
              <a:t>republicana</a:t>
            </a:r>
            <a:r>
              <a:rPr lang="en-US" dirty="0" smtClean="0"/>
              <a:t> </a:t>
            </a:r>
            <a:r>
              <a:rPr lang="en-US" dirty="0" err="1" smtClean="0"/>
              <a:t>constituye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visión</a:t>
            </a:r>
            <a:r>
              <a:rPr lang="en-US" dirty="0" smtClean="0"/>
              <a:t> </a:t>
            </a:r>
            <a:r>
              <a:rPr lang="en-US" dirty="0" err="1" smtClean="0"/>
              <a:t>incompleta</a:t>
            </a:r>
            <a:r>
              <a:rPr lang="en-US" dirty="0" smtClean="0"/>
              <a:t> de la </a:t>
            </a:r>
            <a:r>
              <a:rPr lang="en-US" dirty="0" err="1" smtClean="0"/>
              <a:t>naturaleza</a:t>
            </a:r>
            <a:r>
              <a:rPr lang="en-US" dirty="0" smtClean="0"/>
              <a:t> </a:t>
            </a:r>
            <a:r>
              <a:rPr lang="en-US" dirty="0" err="1" smtClean="0"/>
              <a:t>humana</a:t>
            </a:r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b="1" u="sng" dirty="0" smtClean="0"/>
              <a:t>Designing institutions as if people always attempted to act in the public interest is almost certainly a formula for disaster</a:t>
            </a:r>
            <a:r>
              <a:rPr lang="en-US" dirty="0" smtClean="0"/>
              <a:t>”.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teoría</a:t>
            </a:r>
            <a:r>
              <a:rPr lang="en-US" dirty="0" smtClean="0"/>
              <a:t> de </a:t>
            </a:r>
            <a:r>
              <a:rPr lang="en-US" i="1" dirty="0" smtClean="0"/>
              <a:t>public </a:t>
            </a:r>
            <a:r>
              <a:rPr lang="en-US" i="1" dirty="0" smtClean="0"/>
              <a:t>choice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teoría</a:t>
            </a:r>
            <a:r>
              <a:rPr lang="en-US" dirty="0" smtClean="0"/>
              <a:t> de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funciona</a:t>
            </a:r>
            <a:r>
              <a:rPr lang="en-US" dirty="0" smtClean="0"/>
              <a:t> el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ende</a:t>
            </a:r>
            <a:r>
              <a:rPr lang="en-US" dirty="0" smtClean="0"/>
              <a:t>, de </a:t>
            </a:r>
            <a:r>
              <a:rPr lang="en-US" dirty="0" err="1" smtClean="0"/>
              <a:t>cómo</a:t>
            </a:r>
            <a:r>
              <a:rPr lang="en-US" dirty="0" smtClean="0"/>
              <a:t> se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se </a:t>
            </a:r>
            <a:r>
              <a:rPr lang="en-US" dirty="0" err="1" smtClean="0"/>
              <a:t>aplica</a:t>
            </a:r>
            <a:r>
              <a:rPr lang="en-US" dirty="0" smtClean="0"/>
              <a:t> el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 smtClean="0"/>
          </a:p>
          <a:p>
            <a:r>
              <a:rPr lang="en-US" i="1" dirty="0" smtClean="0"/>
              <a:t>Public choice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parte del </a:t>
            </a:r>
            <a:r>
              <a:rPr lang="en-US" i="1" dirty="0" smtClean="0"/>
              <a:t>law and economics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la </a:t>
            </a:r>
            <a:r>
              <a:rPr lang="en-US" dirty="0" err="1" smtClean="0"/>
              <a:t>ciencia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endParaRPr lang="en-US" dirty="0" smtClean="0"/>
          </a:p>
          <a:p>
            <a:r>
              <a:rPr lang="en-US" dirty="0" err="1" smtClean="0"/>
              <a:t>Variantes</a:t>
            </a:r>
            <a:r>
              <a:rPr lang="en-US" dirty="0" smtClean="0"/>
              <a:t>: </a:t>
            </a:r>
            <a:r>
              <a:rPr lang="en-US" i="1" dirty="0" smtClean="0"/>
              <a:t>social choice</a:t>
            </a:r>
            <a:r>
              <a:rPr lang="en-US" dirty="0" smtClean="0"/>
              <a:t>, </a:t>
            </a:r>
            <a:r>
              <a:rPr lang="en-US" i="1" dirty="0" smtClean="0"/>
              <a:t>positive political </a:t>
            </a:r>
            <a:r>
              <a:rPr lang="en-US" i="1" dirty="0" smtClean="0"/>
              <a:t>theory</a:t>
            </a:r>
          </a:p>
          <a:p>
            <a:pPr lvl="1"/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parten</a:t>
            </a:r>
            <a:r>
              <a:rPr lang="en-US" dirty="0" smtClean="0"/>
              <a:t> </a:t>
            </a:r>
            <a:r>
              <a:rPr lang="en-US" dirty="0" smtClean="0"/>
              <a:t>de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suposición</a:t>
            </a:r>
            <a:r>
              <a:rPr lang="en-US" dirty="0" smtClean="0"/>
              <a:t>: los </a:t>
            </a:r>
            <a:r>
              <a:rPr lang="en-US" dirty="0" err="1" smtClean="0"/>
              <a:t>actores</a:t>
            </a:r>
            <a:r>
              <a:rPr lang="en-US" dirty="0" smtClean="0"/>
              <a:t>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actúan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base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propio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racional</a:t>
            </a:r>
            <a:r>
              <a:rPr lang="en-US" dirty="0" smtClean="0"/>
              <a:t>. </a:t>
            </a:r>
          </a:p>
          <a:p>
            <a:pPr lvl="1"/>
            <a:r>
              <a:rPr lang="en-US" dirty="0" err="1" smtClean="0"/>
              <a:t>Maximizan</a:t>
            </a:r>
            <a:r>
              <a:rPr lang="en-US" dirty="0" smtClean="0"/>
              <a:t> </a:t>
            </a:r>
            <a:r>
              <a:rPr lang="en-US" dirty="0" err="1" smtClean="0"/>
              <a:t>alguna</a:t>
            </a:r>
            <a:r>
              <a:rPr lang="en-US" dirty="0" smtClean="0"/>
              <a:t> </a:t>
            </a:r>
            <a:r>
              <a:rPr lang="en-US" dirty="0" err="1" smtClean="0"/>
              <a:t>función</a:t>
            </a:r>
            <a:r>
              <a:rPr lang="en-US" dirty="0" smtClean="0"/>
              <a:t> </a:t>
            </a:r>
            <a:r>
              <a:rPr lang="en-US" dirty="0" err="1" smtClean="0"/>
              <a:t>objetiva</a:t>
            </a:r>
            <a:r>
              <a:rPr lang="en-US" dirty="0" smtClean="0"/>
              <a:t>: </a:t>
            </a:r>
            <a:r>
              <a:rPr lang="en-US" dirty="0" err="1" smtClean="0"/>
              <a:t>dinero</a:t>
            </a:r>
            <a:r>
              <a:rPr lang="en-US" dirty="0" smtClean="0"/>
              <a:t>, status, </a:t>
            </a:r>
            <a:r>
              <a:rPr lang="en-US" dirty="0" err="1" smtClean="0"/>
              <a:t>poder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Public Choice: A Brief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consecuencia</a:t>
            </a:r>
            <a:r>
              <a:rPr lang="en-US" dirty="0" smtClean="0"/>
              <a:t> de la anterior </a:t>
            </a:r>
            <a:r>
              <a:rPr lang="en-US" dirty="0" err="1" smtClean="0"/>
              <a:t>suposición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retórica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del </a:t>
            </a:r>
            <a:r>
              <a:rPr lang="en-US" dirty="0" err="1" smtClean="0"/>
              <a:t>lenguaje</a:t>
            </a:r>
            <a:r>
              <a:rPr lang="en-US" dirty="0" smtClean="0"/>
              <a:t> </a:t>
            </a:r>
            <a:r>
              <a:rPr lang="en-US" dirty="0" err="1" smtClean="0"/>
              <a:t>político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legal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disfraz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esconde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verdadera</a:t>
            </a:r>
            <a:r>
              <a:rPr lang="en-US" dirty="0" smtClean="0"/>
              <a:t> </a:t>
            </a:r>
            <a:r>
              <a:rPr lang="en-US" dirty="0" err="1" smtClean="0"/>
              <a:t>motivación</a:t>
            </a:r>
            <a:r>
              <a:rPr lang="en-US" dirty="0" smtClean="0"/>
              <a:t> (</a:t>
            </a:r>
            <a:r>
              <a:rPr lang="en-US" dirty="0" err="1" smtClean="0"/>
              <a:t>satisfacción</a:t>
            </a:r>
            <a:r>
              <a:rPr lang="en-US" dirty="0" smtClean="0"/>
              <a:t> de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Visión</a:t>
            </a:r>
            <a:r>
              <a:rPr lang="en-US" dirty="0" smtClean="0"/>
              <a:t> ideal</a:t>
            </a:r>
          </a:p>
          <a:p>
            <a:pPr lvl="1"/>
            <a:r>
              <a:rPr lang="en-US" dirty="0" err="1" smtClean="0"/>
              <a:t>Bajo</a:t>
            </a:r>
            <a:r>
              <a:rPr lang="en-US" dirty="0" smtClean="0"/>
              <a:t> la </a:t>
            </a:r>
            <a:r>
              <a:rPr lang="en-US" dirty="0" err="1" smtClean="0"/>
              <a:t>regla</a:t>
            </a:r>
            <a:r>
              <a:rPr lang="en-US" dirty="0" smtClean="0"/>
              <a:t> de la </a:t>
            </a:r>
            <a:r>
              <a:rPr lang="en-US" dirty="0" err="1" smtClean="0"/>
              <a:t>mayoría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leyes</a:t>
            </a:r>
            <a:r>
              <a:rPr lang="en-US" dirty="0" smtClean="0"/>
              <a:t> </a:t>
            </a:r>
            <a:r>
              <a:rPr lang="en-US" dirty="0" err="1" smtClean="0"/>
              <a:t>expresan</a:t>
            </a:r>
            <a:r>
              <a:rPr lang="en-US" dirty="0" smtClean="0"/>
              <a:t> los </a:t>
            </a:r>
            <a:r>
              <a:rPr lang="en-US" dirty="0" err="1" smtClean="0"/>
              <a:t>deseos</a:t>
            </a:r>
            <a:r>
              <a:rPr lang="en-US" dirty="0" smtClean="0"/>
              <a:t> </a:t>
            </a:r>
            <a:r>
              <a:rPr lang="en-US" dirty="0" smtClean="0"/>
              <a:t>de la </a:t>
            </a:r>
            <a:r>
              <a:rPr lang="en-US" dirty="0" err="1" smtClean="0"/>
              <a:t>mayoría</a:t>
            </a:r>
            <a:r>
              <a:rPr lang="en-US" dirty="0" smtClean="0"/>
              <a:t> de los </a:t>
            </a:r>
            <a:r>
              <a:rPr lang="en-US" dirty="0" err="1" smtClean="0"/>
              <a:t>ciudadanos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organizaciones</a:t>
            </a:r>
            <a:r>
              <a:rPr lang="en-US" dirty="0" smtClean="0"/>
              <a:t> </a:t>
            </a:r>
            <a:r>
              <a:rPr lang="en-US" dirty="0" err="1" smtClean="0"/>
              <a:t>administrativas</a:t>
            </a:r>
            <a:r>
              <a:rPr lang="en-US" dirty="0" smtClean="0"/>
              <a:t> son </a:t>
            </a:r>
            <a:r>
              <a:rPr lang="en-US" dirty="0" err="1" smtClean="0"/>
              <a:t>diseñadas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asegurar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administradores</a:t>
            </a:r>
            <a:r>
              <a:rPr lang="en-US" dirty="0" smtClean="0"/>
              <a:t> </a:t>
            </a:r>
            <a:r>
              <a:rPr lang="en-US" dirty="0" err="1" smtClean="0"/>
              <a:t>desarrollen</a:t>
            </a:r>
            <a:r>
              <a:rPr lang="en-US" dirty="0" smtClean="0"/>
              <a:t> los </a:t>
            </a:r>
            <a:r>
              <a:rPr lang="en-US" dirty="0" err="1" smtClean="0"/>
              <a:t>deseos</a:t>
            </a:r>
            <a:r>
              <a:rPr lang="en-US" dirty="0" smtClean="0"/>
              <a:t> de los </a:t>
            </a:r>
            <a:r>
              <a:rPr lang="en-US" dirty="0" err="1" smtClean="0"/>
              <a:t>ciudadanos</a:t>
            </a:r>
            <a:r>
              <a:rPr lang="en-US" dirty="0" smtClean="0"/>
              <a:t> </a:t>
            </a:r>
            <a:r>
              <a:rPr lang="en-US" dirty="0" err="1" smtClean="0"/>
              <a:t>expresados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leyes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r>
              <a:rPr lang="en-US" dirty="0" smtClean="0"/>
              <a:t>, </a:t>
            </a:r>
            <a:r>
              <a:rPr lang="en-US" dirty="0" err="1" smtClean="0"/>
              <a:t>incluyendo</a:t>
            </a:r>
            <a:r>
              <a:rPr lang="en-US" dirty="0" smtClean="0"/>
              <a:t> la </a:t>
            </a:r>
            <a:r>
              <a:rPr lang="en-US" dirty="0" err="1" smtClean="0"/>
              <a:t>revisión</a:t>
            </a:r>
            <a:r>
              <a:rPr lang="en-US" dirty="0" smtClean="0"/>
              <a:t> judicial de la </a:t>
            </a:r>
            <a:r>
              <a:rPr lang="en-US" dirty="0" err="1" smtClean="0"/>
              <a:t>acción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cuerpo</a:t>
            </a:r>
            <a:r>
              <a:rPr lang="en-US" dirty="0" smtClean="0"/>
              <a:t> legal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proteje</a:t>
            </a:r>
            <a:r>
              <a:rPr lang="en-US" dirty="0" smtClean="0"/>
              <a:t> a los </a:t>
            </a:r>
            <a:r>
              <a:rPr lang="en-US" dirty="0" err="1" smtClean="0"/>
              <a:t>ciudadanos</a:t>
            </a:r>
            <a:r>
              <a:rPr lang="en-US" dirty="0" smtClean="0"/>
              <a:t> de los </a:t>
            </a:r>
            <a:r>
              <a:rPr lang="en-US" dirty="0" err="1" smtClean="0"/>
              <a:t>errores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injusticias</a:t>
            </a:r>
            <a:r>
              <a:rPr lang="en-US" dirty="0" smtClean="0"/>
              <a:t> </a:t>
            </a:r>
            <a:r>
              <a:rPr lang="en-US" dirty="0" err="1" smtClean="0"/>
              <a:t>cometidos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</a:t>
            </a:r>
            <a:r>
              <a:rPr lang="en-US" dirty="0" err="1" smtClean="0"/>
              <a:t>administradores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A Brief Overview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i="1" dirty="0" smtClean="0"/>
              <a:t>public choice </a:t>
            </a:r>
            <a:r>
              <a:rPr lang="en-US" dirty="0" smtClean="0"/>
              <a:t>(TPC) dice </a:t>
            </a:r>
            <a:r>
              <a:rPr lang="en-US" dirty="0" err="1" smtClean="0"/>
              <a:t>que</a:t>
            </a:r>
            <a:r>
              <a:rPr lang="en-US" dirty="0" smtClean="0"/>
              <a:t> lo anterior no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además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imposible</a:t>
            </a:r>
            <a:r>
              <a:rPr lang="en-US" dirty="0" smtClean="0"/>
              <a:t> de </a:t>
            </a:r>
            <a:r>
              <a:rPr lang="en-US" dirty="0" err="1" smtClean="0"/>
              <a:t>construir</a:t>
            </a:r>
            <a:endParaRPr lang="en-US" dirty="0" smtClean="0"/>
          </a:p>
          <a:p>
            <a:r>
              <a:rPr lang="en-US" dirty="0" smtClean="0"/>
              <a:t>No hay </a:t>
            </a:r>
            <a:r>
              <a:rPr lang="en-US" dirty="0" err="1" smtClean="0"/>
              <a:t>relación</a:t>
            </a:r>
            <a:r>
              <a:rPr lang="en-US" dirty="0" smtClean="0"/>
              <a:t> entre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personas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asambleas</a:t>
            </a:r>
            <a:r>
              <a:rPr lang="en-US" dirty="0" smtClean="0"/>
              <a:t> </a:t>
            </a:r>
            <a:r>
              <a:rPr lang="en-US" dirty="0" err="1" smtClean="0"/>
              <a:t>legislativas</a:t>
            </a:r>
            <a:endParaRPr lang="en-US" dirty="0" smtClean="0"/>
          </a:p>
          <a:p>
            <a:pPr lvl="1"/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últimas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dominadas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endParaRPr lang="en-US" dirty="0" smtClean="0"/>
          </a:p>
          <a:p>
            <a:pPr lvl="1"/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incluye</a:t>
            </a:r>
            <a:r>
              <a:rPr lang="en-US" dirty="0" smtClean="0"/>
              <a:t> 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propios</a:t>
            </a:r>
            <a:r>
              <a:rPr lang="en-US" dirty="0" smtClean="0"/>
              <a:t> de los </a:t>
            </a:r>
            <a:r>
              <a:rPr lang="en-US" dirty="0" err="1" smtClean="0"/>
              <a:t>legisladores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burócratas</a:t>
            </a:r>
            <a:r>
              <a:rPr lang="en-US" dirty="0" smtClean="0"/>
              <a:t> (Buchanan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Tullock</a:t>
            </a:r>
            <a:r>
              <a:rPr lang="en-US" dirty="0" smtClean="0"/>
              <a:t>, </a:t>
            </a:r>
            <a:r>
              <a:rPr lang="en-US" i="1" dirty="0" smtClean="0"/>
              <a:t>The calculus of consent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A Brief Overview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Votar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inútil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utilidad</a:t>
            </a:r>
            <a:r>
              <a:rPr lang="en-US" dirty="0" smtClean="0"/>
              <a:t> de mi </a:t>
            </a:r>
            <a:r>
              <a:rPr lang="en-US" dirty="0" err="1" smtClean="0"/>
              <a:t>voto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nada al </a:t>
            </a:r>
            <a:r>
              <a:rPr lang="en-US" dirty="0" err="1" smtClean="0"/>
              <a:t>lado</a:t>
            </a:r>
            <a:r>
              <a:rPr lang="en-US" dirty="0" smtClean="0"/>
              <a:t> de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informarme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ir</a:t>
            </a:r>
            <a:r>
              <a:rPr lang="en-US" dirty="0" smtClean="0"/>
              <a:t> a </a:t>
            </a:r>
            <a:r>
              <a:rPr lang="en-US" dirty="0" err="1" smtClean="0"/>
              <a:t>votar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resultado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votaciones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sujeto</a:t>
            </a:r>
            <a:r>
              <a:rPr lang="en-US" dirty="0" smtClean="0"/>
              <a:t> al </a:t>
            </a:r>
            <a:r>
              <a:rPr lang="en-US" dirty="0" err="1" smtClean="0"/>
              <a:t>teorema</a:t>
            </a:r>
            <a:r>
              <a:rPr lang="en-US" dirty="0" smtClean="0"/>
              <a:t> de Arrow</a:t>
            </a:r>
          </a:p>
          <a:p>
            <a:pPr lvl="1"/>
            <a:r>
              <a:rPr lang="en-US" dirty="0" err="1" smtClean="0"/>
              <a:t>Incluso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informamos</a:t>
            </a:r>
            <a:r>
              <a:rPr lang="en-US" dirty="0" smtClean="0"/>
              <a:t>, no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garantía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resultado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elecciones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luegos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elegidas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asambleas</a:t>
            </a:r>
            <a:r>
              <a:rPr lang="en-US" dirty="0" smtClean="0"/>
              <a:t>, </a:t>
            </a:r>
            <a:r>
              <a:rPr lang="en-US" dirty="0" err="1" smtClean="0"/>
              <a:t>representen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 de los </a:t>
            </a:r>
            <a:r>
              <a:rPr lang="en-US" dirty="0" err="1" smtClean="0"/>
              <a:t>ciudadanos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A Brief Overview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vemos</a:t>
            </a:r>
            <a:r>
              <a:rPr lang="en-US" dirty="0" smtClean="0"/>
              <a:t>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Olson, </a:t>
            </a:r>
            <a:r>
              <a:rPr lang="en-US" i="1" dirty="0" smtClean="0"/>
              <a:t>The logic of collective action</a:t>
            </a:r>
            <a:r>
              <a:rPr lang="en-US" dirty="0" smtClean="0"/>
              <a:t>: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participan</a:t>
            </a:r>
            <a:r>
              <a:rPr lang="en-US" dirty="0" smtClean="0"/>
              <a:t> </a:t>
            </a:r>
            <a:r>
              <a:rPr lang="en-US" dirty="0" err="1" smtClean="0"/>
              <a:t>activamente</a:t>
            </a:r>
            <a:r>
              <a:rPr lang="en-US" dirty="0" smtClean="0"/>
              <a:t> </a:t>
            </a:r>
            <a:r>
              <a:rPr lang="en-US" dirty="0" err="1" smtClean="0"/>
              <a:t>aquellos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asegurar</a:t>
            </a:r>
            <a:r>
              <a:rPr lang="en-US" dirty="0" smtClean="0"/>
              <a:t> </a:t>
            </a:r>
            <a:r>
              <a:rPr lang="en-US" dirty="0" err="1" smtClean="0"/>
              <a:t>obtener</a:t>
            </a:r>
            <a:r>
              <a:rPr lang="en-US" dirty="0" smtClean="0"/>
              <a:t> </a:t>
            </a:r>
            <a:r>
              <a:rPr lang="en-US" dirty="0" err="1" smtClean="0"/>
              <a:t>rentas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político</a:t>
            </a:r>
            <a:r>
              <a:rPr lang="en-US" dirty="0" smtClean="0"/>
              <a:t> (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pequeños</a:t>
            </a:r>
            <a:r>
              <a:rPr lang="en-US" dirty="0" smtClean="0"/>
              <a:t>, de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concentrados</a:t>
            </a:r>
            <a:r>
              <a:rPr lang="en-US" dirty="0" smtClean="0"/>
              <a:t>)</a:t>
            </a:r>
          </a:p>
          <a:p>
            <a:r>
              <a:rPr lang="en-US" dirty="0" smtClean="0"/>
              <a:t>¿Y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lado</a:t>
            </a:r>
            <a:r>
              <a:rPr lang="en-US" dirty="0" smtClean="0"/>
              <a:t> de la </a:t>
            </a:r>
            <a:r>
              <a:rPr lang="en-US" dirty="0" err="1" smtClean="0"/>
              <a:t>oferta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legisladores</a:t>
            </a:r>
            <a:r>
              <a:rPr lang="en-US" dirty="0" smtClean="0"/>
              <a:t> </a:t>
            </a:r>
            <a:r>
              <a:rPr lang="en-US" dirty="0" err="1" smtClean="0"/>
              <a:t>buscan</a:t>
            </a:r>
            <a:r>
              <a:rPr lang="en-US" dirty="0" smtClean="0"/>
              <a:t> la </a:t>
            </a:r>
            <a:r>
              <a:rPr lang="en-US" dirty="0" err="1" smtClean="0"/>
              <a:t>reelección</a:t>
            </a:r>
            <a:r>
              <a:rPr lang="en-US" dirty="0" smtClean="0"/>
              <a:t> (</a:t>
            </a:r>
            <a:r>
              <a:rPr lang="en-US" dirty="0" err="1" smtClean="0"/>
              <a:t>transaccional</a:t>
            </a:r>
            <a:r>
              <a:rPr lang="en-US" dirty="0" smtClean="0"/>
              <a:t> model de Hayes, </a:t>
            </a:r>
            <a:r>
              <a:rPr lang="en-US" i="1" dirty="0" smtClean="0"/>
              <a:t>Lobbyists and legislators: a theory of political markets</a:t>
            </a:r>
            <a:r>
              <a:rPr lang="en-US" dirty="0" smtClean="0"/>
              <a:t>).</a:t>
            </a:r>
          </a:p>
          <a:p>
            <a:pPr lvl="1"/>
            <a:r>
              <a:rPr lang="en-US" dirty="0" err="1" smtClean="0"/>
              <a:t>Administradores</a:t>
            </a:r>
            <a:r>
              <a:rPr lang="en-US" dirty="0" smtClean="0"/>
              <a:t> </a:t>
            </a:r>
            <a:r>
              <a:rPr lang="en-US" dirty="0" err="1" smtClean="0"/>
              <a:t>buscan</a:t>
            </a:r>
            <a:r>
              <a:rPr lang="en-US" dirty="0" smtClean="0"/>
              <a:t> </a:t>
            </a:r>
            <a:r>
              <a:rPr lang="en-US" dirty="0" err="1" smtClean="0"/>
              <a:t>maximizar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presupuestos</a:t>
            </a:r>
            <a:endParaRPr lang="en-US" dirty="0" smtClean="0"/>
          </a:p>
          <a:p>
            <a:pPr lvl="2"/>
            <a:r>
              <a:rPr lang="en-US" dirty="0" smtClean="0"/>
              <a:t>La labor </a:t>
            </a:r>
            <a:r>
              <a:rPr lang="en-US" dirty="0" err="1" smtClean="0"/>
              <a:t>regulatoria</a:t>
            </a:r>
            <a:r>
              <a:rPr lang="en-US" dirty="0" smtClean="0"/>
              <a:t> de la </a:t>
            </a:r>
            <a:r>
              <a:rPr lang="en-US" dirty="0" err="1" smtClean="0"/>
              <a:t>administración</a:t>
            </a:r>
            <a:r>
              <a:rPr lang="en-US" dirty="0" smtClean="0"/>
              <a:t> se </a:t>
            </a:r>
            <a:r>
              <a:rPr lang="en-US" dirty="0" err="1" smtClean="0"/>
              <a:t>explica</a:t>
            </a:r>
            <a:r>
              <a:rPr lang="en-US" dirty="0" smtClean="0"/>
              <a:t> </a:t>
            </a:r>
            <a:r>
              <a:rPr lang="en-US" dirty="0" err="1" smtClean="0"/>
              <a:t>bajo</a:t>
            </a:r>
            <a:r>
              <a:rPr lang="en-US" dirty="0" smtClean="0"/>
              <a:t> un </a:t>
            </a:r>
            <a:r>
              <a:rPr lang="en-US" dirty="0" err="1" smtClean="0"/>
              <a:t>modelo</a:t>
            </a:r>
            <a:r>
              <a:rPr lang="en-US" dirty="0" smtClean="0"/>
              <a:t>  de “</a:t>
            </a:r>
            <a:r>
              <a:rPr lang="en-US" dirty="0" err="1" smtClean="0"/>
              <a:t>echar</a:t>
            </a:r>
            <a:r>
              <a:rPr lang="en-US" dirty="0" smtClean="0"/>
              <a:t> la culpa” </a:t>
            </a:r>
            <a:r>
              <a:rPr lang="en-US" dirty="0" err="1" smtClean="0"/>
              <a:t>y</a:t>
            </a:r>
            <a:r>
              <a:rPr lang="en-US" dirty="0" smtClean="0"/>
              <a:t> “</a:t>
            </a:r>
            <a:r>
              <a:rPr lang="en-US" dirty="0" err="1" smtClean="0"/>
              <a:t>reclamar</a:t>
            </a:r>
            <a:r>
              <a:rPr lang="en-US" dirty="0" smtClean="0"/>
              <a:t> </a:t>
            </a:r>
            <a:r>
              <a:rPr lang="en-US" dirty="0" err="1" smtClean="0"/>
              <a:t>crédito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“El </a:t>
            </a:r>
            <a:r>
              <a:rPr lang="en-US" dirty="0" err="1" smtClean="0"/>
              <a:t>triángulo</a:t>
            </a:r>
            <a:r>
              <a:rPr lang="en-US" dirty="0" smtClean="0"/>
              <a:t> de </a:t>
            </a:r>
            <a:r>
              <a:rPr lang="en-US" dirty="0" err="1" smtClean="0"/>
              <a:t>hierro</a:t>
            </a:r>
            <a:r>
              <a:rPr lang="en-US" dirty="0" smtClean="0"/>
              <a:t>”: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, </a:t>
            </a:r>
            <a:r>
              <a:rPr lang="en-US" dirty="0" err="1" smtClean="0"/>
              <a:t>burócratas</a:t>
            </a:r>
            <a:r>
              <a:rPr lang="en-US" dirty="0" smtClean="0"/>
              <a:t>, </a:t>
            </a:r>
            <a:r>
              <a:rPr lang="en-US" dirty="0" err="1" smtClean="0"/>
              <a:t>legisladores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A Brief Overview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Problema</a:t>
            </a:r>
            <a:r>
              <a:rPr lang="en-US" dirty="0" smtClean="0"/>
              <a:t> de </a:t>
            </a:r>
            <a:r>
              <a:rPr lang="en-US" dirty="0" err="1" smtClean="0"/>
              <a:t>agencia</a:t>
            </a:r>
            <a:r>
              <a:rPr lang="en-US" dirty="0" smtClean="0"/>
              <a:t> entre el </a:t>
            </a:r>
            <a:r>
              <a:rPr lang="en-US" dirty="0" err="1" smtClean="0"/>
              <a:t>Congreso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agencias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r>
              <a:rPr lang="en-US" dirty="0" smtClean="0"/>
              <a:t> se </a:t>
            </a:r>
            <a:r>
              <a:rPr lang="en-US" dirty="0" err="1" smtClean="0"/>
              <a:t>explica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</a:t>
            </a:r>
            <a:r>
              <a:rPr lang="en-US" dirty="0" err="1" smtClean="0"/>
              <a:t>esfuerzo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reducir</a:t>
            </a:r>
            <a:r>
              <a:rPr lang="en-US" dirty="0" smtClean="0"/>
              <a:t>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agencias</a:t>
            </a:r>
            <a:r>
              <a:rPr lang="en-US" dirty="0" smtClean="0"/>
              <a:t> (</a:t>
            </a:r>
            <a:r>
              <a:rPr lang="en-US" dirty="0" err="1" smtClean="0"/>
              <a:t>McNollgast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monitoreo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caro</a:t>
            </a:r>
            <a:r>
              <a:rPr lang="en-US" dirty="0" smtClean="0"/>
              <a:t>, se </a:t>
            </a:r>
            <a:r>
              <a:rPr lang="en-US" dirty="0" err="1" smtClean="0"/>
              <a:t>delega</a:t>
            </a:r>
            <a:r>
              <a:rPr lang="en-US" dirty="0" smtClean="0"/>
              <a:t> en los </a:t>
            </a:r>
            <a:r>
              <a:rPr lang="en-US" dirty="0" err="1" smtClean="0"/>
              <a:t>ciudadanos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los </a:t>
            </a:r>
            <a:r>
              <a:rPr lang="en-US" dirty="0" err="1" smtClean="0"/>
              <a:t>tribunales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objetivo</a:t>
            </a:r>
            <a:r>
              <a:rPr lang="en-US" dirty="0" smtClean="0"/>
              <a:t> del </a:t>
            </a:r>
            <a:r>
              <a:rPr lang="en-US" dirty="0" err="1" smtClean="0"/>
              <a:t>monitoreo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preservar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negociaciones</a:t>
            </a:r>
            <a:r>
              <a:rPr lang="en-US" dirty="0" smtClean="0"/>
              <a:t> </a:t>
            </a:r>
            <a:r>
              <a:rPr lang="en-US" dirty="0" err="1" smtClean="0"/>
              <a:t>originales</a:t>
            </a:r>
            <a:r>
              <a:rPr lang="en-US" dirty="0" smtClean="0"/>
              <a:t> </a:t>
            </a:r>
            <a:r>
              <a:rPr lang="en-US" dirty="0" err="1" smtClean="0"/>
              <a:t>pactadas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leyes</a:t>
            </a:r>
            <a:r>
              <a:rPr lang="en-US" dirty="0" smtClean="0"/>
              <a:t>,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explica</a:t>
            </a:r>
            <a:r>
              <a:rPr lang="en-US" dirty="0" smtClean="0"/>
              <a:t> </a:t>
            </a:r>
            <a:r>
              <a:rPr lang="en-US" dirty="0" err="1" smtClean="0"/>
              <a:t>también</a:t>
            </a:r>
            <a:r>
              <a:rPr lang="en-US" dirty="0" smtClean="0"/>
              <a:t> los </a:t>
            </a:r>
            <a:r>
              <a:rPr lang="en-US" dirty="0" err="1" smtClean="0"/>
              <a:t>principios</a:t>
            </a:r>
            <a:r>
              <a:rPr lang="en-US" dirty="0" smtClean="0"/>
              <a:t> de </a:t>
            </a:r>
            <a:r>
              <a:rPr lang="en-US" dirty="0" err="1" smtClean="0"/>
              <a:t>transparencia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regularidad</a:t>
            </a:r>
            <a:r>
              <a:rPr lang="en-US" dirty="0" smtClean="0"/>
              <a:t> en los </a:t>
            </a:r>
            <a:r>
              <a:rPr lang="en-US" dirty="0" err="1" smtClean="0"/>
              <a:t>procedimientos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II. Critiquing Public Choice. Voters, elections and market for legislation 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 “</a:t>
            </a:r>
            <a:r>
              <a:rPr lang="en-US" dirty="0" err="1" smtClean="0"/>
              <a:t>eficiencia</a:t>
            </a:r>
            <a:r>
              <a:rPr lang="en-US" dirty="0" smtClean="0"/>
              <a:t>”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democráticas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sujeta</a:t>
            </a:r>
            <a:r>
              <a:rPr lang="en-US" dirty="0" smtClean="0"/>
              <a:t> a dos </a:t>
            </a:r>
            <a:r>
              <a:rPr lang="en-US" dirty="0" err="1" smtClean="0"/>
              <a:t>líneas</a:t>
            </a:r>
            <a:r>
              <a:rPr lang="en-US" dirty="0" smtClean="0"/>
              <a:t> de </a:t>
            </a:r>
            <a:r>
              <a:rPr lang="en-US" dirty="0" err="1" smtClean="0"/>
              <a:t>ataque</a:t>
            </a:r>
            <a:r>
              <a:rPr lang="en-US" dirty="0" smtClean="0"/>
              <a:t> en la TPC: </a:t>
            </a:r>
            <a:r>
              <a:rPr lang="en-US" dirty="0" err="1" smtClean="0"/>
              <a:t>teoría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votaciones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teoría</a:t>
            </a:r>
            <a:r>
              <a:rPr lang="en-US" dirty="0" smtClean="0"/>
              <a:t> de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. </a:t>
            </a:r>
            <a:r>
              <a:rPr lang="en-US" dirty="0" err="1" smtClean="0"/>
              <a:t>Partimos</a:t>
            </a:r>
            <a:r>
              <a:rPr lang="en-US" dirty="0" smtClean="0"/>
              <a:t> con la </a:t>
            </a:r>
            <a:r>
              <a:rPr lang="en-US" dirty="0" err="1" smtClean="0"/>
              <a:t>primera</a:t>
            </a:r>
            <a:r>
              <a:rPr lang="en-US" dirty="0" smtClean="0"/>
              <a:t> de </a:t>
            </a:r>
            <a:r>
              <a:rPr lang="en-US" dirty="0" err="1" smtClean="0"/>
              <a:t>ellas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teorema</a:t>
            </a:r>
            <a:r>
              <a:rPr lang="en-US" dirty="0" smtClean="0"/>
              <a:t> de Arrow </a:t>
            </a:r>
            <a:r>
              <a:rPr lang="en-US" dirty="0" err="1" smtClean="0"/>
              <a:t>sugiere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determinaciones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r>
              <a:rPr lang="en-US" dirty="0" smtClean="0"/>
              <a:t> </a:t>
            </a:r>
            <a:r>
              <a:rPr lang="en-US" dirty="0" err="1" smtClean="0"/>
              <a:t>vía</a:t>
            </a:r>
            <a:r>
              <a:rPr lang="en-US" dirty="0" smtClean="0"/>
              <a:t> la </a:t>
            </a:r>
            <a:r>
              <a:rPr lang="en-US" dirty="0" err="1" smtClean="0"/>
              <a:t>regla</a:t>
            </a:r>
            <a:r>
              <a:rPr lang="en-US" dirty="0" smtClean="0"/>
              <a:t> de </a:t>
            </a:r>
            <a:r>
              <a:rPr lang="en-US" dirty="0" err="1" smtClean="0"/>
              <a:t>mayoría</a:t>
            </a:r>
            <a:r>
              <a:rPr lang="en-US" dirty="0" smtClean="0"/>
              <a:t> produce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son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caóticos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ilusorios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rutinas</a:t>
            </a:r>
            <a:r>
              <a:rPr lang="en-US" dirty="0" smtClean="0"/>
              <a:t> de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votaciones</a:t>
            </a:r>
            <a:r>
              <a:rPr lang="en-US" dirty="0" smtClean="0"/>
              <a:t> </a:t>
            </a:r>
            <a:r>
              <a:rPr lang="en-US" dirty="0" err="1" smtClean="0"/>
              <a:t>ordinarias</a:t>
            </a:r>
            <a:r>
              <a:rPr lang="en-US" dirty="0" smtClean="0"/>
              <a:t> </a:t>
            </a:r>
            <a:r>
              <a:rPr lang="en-US" dirty="0" smtClean="0"/>
              <a:t>no van a</a:t>
            </a:r>
            <a:r>
              <a:rPr lang="en-US" dirty="0" smtClean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con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alternativas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preferidas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1367</TotalTime>
  <Words>2571</Words>
  <Application>Microsoft Macintosh PowerPoint</Application>
  <PresentationFormat>On-screen Show (4:3)</PresentationFormat>
  <Paragraphs>162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Module</vt:lpstr>
      <vt:lpstr>Nuevas Formas de Intervención Administrativa</vt:lpstr>
      <vt:lpstr>Resumen paper Jerry Mashaw</vt:lpstr>
      <vt:lpstr>Introducción</vt:lpstr>
      <vt:lpstr>I. Public Choice: A Brief Overview</vt:lpstr>
      <vt:lpstr>I. A Brief Overview (2)</vt:lpstr>
      <vt:lpstr>I. A Brief Overview (3)</vt:lpstr>
      <vt:lpstr>I. A Brief Overview (4)</vt:lpstr>
      <vt:lpstr>I. A Brief Overview (5)</vt:lpstr>
      <vt:lpstr>II. Critiquing Public Choice. Voters, elections and market for legislation (1)</vt:lpstr>
      <vt:lpstr>II. Critiquing Public Choice. Voters, elections and market for legislation (2)</vt:lpstr>
      <vt:lpstr>II. Critiquing Public Choice. Voters, elections and market for legislation (3)</vt:lpstr>
      <vt:lpstr>II. Critiquing Public Choice. Voters, elections and market for legislation (4)</vt:lpstr>
      <vt:lpstr>II. Critiquing Public Choice. Voters, elections and market for legislation (5)</vt:lpstr>
      <vt:lpstr>II. Critiquing Public Choice. Interest groups (1)</vt:lpstr>
      <vt:lpstr>II. Critiquing Public Choice. Interest groups (2)</vt:lpstr>
      <vt:lpstr>II. Critiquing Public Choice. Interest groups (3)</vt:lpstr>
      <vt:lpstr>II. Critiquing Public Choice. Interest groups (1)</vt:lpstr>
      <vt:lpstr>II. Critiquing Public Choice. Interest groups (2)</vt:lpstr>
      <vt:lpstr>II. Critiquing Public Choice. Interest groups (3)</vt:lpstr>
      <vt:lpstr>II. Critiquing Public Choice. Interest groups (4)</vt:lpstr>
      <vt:lpstr>II. Critiquing Public Choice. Interest groups (3)</vt:lpstr>
      <vt:lpstr>II. Critiquing Public Choice. Interaction of legislatures and administrative agencies (1)</vt:lpstr>
      <vt:lpstr>II. Critiquing Public Choice. Interaction of legislatures and administrative agencies (2)</vt:lpstr>
      <vt:lpstr>Algunas de las conclusiones de Mashaw</vt:lpstr>
      <vt:lpstr>Algunas de las conclusiones de Mashaw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63</cp:revision>
  <dcterms:created xsi:type="dcterms:W3CDTF">2009-11-14T02:59:23Z</dcterms:created>
  <dcterms:modified xsi:type="dcterms:W3CDTF">2009-11-14T03:12:13Z</dcterms:modified>
</cp:coreProperties>
</file>