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48" r:id="rId3"/>
    <p:sldId id="350" r:id="rId4"/>
    <p:sldId id="352" r:id="rId5"/>
    <p:sldId id="353" r:id="rId6"/>
    <p:sldId id="354" r:id="rId7"/>
    <p:sldId id="355" r:id="rId8"/>
    <p:sldId id="356" r:id="rId9"/>
    <p:sldId id="357" r:id="rId10"/>
    <p:sldId id="358" r:id="rId11"/>
    <p:sldId id="359" r:id="rId12"/>
    <p:sldId id="360" r:id="rId13"/>
    <p:sldId id="361" r:id="rId14"/>
    <p:sldId id="362" r:id="rId15"/>
    <p:sldId id="364" r:id="rId16"/>
    <p:sldId id="363" r:id="rId17"/>
    <p:sldId id="365" r:id="rId18"/>
    <p:sldId id="36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slide" Target="slides/slide18.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11/14/09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11/14/09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11/14/09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11/14/09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11/14/09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11/14/09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11/14/09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11/14/09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11/14/09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12a </a:t>
            </a:r>
            <a:r>
              <a:rPr lang="en-US" dirty="0" err="1" smtClean="0"/>
              <a:t>Clase</a:t>
            </a:r>
            <a:r>
              <a:rPr lang="en-US" dirty="0" smtClean="0"/>
              <a:t>: </a:t>
            </a:r>
            <a:r>
              <a:rPr lang="en-US" dirty="0" err="1" smtClean="0"/>
              <a:t>Fallas</a:t>
            </a:r>
            <a:r>
              <a:rPr lang="en-US" dirty="0" smtClean="0"/>
              <a:t> de </a:t>
            </a:r>
            <a:r>
              <a:rPr lang="en-US" dirty="0" err="1" smtClean="0"/>
              <a:t>gobierno</a:t>
            </a:r>
            <a:endParaRPr lang="en-US" dirty="0" smtClean="0"/>
          </a:p>
          <a:p>
            <a:endParaRPr lang="en-US" dirty="0"/>
          </a:p>
        </p:txBody>
      </p:sp>
      <p:sp>
        <p:nvSpPr>
          <p:cNvPr id="4" name="TextBox 3"/>
          <p:cNvSpPr txBox="1"/>
          <p:nvPr/>
        </p:nvSpPr>
        <p:spPr>
          <a:xfrm>
            <a:off x="4572000" y="5714999"/>
            <a:ext cx="2530748"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27 de </a:t>
            </a:r>
            <a:r>
              <a:rPr lang="en-US" dirty="0" err="1" smtClean="0"/>
              <a:t>octubre</a:t>
            </a:r>
            <a:r>
              <a:rPr lang="en-US" dirty="0" smtClean="0"/>
              <a:t> 2009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Introducción</a:t>
            </a:r>
            <a:r>
              <a:rPr lang="en-US" dirty="0" smtClean="0"/>
              <a:t> a la </a:t>
            </a:r>
            <a:r>
              <a:rPr lang="en-US" dirty="0" err="1" smtClean="0"/>
              <a:t>teoría</a:t>
            </a:r>
            <a:r>
              <a:rPr lang="en-US" dirty="0" smtClean="0"/>
              <a:t> de la </a:t>
            </a:r>
            <a:r>
              <a:rPr lang="en-US" dirty="0" err="1" smtClean="0"/>
              <a:t>regulación</a:t>
            </a:r>
            <a:endParaRPr lang="en-US" dirty="0"/>
          </a:p>
        </p:txBody>
      </p:sp>
      <p:sp>
        <p:nvSpPr>
          <p:cNvPr id="3" name="Content Placeholder 2"/>
          <p:cNvSpPr>
            <a:spLocks noGrp="1"/>
          </p:cNvSpPr>
          <p:nvPr>
            <p:ph idx="1"/>
          </p:nvPr>
        </p:nvSpPr>
        <p:spPr/>
        <p:txBody>
          <a:bodyPr>
            <a:normAutofit fontScale="92500"/>
          </a:bodyPr>
          <a:lstStyle/>
          <a:p>
            <a:r>
              <a:rPr lang="en-US" dirty="0" smtClean="0"/>
              <a:t>¿</a:t>
            </a:r>
            <a:r>
              <a:rPr lang="en-US" dirty="0" err="1" smtClean="0"/>
              <a:t>Qué</a:t>
            </a:r>
            <a:r>
              <a:rPr lang="en-US" dirty="0" smtClean="0"/>
              <a:t> </a:t>
            </a:r>
            <a:r>
              <a:rPr lang="en-US" dirty="0" err="1" smtClean="0"/>
              <a:t>es</a:t>
            </a:r>
            <a:r>
              <a:rPr lang="en-US" dirty="0" smtClean="0"/>
              <a:t>?</a:t>
            </a:r>
          </a:p>
          <a:p>
            <a:pPr lvl="1"/>
            <a:r>
              <a:rPr lang="en-US" dirty="0" smtClean="0"/>
              <a:t>Se </a:t>
            </a:r>
            <a:r>
              <a:rPr lang="en-US" dirty="0" err="1" smtClean="0"/>
              <a:t>trata</a:t>
            </a:r>
            <a:r>
              <a:rPr lang="en-US" dirty="0" smtClean="0"/>
              <a:t> de </a:t>
            </a:r>
            <a:r>
              <a:rPr lang="en-US" dirty="0" err="1" smtClean="0"/>
              <a:t>una</a:t>
            </a:r>
            <a:r>
              <a:rPr lang="en-US" dirty="0" smtClean="0"/>
              <a:t> </a:t>
            </a:r>
            <a:r>
              <a:rPr lang="en-US" dirty="0" err="1" smtClean="0"/>
              <a:t>empresa</a:t>
            </a:r>
            <a:r>
              <a:rPr lang="en-US" dirty="0" smtClean="0"/>
              <a:t> </a:t>
            </a:r>
            <a:r>
              <a:rPr lang="en-US" dirty="0" err="1" smtClean="0"/>
              <a:t>científica</a:t>
            </a:r>
            <a:r>
              <a:rPr lang="en-US" dirty="0" smtClean="0"/>
              <a:t>, </a:t>
            </a:r>
            <a:r>
              <a:rPr lang="en-US" dirty="0" err="1" smtClean="0"/>
              <a:t>que</a:t>
            </a:r>
            <a:r>
              <a:rPr lang="en-US" dirty="0" smtClean="0"/>
              <a:t> </a:t>
            </a:r>
            <a:r>
              <a:rPr lang="en-US" dirty="0" err="1" smtClean="0"/>
              <a:t>busca</a:t>
            </a:r>
            <a:r>
              <a:rPr lang="en-US" dirty="0" smtClean="0"/>
              <a:t> responder </a:t>
            </a:r>
            <a:r>
              <a:rPr lang="en-US" dirty="0" err="1" smtClean="0"/>
              <a:t>las</a:t>
            </a:r>
            <a:r>
              <a:rPr lang="en-US" dirty="0" smtClean="0"/>
              <a:t> </a:t>
            </a:r>
            <a:r>
              <a:rPr lang="en-US" dirty="0" err="1" smtClean="0"/>
              <a:t>siguientes</a:t>
            </a:r>
            <a:r>
              <a:rPr lang="en-US" dirty="0" smtClean="0"/>
              <a:t> </a:t>
            </a:r>
            <a:r>
              <a:rPr lang="en-US" dirty="0" err="1" smtClean="0"/>
              <a:t>preguntas</a:t>
            </a:r>
            <a:r>
              <a:rPr lang="en-US" dirty="0" smtClean="0"/>
              <a:t>: ¿</a:t>
            </a:r>
            <a:r>
              <a:rPr lang="en-US" dirty="0" err="1" smtClean="0"/>
              <a:t>Por</a:t>
            </a:r>
            <a:r>
              <a:rPr lang="en-US" dirty="0" smtClean="0"/>
              <a:t> </a:t>
            </a:r>
            <a:r>
              <a:rPr lang="en-US" dirty="0" err="1" smtClean="0"/>
              <a:t>qué</a:t>
            </a:r>
            <a:r>
              <a:rPr lang="en-US" dirty="0" smtClean="0"/>
              <a:t> se dicta la </a:t>
            </a:r>
            <a:r>
              <a:rPr lang="en-US" dirty="0" err="1" smtClean="0"/>
              <a:t>regulación</a:t>
            </a:r>
            <a:r>
              <a:rPr lang="en-US" dirty="0" smtClean="0"/>
              <a:t>? ¿</a:t>
            </a:r>
            <a:r>
              <a:rPr lang="en-US" dirty="0" err="1" smtClean="0"/>
              <a:t>Cómo</a:t>
            </a:r>
            <a:r>
              <a:rPr lang="en-US" dirty="0" smtClean="0"/>
              <a:t> </a:t>
            </a:r>
            <a:r>
              <a:rPr lang="en-US" dirty="0" err="1" smtClean="0"/>
              <a:t>y</a:t>
            </a:r>
            <a:r>
              <a:rPr lang="en-US" dirty="0" smtClean="0"/>
              <a:t> </a:t>
            </a:r>
            <a:r>
              <a:rPr lang="en-US" dirty="0" err="1" smtClean="0"/>
              <a:t>por</a:t>
            </a:r>
            <a:r>
              <a:rPr lang="en-US" dirty="0" smtClean="0"/>
              <a:t> </a:t>
            </a:r>
            <a:r>
              <a:rPr lang="en-US" dirty="0" err="1" smtClean="0"/>
              <a:t>qué</a:t>
            </a:r>
            <a:r>
              <a:rPr lang="en-US" dirty="0" smtClean="0"/>
              <a:t> se </a:t>
            </a:r>
            <a:r>
              <a:rPr lang="en-US" dirty="0" err="1" smtClean="0"/>
              <a:t>legisla</a:t>
            </a:r>
            <a:r>
              <a:rPr lang="en-US" dirty="0" smtClean="0"/>
              <a:t>? ¿?</a:t>
            </a:r>
          </a:p>
          <a:p>
            <a:pPr lvl="1"/>
            <a:r>
              <a:rPr lang="en-US" dirty="0" smtClean="0"/>
              <a:t>La </a:t>
            </a:r>
            <a:r>
              <a:rPr lang="en-US" dirty="0" err="1" smtClean="0"/>
              <a:t>respuesta</a:t>
            </a:r>
            <a:r>
              <a:rPr lang="en-US" dirty="0" smtClean="0"/>
              <a:t> </a:t>
            </a:r>
            <a:r>
              <a:rPr lang="en-US" dirty="0" err="1" smtClean="0"/>
              <a:t>requiere</a:t>
            </a:r>
            <a:r>
              <a:rPr lang="en-US" dirty="0" smtClean="0"/>
              <a:t> del </a:t>
            </a:r>
            <a:r>
              <a:rPr lang="en-US" dirty="0" err="1" smtClean="0"/>
              <a:t>análisis</a:t>
            </a:r>
            <a:r>
              <a:rPr lang="en-US" dirty="0" smtClean="0"/>
              <a:t> de </a:t>
            </a:r>
            <a:r>
              <a:rPr lang="en-US" dirty="0" err="1" smtClean="0"/>
              <a:t>varias</a:t>
            </a:r>
            <a:r>
              <a:rPr lang="en-US" dirty="0" smtClean="0"/>
              <a:t> </a:t>
            </a:r>
            <a:r>
              <a:rPr lang="en-US" dirty="0" err="1" smtClean="0"/>
              <a:t>disciplinas</a:t>
            </a:r>
            <a:r>
              <a:rPr lang="en-US" dirty="0" smtClean="0"/>
              <a:t>: </a:t>
            </a:r>
            <a:r>
              <a:rPr lang="en-US" dirty="0" err="1" smtClean="0"/>
              <a:t>economía</a:t>
            </a:r>
            <a:r>
              <a:rPr lang="en-US" dirty="0" smtClean="0"/>
              <a:t>, </a:t>
            </a:r>
            <a:r>
              <a:rPr lang="en-US" dirty="0" err="1" smtClean="0"/>
              <a:t>ciencia</a:t>
            </a:r>
            <a:r>
              <a:rPr lang="en-US" dirty="0" smtClean="0"/>
              <a:t> </a:t>
            </a:r>
            <a:r>
              <a:rPr lang="en-US" dirty="0" err="1" smtClean="0"/>
              <a:t>política</a:t>
            </a:r>
            <a:r>
              <a:rPr lang="en-US" dirty="0" smtClean="0"/>
              <a:t>, </a:t>
            </a:r>
            <a:r>
              <a:rPr lang="en-US" dirty="0" err="1" smtClean="0"/>
              <a:t>sociología</a:t>
            </a:r>
            <a:r>
              <a:rPr lang="en-US" dirty="0" smtClean="0"/>
              <a:t>, etc.</a:t>
            </a:r>
          </a:p>
          <a:p>
            <a:r>
              <a:rPr lang="en-US" dirty="0" err="1" smtClean="0"/>
              <a:t>Distinguir</a:t>
            </a:r>
            <a:endParaRPr lang="en-US" dirty="0" smtClean="0"/>
          </a:p>
          <a:p>
            <a:pPr lvl="1"/>
            <a:r>
              <a:rPr lang="en-US" dirty="0" smtClean="0"/>
              <a:t>La </a:t>
            </a:r>
            <a:r>
              <a:rPr lang="en-US" dirty="0" err="1" smtClean="0"/>
              <a:t>dimensión</a:t>
            </a:r>
            <a:r>
              <a:rPr lang="en-US" dirty="0" smtClean="0"/>
              <a:t> </a:t>
            </a:r>
            <a:r>
              <a:rPr lang="en-US" dirty="0" err="1" smtClean="0"/>
              <a:t>positiva</a:t>
            </a:r>
            <a:r>
              <a:rPr lang="en-US" dirty="0" smtClean="0"/>
              <a:t> (</a:t>
            </a:r>
            <a:r>
              <a:rPr lang="en-US" dirty="0" err="1" smtClean="0"/>
              <a:t>explicar</a:t>
            </a:r>
            <a:r>
              <a:rPr lang="en-US" dirty="0" smtClean="0"/>
              <a:t> lo </a:t>
            </a:r>
            <a:r>
              <a:rPr lang="en-US" dirty="0" err="1" smtClean="0"/>
              <a:t>que</a:t>
            </a:r>
            <a:r>
              <a:rPr lang="en-US" dirty="0" smtClean="0"/>
              <a:t> </a:t>
            </a:r>
            <a:r>
              <a:rPr lang="en-US" dirty="0" err="1" smtClean="0"/>
              <a:t>fue</a:t>
            </a:r>
            <a:r>
              <a:rPr lang="en-US" dirty="0" smtClean="0"/>
              <a:t>)</a:t>
            </a:r>
          </a:p>
          <a:p>
            <a:pPr lvl="2"/>
            <a:r>
              <a:rPr lang="en-US" dirty="0" err="1" smtClean="0"/>
              <a:t>Ambito</a:t>
            </a:r>
            <a:r>
              <a:rPr lang="en-US" dirty="0" smtClean="0"/>
              <a:t> de la </a:t>
            </a:r>
            <a:r>
              <a:rPr lang="en-US" dirty="0" err="1" smtClean="0"/>
              <a:t>teoría</a:t>
            </a:r>
            <a:r>
              <a:rPr lang="en-US" dirty="0" smtClean="0"/>
              <a:t> de la </a:t>
            </a:r>
            <a:r>
              <a:rPr lang="en-US" dirty="0" err="1" smtClean="0"/>
              <a:t>regulación</a:t>
            </a:r>
            <a:endParaRPr lang="en-US" dirty="0" smtClean="0"/>
          </a:p>
          <a:p>
            <a:pPr lvl="1"/>
            <a:r>
              <a:rPr lang="en-US" dirty="0" smtClean="0"/>
              <a:t>La </a:t>
            </a:r>
            <a:r>
              <a:rPr lang="en-US" dirty="0" err="1" smtClean="0"/>
              <a:t>dimensión</a:t>
            </a:r>
            <a:r>
              <a:rPr lang="en-US" dirty="0" smtClean="0"/>
              <a:t> </a:t>
            </a:r>
            <a:r>
              <a:rPr lang="en-US" dirty="0" err="1" smtClean="0"/>
              <a:t>normativa</a:t>
            </a:r>
            <a:r>
              <a:rPr lang="en-US" dirty="0" smtClean="0"/>
              <a:t> (</a:t>
            </a:r>
            <a:r>
              <a:rPr lang="en-US" dirty="0" err="1" smtClean="0"/>
              <a:t>establecer</a:t>
            </a:r>
            <a:r>
              <a:rPr lang="en-US" dirty="0" smtClean="0"/>
              <a:t> el </a:t>
            </a:r>
            <a:r>
              <a:rPr lang="en-US" dirty="0" err="1" smtClean="0"/>
              <a:t>deber</a:t>
            </a:r>
            <a:r>
              <a:rPr lang="en-US" dirty="0" smtClean="0"/>
              <a:t> ser)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Tres</a:t>
            </a:r>
            <a:r>
              <a:rPr lang="en-US" dirty="0" smtClean="0"/>
              <a:t> </a:t>
            </a:r>
            <a:r>
              <a:rPr lang="en-US" dirty="0" err="1" smtClean="0"/>
              <a:t>teorías</a:t>
            </a:r>
            <a:r>
              <a:rPr lang="en-US" dirty="0" smtClean="0"/>
              <a:t> </a:t>
            </a:r>
            <a:r>
              <a:rPr lang="en-US" dirty="0" err="1" smtClean="0"/>
              <a:t>explicativas</a:t>
            </a:r>
            <a:endParaRPr lang="en-US" dirty="0"/>
          </a:p>
        </p:txBody>
      </p:sp>
      <p:sp>
        <p:nvSpPr>
          <p:cNvPr id="3" name="Content Placeholder 2"/>
          <p:cNvSpPr>
            <a:spLocks noGrp="1"/>
          </p:cNvSpPr>
          <p:nvPr>
            <p:ph idx="1"/>
          </p:nvPr>
        </p:nvSpPr>
        <p:spPr/>
        <p:txBody>
          <a:bodyPr/>
          <a:lstStyle/>
          <a:p>
            <a:r>
              <a:rPr lang="en-US" dirty="0" err="1" smtClean="0"/>
              <a:t>Teoría</a:t>
            </a:r>
            <a:r>
              <a:rPr lang="en-US" dirty="0" smtClean="0"/>
              <a:t> del </a:t>
            </a:r>
            <a:r>
              <a:rPr lang="en-US" dirty="0" err="1" smtClean="0"/>
              <a:t>interés</a:t>
            </a:r>
            <a:r>
              <a:rPr lang="en-US" dirty="0" smtClean="0"/>
              <a:t> </a:t>
            </a:r>
            <a:r>
              <a:rPr lang="en-US" dirty="0" err="1" smtClean="0"/>
              <a:t>público</a:t>
            </a:r>
            <a:endParaRPr lang="en-US" dirty="0" smtClean="0"/>
          </a:p>
          <a:p>
            <a:pPr lvl="1"/>
            <a:r>
              <a:rPr lang="en-US" dirty="0" smtClean="0"/>
              <a:t>La </a:t>
            </a:r>
            <a:r>
              <a:rPr lang="en-US" dirty="0" err="1" smtClean="0"/>
              <a:t>regulación</a:t>
            </a:r>
            <a:r>
              <a:rPr lang="en-US" dirty="0" smtClean="0"/>
              <a:t> se dicta en </a:t>
            </a:r>
            <a:r>
              <a:rPr lang="en-US" dirty="0" err="1" smtClean="0"/>
              <a:t>función</a:t>
            </a:r>
            <a:r>
              <a:rPr lang="en-US" dirty="0" smtClean="0"/>
              <a:t> del </a:t>
            </a:r>
            <a:r>
              <a:rPr lang="en-US" dirty="0" err="1" smtClean="0"/>
              <a:t>interés</a:t>
            </a:r>
            <a:r>
              <a:rPr lang="en-US" dirty="0" smtClean="0"/>
              <a:t> </a:t>
            </a:r>
            <a:r>
              <a:rPr lang="en-US" dirty="0" err="1" smtClean="0"/>
              <a:t>público</a:t>
            </a:r>
            <a:endParaRPr lang="en-US" dirty="0" smtClean="0"/>
          </a:p>
          <a:p>
            <a:r>
              <a:rPr lang="en-US" dirty="0" err="1" smtClean="0"/>
              <a:t>Teoría</a:t>
            </a:r>
            <a:r>
              <a:rPr lang="en-US" dirty="0" smtClean="0"/>
              <a:t> del </a:t>
            </a:r>
            <a:r>
              <a:rPr lang="en-US" dirty="0" err="1" smtClean="0"/>
              <a:t>interés</a:t>
            </a:r>
            <a:r>
              <a:rPr lang="en-US" dirty="0" smtClean="0"/>
              <a:t> </a:t>
            </a:r>
            <a:r>
              <a:rPr lang="en-US" dirty="0" err="1" smtClean="0"/>
              <a:t>privado</a:t>
            </a:r>
            <a:endParaRPr lang="en-US" dirty="0" smtClean="0"/>
          </a:p>
          <a:p>
            <a:pPr lvl="1"/>
            <a:r>
              <a:rPr lang="en-US" dirty="0" smtClean="0"/>
              <a:t>La </a:t>
            </a:r>
            <a:r>
              <a:rPr lang="en-US" dirty="0" err="1" smtClean="0"/>
              <a:t>regulación</a:t>
            </a:r>
            <a:r>
              <a:rPr lang="en-US" dirty="0" smtClean="0"/>
              <a:t> se dicta en </a:t>
            </a:r>
            <a:r>
              <a:rPr lang="en-US" dirty="0" err="1" smtClean="0"/>
              <a:t>función</a:t>
            </a:r>
            <a:r>
              <a:rPr lang="en-US" dirty="0" smtClean="0"/>
              <a:t> del </a:t>
            </a:r>
            <a:r>
              <a:rPr lang="en-US" dirty="0" err="1" smtClean="0"/>
              <a:t>interés</a:t>
            </a:r>
            <a:r>
              <a:rPr lang="en-US" dirty="0" smtClean="0"/>
              <a:t> </a:t>
            </a:r>
            <a:r>
              <a:rPr lang="en-US" dirty="0" err="1" smtClean="0"/>
              <a:t>privado</a:t>
            </a:r>
            <a:endParaRPr lang="en-US" dirty="0" smtClean="0"/>
          </a:p>
          <a:p>
            <a:r>
              <a:rPr lang="en-US" dirty="0" err="1" smtClean="0"/>
              <a:t>Teorías</a:t>
            </a:r>
            <a:r>
              <a:rPr lang="en-US" dirty="0" smtClean="0"/>
              <a:t> </a:t>
            </a:r>
            <a:r>
              <a:rPr lang="en-US" dirty="0" err="1" smtClean="0"/>
              <a:t>institucionalistas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teoría</a:t>
            </a:r>
            <a:r>
              <a:rPr lang="en-US" dirty="0" smtClean="0"/>
              <a:t> del </a:t>
            </a:r>
            <a:r>
              <a:rPr lang="en-US" dirty="0" err="1" smtClean="0"/>
              <a:t>interés</a:t>
            </a:r>
            <a:r>
              <a:rPr lang="en-US" dirty="0" smtClean="0"/>
              <a:t> </a:t>
            </a:r>
            <a:r>
              <a:rPr lang="en-US" dirty="0" err="1" smtClean="0"/>
              <a:t>público</a:t>
            </a:r>
            <a:endParaRPr lang="en-US" dirty="0"/>
          </a:p>
        </p:txBody>
      </p:sp>
      <p:sp>
        <p:nvSpPr>
          <p:cNvPr id="3" name="Content Placeholder 2"/>
          <p:cNvSpPr>
            <a:spLocks noGrp="1"/>
          </p:cNvSpPr>
          <p:nvPr>
            <p:ph idx="1"/>
          </p:nvPr>
        </p:nvSpPr>
        <p:spPr/>
        <p:txBody>
          <a:bodyPr/>
          <a:lstStyle/>
          <a:p>
            <a:r>
              <a:rPr lang="en-US" dirty="0" err="1" smtClean="0"/>
              <a:t>Corresponde</a:t>
            </a:r>
            <a:r>
              <a:rPr lang="en-US" dirty="0" smtClean="0"/>
              <a:t> a lo </a:t>
            </a:r>
            <a:r>
              <a:rPr lang="en-US" dirty="0" err="1" smtClean="0"/>
              <a:t>que</a:t>
            </a:r>
            <a:r>
              <a:rPr lang="en-US" dirty="0" smtClean="0"/>
              <a:t> </a:t>
            </a:r>
            <a:r>
              <a:rPr lang="en-US" dirty="0" err="1" smtClean="0"/>
              <a:t>hemos</a:t>
            </a:r>
            <a:r>
              <a:rPr lang="en-US" dirty="0" smtClean="0"/>
              <a:t> </a:t>
            </a:r>
            <a:r>
              <a:rPr lang="en-US" dirty="0" err="1" smtClean="0"/>
              <a:t>hablado</a:t>
            </a:r>
            <a:r>
              <a:rPr lang="en-US" dirty="0" smtClean="0"/>
              <a:t> </a:t>
            </a:r>
            <a:r>
              <a:rPr lang="en-US" dirty="0" err="1" smtClean="0"/>
              <a:t>las</a:t>
            </a:r>
            <a:r>
              <a:rPr lang="en-US" dirty="0" smtClean="0"/>
              <a:t> </a:t>
            </a:r>
            <a:r>
              <a:rPr lang="en-US" dirty="0" err="1" smtClean="0"/>
              <a:t>clases</a:t>
            </a:r>
            <a:r>
              <a:rPr lang="en-US" dirty="0" smtClean="0"/>
              <a:t> </a:t>
            </a:r>
            <a:r>
              <a:rPr lang="en-US" dirty="0" err="1" smtClean="0"/>
              <a:t>anteriores</a:t>
            </a:r>
            <a:r>
              <a:rPr lang="en-US" dirty="0" smtClean="0"/>
              <a:t>: </a:t>
            </a:r>
          </a:p>
          <a:p>
            <a:pPr lvl="1"/>
            <a:r>
              <a:rPr lang="en-US" dirty="0" err="1" smtClean="0"/>
              <a:t>regulación</a:t>
            </a:r>
            <a:r>
              <a:rPr lang="en-US" dirty="0" smtClean="0"/>
              <a:t> </a:t>
            </a:r>
            <a:r>
              <a:rPr lang="en-US" dirty="0" err="1" smtClean="0"/>
              <a:t>como</a:t>
            </a:r>
            <a:r>
              <a:rPr lang="en-US" dirty="0" smtClean="0"/>
              <a:t> </a:t>
            </a:r>
            <a:r>
              <a:rPr lang="en-US" dirty="0" err="1" smtClean="0"/>
              <a:t>reacción</a:t>
            </a:r>
            <a:r>
              <a:rPr lang="en-US" dirty="0" smtClean="0"/>
              <a:t> a </a:t>
            </a:r>
            <a:r>
              <a:rPr lang="en-US" dirty="0" err="1" smtClean="0"/>
              <a:t>las</a:t>
            </a:r>
            <a:r>
              <a:rPr lang="en-US" dirty="0" smtClean="0"/>
              <a:t> </a:t>
            </a:r>
            <a:r>
              <a:rPr lang="en-US" dirty="0" err="1" smtClean="0"/>
              <a:t>fallas</a:t>
            </a:r>
            <a:r>
              <a:rPr lang="en-US" dirty="0" smtClean="0"/>
              <a:t> de </a:t>
            </a:r>
            <a:r>
              <a:rPr lang="en-US" dirty="0" err="1" smtClean="0"/>
              <a:t>mercado</a:t>
            </a:r>
            <a:r>
              <a:rPr lang="en-US" dirty="0" smtClean="0"/>
              <a:t>, </a:t>
            </a:r>
            <a:r>
              <a:rPr lang="en-US" dirty="0" err="1" smtClean="0"/>
              <a:t>fallas</a:t>
            </a:r>
            <a:r>
              <a:rPr lang="en-US" dirty="0" smtClean="0"/>
              <a:t> </a:t>
            </a:r>
            <a:r>
              <a:rPr lang="en-US" dirty="0" err="1" smtClean="0"/>
              <a:t>sociales</a:t>
            </a:r>
            <a:r>
              <a:rPr lang="en-US" dirty="0" smtClean="0"/>
              <a:t>, </a:t>
            </a:r>
            <a:r>
              <a:rPr lang="en-US" dirty="0" err="1" smtClean="0"/>
              <a:t>fallas</a:t>
            </a:r>
            <a:r>
              <a:rPr lang="en-US" dirty="0" smtClean="0"/>
              <a:t> </a:t>
            </a:r>
            <a:r>
              <a:rPr lang="en-US" dirty="0" err="1" smtClean="0"/>
              <a:t>individuales</a:t>
            </a:r>
            <a:r>
              <a:rPr lang="en-US" dirty="0" smtClean="0"/>
              <a:t>.</a:t>
            </a:r>
          </a:p>
          <a:p>
            <a:r>
              <a:rPr lang="en-US" dirty="0" err="1" smtClean="0"/>
              <a:t>Pero</a:t>
            </a:r>
            <a:r>
              <a:rPr lang="en-US" dirty="0" smtClean="0"/>
              <a:t> en “</a:t>
            </a:r>
            <a:r>
              <a:rPr lang="en-US" dirty="0" err="1" smtClean="0"/>
              <a:t>modo</a:t>
            </a:r>
            <a:r>
              <a:rPr lang="en-US" dirty="0" smtClean="0"/>
              <a:t> </a:t>
            </a:r>
            <a:r>
              <a:rPr lang="en-US" dirty="0" err="1" smtClean="0"/>
              <a:t>positivo</a:t>
            </a:r>
            <a:r>
              <a:rPr lang="en-US" dirty="0" smtClean="0"/>
              <a:t>” (no </a:t>
            </a:r>
            <a:r>
              <a:rPr lang="en-US" dirty="0" err="1" smtClean="0"/>
              <a:t>normativo</a:t>
            </a:r>
            <a:r>
              <a:rPr lang="en-US" dirty="0" smtClean="0"/>
              <a:t>)</a:t>
            </a:r>
          </a:p>
          <a:p>
            <a:pPr lvl="1"/>
            <a:r>
              <a:rPr lang="en-US" dirty="0" smtClean="0"/>
              <a:t>“Las </a:t>
            </a:r>
            <a:r>
              <a:rPr lang="en-US" dirty="0" err="1" smtClean="0"/>
              <a:t>regulaciones</a:t>
            </a:r>
            <a:r>
              <a:rPr lang="en-US" dirty="0" smtClean="0"/>
              <a:t> del </a:t>
            </a:r>
            <a:r>
              <a:rPr lang="en-US" dirty="0" err="1" smtClean="0"/>
              <a:t>Derecho</a:t>
            </a:r>
            <a:r>
              <a:rPr lang="en-US" dirty="0" smtClean="0"/>
              <a:t> </a:t>
            </a:r>
            <a:r>
              <a:rPr lang="en-US" dirty="0" err="1" smtClean="0"/>
              <a:t>chileno</a:t>
            </a:r>
            <a:r>
              <a:rPr lang="en-US" dirty="0" smtClean="0"/>
              <a:t> se </a:t>
            </a:r>
            <a:r>
              <a:rPr lang="en-US" dirty="0" err="1" smtClean="0"/>
              <a:t>explican</a:t>
            </a:r>
            <a:r>
              <a:rPr lang="en-US" dirty="0" smtClean="0"/>
              <a:t> en </a:t>
            </a:r>
            <a:r>
              <a:rPr lang="en-US" dirty="0" err="1" smtClean="0"/>
              <a:t>función</a:t>
            </a:r>
            <a:r>
              <a:rPr lang="en-US" dirty="0" smtClean="0"/>
              <a:t> del </a:t>
            </a:r>
            <a:r>
              <a:rPr lang="en-US" dirty="0" err="1" smtClean="0"/>
              <a:t>interés</a:t>
            </a:r>
            <a:r>
              <a:rPr lang="en-US" dirty="0" smtClean="0"/>
              <a:t> </a:t>
            </a:r>
            <a:r>
              <a:rPr lang="en-US" dirty="0" err="1" smtClean="0"/>
              <a:t>público</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Teoría</a:t>
            </a:r>
            <a:r>
              <a:rPr lang="en-US" dirty="0" smtClean="0"/>
              <a:t> del </a:t>
            </a:r>
            <a:r>
              <a:rPr lang="en-US" dirty="0" err="1" smtClean="0"/>
              <a:t>interés</a:t>
            </a:r>
            <a:r>
              <a:rPr lang="en-US" dirty="0" smtClean="0"/>
              <a:t> </a:t>
            </a:r>
            <a:r>
              <a:rPr lang="en-US" dirty="0" err="1" smtClean="0"/>
              <a:t>privado</a:t>
            </a:r>
            <a:endParaRPr lang="en-US" dirty="0"/>
          </a:p>
        </p:txBody>
      </p:sp>
      <p:sp>
        <p:nvSpPr>
          <p:cNvPr id="3" name="Content Placeholder 2"/>
          <p:cNvSpPr>
            <a:spLocks noGrp="1"/>
          </p:cNvSpPr>
          <p:nvPr>
            <p:ph idx="1"/>
          </p:nvPr>
        </p:nvSpPr>
        <p:spPr/>
        <p:txBody>
          <a:bodyPr/>
          <a:lstStyle/>
          <a:p>
            <a:r>
              <a:rPr lang="en-US" dirty="0" err="1" smtClean="0"/>
              <a:t>Visión</a:t>
            </a:r>
            <a:r>
              <a:rPr lang="en-US" dirty="0" smtClean="0"/>
              <a:t> </a:t>
            </a:r>
            <a:r>
              <a:rPr lang="en-US" dirty="0" err="1" smtClean="0"/>
              <a:t>pesimista</a:t>
            </a:r>
            <a:r>
              <a:rPr lang="en-US" dirty="0" smtClean="0"/>
              <a:t> </a:t>
            </a:r>
            <a:r>
              <a:rPr lang="en-US" dirty="0" err="1" smtClean="0"/>
              <a:t>o</a:t>
            </a:r>
            <a:r>
              <a:rPr lang="en-US" dirty="0" smtClean="0"/>
              <a:t> </a:t>
            </a:r>
            <a:r>
              <a:rPr lang="en-US" dirty="0" err="1" smtClean="0"/>
              <a:t>cínica</a:t>
            </a:r>
            <a:r>
              <a:rPr lang="en-US" dirty="0" smtClean="0"/>
              <a:t> de la </a:t>
            </a:r>
            <a:r>
              <a:rPr lang="en-US" dirty="0" err="1" smtClean="0"/>
              <a:t>política</a:t>
            </a:r>
            <a:endParaRPr lang="en-US" dirty="0" smtClean="0"/>
          </a:p>
          <a:p>
            <a:pPr lvl="1"/>
            <a:r>
              <a:rPr lang="en-US" dirty="0" smtClean="0"/>
              <a:t>Mercado de </a:t>
            </a:r>
            <a:r>
              <a:rPr lang="en-US" dirty="0" err="1" smtClean="0"/>
              <a:t>intercambio</a:t>
            </a:r>
            <a:endParaRPr lang="en-US" dirty="0" smtClean="0"/>
          </a:p>
          <a:p>
            <a:pPr lvl="1"/>
            <a:r>
              <a:rPr lang="en-US" dirty="0" err="1" smtClean="0"/>
              <a:t>Políticos</a:t>
            </a:r>
            <a:r>
              <a:rPr lang="en-US" dirty="0" smtClean="0"/>
              <a:t> </a:t>
            </a:r>
            <a:r>
              <a:rPr lang="en-US" dirty="0" err="1" smtClean="0"/>
              <a:t>ofrecen</a:t>
            </a:r>
            <a:r>
              <a:rPr lang="en-US" dirty="0" smtClean="0"/>
              <a:t> </a:t>
            </a:r>
            <a:r>
              <a:rPr lang="en-US" dirty="0" err="1" smtClean="0"/>
              <a:t>rentas</a:t>
            </a:r>
            <a:r>
              <a:rPr lang="en-US" dirty="0" smtClean="0"/>
              <a:t> </a:t>
            </a:r>
            <a:r>
              <a:rPr lang="en-US" dirty="0" err="1" smtClean="0"/>
              <a:t>económicas</a:t>
            </a:r>
            <a:r>
              <a:rPr lang="en-US" dirty="0" smtClean="0"/>
              <a:t> a </a:t>
            </a:r>
            <a:r>
              <a:rPr lang="en-US" dirty="0" err="1" smtClean="0"/>
              <a:t>cambio</a:t>
            </a:r>
            <a:r>
              <a:rPr lang="en-US" dirty="0" smtClean="0"/>
              <a:t> de </a:t>
            </a:r>
            <a:r>
              <a:rPr lang="en-US" dirty="0" err="1" smtClean="0"/>
              <a:t>recursos</a:t>
            </a:r>
            <a:r>
              <a:rPr lang="en-US" dirty="0" smtClean="0"/>
              <a:t> </a:t>
            </a:r>
            <a:r>
              <a:rPr lang="en-US" dirty="0" err="1" smtClean="0"/>
              <a:t>que</a:t>
            </a:r>
            <a:r>
              <a:rPr lang="en-US" dirty="0" smtClean="0"/>
              <a:t> les </a:t>
            </a:r>
            <a:r>
              <a:rPr lang="en-US" dirty="0" err="1" smtClean="0"/>
              <a:t>aseguren</a:t>
            </a:r>
            <a:r>
              <a:rPr lang="en-US" dirty="0" smtClean="0"/>
              <a:t> </a:t>
            </a:r>
            <a:r>
              <a:rPr lang="en-US" dirty="0" err="1" smtClean="0"/>
              <a:t>ganar</a:t>
            </a:r>
            <a:r>
              <a:rPr lang="en-US" dirty="0" smtClean="0"/>
              <a:t> </a:t>
            </a:r>
            <a:r>
              <a:rPr lang="en-US" dirty="0" err="1" smtClean="0"/>
              <a:t>las</a:t>
            </a:r>
            <a:r>
              <a:rPr lang="en-US" dirty="0" smtClean="0"/>
              <a:t> </a:t>
            </a:r>
            <a:r>
              <a:rPr lang="en-US" dirty="0" err="1" smtClean="0"/>
              <a:t>siguientes</a:t>
            </a:r>
            <a:r>
              <a:rPr lang="en-US" dirty="0" smtClean="0"/>
              <a:t> </a:t>
            </a:r>
            <a:r>
              <a:rPr lang="en-US" dirty="0" err="1" smtClean="0"/>
              <a:t>elecciones</a:t>
            </a:r>
            <a:endParaRPr lang="en-US" dirty="0" smtClean="0"/>
          </a:p>
          <a:p>
            <a:pPr lvl="1"/>
            <a:r>
              <a:rPr lang="en-US" dirty="0" err="1" smtClean="0"/>
              <a:t>Distintos</a:t>
            </a:r>
            <a:r>
              <a:rPr lang="en-US" dirty="0" smtClean="0"/>
              <a:t> </a:t>
            </a:r>
            <a:r>
              <a:rPr lang="en-US" dirty="0" err="1" smtClean="0"/>
              <a:t>grupos</a:t>
            </a:r>
            <a:r>
              <a:rPr lang="en-US" dirty="0" smtClean="0"/>
              <a:t> de </a:t>
            </a:r>
            <a:r>
              <a:rPr lang="en-US" dirty="0" err="1" smtClean="0"/>
              <a:t>interés</a:t>
            </a:r>
            <a:r>
              <a:rPr lang="en-US" dirty="0" smtClean="0"/>
              <a:t> </a:t>
            </a:r>
            <a:r>
              <a:rPr lang="en-US" dirty="0" err="1" smtClean="0"/>
              <a:t>compiten</a:t>
            </a:r>
            <a:r>
              <a:rPr lang="en-US" dirty="0" smtClean="0"/>
              <a:t> entre </a:t>
            </a:r>
            <a:r>
              <a:rPr lang="en-US" dirty="0" err="1" smtClean="0"/>
              <a:t>sí</a:t>
            </a:r>
            <a:r>
              <a:rPr lang="en-US" dirty="0" smtClean="0"/>
              <a:t>, </a:t>
            </a:r>
            <a:r>
              <a:rPr lang="en-US" dirty="0" err="1" smtClean="0"/>
              <a:t>invirtiendo</a:t>
            </a:r>
            <a:r>
              <a:rPr lang="en-US" dirty="0" smtClean="0"/>
              <a:t> </a:t>
            </a:r>
            <a:r>
              <a:rPr lang="en-US" dirty="0" err="1" smtClean="0"/>
              <a:t>energía</a:t>
            </a:r>
            <a:r>
              <a:rPr lang="en-US" dirty="0" smtClean="0"/>
              <a:t> </a:t>
            </a:r>
            <a:r>
              <a:rPr lang="en-US" dirty="0" err="1" smtClean="0"/>
              <a:t>y</a:t>
            </a:r>
            <a:r>
              <a:rPr lang="en-US" dirty="0" smtClean="0"/>
              <a:t> </a:t>
            </a:r>
            <a:r>
              <a:rPr lang="en-US" dirty="0" err="1" smtClean="0"/>
              <a:t>recursos</a:t>
            </a:r>
            <a:r>
              <a:rPr lang="en-US" dirty="0" smtClean="0"/>
              <a:t>, </a:t>
            </a:r>
            <a:r>
              <a:rPr lang="en-US" dirty="0" err="1" smtClean="0"/>
              <a:t>por</a:t>
            </a:r>
            <a:r>
              <a:rPr lang="en-US" dirty="0" smtClean="0"/>
              <a:t> </a:t>
            </a:r>
            <a:r>
              <a:rPr lang="en-US" dirty="0" err="1" smtClean="0"/>
              <a:t>capturar</a:t>
            </a:r>
            <a:r>
              <a:rPr lang="en-US" dirty="0" smtClean="0"/>
              <a:t> </a:t>
            </a:r>
            <a:r>
              <a:rPr lang="en-US" dirty="0" err="1" smtClean="0"/>
              <a:t>dichas</a:t>
            </a:r>
            <a:r>
              <a:rPr lang="en-US" dirty="0" smtClean="0"/>
              <a:t> </a:t>
            </a:r>
            <a:r>
              <a:rPr lang="en-US" dirty="0" err="1" smtClean="0"/>
              <a:t>rentas</a:t>
            </a:r>
            <a:endParaRPr lang="en-US" dirty="0" smtClean="0"/>
          </a:p>
          <a:p>
            <a:pPr lvl="1"/>
            <a:r>
              <a:rPr lang="en-US" dirty="0" smtClean="0"/>
              <a:t>No hay </a:t>
            </a:r>
            <a:r>
              <a:rPr lang="en-US" dirty="0" err="1" smtClean="0"/>
              <a:t>una</a:t>
            </a:r>
            <a:r>
              <a:rPr lang="en-US" dirty="0" smtClean="0"/>
              <a:t> </a:t>
            </a:r>
            <a:r>
              <a:rPr lang="en-US" dirty="0" err="1" smtClean="0"/>
              <a:t>concepción</a:t>
            </a:r>
            <a:r>
              <a:rPr lang="en-US" dirty="0" smtClean="0"/>
              <a:t> </a:t>
            </a:r>
            <a:r>
              <a:rPr lang="en-US" dirty="0" err="1" smtClean="0"/>
              <a:t>sólida</a:t>
            </a:r>
            <a:r>
              <a:rPr lang="en-US" dirty="0" smtClean="0"/>
              <a:t> del </a:t>
            </a:r>
            <a:r>
              <a:rPr lang="en-US" dirty="0" err="1" smtClean="0"/>
              <a:t>interés</a:t>
            </a:r>
            <a:r>
              <a:rPr lang="en-US" dirty="0" smtClean="0"/>
              <a:t> </a:t>
            </a:r>
            <a:r>
              <a:rPr lang="en-US" dirty="0" err="1" smtClean="0"/>
              <a:t>público</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Choice (1) </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También</a:t>
            </a:r>
            <a:r>
              <a:rPr lang="en-US" dirty="0" smtClean="0"/>
              <a:t> </a:t>
            </a:r>
            <a:r>
              <a:rPr lang="en-US" dirty="0" err="1" smtClean="0"/>
              <a:t>llamada</a:t>
            </a:r>
            <a:r>
              <a:rPr lang="en-US" dirty="0" smtClean="0"/>
              <a:t> </a:t>
            </a:r>
            <a:r>
              <a:rPr lang="en-US" dirty="0" err="1" smtClean="0"/>
              <a:t>Escuela</a:t>
            </a:r>
            <a:r>
              <a:rPr lang="en-US" dirty="0" smtClean="0"/>
              <a:t> de Virginia</a:t>
            </a:r>
          </a:p>
          <a:p>
            <a:pPr lvl="1"/>
            <a:r>
              <a:rPr lang="en-US" dirty="0" err="1" smtClean="0"/>
              <a:t>Escuela</a:t>
            </a:r>
            <a:r>
              <a:rPr lang="en-US" dirty="0" smtClean="0"/>
              <a:t> de Chicago </a:t>
            </a:r>
            <a:r>
              <a:rPr lang="en-US" dirty="0" err="1" smtClean="0"/>
              <a:t>estuvo</a:t>
            </a:r>
            <a:r>
              <a:rPr lang="en-US" dirty="0" smtClean="0"/>
              <a:t> </a:t>
            </a:r>
            <a:r>
              <a:rPr lang="en-US" dirty="0" err="1" smtClean="0"/>
              <a:t>siempre</a:t>
            </a:r>
            <a:r>
              <a:rPr lang="en-US" dirty="0" smtClean="0"/>
              <a:t> </a:t>
            </a:r>
            <a:r>
              <a:rPr lang="en-US" dirty="0" err="1" smtClean="0"/>
              <a:t>muy</a:t>
            </a:r>
            <a:r>
              <a:rPr lang="en-US" dirty="0" smtClean="0"/>
              <a:t> </a:t>
            </a:r>
            <a:r>
              <a:rPr lang="en-US" dirty="0" err="1" smtClean="0"/>
              <a:t>enfocada</a:t>
            </a:r>
            <a:r>
              <a:rPr lang="en-US" dirty="0" smtClean="0"/>
              <a:t> en el </a:t>
            </a:r>
            <a:r>
              <a:rPr lang="en-US" dirty="0" err="1" smtClean="0"/>
              <a:t>derecho</a:t>
            </a:r>
            <a:r>
              <a:rPr lang="en-US" dirty="0" smtClean="0"/>
              <a:t> </a:t>
            </a:r>
            <a:r>
              <a:rPr lang="en-US" dirty="0" err="1" smtClean="0"/>
              <a:t>privado</a:t>
            </a:r>
            <a:endParaRPr lang="en-US" dirty="0" smtClean="0"/>
          </a:p>
          <a:p>
            <a:pPr lvl="1"/>
            <a:r>
              <a:rPr lang="en-US" dirty="0" smtClean="0"/>
              <a:t>“Public choice theory is defined as the economic analysis of nonmarket decision making—a body of theory that treats individual decision makers as participants in a complex interactions that generates political outcomes”.</a:t>
            </a:r>
          </a:p>
          <a:p>
            <a:pPr lvl="1"/>
            <a:r>
              <a:rPr lang="en-US" i="1" dirty="0" smtClean="0"/>
              <a:t>Homo </a:t>
            </a:r>
            <a:r>
              <a:rPr lang="en-US" i="1" dirty="0" err="1" smtClean="0"/>
              <a:t>economicus</a:t>
            </a:r>
            <a:endParaRPr lang="en-US" dirty="0" smtClean="0"/>
          </a:p>
          <a:p>
            <a:pPr lvl="2"/>
            <a:r>
              <a:rPr lang="en-US" dirty="0" smtClean="0"/>
              <a:t>El </a:t>
            </a:r>
            <a:r>
              <a:rPr lang="en-US" dirty="0" err="1" smtClean="0"/>
              <a:t>supuesto</a:t>
            </a:r>
            <a:r>
              <a:rPr lang="en-US" dirty="0" smtClean="0"/>
              <a:t> </a:t>
            </a:r>
            <a:r>
              <a:rPr lang="en-US" dirty="0" err="1" smtClean="0"/>
              <a:t>metodológico</a:t>
            </a:r>
            <a:r>
              <a:rPr lang="en-US" dirty="0" smtClean="0"/>
              <a:t> </a:t>
            </a:r>
            <a:r>
              <a:rPr lang="en-US" dirty="0" err="1" smtClean="0"/>
              <a:t>es</a:t>
            </a:r>
            <a:r>
              <a:rPr lang="en-US" dirty="0" smtClean="0"/>
              <a:t> </a:t>
            </a:r>
            <a:r>
              <a:rPr lang="en-US" dirty="0" err="1" smtClean="0"/>
              <a:t>que</a:t>
            </a:r>
            <a:r>
              <a:rPr lang="en-US" dirty="0" smtClean="0"/>
              <a:t> los </a:t>
            </a:r>
            <a:r>
              <a:rPr lang="en-US" dirty="0" err="1" smtClean="0"/>
              <a:t>políticos</a:t>
            </a:r>
            <a:r>
              <a:rPr lang="en-US" dirty="0" smtClean="0"/>
              <a:t> </a:t>
            </a:r>
            <a:r>
              <a:rPr lang="en-US" dirty="0" err="1" smtClean="0"/>
              <a:t>y</a:t>
            </a:r>
            <a:r>
              <a:rPr lang="en-US" dirty="0" smtClean="0"/>
              <a:t> </a:t>
            </a:r>
            <a:r>
              <a:rPr lang="en-US" dirty="0" err="1" smtClean="0"/>
              <a:t>reguladores</a:t>
            </a:r>
            <a:r>
              <a:rPr lang="en-US" dirty="0" smtClean="0"/>
              <a:t> </a:t>
            </a:r>
            <a:r>
              <a:rPr lang="en-US" dirty="0" err="1" smtClean="0"/>
              <a:t>también</a:t>
            </a:r>
            <a:r>
              <a:rPr lang="en-US" dirty="0" smtClean="0"/>
              <a:t> </a:t>
            </a:r>
            <a:r>
              <a:rPr lang="en-US" dirty="0" err="1" smtClean="0"/>
              <a:t>están</a:t>
            </a:r>
            <a:r>
              <a:rPr lang="en-US" dirty="0" smtClean="0"/>
              <a:t> en el </a:t>
            </a:r>
            <a:r>
              <a:rPr lang="en-US" dirty="0" err="1" smtClean="0"/>
              <a:t>negocio</a:t>
            </a:r>
            <a:r>
              <a:rPr lang="en-US" dirty="0" smtClean="0"/>
              <a:t> de </a:t>
            </a:r>
            <a:r>
              <a:rPr lang="en-US" dirty="0" err="1" smtClean="0"/>
              <a:t>maximizar</a:t>
            </a:r>
            <a:r>
              <a:rPr lang="en-US" dirty="0" smtClean="0"/>
              <a:t> </a:t>
            </a:r>
            <a:r>
              <a:rPr lang="en-US" dirty="0" err="1" smtClean="0"/>
              <a:t>su</a:t>
            </a:r>
            <a:r>
              <a:rPr lang="en-US" dirty="0" smtClean="0"/>
              <a:t> </a:t>
            </a:r>
            <a:r>
              <a:rPr lang="en-US" dirty="0" err="1" smtClean="0"/>
              <a:t>bienestar</a:t>
            </a:r>
            <a:r>
              <a:rPr lang="en-US" dirty="0" smtClean="0"/>
              <a:t>, lo </a:t>
            </a:r>
            <a:r>
              <a:rPr lang="en-US" dirty="0" err="1" smtClean="0"/>
              <a:t>que</a:t>
            </a:r>
            <a:r>
              <a:rPr lang="en-US" dirty="0" smtClean="0"/>
              <a:t> </a:t>
            </a:r>
            <a:r>
              <a:rPr lang="en-US" dirty="0" err="1" smtClean="0"/>
              <a:t>permite</a:t>
            </a:r>
            <a:r>
              <a:rPr lang="en-US" dirty="0" smtClean="0"/>
              <a:t> </a:t>
            </a:r>
            <a:r>
              <a:rPr lang="en-US" dirty="0" err="1" smtClean="0"/>
              <a:t>importar</a:t>
            </a:r>
            <a:r>
              <a:rPr lang="en-US" dirty="0" smtClean="0"/>
              <a:t> el arsenal </a:t>
            </a:r>
            <a:r>
              <a:rPr lang="en-US" dirty="0" err="1" smtClean="0"/>
              <a:t>microeconómico</a:t>
            </a:r>
            <a:r>
              <a:rPr lang="en-US" dirty="0" smtClean="0"/>
              <a:t> al </a:t>
            </a:r>
            <a:r>
              <a:rPr lang="en-US" dirty="0" err="1" smtClean="0"/>
              <a:t>mundo</a:t>
            </a:r>
            <a:r>
              <a:rPr lang="en-US" dirty="0" smtClean="0"/>
              <a:t> de la </a:t>
            </a:r>
            <a:r>
              <a:rPr lang="en-US" dirty="0" err="1" smtClean="0"/>
              <a:t>política</a:t>
            </a:r>
            <a:r>
              <a:rPr lang="en-US" dirty="0" smtClean="0"/>
              <a:t> </a:t>
            </a:r>
            <a:r>
              <a:rPr lang="en-US" dirty="0" err="1" smtClean="0"/>
              <a:t>y</a:t>
            </a:r>
            <a:r>
              <a:rPr lang="en-US" dirty="0" smtClean="0"/>
              <a:t> la </a:t>
            </a:r>
            <a:r>
              <a:rPr lang="en-US" dirty="0" err="1" smtClean="0"/>
              <a:t>regulación</a:t>
            </a:r>
            <a:endParaRPr lang="en-US" dirty="0" smtClean="0"/>
          </a:p>
          <a:p>
            <a:pPr lvl="2"/>
            <a:r>
              <a:rPr lang="en-US" dirty="0" smtClean="0"/>
              <a:t>Los </a:t>
            </a:r>
            <a:r>
              <a:rPr lang="en-US" dirty="0" err="1" smtClean="0"/>
              <a:t>políticos</a:t>
            </a:r>
            <a:r>
              <a:rPr lang="en-US" dirty="0" smtClean="0"/>
              <a:t> no </a:t>
            </a:r>
            <a:r>
              <a:rPr lang="en-US" dirty="0" err="1" smtClean="0"/>
              <a:t>maximizan</a:t>
            </a:r>
            <a:r>
              <a:rPr lang="en-US" dirty="0" smtClean="0"/>
              <a:t> el </a:t>
            </a:r>
            <a:r>
              <a:rPr lang="en-US" dirty="0" err="1" smtClean="0"/>
              <a:t>bien</a:t>
            </a:r>
            <a:r>
              <a:rPr lang="en-US" dirty="0" smtClean="0"/>
              <a:t> </a:t>
            </a:r>
            <a:r>
              <a:rPr lang="en-US" dirty="0" err="1" smtClean="0"/>
              <a:t>común</a:t>
            </a:r>
            <a:r>
              <a:rPr lang="en-US" dirty="0" smtClean="0"/>
              <a:t>, </a:t>
            </a:r>
            <a:r>
              <a:rPr lang="en-US" dirty="0" err="1" smtClean="0"/>
              <a:t>sino</a:t>
            </a:r>
            <a:r>
              <a:rPr lang="en-US" dirty="0" smtClean="0"/>
              <a:t> </a:t>
            </a:r>
            <a:r>
              <a:rPr lang="en-US" dirty="0" err="1" smtClean="0"/>
              <a:t>su</a:t>
            </a:r>
            <a:r>
              <a:rPr lang="en-US" dirty="0" smtClean="0"/>
              <a:t> </a:t>
            </a:r>
            <a:r>
              <a:rPr lang="en-US" dirty="0" err="1" smtClean="0"/>
              <a:t>bienestar</a:t>
            </a:r>
            <a:r>
              <a:rPr lang="en-US" dirty="0" smtClean="0"/>
              <a:t> individual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Choice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James Buchanan</a:t>
            </a:r>
          </a:p>
          <a:p>
            <a:pPr lvl="1"/>
            <a:r>
              <a:rPr lang="en-US" dirty="0" smtClean="0"/>
              <a:t>“The critically important bridge between the behavior of persons who act in the marketplace and the behavior of persons who act in political process must be analyzed. The ‘theory of public choice’ can be interpreted as the construction of such a bridge. The approach requires only the simple assumption that the same individuals act in both relationships. Political decisions are not handed down from on high by omniscient beings who cannot err. Individuals behave in market interactions, in political-government interactions, in cooperative-nongovernmental interactions, and in other arrangements”.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Problemas</a:t>
            </a:r>
            <a:r>
              <a:rPr lang="en-US" dirty="0" smtClean="0"/>
              <a:t> de </a:t>
            </a:r>
            <a:r>
              <a:rPr lang="en-US" dirty="0" err="1" smtClean="0"/>
              <a:t>acción</a:t>
            </a:r>
            <a:r>
              <a:rPr lang="en-US" dirty="0" smtClean="0"/>
              <a:t> </a:t>
            </a:r>
            <a:r>
              <a:rPr lang="en-US" dirty="0" err="1" smtClean="0"/>
              <a:t>colectiva</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Todo</a:t>
            </a:r>
            <a:r>
              <a:rPr lang="en-US" dirty="0" smtClean="0"/>
              <a:t> </a:t>
            </a:r>
            <a:r>
              <a:rPr lang="en-US" dirty="0" err="1" smtClean="0"/>
              <a:t>empieza</a:t>
            </a:r>
            <a:r>
              <a:rPr lang="en-US" dirty="0" smtClean="0"/>
              <a:t> con los </a:t>
            </a:r>
            <a:r>
              <a:rPr lang="en-US" dirty="0" err="1" smtClean="0"/>
              <a:t>problemas</a:t>
            </a:r>
            <a:r>
              <a:rPr lang="en-US" dirty="0" smtClean="0"/>
              <a:t> de </a:t>
            </a:r>
            <a:r>
              <a:rPr lang="en-US" dirty="0" err="1" smtClean="0"/>
              <a:t>acción</a:t>
            </a:r>
            <a:r>
              <a:rPr lang="en-US" dirty="0" smtClean="0"/>
              <a:t> </a:t>
            </a:r>
            <a:r>
              <a:rPr lang="en-US" dirty="0" err="1" smtClean="0"/>
              <a:t>colectiva</a:t>
            </a:r>
            <a:r>
              <a:rPr lang="en-US" dirty="0" smtClean="0"/>
              <a:t> </a:t>
            </a:r>
            <a:r>
              <a:rPr lang="en-US" dirty="0" err="1" smtClean="0"/>
              <a:t>que</a:t>
            </a:r>
            <a:r>
              <a:rPr lang="en-US" dirty="0" smtClean="0"/>
              <a:t> </a:t>
            </a:r>
            <a:r>
              <a:rPr lang="en-US" dirty="0" err="1" smtClean="0"/>
              <a:t>existen</a:t>
            </a:r>
            <a:r>
              <a:rPr lang="en-US" dirty="0" smtClean="0"/>
              <a:t> </a:t>
            </a:r>
            <a:r>
              <a:rPr lang="en-US" dirty="0" err="1" smtClean="0"/>
              <a:t>como</a:t>
            </a:r>
            <a:r>
              <a:rPr lang="en-US" dirty="0" smtClean="0"/>
              <a:t> </a:t>
            </a:r>
            <a:r>
              <a:rPr lang="en-US" dirty="0" err="1" smtClean="0"/>
              <a:t>consecuencia</a:t>
            </a:r>
            <a:r>
              <a:rPr lang="en-US" dirty="0" smtClean="0"/>
              <a:t> de los </a:t>
            </a:r>
            <a:r>
              <a:rPr lang="en-US" dirty="0" err="1" smtClean="0"/>
              <a:t>daños/beneficios</a:t>
            </a:r>
            <a:r>
              <a:rPr lang="en-US" dirty="0" smtClean="0"/>
              <a:t> </a:t>
            </a:r>
            <a:r>
              <a:rPr lang="en-US" dirty="0" err="1" smtClean="0"/>
              <a:t>que</a:t>
            </a:r>
            <a:r>
              <a:rPr lang="en-US" dirty="0" smtClean="0"/>
              <a:t> </a:t>
            </a:r>
            <a:r>
              <a:rPr lang="en-US" dirty="0" err="1" smtClean="0"/>
              <a:t>resultan</a:t>
            </a:r>
            <a:r>
              <a:rPr lang="en-US" dirty="0" smtClean="0"/>
              <a:t> de la </a:t>
            </a:r>
            <a:r>
              <a:rPr lang="en-US" dirty="0" err="1" smtClean="0"/>
              <a:t>acción</a:t>
            </a:r>
            <a:r>
              <a:rPr lang="en-US" dirty="0" smtClean="0"/>
              <a:t> </a:t>
            </a:r>
            <a:r>
              <a:rPr lang="en-US" dirty="0" err="1" smtClean="0"/>
              <a:t>pública</a:t>
            </a:r>
            <a:endParaRPr lang="en-US" dirty="0" smtClean="0"/>
          </a:p>
          <a:p>
            <a:r>
              <a:rPr lang="en-US" dirty="0" smtClean="0"/>
              <a:t>La </a:t>
            </a:r>
            <a:r>
              <a:rPr lang="en-US" dirty="0" err="1" smtClean="0"/>
              <a:t>única</a:t>
            </a:r>
            <a:r>
              <a:rPr lang="en-US" dirty="0" smtClean="0"/>
              <a:t> </a:t>
            </a:r>
            <a:r>
              <a:rPr lang="en-US" dirty="0" err="1" smtClean="0"/>
              <a:t>regla</a:t>
            </a:r>
            <a:r>
              <a:rPr lang="en-US" dirty="0" smtClean="0"/>
              <a:t> </a:t>
            </a:r>
            <a:r>
              <a:rPr lang="en-US" dirty="0" err="1" smtClean="0"/>
              <a:t>que</a:t>
            </a:r>
            <a:r>
              <a:rPr lang="en-US" dirty="0" smtClean="0"/>
              <a:t> </a:t>
            </a:r>
            <a:r>
              <a:rPr lang="en-US" dirty="0" err="1" smtClean="0"/>
              <a:t>asegura</a:t>
            </a:r>
            <a:r>
              <a:rPr lang="en-US" dirty="0" smtClean="0"/>
              <a:t> </a:t>
            </a:r>
            <a:r>
              <a:rPr lang="en-US" dirty="0" err="1" smtClean="0"/>
              <a:t>que</a:t>
            </a:r>
            <a:r>
              <a:rPr lang="en-US" dirty="0" smtClean="0"/>
              <a:t> </a:t>
            </a:r>
            <a:r>
              <a:rPr lang="en-US" dirty="0" err="1" smtClean="0"/>
              <a:t>nadie</a:t>
            </a:r>
            <a:r>
              <a:rPr lang="en-US" dirty="0" smtClean="0"/>
              <a:t> </a:t>
            </a:r>
            <a:r>
              <a:rPr lang="en-US" dirty="0" err="1" smtClean="0"/>
              <a:t>pierda</a:t>
            </a:r>
            <a:r>
              <a:rPr lang="en-US" dirty="0" smtClean="0"/>
              <a:t> </a:t>
            </a:r>
            <a:r>
              <a:rPr lang="en-US" dirty="0" err="1" smtClean="0"/>
              <a:t>es</a:t>
            </a:r>
            <a:r>
              <a:rPr lang="en-US" dirty="0" smtClean="0"/>
              <a:t> la de </a:t>
            </a:r>
            <a:r>
              <a:rPr lang="en-US" dirty="0" err="1" smtClean="0"/>
              <a:t>unanimidad</a:t>
            </a:r>
            <a:r>
              <a:rPr lang="en-US" dirty="0" smtClean="0"/>
              <a:t>, </a:t>
            </a:r>
            <a:r>
              <a:rPr lang="en-US" dirty="0" err="1" smtClean="0"/>
              <a:t>pero</a:t>
            </a:r>
            <a:r>
              <a:rPr lang="en-US" dirty="0" smtClean="0"/>
              <a:t> </a:t>
            </a:r>
            <a:r>
              <a:rPr lang="en-US" dirty="0" err="1" smtClean="0"/>
              <a:t>esa</a:t>
            </a:r>
            <a:r>
              <a:rPr lang="en-US" dirty="0" smtClean="0"/>
              <a:t> </a:t>
            </a:r>
            <a:r>
              <a:rPr lang="en-US" dirty="0" err="1" smtClean="0"/>
              <a:t>regla</a:t>
            </a:r>
            <a:r>
              <a:rPr lang="en-US" dirty="0" smtClean="0"/>
              <a:t> </a:t>
            </a:r>
            <a:r>
              <a:rPr lang="en-US" dirty="0" err="1" smtClean="0"/>
              <a:t>es</a:t>
            </a:r>
            <a:r>
              <a:rPr lang="en-US" dirty="0" smtClean="0"/>
              <a:t> </a:t>
            </a:r>
            <a:r>
              <a:rPr lang="en-US" dirty="0" err="1" smtClean="0"/>
              <a:t>muy</a:t>
            </a:r>
            <a:r>
              <a:rPr lang="en-US" dirty="0" smtClean="0"/>
              <a:t> </a:t>
            </a:r>
            <a:r>
              <a:rPr lang="en-US" dirty="0" err="1" smtClean="0"/>
              <a:t>cara</a:t>
            </a:r>
            <a:endParaRPr lang="en-US" dirty="0" smtClean="0"/>
          </a:p>
          <a:p>
            <a:pPr lvl="1"/>
            <a:r>
              <a:rPr lang="en-US" dirty="0" err="1" smtClean="0"/>
              <a:t>Costos</a:t>
            </a:r>
            <a:r>
              <a:rPr lang="en-US" dirty="0" smtClean="0"/>
              <a:t> de </a:t>
            </a:r>
            <a:r>
              <a:rPr lang="en-US" dirty="0" err="1" smtClean="0"/>
              <a:t>negociación</a:t>
            </a:r>
            <a:endParaRPr lang="en-US" dirty="0" smtClean="0"/>
          </a:p>
          <a:p>
            <a:pPr lvl="1"/>
            <a:r>
              <a:rPr lang="en-US" dirty="0" err="1" smtClean="0"/>
              <a:t>Problema</a:t>
            </a:r>
            <a:r>
              <a:rPr lang="en-US" dirty="0" smtClean="0"/>
              <a:t> del </a:t>
            </a:r>
            <a:r>
              <a:rPr lang="en-US" i="1" dirty="0" smtClean="0"/>
              <a:t>hold out</a:t>
            </a:r>
            <a:endParaRPr lang="en-US" dirty="0" smtClean="0"/>
          </a:p>
          <a:p>
            <a:r>
              <a:rPr lang="en-US" dirty="0" err="1" smtClean="0"/>
              <a:t>Todo</a:t>
            </a:r>
            <a:r>
              <a:rPr lang="en-US" dirty="0" smtClean="0"/>
              <a:t> </a:t>
            </a:r>
            <a:r>
              <a:rPr lang="en-US" dirty="0" err="1" smtClean="0"/>
              <a:t>mecanismo</a:t>
            </a:r>
            <a:r>
              <a:rPr lang="en-US" dirty="0" smtClean="0"/>
              <a:t> de </a:t>
            </a:r>
            <a:r>
              <a:rPr lang="en-US" dirty="0" err="1" smtClean="0"/>
              <a:t>decisión</a:t>
            </a:r>
            <a:r>
              <a:rPr lang="en-US" dirty="0" smtClean="0"/>
              <a:t> </a:t>
            </a:r>
            <a:r>
              <a:rPr lang="en-US" dirty="0" err="1" smtClean="0"/>
              <a:t>colectiva</a:t>
            </a:r>
            <a:r>
              <a:rPr lang="en-US" dirty="0" smtClean="0"/>
              <a:t> </a:t>
            </a:r>
            <a:r>
              <a:rPr lang="en-US" dirty="0" err="1" smtClean="0"/>
              <a:t>distinto</a:t>
            </a:r>
            <a:r>
              <a:rPr lang="en-US" dirty="0" smtClean="0"/>
              <a:t> al de </a:t>
            </a:r>
            <a:r>
              <a:rPr lang="en-US" dirty="0" err="1" smtClean="0"/>
              <a:t>unanimidad</a:t>
            </a:r>
            <a:r>
              <a:rPr lang="en-US" dirty="0" smtClean="0"/>
              <a:t> </a:t>
            </a:r>
            <a:r>
              <a:rPr lang="en-US" dirty="0" err="1" smtClean="0"/>
              <a:t>tiene</a:t>
            </a:r>
            <a:r>
              <a:rPr lang="en-US" dirty="0" smtClean="0"/>
              <a:t> dos </a:t>
            </a:r>
            <a:r>
              <a:rPr lang="en-US" dirty="0" err="1" smtClean="0"/>
              <a:t>tipos</a:t>
            </a:r>
            <a:r>
              <a:rPr lang="en-US" dirty="0" smtClean="0"/>
              <a:t> de </a:t>
            </a:r>
            <a:r>
              <a:rPr lang="en-US" dirty="0" err="1" smtClean="0"/>
              <a:t>costos</a:t>
            </a:r>
            <a:r>
              <a:rPr lang="en-US" dirty="0" smtClean="0"/>
              <a:t>:</a:t>
            </a:r>
          </a:p>
          <a:p>
            <a:pPr lvl="1"/>
            <a:r>
              <a:rPr lang="en-US" dirty="0" smtClean="0"/>
              <a:t>Los </a:t>
            </a:r>
            <a:r>
              <a:rPr lang="en-US" dirty="0" err="1" smtClean="0"/>
              <a:t>costos</a:t>
            </a:r>
            <a:r>
              <a:rPr lang="en-US" dirty="0" smtClean="0"/>
              <a:t> </a:t>
            </a:r>
            <a:r>
              <a:rPr lang="en-US" dirty="0" err="1" smtClean="0"/>
              <a:t>externos</a:t>
            </a:r>
            <a:r>
              <a:rPr lang="en-US" dirty="0" smtClean="0"/>
              <a:t>, </a:t>
            </a:r>
            <a:r>
              <a:rPr lang="en-US" dirty="0" err="1" smtClean="0"/>
              <a:t>que</a:t>
            </a:r>
            <a:r>
              <a:rPr lang="en-US" dirty="0" smtClean="0"/>
              <a:t> son los </a:t>
            </a:r>
            <a:r>
              <a:rPr lang="en-US" dirty="0" err="1" smtClean="0"/>
              <a:t>costos</a:t>
            </a:r>
            <a:r>
              <a:rPr lang="en-US" dirty="0" smtClean="0"/>
              <a:t> </a:t>
            </a:r>
            <a:r>
              <a:rPr lang="en-US" dirty="0" err="1" smtClean="0"/>
              <a:t>que</a:t>
            </a:r>
            <a:r>
              <a:rPr lang="en-US" dirty="0" smtClean="0"/>
              <a:t> pagan </a:t>
            </a:r>
            <a:r>
              <a:rPr lang="en-US" dirty="0" err="1" smtClean="0"/>
              <a:t>las</a:t>
            </a:r>
            <a:r>
              <a:rPr lang="en-US" dirty="0" smtClean="0"/>
              <a:t> </a:t>
            </a:r>
            <a:r>
              <a:rPr lang="en-US" dirty="0" err="1" smtClean="0"/>
              <a:t>minorías</a:t>
            </a:r>
            <a:r>
              <a:rPr lang="en-US" dirty="0" smtClean="0"/>
              <a:t> </a:t>
            </a:r>
            <a:r>
              <a:rPr lang="en-US" dirty="0" err="1" smtClean="0"/>
              <a:t>que</a:t>
            </a:r>
            <a:r>
              <a:rPr lang="en-US" dirty="0" smtClean="0"/>
              <a:t> </a:t>
            </a:r>
            <a:r>
              <a:rPr lang="en-US" dirty="0" err="1" smtClean="0"/>
              <a:t>desaprueban</a:t>
            </a:r>
            <a:r>
              <a:rPr lang="en-US" dirty="0" smtClean="0"/>
              <a:t> </a:t>
            </a:r>
            <a:r>
              <a:rPr lang="en-US" dirty="0" err="1" smtClean="0"/>
              <a:t>las</a:t>
            </a:r>
            <a:r>
              <a:rPr lang="en-US" dirty="0" smtClean="0"/>
              <a:t> </a:t>
            </a:r>
            <a:r>
              <a:rPr lang="en-US" dirty="0" err="1" smtClean="0"/>
              <a:t>decisiones</a:t>
            </a:r>
            <a:endParaRPr lang="en-US" dirty="0" smtClean="0"/>
          </a:p>
          <a:p>
            <a:pPr lvl="1"/>
            <a:r>
              <a:rPr lang="en-US" dirty="0" smtClean="0"/>
              <a:t>Los </a:t>
            </a:r>
            <a:r>
              <a:rPr lang="en-US" dirty="0" err="1" smtClean="0"/>
              <a:t>costos</a:t>
            </a:r>
            <a:r>
              <a:rPr lang="en-US" dirty="0" smtClean="0"/>
              <a:t> </a:t>
            </a:r>
            <a:r>
              <a:rPr lang="en-US" dirty="0" err="1" smtClean="0"/>
              <a:t>propios</a:t>
            </a:r>
            <a:r>
              <a:rPr lang="en-US" dirty="0" smtClean="0"/>
              <a:t> del </a:t>
            </a:r>
            <a:r>
              <a:rPr lang="en-US" dirty="0" err="1" smtClean="0"/>
              <a:t>sistema</a:t>
            </a:r>
            <a:r>
              <a:rPr lang="en-US" dirty="0" smtClean="0"/>
              <a:t> de </a:t>
            </a:r>
            <a:r>
              <a:rPr lang="en-US" dirty="0" err="1" smtClean="0"/>
              <a:t>decisión</a:t>
            </a:r>
            <a:r>
              <a:rPr lang="en-US" dirty="0" smtClean="0"/>
              <a:t> (</a:t>
            </a:r>
            <a:r>
              <a:rPr lang="en-US" dirty="0" err="1" smtClean="0"/>
              <a:t>costos</a:t>
            </a:r>
            <a:r>
              <a:rPr lang="en-US" dirty="0" smtClean="0"/>
              <a:t> de </a:t>
            </a:r>
            <a:r>
              <a:rPr lang="en-US" dirty="0" err="1" smtClean="0"/>
              <a:t>negociación</a:t>
            </a:r>
            <a:r>
              <a:rPr lang="en-US" dirty="0" smtClean="0"/>
              <a:t>).</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Trade-off</a:t>
            </a:r>
            <a:endParaRPr lang="en-US" dirty="0"/>
          </a:p>
        </p:txBody>
      </p:sp>
      <p:pic>
        <p:nvPicPr>
          <p:cNvPr id="4" name="Picture 3"/>
          <p:cNvPicPr>
            <a:picLocks noChangeAspect="1"/>
          </p:cNvPicPr>
          <p:nvPr/>
        </p:nvPicPr>
        <p:blipFill>
          <a:blip r:embed="rId2"/>
          <a:stretch>
            <a:fillRect/>
          </a:stretch>
        </p:blipFill>
        <p:spPr>
          <a:xfrm>
            <a:off x="1441450" y="2019300"/>
            <a:ext cx="6261100" cy="48387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Taxonomía</a:t>
            </a:r>
            <a:r>
              <a:rPr lang="en-US" dirty="0" smtClean="0"/>
              <a:t> de la </a:t>
            </a:r>
            <a:r>
              <a:rPr lang="en-US" dirty="0" err="1" smtClean="0"/>
              <a:t>demanda</a:t>
            </a:r>
            <a:r>
              <a:rPr lang="en-US" dirty="0" smtClean="0"/>
              <a:t> </a:t>
            </a:r>
            <a:r>
              <a:rPr lang="en-US" dirty="0" err="1" smtClean="0"/>
              <a:t>por</a:t>
            </a:r>
            <a:r>
              <a:rPr lang="en-US" dirty="0" smtClean="0"/>
              <a:t> </a:t>
            </a:r>
            <a:r>
              <a:rPr lang="en-US" dirty="0" err="1" smtClean="0"/>
              <a:t>regulación</a:t>
            </a:r>
            <a:endParaRPr lang="en-US" dirty="0"/>
          </a:p>
        </p:txBody>
      </p:sp>
      <p:graphicFrame>
        <p:nvGraphicFramePr>
          <p:cNvPr id="4" name="Content Placeholder 3"/>
          <p:cNvGraphicFramePr>
            <a:graphicFrameLocks noGrp="1"/>
          </p:cNvGraphicFramePr>
          <p:nvPr>
            <p:ph idx="1"/>
          </p:nvPr>
        </p:nvGraphicFramePr>
        <p:xfrm>
          <a:off x="533400" y="1929700"/>
          <a:ext cx="8229600" cy="4318700"/>
        </p:xfrm>
        <a:graphic>
          <a:graphicData uri="http://schemas.openxmlformats.org/drawingml/2006/table">
            <a:tbl>
              <a:tblPr firstRow="1" bandRow="1">
                <a:tableStyleId>{5940675A-B579-460E-94D1-54222C63F5DA}</a:tableStyleId>
              </a:tblPr>
              <a:tblGrid>
                <a:gridCol w="1295400"/>
                <a:gridCol w="1524000"/>
                <a:gridCol w="2590800"/>
                <a:gridCol w="2819400"/>
              </a:tblGrid>
              <a:tr h="294290">
                <a:tc rowSpan="2" gridSpan="2">
                  <a:txBody>
                    <a:bodyPr/>
                    <a:lstStyle/>
                    <a:p>
                      <a:endParaRPr lang="en-US" sz="1500" dirty="0"/>
                    </a:p>
                  </a:txBody>
                  <a:tcPr/>
                </a:tc>
                <a:tc rowSpan="2" hMerge="1">
                  <a:txBody>
                    <a:bodyPr/>
                    <a:lstStyle/>
                    <a:p>
                      <a:endParaRPr lang="en-US"/>
                    </a:p>
                  </a:txBody>
                  <a:tcPr/>
                </a:tc>
                <a:tc gridSpan="2">
                  <a:txBody>
                    <a:bodyPr/>
                    <a:lstStyle/>
                    <a:p>
                      <a:r>
                        <a:rPr lang="en-US" sz="1500" b="1" dirty="0" err="1" smtClean="0"/>
                        <a:t>Costos</a:t>
                      </a:r>
                      <a:endParaRPr lang="en-US" sz="1500" b="1" dirty="0"/>
                    </a:p>
                  </a:txBody>
                  <a:tcPr/>
                </a:tc>
                <a:tc hMerge="1">
                  <a:txBody>
                    <a:bodyPr/>
                    <a:lstStyle/>
                    <a:p>
                      <a:endParaRPr lang="en-US" dirty="0"/>
                    </a:p>
                  </a:txBody>
                  <a:tcPr/>
                </a:tc>
              </a:tr>
              <a:tr h="294290">
                <a:tc gridSpan="2" vMerge="1">
                  <a:txBody>
                    <a:bodyPr/>
                    <a:lstStyle/>
                    <a:p>
                      <a:endParaRPr lang="en-US" dirty="0"/>
                    </a:p>
                  </a:txBody>
                  <a:tcPr/>
                </a:tc>
                <a:tc hMerge="1" vMerge="1">
                  <a:txBody>
                    <a:bodyPr/>
                    <a:lstStyle/>
                    <a:p>
                      <a:endParaRPr lang="en-US" dirty="0"/>
                    </a:p>
                  </a:txBody>
                  <a:tcPr/>
                </a:tc>
                <a:tc>
                  <a:txBody>
                    <a:bodyPr/>
                    <a:lstStyle/>
                    <a:p>
                      <a:r>
                        <a:rPr lang="en-US" sz="1500" dirty="0" err="1" smtClean="0"/>
                        <a:t>Distribuidos</a:t>
                      </a:r>
                      <a:endParaRPr lang="en-US" sz="1500" dirty="0"/>
                    </a:p>
                  </a:txBody>
                  <a:tcPr/>
                </a:tc>
                <a:tc>
                  <a:txBody>
                    <a:bodyPr/>
                    <a:lstStyle/>
                    <a:p>
                      <a:r>
                        <a:rPr lang="en-US" sz="1500" dirty="0" err="1" smtClean="0"/>
                        <a:t>Concentrados</a:t>
                      </a:r>
                      <a:endParaRPr lang="en-US" sz="1500" dirty="0"/>
                    </a:p>
                  </a:txBody>
                  <a:tcPr/>
                </a:tc>
              </a:tr>
              <a:tr h="1839310">
                <a:tc rowSpan="2">
                  <a:txBody>
                    <a:bodyPr/>
                    <a:lstStyle/>
                    <a:p>
                      <a:r>
                        <a:rPr lang="en-US" sz="1500" b="1" dirty="0" err="1" smtClean="0"/>
                        <a:t>Beneficios</a:t>
                      </a:r>
                      <a:endParaRPr lang="en-US" sz="1500" b="1" dirty="0"/>
                    </a:p>
                  </a:txBody>
                  <a:tcPr/>
                </a:tc>
                <a:tc>
                  <a:txBody>
                    <a:bodyPr/>
                    <a:lstStyle/>
                    <a:p>
                      <a:r>
                        <a:rPr lang="en-US" sz="1500" dirty="0" err="1" smtClean="0"/>
                        <a:t>Distribuidos</a:t>
                      </a:r>
                      <a:endParaRPr lang="en-US" sz="1500" dirty="0"/>
                    </a:p>
                  </a:txBody>
                  <a:tcPr/>
                </a:tc>
                <a:tc>
                  <a:txBody>
                    <a:bodyPr/>
                    <a:lstStyle/>
                    <a:p>
                      <a:r>
                        <a:rPr lang="en-US" sz="1500" dirty="0" smtClean="0"/>
                        <a:t>Dado </a:t>
                      </a:r>
                      <a:r>
                        <a:rPr lang="en-US" sz="1500" dirty="0" err="1" smtClean="0"/>
                        <a:t>que</a:t>
                      </a:r>
                      <a:r>
                        <a:rPr lang="en-US" sz="1500" dirty="0" smtClean="0"/>
                        <a:t> no hay </a:t>
                      </a:r>
                      <a:r>
                        <a:rPr lang="en-US" sz="1500" dirty="0" err="1" smtClean="0"/>
                        <a:t>presión</a:t>
                      </a:r>
                      <a:r>
                        <a:rPr lang="en-US" sz="1500" dirty="0" smtClean="0"/>
                        <a:t> de </a:t>
                      </a:r>
                      <a:r>
                        <a:rPr lang="en-US" sz="1500" dirty="0" err="1" smtClean="0"/>
                        <a:t>ningún</a:t>
                      </a:r>
                      <a:r>
                        <a:rPr lang="en-US" sz="1500" dirty="0" smtClean="0"/>
                        <a:t> </a:t>
                      </a:r>
                      <a:r>
                        <a:rPr lang="en-US" sz="1500" dirty="0" err="1" smtClean="0"/>
                        <a:t>grupo</a:t>
                      </a:r>
                      <a:r>
                        <a:rPr lang="en-US" sz="1500" baseline="0" dirty="0" smtClean="0"/>
                        <a:t> </a:t>
                      </a:r>
                      <a:r>
                        <a:rPr lang="en-US" sz="1500" baseline="0" dirty="0" err="1" smtClean="0"/>
                        <a:t>organizado</a:t>
                      </a:r>
                      <a:r>
                        <a:rPr lang="en-US" sz="1500" baseline="0" dirty="0" smtClean="0"/>
                        <a:t>, el </a:t>
                      </a:r>
                      <a:r>
                        <a:rPr lang="en-US" sz="1500" baseline="0" dirty="0" err="1" smtClean="0"/>
                        <a:t>regulador</a:t>
                      </a:r>
                      <a:r>
                        <a:rPr lang="en-US" sz="1500" baseline="0" dirty="0" smtClean="0"/>
                        <a:t> no </a:t>
                      </a:r>
                      <a:r>
                        <a:rPr lang="en-US" sz="1500" baseline="0" dirty="0" err="1" smtClean="0"/>
                        <a:t>favorecerá</a:t>
                      </a:r>
                      <a:r>
                        <a:rPr lang="en-US" sz="1500" baseline="0" dirty="0" smtClean="0"/>
                        <a:t> </a:t>
                      </a:r>
                      <a:r>
                        <a:rPr lang="en-US" sz="1500" baseline="0" dirty="0" err="1" smtClean="0"/>
                        <a:t>ningún</a:t>
                      </a:r>
                      <a:r>
                        <a:rPr lang="en-US" sz="1500" baseline="0" dirty="0" smtClean="0"/>
                        <a:t> </a:t>
                      </a:r>
                      <a:r>
                        <a:rPr lang="en-US" sz="1500" baseline="0" dirty="0" err="1" smtClean="0"/>
                        <a:t>cambio</a:t>
                      </a:r>
                      <a:r>
                        <a:rPr lang="en-US" sz="1500" baseline="0" dirty="0" smtClean="0"/>
                        <a:t> </a:t>
                      </a:r>
                      <a:r>
                        <a:rPr lang="en-US" sz="1500" baseline="0" dirty="0" err="1" smtClean="0"/>
                        <a:t>o</a:t>
                      </a:r>
                      <a:r>
                        <a:rPr lang="en-US" sz="1500" baseline="0" dirty="0" smtClean="0"/>
                        <a:t> </a:t>
                      </a:r>
                      <a:r>
                        <a:rPr lang="en-US" sz="1500" baseline="0" dirty="0" err="1" smtClean="0"/>
                        <a:t>una</a:t>
                      </a:r>
                      <a:r>
                        <a:rPr lang="en-US" sz="1500" baseline="0" dirty="0" smtClean="0"/>
                        <a:t> </a:t>
                      </a:r>
                      <a:r>
                        <a:rPr lang="en-US" sz="1500" baseline="0" dirty="0" err="1" smtClean="0"/>
                        <a:t>mera</a:t>
                      </a:r>
                      <a:r>
                        <a:rPr lang="en-US" sz="1500" baseline="0" dirty="0" smtClean="0"/>
                        <a:t> </a:t>
                      </a:r>
                      <a:r>
                        <a:rPr lang="en-US" sz="1500" baseline="0" dirty="0" err="1" smtClean="0"/>
                        <a:t>acción</a:t>
                      </a:r>
                      <a:r>
                        <a:rPr lang="en-US" sz="1500" baseline="0" dirty="0" smtClean="0"/>
                        <a:t> </a:t>
                      </a:r>
                      <a:r>
                        <a:rPr lang="en-US" sz="1500" baseline="0" dirty="0" err="1" smtClean="0"/>
                        <a:t>simbólica</a:t>
                      </a:r>
                      <a:endParaRPr lang="en-US" sz="1500" dirty="0"/>
                    </a:p>
                  </a:txBody>
                  <a:tcPr/>
                </a:tc>
                <a:tc>
                  <a:txBody>
                    <a:bodyPr/>
                    <a:lstStyle/>
                    <a:p>
                      <a:r>
                        <a:rPr lang="en-US" sz="1500" i="0" dirty="0" smtClean="0"/>
                        <a:t>Dado</a:t>
                      </a:r>
                      <a:r>
                        <a:rPr lang="en-US" sz="1500" i="0" baseline="0" dirty="0" smtClean="0"/>
                        <a:t> </a:t>
                      </a:r>
                      <a:r>
                        <a:rPr lang="en-US" sz="1500" i="0" baseline="0" dirty="0" err="1" smtClean="0"/>
                        <a:t>que</a:t>
                      </a:r>
                      <a:r>
                        <a:rPr lang="en-US" sz="1500" i="0" baseline="0" dirty="0" smtClean="0"/>
                        <a:t> hay </a:t>
                      </a:r>
                      <a:r>
                        <a:rPr lang="en-US" sz="1500" i="0" baseline="0" dirty="0" err="1" smtClean="0"/>
                        <a:t>oposición</a:t>
                      </a:r>
                      <a:r>
                        <a:rPr lang="en-US" sz="1500" i="0" baseline="0" dirty="0" smtClean="0"/>
                        <a:t> de </a:t>
                      </a:r>
                      <a:r>
                        <a:rPr lang="en-US" sz="1500" i="0" baseline="0" dirty="0" err="1" smtClean="0"/>
                        <a:t>grupos</a:t>
                      </a:r>
                      <a:r>
                        <a:rPr lang="en-US" sz="1500" i="0" baseline="0" dirty="0" smtClean="0"/>
                        <a:t> </a:t>
                      </a:r>
                      <a:r>
                        <a:rPr lang="en-US" sz="1500" i="0" baseline="0" dirty="0" err="1" smtClean="0"/>
                        <a:t>organizadores</a:t>
                      </a:r>
                      <a:r>
                        <a:rPr lang="en-US" sz="1500" i="0" baseline="0" dirty="0" smtClean="0"/>
                        <a:t>, </a:t>
                      </a:r>
                      <a:r>
                        <a:rPr lang="en-US" sz="1500" i="0" baseline="0" dirty="0" err="1" smtClean="0"/>
                        <a:t>es</a:t>
                      </a:r>
                      <a:r>
                        <a:rPr lang="en-US" sz="1500" i="0" baseline="0" dirty="0" smtClean="0"/>
                        <a:t> </a:t>
                      </a:r>
                      <a:r>
                        <a:rPr lang="en-US" sz="1500" i="0" baseline="0" dirty="0" err="1" smtClean="0"/>
                        <a:t>posible</a:t>
                      </a:r>
                      <a:r>
                        <a:rPr lang="en-US" sz="1500" i="0" baseline="0" dirty="0" smtClean="0"/>
                        <a:t> </a:t>
                      </a:r>
                      <a:r>
                        <a:rPr lang="en-US" sz="1500" i="0" baseline="0" dirty="0" err="1" smtClean="0"/>
                        <a:t>que</a:t>
                      </a:r>
                      <a:r>
                        <a:rPr lang="en-US" sz="1500" i="0" baseline="0" dirty="0" smtClean="0"/>
                        <a:t> no </a:t>
                      </a:r>
                      <a:r>
                        <a:rPr lang="en-US" sz="1500" i="0" baseline="0" dirty="0" err="1" smtClean="0"/>
                        <a:t>haya</a:t>
                      </a:r>
                      <a:r>
                        <a:rPr lang="en-US" sz="1500" i="0" baseline="0" dirty="0" smtClean="0"/>
                        <a:t> </a:t>
                      </a:r>
                      <a:r>
                        <a:rPr lang="en-US" sz="1500" i="0" baseline="0" dirty="0" err="1" smtClean="0"/>
                        <a:t>cambio</a:t>
                      </a:r>
                      <a:r>
                        <a:rPr lang="en-US" sz="1500" i="0" baseline="0" dirty="0" smtClean="0"/>
                        <a:t> </a:t>
                      </a:r>
                      <a:r>
                        <a:rPr lang="en-US" sz="1500" i="0" baseline="0" dirty="0" err="1" smtClean="0"/>
                        <a:t>regulatorio</a:t>
                      </a:r>
                      <a:r>
                        <a:rPr lang="en-US" sz="1500" i="0" baseline="0" dirty="0" smtClean="0"/>
                        <a:t> , la </a:t>
                      </a:r>
                      <a:r>
                        <a:rPr lang="en-US" sz="1500" i="0" baseline="0" dirty="0" err="1" smtClean="0"/>
                        <a:t>regulación</a:t>
                      </a:r>
                      <a:r>
                        <a:rPr lang="en-US" sz="1500" i="0" baseline="0" dirty="0" smtClean="0"/>
                        <a:t> sea </a:t>
                      </a:r>
                      <a:r>
                        <a:rPr lang="en-US" sz="1500" i="0" baseline="0" dirty="0" err="1" smtClean="0"/>
                        <a:t>ambigua</a:t>
                      </a:r>
                      <a:r>
                        <a:rPr lang="en-US" sz="1500" i="0" baseline="0" dirty="0" smtClean="0"/>
                        <a:t> </a:t>
                      </a:r>
                      <a:r>
                        <a:rPr lang="en-US" sz="1500" i="0" baseline="0" dirty="0" err="1" smtClean="0"/>
                        <a:t>o</a:t>
                      </a:r>
                      <a:r>
                        <a:rPr lang="en-US" sz="1500" i="0" baseline="0" dirty="0" smtClean="0"/>
                        <a:t> </a:t>
                      </a:r>
                      <a:r>
                        <a:rPr lang="en-US" sz="1500" i="0" baseline="0" dirty="0" err="1" smtClean="0"/>
                        <a:t>haya</a:t>
                      </a:r>
                      <a:r>
                        <a:rPr lang="en-US" sz="1500" i="0" baseline="0" dirty="0" smtClean="0"/>
                        <a:t> un </a:t>
                      </a:r>
                      <a:r>
                        <a:rPr lang="en-US" sz="1500" i="1" baseline="0" dirty="0" smtClean="0"/>
                        <a:t>regulatory </a:t>
                      </a:r>
                      <a:r>
                        <a:rPr lang="en-US" sz="1500" i="0" baseline="0" dirty="0" smtClean="0"/>
                        <a:t>lottery a </a:t>
                      </a:r>
                      <a:r>
                        <a:rPr lang="en-US" sz="1500" i="0" baseline="0" dirty="0" err="1" smtClean="0"/>
                        <a:t>nivel</a:t>
                      </a:r>
                      <a:r>
                        <a:rPr lang="en-US" sz="1500" i="0" baseline="0" dirty="0" smtClean="0"/>
                        <a:t> del </a:t>
                      </a:r>
                      <a:r>
                        <a:rPr lang="en-US" sz="1500" i="0" baseline="0" dirty="0" err="1" smtClean="0"/>
                        <a:t>legislador</a:t>
                      </a:r>
                      <a:r>
                        <a:rPr lang="en-US" sz="1500" i="0" baseline="0" dirty="0" smtClean="0"/>
                        <a:t>. </a:t>
                      </a:r>
                      <a:endParaRPr lang="en-US" sz="1500" i="0" dirty="0"/>
                    </a:p>
                  </a:txBody>
                  <a:tcPr/>
                </a:tc>
              </a:tr>
              <a:tr h="1839310">
                <a:tc vMerge="1">
                  <a:txBody>
                    <a:bodyPr/>
                    <a:lstStyle/>
                    <a:p>
                      <a:endParaRPr lang="en-US" dirty="0"/>
                    </a:p>
                  </a:txBody>
                  <a:tcPr/>
                </a:tc>
                <a:tc>
                  <a:txBody>
                    <a:bodyPr/>
                    <a:lstStyle/>
                    <a:p>
                      <a:r>
                        <a:rPr lang="en-US" sz="1500" dirty="0" err="1" smtClean="0"/>
                        <a:t>Concentrados</a:t>
                      </a:r>
                      <a:endParaRPr lang="en-US" sz="1500" dirty="0"/>
                    </a:p>
                  </a:txBody>
                  <a:tcPr/>
                </a:tc>
                <a:tc>
                  <a:txBody>
                    <a:bodyPr/>
                    <a:lstStyle/>
                    <a:p>
                      <a:r>
                        <a:rPr lang="en-US" sz="1500" dirty="0" smtClean="0"/>
                        <a:t>Dado</a:t>
                      </a:r>
                      <a:r>
                        <a:rPr lang="en-US" sz="1500" baseline="0" dirty="0" smtClean="0"/>
                        <a:t> </a:t>
                      </a:r>
                      <a:r>
                        <a:rPr lang="en-US" sz="1500" baseline="0" dirty="0" err="1" smtClean="0"/>
                        <a:t>que</a:t>
                      </a:r>
                      <a:r>
                        <a:rPr lang="en-US" sz="1500" baseline="0" dirty="0" smtClean="0"/>
                        <a:t> los </a:t>
                      </a:r>
                      <a:r>
                        <a:rPr lang="en-US" sz="1500" baseline="0" dirty="0" err="1" smtClean="0"/>
                        <a:t>costos</a:t>
                      </a:r>
                      <a:r>
                        <a:rPr lang="en-US" sz="1500" baseline="0" dirty="0" smtClean="0"/>
                        <a:t> </a:t>
                      </a:r>
                      <a:r>
                        <a:rPr lang="en-US" sz="1500" baseline="0" dirty="0" err="1" smtClean="0"/>
                        <a:t>pueden</a:t>
                      </a:r>
                      <a:r>
                        <a:rPr lang="en-US" sz="1500" baseline="0" dirty="0" smtClean="0"/>
                        <a:t> ser </a:t>
                      </a:r>
                      <a:r>
                        <a:rPr lang="en-US" sz="1500" baseline="0" dirty="0" err="1" smtClean="0"/>
                        <a:t>asignados</a:t>
                      </a:r>
                      <a:r>
                        <a:rPr lang="en-US" sz="1500" baseline="0" dirty="0" smtClean="0"/>
                        <a:t> al un </a:t>
                      </a:r>
                      <a:r>
                        <a:rPr lang="en-US" sz="1500" baseline="0" dirty="0" err="1" smtClean="0"/>
                        <a:t>público</a:t>
                      </a:r>
                      <a:r>
                        <a:rPr lang="en-US" sz="1500" baseline="0" dirty="0" smtClean="0"/>
                        <a:t> </a:t>
                      </a:r>
                      <a:r>
                        <a:rPr lang="en-US" sz="1500" baseline="0" dirty="0" err="1" smtClean="0"/>
                        <a:t>desinformado</a:t>
                      </a:r>
                      <a:r>
                        <a:rPr lang="en-US" sz="1500" baseline="0" dirty="0" smtClean="0"/>
                        <a:t>, el </a:t>
                      </a:r>
                      <a:r>
                        <a:rPr lang="en-US" sz="1500" baseline="0" dirty="0" err="1" smtClean="0"/>
                        <a:t>regulador</a:t>
                      </a:r>
                      <a:r>
                        <a:rPr lang="en-US" sz="1500" baseline="0" dirty="0" smtClean="0"/>
                        <a:t> </a:t>
                      </a:r>
                      <a:r>
                        <a:rPr lang="en-US" sz="1500" baseline="0" dirty="0" err="1" smtClean="0"/>
                        <a:t>otorgará</a:t>
                      </a:r>
                      <a:r>
                        <a:rPr lang="en-US" sz="1500" baseline="0" dirty="0" smtClean="0"/>
                        <a:t> </a:t>
                      </a:r>
                      <a:r>
                        <a:rPr lang="en-US" sz="1500" baseline="0" dirty="0" err="1" smtClean="0"/>
                        <a:t>subsidios</a:t>
                      </a:r>
                      <a:r>
                        <a:rPr lang="en-US" sz="1500" baseline="0" dirty="0" smtClean="0"/>
                        <a:t> </a:t>
                      </a:r>
                      <a:r>
                        <a:rPr lang="en-US" sz="1500" baseline="0" dirty="0" err="1" smtClean="0"/>
                        <a:t>o</a:t>
                      </a:r>
                      <a:r>
                        <a:rPr lang="en-US" sz="1500" baseline="0" dirty="0" smtClean="0"/>
                        <a:t> </a:t>
                      </a:r>
                      <a:r>
                        <a:rPr lang="en-US" sz="1500" baseline="0" dirty="0" err="1" smtClean="0"/>
                        <a:t>rentas</a:t>
                      </a:r>
                      <a:r>
                        <a:rPr lang="en-US" sz="1500" baseline="0" dirty="0" smtClean="0"/>
                        <a:t> a los </a:t>
                      </a:r>
                      <a:r>
                        <a:rPr lang="en-US" sz="1500" baseline="0" dirty="0" err="1" smtClean="0"/>
                        <a:t>grupos</a:t>
                      </a:r>
                      <a:r>
                        <a:rPr lang="en-US" sz="1500" baseline="0" dirty="0" smtClean="0"/>
                        <a:t> de </a:t>
                      </a:r>
                      <a:r>
                        <a:rPr lang="en-US" sz="1500" baseline="0" dirty="0" err="1" smtClean="0"/>
                        <a:t>beneficiorios</a:t>
                      </a:r>
                      <a:endParaRPr lang="en-US" sz="1500" dirty="0"/>
                    </a:p>
                  </a:txBody>
                  <a:tcPr/>
                </a:tc>
                <a:tc>
                  <a:txBody>
                    <a:bodyPr/>
                    <a:lstStyle/>
                    <a:p>
                      <a:r>
                        <a:rPr lang="en-US" sz="1500" dirty="0" smtClean="0"/>
                        <a:t>Dado </a:t>
                      </a:r>
                      <a:r>
                        <a:rPr lang="en-US" sz="1500" dirty="0" err="1" smtClean="0"/>
                        <a:t>que</a:t>
                      </a:r>
                      <a:r>
                        <a:rPr lang="en-US" sz="1500" dirty="0" smtClean="0"/>
                        <a:t> los </a:t>
                      </a:r>
                      <a:r>
                        <a:rPr lang="en-US" sz="1500" dirty="0" err="1" smtClean="0"/>
                        <a:t>grupos</a:t>
                      </a:r>
                      <a:r>
                        <a:rPr lang="en-US" sz="1500" dirty="0" smtClean="0"/>
                        <a:t> </a:t>
                      </a:r>
                      <a:r>
                        <a:rPr lang="en-US" sz="1500" dirty="0" err="1" smtClean="0"/>
                        <a:t>afectados</a:t>
                      </a:r>
                      <a:r>
                        <a:rPr lang="en-US" sz="1500" dirty="0" smtClean="0"/>
                        <a:t> </a:t>
                      </a:r>
                      <a:r>
                        <a:rPr lang="en-US" sz="1500" dirty="0" err="1" smtClean="0"/>
                        <a:t>pelearán</a:t>
                      </a:r>
                      <a:r>
                        <a:rPr lang="en-US" sz="1500" dirty="0" smtClean="0"/>
                        <a:t> </a:t>
                      </a:r>
                      <a:r>
                        <a:rPr lang="en-US" sz="1500" dirty="0" err="1" smtClean="0"/>
                        <a:t>fuertemente</a:t>
                      </a:r>
                      <a:r>
                        <a:rPr lang="en-US" sz="1500" baseline="0" dirty="0" smtClean="0"/>
                        <a:t> con los </a:t>
                      </a:r>
                      <a:r>
                        <a:rPr lang="en-US" sz="1500" baseline="0" dirty="0" err="1" smtClean="0"/>
                        <a:t>grupos</a:t>
                      </a:r>
                      <a:r>
                        <a:rPr lang="en-US" sz="1500" baseline="0" dirty="0" smtClean="0"/>
                        <a:t> </a:t>
                      </a:r>
                      <a:r>
                        <a:rPr lang="en-US" sz="1500" baseline="0" dirty="0" err="1" smtClean="0"/>
                        <a:t>beneficiarios</a:t>
                      </a:r>
                      <a:r>
                        <a:rPr lang="en-US" sz="1500" baseline="0" dirty="0" smtClean="0"/>
                        <a:t>, no </a:t>
                      </a:r>
                      <a:r>
                        <a:rPr lang="en-US" sz="1500" baseline="0" dirty="0" err="1" smtClean="0"/>
                        <a:t>es</a:t>
                      </a:r>
                      <a:r>
                        <a:rPr lang="en-US" sz="1500" baseline="0" dirty="0" smtClean="0"/>
                        <a:t> </a:t>
                      </a:r>
                      <a:r>
                        <a:rPr lang="en-US" sz="1500" baseline="0" dirty="0" err="1" smtClean="0"/>
                        <a:t>claro</a:t>
                      </a:r>
                      <a:r>
                        <a:rPr lang="en-US" sz="1500" baseline="0" dirty="0" smtClean="0"/>
                        <a:t> </a:t>
                      </a:r>
                      <a:r>
                        <a:rPr lang="en-US" sz="1500" baseline="0" dirty="0" err="1" smtClean="0"/>
                        <a:t>que</a:t>
                      </a:r>
                      <a:r>
                        <a:rPr lang="en-US" sz="1500" baseline="0" dirty="0" smtClean="0"/>
                        <a:t> </a:t>
                      </a:r>
                      <a:r>
                        <a:rPr lang="en-US" sz="1500" baseline="0" dirty="0" err="1" smtClean="0"/>
                        <a:t>ocurrirá</a:t>
                      </a:r>
                      <a:r>
                        <a:rPr lang="en-US" sz="1500" baseline="0" dirty="0" smtClean="0"/>
                        <a:t>. </a:t>
                      </a:r>
                      <a:r>
                        <a:rPr lang="en-US" sz="1500" baseline="0" dirty="0" err="1" smtClean="0"/>
                        <a:t>Puede</a:t>
                      </a:r>
                      <a:r>
                        <a:rPr lang="en-US" sz="1500" baseline="0" dirty="0" smtClean="0"/>
                        <a:t> no </a:t>
                      </a:r>
                      <a:r>
                        <a:rPr lang="en-US" sz="1500" baseline="0" dirty="0" err="1" smtClean="0"/>
                        <a:t>existir</a:t>
                      </a:r>
                      <a:r>
                        <a:rPr lang="en-US" sz="1500" baseline="0" dirty="0" smtClean="0"/>
                        <a:t> </a:t>
                      </a:r>
                      <a:r>
                        <a:rPr lang="en-US" sz="1500" baseline="0" dirty="0" err="1" smtClean="0"/>
                        <a:t>regulación</a:t>
                      </a:r>
                      <a:r>
                        <a:rPr lang="en-US" sz="1500" baseline="0" dirty="0" smtClean="0"/>
                        <a:t>, </a:t>
                      </a:r>
                      <a:r>
                        <a:rPr lang="en-US" sz="1500" baseline="0" dirty="0" err="1" smtClean="0"/>
                        <a:t>o</a:t>
                      </a:r>
                      <a:r>
                        <a:rPr lang="en-US" sz="1500" baseline="0" dirty="0" smtClean="0"/>
                        <a:t> </a:t>
                      </a:r>
                      <a:r>
                        <a:rPr lang="en-US" sz="1500" baseline="0" dirty="0" err="1" smtClean="0"/>
                        <a:t>existir</a:t>
                      </a:r>
                      <a:r>
                        <a:rPr lang="en-US" sz="1500" baseline="0" dirty="0" smtClean="0"/>
                        <a:t> un </a:t>
                      </a:r>
                      <a:r>
                        <a:rPr lang="en-US" sz="1500" i="1" baseline="0" dirty="0" smtClean="0"/>
                        <a:t>regulatory lottery </a:t>
                      </a:r>
                      <a:r>
                        <a:rPr lang="en-US" sz="1500" i="0" baseline="0" dirty="0" smtClean="0"/>
                        <a:t>a </a:t>
                      </a:r>
                      <a:r>
                        <a:rPr lang="en-US" sz="1500" i="0" baseline="0" dirty="0" err="1" smtClean="0"/>
                        <a:t>nivel</a:t>
                      </a:r>
                      <a:r>
                        <a:rPr lang="en-US" sz="1500" i="0" baseline="0" dirty="0" smtClean="0"/>
                        <a:t> del </a:t>
                      </a:r>
                      <a:r>
                        <a:rPr lang="en-US" sz="1500" i="0" baseline="0" dirty="0" err="1" smtClean="0"/>
                        <a:t>legislador</a:t>
                      </a:r>
                      <a:r>
                        <a:rPr lang="en-US" sz="1500" i="0" baseline="0" dirty="0" smtClean="0"/>
                        <a:t>.</a:t>
                      </a:r>
                      <a:endParaRPr lang="en-US" sz="1500" i="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Terminando</a:t>
            </a:r>
            <a:r>
              <a:rPr lang="en-US" dirty="0" smtClean="0"/>
              <a:t> la </a:t>
            </a:r>
            <a:r>
              <a:rPr lang="en-US" dirty="0" err="1" smtClean="0"/>
              <a:t>clase</a:t>
            </a:r>
            <a:r>
              <a:rPr lang="en-US" dirty="0" smtClean="0"/>
              <a:t> anterior…</a:t>
            </a:r>
            <a:endParaRPr lang="en-US" dirty="0"/>
          </a:p>
        </p:txBody>
      </p:sp>
      <p:sp>
        <p:nvSpPr>
          <p:cNvPr id="3" name="Content Placeholder 2"/>
          <p:cNvSpPr>
            <a:spLocks noGrp="1"/>
          </p:cNvSpPr>
          <p:nvPr>
            <p:ph idx="1"/>
          </p:nvPr>
        </p:nvSpPr>
        <p:spPr/>
        <p:txBody>
          <a:bodyPr/>
          <a:lstStyle/>
          <a:p>
            <a:pPr>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 </a:t>
            </a:r>
            <a:r>
              <a:rPr lang="en-US" dirty="0" err="1" smtClean="0"/>
              <a:t>hacemos</a:t>
            </a:r>
            <a:r>
              <a:rPr lang="en-US" dirty="0" smtClean="0"/>
              <a:t> </a:t>
            </a:r>
            <a:r>
              <a:rPr lang="en-US" dirty="0" err="1" smtClean="0"/>
              <a:t>ahora</a:t>
            </a:r>
            <a:r>
              <a:rPr lang="en-US" dirty="0" smtClean="0"/>
              <a:t> </a:t>
            </a:r>
            <a:r>
              <a:rPr lang="en-US" dirty="0" err="1" smtClean="0"/>
              <a:t>o</a:t>
            </a:r>
            <a:r>
              <a:rPr lang="en-US" dirty="0" smtClean="0"/>
              <a:t> </a:t>
            </a:r>
            <a:r>
              <a:rPr lang="en-US" dirty="0" err="1" smtClean="0"/>
              <a:t>más</a:t>
            </a:r>
            <a:r>
              <a:rPr lang="en-US" dirty="0" smtClean="0"/>
              <a:t> </a:t>
            </a:r>
            <a:r>
              <a:rPr lang="en-US" dirty="0" err="1" smtClean="0"/>
              <a:t>tarde</a:t>
            </a:r>
            <a:r>
              <a:rPr lang="en-US" dirty="0" smtClean="0"/>
              <a:t>?</a:t>
            </a:r>
            <a:endParaRPr lang="en-US" dirty="0"/>
          </a:p>
        </p:txBody>
      </p:sp>
      <p:sp>
        <p:nvSpPr>
          <p:cNvPr id="3" name="Content Placeholder 2"/>
          <p:cNvSpPr>
            <a:spLocks noGrp="1"/>
          </p:cNvSpPr>
          <p:nvPr>
            <p:ph idx="1"/>
          </p:nvPr>
        </p:nvSpPr>
        <p:spPr/>
        <p:txBody>
          <a:bodyPr/>
          <a:lstStyle/>
          <a:p>
            <a:r>
              <a:rPr lang="en-US" dirty="0" err="1" smtClean="0"/>
              <a:t>Caso</a:t>
            </a:r>
            <a:r>
              <a:rPr lang="en-US" dirty="0" smtClean="0"/>
              <a:t> 1: </a:t>
            </a:r>
            <a:r>
              <a:rPr lang="en-US" i="1" dirty="0" smtClean="0"/>
              <a:t>Rewards </a:t>
            </a:r>
            <a:r>
              <a:rPr lang="en-US" dirty="0" smtClean="0"/>
              <a:t>(</a:t>
            </a:r>
            <a:r>
              <a:rPr lang="en-US" dirty="0" err="1" smtClean="0"/>
              <a:t>O’Donoghue</a:t>
            </a:r>
            <a:r>
              <a:rPr lang="en-US" dirty="0" smtClean="0"/>
              <a:t> &amp; Rabin)</a:t>
            </a:r>
          </a:p>
          <a:p>
            <a:pPr lvl="1"/>
            <a:r>
              <a:rPr lang="en-US" dirty="0" err="1" smtClean="0"/>
              <a:t>Una</a:t>
            </a:r>
            <a:r>
              <a:rPr lang="en-US" dirty="0" smtClean="0"/>
              <a:t> persona </a:t>
            </a:r>
            <a:r>
              <a:rPr lang="en-US" dirty="0" err="1" smtClean="0"/>
              <a:t>va</a:t>
            </a:r>
            <a:r>
              <a:rPr lang="en-US" dirty="0" smtClean="0"/>
              <a:t> los </a:t>
            </a:r>
            <a:r>
              <a:rPr lang="en-US" dirty="0" err="1" smtClean="0"/>
              <a:t>sábados</a:t>
            </a:r>
            <a:r>
              <a:rPr lang="en-US" dirty="0" smtClean="0"/>
              <a:t> al cine. Este </a:t>
            </a:r>
            <a:r>
              <a:rPr lang="en-US" dirty="0" err="1" smtClean="0"/>
              <a:t>sábado</a:t>
            </a:r>
            <a:r>
              <a:rPr lang="en-US" dirty="0" smtClean="0"/>
              <a:t> </a:t>
            </a:r>
            <a:r>
              <a:rPr lang="en-US" dirty="0" err="1" smtClean="0"/>
              <a:t>dan</a:t>
            </a:r>
            <a:r>
              <a:rPr lang="en-US" dirty="0" smtClean="0"/>
              <a:t> </a:t>
            </a:r>
            <a:r>
              <a:rPr lang="en-US" dirty="0" err="1" smtClean="0"/>
              <a:t>una</a:t>
            </a:r>
            <a:r>
              <a:rPr lang="en-US" dirty="0" smtClean="0"/>
              <a:t> </a:t>
            </a:r>
            <a:r>
              <a:rPr lang="en-US" dirty="0" err="1" smtClean="0"/>
              <a:t>película</a:t>
            </a:r>
            <a:r>
              <a:rPr lang="en-US" dirty="0" smtClean="0"/>
              <a:t> mediocre, el </a:t>
            </a:r>
            <a:r>
              <a:rPr lang="en-US" dirty="0" err="1" smtClean="0"/>
              <a:t>próximo</a:t>
            </a:r>
            <a:r>
              <a:rPr lang="en-US" dirty="0" smtClean="0"/>
              <a:t> </a:t>
            </a:r>
            <a:r>
              <a:rPr lang="en-US" dirty="0" err="1" smtClean="0"/>
              <a:t>sábado</a:t>
            </a:r>
            <a:r>
              <a:rPr lang="en-US" dirty="0" smtClean="0"/>
              <a:t>, </a:t>
            </a:r>
            <a:r>
              <a:rPr lang="en-US" dirty="0" err="1" smtClean="0"/>
              <a:t>una</a:t>
            </a:r>
            <a:r>
              <a:rPr lang="en-US" dirty="0" smtClean="0"/>
              <a:t> </a:t>
            </a:r>
            <a:r>
              <a:rPr lang="en-US" dirty="0" err="1" smtClean="0"/>
              <a:t>buena</a:t>
            </a:r>
            <a:r>
              <a:rPr lang="en-US" dirty="0" smtClean="0"/>
              <a:t> </a:t>
            </a:r>
            <a:r>
              <a:rPr lang="en-US" dirty="0" err="1" smtClean="0"/>
              <a:t>película</a:t>
            </a:r>
            <a:r>
              <a:rPr lang="en-US" dirty="0" smtClean="0"/>
              <a:t>, el </a:t>
            </a:r>
            <a:r>
              <a:rPr lang="en-US" dirty="0" err="1" smtClean="0"/>
              <a:t>siguiente</a:t>
            </a:r>
            <a:r>
              <a:rPr lang="en-US" dirty="0" smtClean="0"/>
              <a:t>, </a:t>
            </a:r>
            <a:r>
              <a:rPr lang="en-US" dirty="0" err="1" smtClean="0"/>
              <a:t>una</a:t>
            </a:r>
            <a:r>
              <a:rPr lang="en-US" dirty="0" smtClean="0"/>
              <a:t> </a:t>
            </a:r>
            <a:r>
              <a:rPr lang="en-US" dirty="0" err="1" smtClean="0"/>
              <a:t>excelente</a:t>
            </a:r>
            <a:r>
              <a:rPr lang="en-US" dirty="0" smtClean="0"/>
              <a:t>, </a:t>
            </a:r>
            <a:r>
              <a:rPr lang="en-US" dirty="0" err="1" smtClean="0"/>
              <a:t>y</a:t>
            </a:r>
            <a:r>
              <a:rPr lang="en-US" dirty="0" smtClean="0"/>
              <a:t> el </a:t>
            </a:r>
            <a:r>
              <a:rPr lang="en-US" dirty="0" err="1" smtClean="0"/>
              <a:t>subsiguiente</a:t>
            </a:r>
            <a:r>
              <a:rPr lang="en-US" dirty="0" smtClean="0"/>
              <a:t>, </a:t>
            </a:r>
            <a:r>
              <a:rPr lang="en-US" dirty="0" err="1" smtClean="0"/>
              <a:t>una</a:t>
            </a:r>
            <a:r>
              <a:rPr lang="en-US" dirty="0" smtClean="0"/>
              <a:t> </a:t>
            </a:r>
            <a:r>
              <a:rPr lang="en-US" dirty="0" err="1" smtClean="0"/>
              <a:t>espectacular</a:t>
            </a:r>
            <a:endParaRPr lang="en-US" dirty="0" smtClean="0"/>
          </a:p>
          <a:p>
            <a:pPr lvl="1"/>
            <a:r>
              <a:rPr lang="en-US" dirty="0" err="1" smtClean="0"/>
              <a:t>Lamentablemente</a:t>
            </a:r>
            <a:r>
              <a:rPr lang="en-US" dirty="0" smtClean="0"/>
              <a:t>, </a:t>
            </a:r>
            <a:r>
              <a:rPr lang="en-US" dirty="0" err="1" smtClean="0"/>
              <a:t>esta</a:t>
            </a:r>
            <a:r>
              <a:rPr lang="en-US" dirty="0" smtClean="0"/>
              <a:t> persona </a:t>
            </a:r>
            <a:r>
              <a:rPr lang="en-US" dirty="0" err="1" smtClean="0"/>
              <a:t>tiene</a:t>
            </a:r>
            <a:r>
              <a:rPr lang="en-US" dirty="0" smtClean="0"/>
              <a:t> </a:t>
            </a:r>
            <a:r>
              <a:rPr lang="en-US" dirty="0" err="1" smtClean="0"/>
              <a:t>que</a:t>
            </a:r>
            <a:r>
              <a:rPr lang="en-US" dirty="0" smtClean="0"/>
              <a:t> </a:t>
            </a:r>
            <a:r>
              <a:rPr lang="en-US" dirty="0" err="1" smtClean="0"/>
              <a:t>hacer</a:t>
            </a:r>
            <a:r>
              <a:rPr lang="en-US" dirty="0" smtClean="0"/>
              <a:t> </a:t>
            </a:r>
            <a:r>
              <a:rPr lang="en-US" dirty="0" err="1" smtClean="0"/>
              <a:t>una</a:t>
            </a:r>
            <a:r>
              <a:rPr lang="en-US" dirty="0" smtClean="0"/>
              <a:t> </a:t>
            </a:r>
            <a:r>
              <a:rPr lang="en-US" dirty="0" err="1" smtClean="0"/>
              <a:t>tarea</a:t>
            </a:r>
            <a:r>
              <a:rPr lang="en-US" dirty="0" smtClean="0"/>
              <a:t> </a:t>
            </a:r>
            <a:r>
              <a:rPr lang="en-US" dirty="0" err="1" smtClean="0"/>
              <a:t>para</a:t>
            </a:r>
            <a:r>
              <a:rPr lang="en-US" dirty="0" smtClean="0"/>
              <a:t> la </a:t>
            </a:r>
            <a:r>
              <a:rPr lang="en-US" dirty="0" err="1" smtClean="0"/>
              <a:t>Escuela</a:t>
            </a:r>
            <a:r>
              <a:rPr lang="en-US" dirty="0" smtClean="0"/>
              <a:t> </a:t>
            </a:r>
            <a:r>
              <a:rPr lang="en-US" dirty="0" err="1" smtClean="0"/>
              <a:t>y</a:t>
            </a:r>
            <a:r>
              <a:rPr lang="en-US" dirty="0" smtClean="0"/>
              <a:t> </a:t>
            </a:r>
            <a:r>
              <a:rPr lang="en-US" dirty="0" err="1" smtClean="0"/>
              <a:t>tiene</a:t>
            </a:r>
            <a:r>
              <a:rPr lang="en-US" dirty="0" smtClean="0"/>
              <a:t> </a:t>
            </a:r>
            <a:r>
              <a:rPr lang="en-US" dirty="0" err="1" smtClean="0"/>
              <a:t>que</a:t>
            </a:r>
            <a:r>
              <a:rPr lang="en-US" dirty="0" smtClean="0"/>
              <a:t> </a:t>
            </a:r>
            <a:r>
              <a:rPr lang="en-US" dirty="0" err="1" smtClean="0"/>
              <a:t>destinar</a:t>
            </a:r>
            <a:r>
              <a:rPr lang="en-US" dirty="0" smtClean="0"/>
              <a:t> un </a:t>
            </a:r>
            <a:r>
              <a:rPr lang="en-US" dirty="0" err="1" smtClean="0"/>
              <a:t>sábado</a:t>
            </a:r>
            <a:r>
              <a:rPr lang="en-US" dirty="0" smtClean="0"/>
              <a:t> </a:t>
            </a:r>
            <a:r>
              <a:rPr lang="en-US" dirty="0" err="1" smtClean="0"/>
              <a:t>para</a:t>
            </a:r>
            <a:r>
              <a:rPr lang="en-US" dirty="0" smtClean="0"/>
              <a:t> </a:t>
            </a:r>
            <a:r>
              <a:rPr lang="en-US" dirty="0" err="1" smtClean="0"/>
              <a:t>ello</a:t>
            </a:r>
            <a:r>
              <a:rPr lang="en-US" dirty="0" smtClean="0"/>
              <a:t>.</a:t>
            </a:r>
          </a:p>
          <a:p>
            <a:pPr lvl="1"/>
            <a:r>
              <a:rPr lang="en-US" dirty="0" err="1" smtClean="0"/>
              <a:t>Asumimos</a:t>
            </a:r>
            <a:r>
              <a:rPr lang="en-US" dirty="0" smtClean="0"/>
              <a:t>, delta=1, </a:t>
            </a:r>
            <a:r>
              <a:rPr lang="en-US" dirty="0" err="1" smtClean="0"/>
              <a:t>y</a:t>
            </a:r>
            <a:r>
              <a:rPr lang="en-US" dirty="0" smtClean="0"/>
              <a:t> beta=1/2</a:t>
            </a:r>
          </a:p>
          <a:p>
            <a:endParaRPr lang="en-US" i="1"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Pagos</a:t>
            </a:r>
            <a:r>
              <a:rPr lang="en-US" dirty="0" smtClean="0"/>
              <a:t> (</a:t>
            </a:r>
            <a:r>
              <a:rPr lang="en-US" i="1" dirty="0" smtClean="0"/>
              <a:t>Payoffs</a:t>
            </a:r>
            <a:r>
              <a:rPr lang="en-US" dirty="0" smtClean="0"/>
              <a:t>)</a:t>
            </a:r>
            <a:endParaRPr lang="en-US" dirty="0"/>
          </a:p>
        </p:txBody>
      </p:sp>
      <p:sp>
        <p:nvSpPr>
          <p:cNvPr id="3" name="Content Placeholder 2"/>
          <p:cNvSpPr>
            <a:spLocks noGrp="1"/>
          </p:cNvSpPr>
          <p:nvPr>
            <p:ph idx="1"/>
          </p:nvPr>
        </p:nvSpPr>
        <p:spPr/>
        <p:txBody>
          <a:bodyPr/>
          <a:lstStyle/>
          <a:p>
            <a:r>
              <a:rPr lang="en-US" dirty="0" err="1" smtClean="0"/>
              <a:t>Película</a:t>
            </a:r>
            <a:r>
              <a:rPr lang="en-US" dirty="0" smtClean="0"/>
              <a:t>			Pago (valor </a:t>
            </a:r>
            <a:r>
              <a:rPr lang="en-US" dirty="0" err="1" smtClean="0"/>
              <a:t>o</a:t>
            </a:r>
            <a:r>
              <a:rPr lang="en-US" dirty="0" smtClean="0"/>
              <a:t> </a:t>
            </a:r>
            <a:r>
              <a:rPr lang="en-US" dirty="0" err="1" smtClean="0"/>
              <a:t>beneficio</a:t>
            </a:r>
            <a:r>
              <a:rPr lang="en-US" dirty="0" smtClean="0"/>
              <a:t>)</a:t>
            </a:r>
          </a:p>
          <a:p>
            <a:endParaRPr lang="en-US" dirty="0" smtClean="0"/>
          </a:p>
          <a:p>
            <a:r>
              <a:rPr lang="en-US" dirty="0" smtClean="0"/>
              <a:t>Mediocre		3</a:t>
            </a:r>
          </a:p>
          <a:p>
            <a:r>
              <a:rPr lang="en-US" dirty="0" smtClean="0"/>
              <a:t>Buena			5</a:t>
            </a:r>
          </a:p>
          <a:p>
            <a:r>
              <a:rPr lang="en-US" dirty="0" err="1" smtClean="0"/>
              <a:t>Excelente</a:t>
            </a:r>
            <a:r>
              <a:rPr lang="en-US" dirty="0" smtClean="0"/>
              <a:t>		8</a:t>
            </a:r>
          </a:p>
          <a:p>
            <a:r>
              <a:rPr lang="en-US" dirty="0" err="1" smtClean="0"/>
              <a:t>Espectacular</a:t>
            </a:r>
            <a:r>
              <a:rPr lang="en-US" dirty="0" smtClean="0"/>
              <a:t>		13</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Tres</a:t>
            </a:r>
            <a:r>
              <a:rPr lang="en-US" dirty="0" smtClean="0"/>
              <a:t> </a:t>
            </a:r>
            <a:r>
              <a:rPr lang="en-US" dirty="0" err="1" smtClean="0"/>
              <a:t>tipos</a:t>
            </a:r>
            <a:r>
              <a:rPr lang="en-US" dirty="0" smtClean="0"/>
              <a:t> de personas</a:t>
            </a:r>
            <a:endParaRPr lang="en-US" dirty="0"/>
          </a:p>
        </p:txBody>
      </p:sp>
      <p:sp>
        <p:nvSpPr>
          <p:cNvPr id="3" name="Content Placeholder 2"/>
          <p:cNvSpPr>
            <a:spLocks noGrp="1"/>
          </p:cNvSpPr>
          <p:nvPr>
            <p:ph idx="1"/>
          </p:nvPr>
        </p:nvSpPr>
        <p:spPr/>
        <p:txBody>
          <a:bodyPr/>
          <a:lstStyle/>
          <a:p>
            <a:r>
              <a:rPr lang="en-US" dirty="0" smtClean="0"/>
              <a:t>Los </a:t>
            </a:r>
            <a:r>
              <a:rPr lang="en-US" dirty="0" err="1" smtClean="0"/>
              <a:t>consistentes</a:t>
            </a:r>
            <a:r>
              <a:rPr lang="en-US" dirty="0" smtClean="0"/>
              <a:t> en el </a:t>
            </a:r>
            <a:r>
              <a:rPr lang="en-US" dirty="0" err="1" smtClean="0"/>
              <a:t>tiempo</a:t>
            </a:r>
            <a:endParaRPr lang="en-US" dirty="0" smtClean="0"/>
          </a:p>
          <a:p>
            <a:pPr lvl="1"/>
            <a:r>
              <a:rPr lang="en-US" dirty="0" err="1" smtClean="0"/>
              <a:t>Hacen</a:t>
            </a:r>
            <a:r>
              <a:rPr lang="en-US" dirty="0" smtClean="0"/>
              <a:t> la </a:t>
            </a:r>
            <a:r>
              <a:rPr lang="en-US" dirty="0" err="1" smtClean="0"/>
              <a:t>tarea</a:t>
            </a:r>
            <a:r>
              <a:rPr lang="en-US" dirty="0" smtClean="0"/>
              <a:t> el primer </a:t>
            </a:r>
            <a:r>
              <a:rPr lang="en-US" dirty="0" err="1" smtClean="0"/>
              <a:t>sábado</a:t>
            </a:r>
            <a:endParaRPr lang="en-US" dirty="0" smtClean="0"/>
          </a:p>
          <a:p>
            <a:r>
              <a:rPr lang="en-US" dirty="0" smtClean="0"/>
              <a:t>Los </a:t>
            </a:r>
            <a:r>
              <a:rPr lang="en-US" dirty="0" err="1" smtClean="0"/>
              <a:t>inconsistentes</a:t>
            </a:r>
            <a:r>
              <a:rPr lang="en-US" dirty="0" smtClean="0"/>
              <a:t> naives</a:t>
            </a:r>
          </a:p>
          <a:p>
            <a:pPr lvl="1"/>
            <a:r>
              <a:rPr lang="en-US" dirty="0" err="1" smtClean="0"/>
              <a:t>Llegado</a:t>
            </a:r>
            <a:r>
              <a:rPr lang="en-US" dirty="0" smtClean="0"/>
              <a:t> </a:t>
            </a:r>
            <a:r>
              <a:rPr lang="en-US" dirty="0" err="1" smtClean="0"/>
              <a:t>este</a:t>
            </a:r>
            <a:r>
              <a:rPr lang="en-US" dirty="0" smtClean="0"/>
              <a:t> </a:t>
            </a:r>
            <a:r>
              <a:rPr lang="en-US" dirty="0" err="1" smtClean="0"/>
              <a:t>sábado</a:t>
            </a:r>
            <a:r>
              <a:rPr lang="en-US" dirty="0" smtClean="0"/>
              <a:t>, </a:t>
            </a:r>
            <a:r>
              <a:rPr lang="en-US" dirty="0" err="1" smtClean="0"/>
              <a:t>prefieren</a:t>
            </a:r>
            <a:r>
              <a:rPr lang="en-US" dirty="0" smtClean="0"/>
              <a:t> 3 </a:t>
            </a:r>
            <a:r>
              <a:rPr lang="en-US" dirty="0" err="1" smtClean="0"/>
              <a:t>esta</a:t>
            </a:r>
            <a:r>
              <a:rPr lang="en-US" dirty="0" smtClean="0"/>
              <a:t> </a:t>
            </a:r>
            <a:r>
              <a:rPr lang="en-US" dirty="0" err="1" smtClean="0"/>
              <a:t>semana</a:t>
            </a:r>
            <a:r>
              <a:rPr lang="en-US" dirty="0" smtClean="0"/>
              <a:t> </a:t>
            </a:r>
            <a:r>
              <a:rPr lang="en-US" dirty="0" err="1" smtClean="0"/>
              <a:t>que</a:t>
            </a:r>
            <a:r>
              <a:rPr lang="en-US" dirty="0" smtClean="0"/>
              <a:t> 5 la </a:t>
            </a:r>
            <a:r>
              <a:rPr lang="en-US" dirty="0" err="1" smtClean="0"/>
              <a:t>próxima</a:t>
            </a:r>
            <a:r>
              <a:rPr lang="en-US" dirty="0" smtClean="0"/>
              <a:t> (5 * ½ = 2.5).</a:t>
            </a:r>
          </a:p>
          <a:p>
            <a:pPr lvl="1"/>
            <a:r>
              <a:rPr lang="en-US" dirty="0" err="1" smtClean="0"/>
              <a:t>Llegado</a:t>
            </a:r>
            <a:r>
              <a:rPr lang="en-US" dirty="0" smtClean="0"/>
              <a:t> el </a:t>
            </a:r>
            <a:r>
              <a:rPr lang="en-US" dirty="0" err="1" smtClean="0"/>
              <a:t>próximo</a:t>
            </a:r>
            <a:r>
              <a:rPr lang="en-US" dirty="0" smtClean="0"/>
              <a:t> </a:t>
            </a:r>
            <a:r>
              <a:rPr lang="en-US" dirty="0" err="1" smtClean="0"/>
              <a:t>sábado</a:t>
            </a:r>
            <a:r>
              <a:rPr lang="en-US" dirty="0" smtClean="0"/>
              <a:t>, </a:t>
            </a:r>
            <a:r>
              <a:rPr lang="en-US" dirty="0" err="1" smtClean="0"/>
              <a:t>prefieren</a:t>
            </a:r>
            <a:r>
              <a:rPr lang="en-US" dirty="0" smtClean="0"/>
              <a:t> 5 en </a:t>
            </a:r>
            <a:r>
              <a:rPr lang="en-US" dirty="0" err="1" smtClean="0"/>
              <a:t>ese</a:t>
            </a:r>
            <a:r>
              <a:rPr lang="en-US" dirty="0" smtClean="0"/>
              <a:t> </a:t>
            </a:r>
            <a:r>
              <a:rPr lang="en-US" dirty="0" err="1" smtClean="0"/>
              <a:t>momento</a:t>
            </a:r>
            <a:r>
              <a:rPr lang="en-US" dirty="0" smtClean="0"/>
              <a:t>, </a:t>
            </a:r>
            <a:r>
              <a:rPr lang="en-US" dirty="0" err="1" smtClean="0"/>
              <a:t>que</a:t>
            </a:r>
            <a:r>
              <a:rPr lang="en-US" dirty="0" smtClean="0"/>
              <a:t> 8 a la </a:t>
            </a:r>
            <a:r>
              <a:rPr lang="en-US" dirty="0" err="1" smtClean="0"/>
              <a:t>semana</a:t>
            </a:r>
            <a:r>
              <a:rPr lang="en-US" dirty="0" smtClean="0"/>
              <a:t> </a:t>
            </a:r>
            <a:r>
              <a:rPr lang="en-US" dirty="0" err="1" smtClean="0"/>
              <a:t>próxima</a:t>
            </a:r>
            <a:r>
              <a:rPr lang="en-US" dirty="0" smtClean="0"/>
              <a:t> (5*1/2=4)</a:t>
            </a:r>
          </a:p>
          <a:p>
            <a:pPr lvl="1"/>
            <a:r>
              <a:rPr lang="en-US" dirty="0" smtClean="0"/>
              <a:t> Y </a:t>
            </a:r>
            <a:r>
              <a:rPr lang="en-US" dirty="0" err="1" smtClean="0"/>
              <a:t>así</a:t>
            </a:r>
            <a:r>
              <a:rPr lang="en-US" dirty="0" smtClean="0"/>
              <a:t> se </a:t>
            </a:r>
            <a:r>
              <a:rPr lang="en-US" dirty="0" err="1" smtClean="0"/>
              <a:t>terminan</a:t>
            </a:r>
            <a:r>
              <a:rPr lang="en-US" dirty="0" smtClean="0"/>
              <a:t> </a:t>
            </a:r>
            <a:r>
              <a:rPr lang="en-US" dirty="0" err="1" smtClean="0"/>
              <a:t>por</a:t>
            </a:r>
            <a:r>
              <a:rPr lang="en-US" dirty="0" smtClean="0"/>
              <a:t> </a:t>
            </a:r>
            <a:r>
              <a:rPr lang="en-US" dirty="0" err="1" smtClean="0"/>
              <a:t>perder</a:t>
            </a:r>
            <a:r>
              <a:rPr lang="en-US" dirty="0" smtClean="0"/>
              <a:t> la </a:t>
            </a:r>
            <a:r>
              <a:rPr lang="en-US" dirty="0" err="1" smtClean="0"/>
              <a:t>última</a:t>
            </a:r>
            <a:r>
              <a:rPr lang="en-US" dirty="0" smtClean="0"/>
              <a:t> </a:t>
            </a:r>
            <a:r>
              <a:rPr lang="en-US" dirty="0" err="1" smtClean="0"/>
              <a:t>película</a:t>
            </a:r>
            <a:r>
              <a:rPr lang="en-US" dirty="0" smtClean="0"/>
              <a:t>, </a:t>
            </a:r>
            <a:r>
              <a:rPr lang="en-US" dirty="0" err="1" smtClean="0"/>
              <a:t>que</a:t>
            </a:r>
            <a:r>
              <a:rPr lang="en-US" dirty="0" smtClean="0"/>
              <a:t> era la </a:t>
            </a:r>
            <a:r>
              <a:rPr lang="en-US" dirty="0" err="1" smtClean="0"/>
              <a:t>más</a:t>
            </a:r>
            <a:r>
              <a:rPr lang="en-US" dirty="0" smtClean="0"/>
              <a:t> </a:t>
            </a:r>
            <a:r>
              <a:rPr lang="en-US" dirty="0" err="1" smtClean="0"/>
              <a:t>valiosa</a:t>
            </a:r>
            <a:endParaRPr lang="en-US" dirty="0" smtClean="0"/>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Tres</a:t>
            </a:r>
            <a:r>
              <a:rPr lang="en-US" dirty="0" smtClean="0"/>
              <a:t> </a:t>
            </a:r>
            <a:r>
              <a:rPr lang="en-US" dirty="0" err="1" smtClean="0"/>
              <a:t>tipos</a:t>
            </a:r>
            <a:r>
              <a:rPr lang="en-US" dirty="0" smtClean="0"/>
              <a:t> de personas (2)</a:t>
            </a:r>
            <a:endParaRPr lang="en-US" dirty="0"/>
          </a:p>
        </p:txBody>
      </p:sp>
      <p:sp>
        <p:nvSpPr>
          <p:cNvPr id="3" name="Content Placeholder 2"/>
          <p:cNvSpPr>
            <a:spLocks noGrp="1"/>
          </p:cNvSpPr>
          <p:nvPr>
            <p:ph idx="1"/>
          </p:nvPr>
        </p:nvSpPr>
        <p:spPr/>
        <p:txBody>
          <a:bodyPr/>
          <a:lstStyle/>
          <a:p>
            <a:r>
              <a:rPr lang="en-US" dirty="0" smtClean="0"/>
              <a:t>Los </a:t>
            </a:r>
            <a:r>
              <a:rPr lang="en-US" dirty="0" err="1" smtClean="0"/>
              <a:t>inconsistentes</a:t>
            </a:r>
            <a:r>
              <a:rPr lang="en-US" dirty="0" smtClean="0"/>
              <a:t> </a:t>
            </a:r>
            <a:r>
              <a:rPr lang="en-US" dirty="0" err="1" smtClean="0"/>
              <a:t>sofisticados</a:t>
            </a:r>
            <a:endParaRPr lang="en-US" dirty="0" smtClean="0"/>
          </a:p>
          <a:p>
            <a:pPr lvl="1"/>
            <a:r>
              <a:rPr lang="en-US" dirty="0" smtClean="0"/>
              <a:t>No </a:t>
            </a:r>
            <a:r>
              <a:rPr lang="en-US" dirty="0" err="1" smtClean="0"/>
              <a:t>hacen</a:t>
            </a:r>
            <a:r>
              <a:rPr lang="en-US" dirty="0" smtClean="0"/>
              <a:t> el </a:t>
            </a:r>
            <a:r>
              <a:rPr lang="en-US" dirty="0" err="1" smtClean="0"/>
              <a:t>reporte</a:t>
            </a:r>
            <a:r>
              <a:rPr lang="en-US" dirty="0" smtClean="0"/>
              <a:t> en la </a:t>
            </a:r>
            <a:r>
              <a:rPr lang="en-US" dirty="0" err="1" smtClean="0"/>
              <a:t>primera</a:t>
            </a:r>
            <a:r>
              <a:rPr lang="en-US" dirty="0" smtClean="0"/>
              <a:t> </a:t>
            </a:r>
            <a:r>
              <a:rPr lang="en-US" dirty="0" err="1" smtClean="0"/>
              <a:t>semana</a:t>
            </a:r>
            <a:r>
              <a:rPr lang="en-US" dirty="0" smtClean="0"/>
              <a:t>, </a:t>
            </a:r>
            <a:r>
              <a:rPr lang="en-US" dirty="0" err="1" smtClean="0"/>
              <a:t>sino</a:t>
            </a:r>
            <a:r>
              <a:rPr lang="en-US" dirty="0" smtClean="0"/>
              <a:t> en la </a:t>
            </a:r>
            <a:r>
              <a:rPr lang="en-US" dirty="0" err="1" smtClean="0"/>
              <a:t>segunda</a:t>
            </a:r>
            <a:endParaRPr lang="en-US" dirty="0" smtClean="0"/>
          </a:p>
          <a:p>
            <a:pPr lvl="1"/>
            <a:r>
              <a:rPr lang="en-US" dirty="0" smtClean="0"/>
              <a:t>En la </a:t>
            </a:r>
            <a:r>
              <a:rPr lang="en-US" dirty="0" err="1" smtClean="0"/>
              <a:t>segunda</a:t>
            </a:r>
            <a:r>
              <a:rPr lang="en-US" dirty="0" smtClean="0"/>
              <a:t> </a:t>
            </a:r>
            <a:r>
              <a:rPr lang="en-US" dirty="0" err="1" smtClean="0"/>
              <a:t>semana</a:t>
            </a:r>
            <a:r>
              <a:rPr lang="en-US" dirty="0" smtClean="0"/>
              <a:t> </a:t>
            </a:r>
            <a:r>
              <a:rPr lang="en-US" dirty="0" err="1" smtClean="0"/>
              <a:t>saben</a:t>
            </a:r>
            <a:r>
              <a:rPr lang="en-US" dirty="0" smtClean="0"/>
              <a:t> </a:t>
            </a:r>
            <a:r>
              <a:rPr lang="en-US" dirty="0" err="1" smtClean="0"/>
              <a:t>que</a:t>
            </a:r>
            <a:r>
              <a:rPr lang="en-US" dirty="0" smtClean="0"/>
              <a:t> </a:t>
            </a:r>
            <a:r>
              <a:rPr lang="en-US" dirty="0" err="1" smtClean="0"/>
              <a:t>si</a:t>
            </a:r>
            <a:r>
              <a:rPr lang="en-US" dirty="0" smtClean="0"/>
              <a:t> no lo </a:t>
            </a:r>
            <a:r>
              <a:rPr lang="en-US" dirty="0" err="1" smtClean="0"/>
              <a:t>hacen</a:t>
            </a:r>
            <a:r>
              <a:rPr lang="en-US" dirty="0" smtClean="0"/>
              <a:t> </a:t>
            </a:r>
            <a:r>
              <a:rPr lang="en-US" dirty="0" err="1" smtClean="0"/>
              <a:t>ahí</a:t>
            </a:r>
            <a:r>
              <a:rPr lang="en-US" dirty="0" smtClean="0"/>
              <a:t>, </a:t>
            </a:r>
            <a:r>
              <a:rPr lang="en-US" dirty="0" err="1" smtClean="0"/>
              <a:t>entonces</a:t>
            </a:r>
            <a:r>
              <a:rPr lang="en-US" dirty="0" smtClean="0"/>
              <a:t> se </a:t>
            </a:r>
            <a:r>
              <a:rPr lang="en-US" dirty="0" err="1" smtClean="0"/>
              <a:t>perderán</a:t>
            </a:r>
            <a:r>
              <a:rPr lang="en-US" dirty="0" smtClean="0"/>
              <a:t> la </a:t>
            </a:r>
            <a:r>
              <a:rPr lang="en-US" dirty="0" err="1" smtClean="0"/>
              <a:t>película</a:t>
            </a:r>
            <a:r>
              <a:rPr lang="en-US" dirty="0" smtClean="0"/>
              <a:t> </a:t>
            </a:r>
            <a:r>
              <a:rPr lang="en-US" dirty="0" err="1" smtClean="0"/>
              <a:t>espectacular</a:t>
            </a:r>
            <a:r>
              <a:rPr lang="en-US" dirty="0" smtClean="0"/>
              <a:t> </a:t>
            </a:r>
            <a:r>
              <a:rPr lang="en-US" dirty="0" err="1" smtClean="0"/>
              <a:t>porque</a:t>
            </a:r>
            <a:r>
              <a:rPr lang="en-US" dirty="0" smtClean="0"/>
              <a:t> no </a:t>
            </a:r>
            <a:r>
              <a:rPr lang="en-US" dirty="0" err="1" smtClean="0"/>
              <a:t>serán</a:t>
            </a:r>
            <a:r>
              <a:rPr lang="en-US" dirty="0" smtClean="0"/>
              <a:t> </a:t>
            </a:r>
            <a:r>
              <a:rPr lang="en-US" dirty="0" err="1" smtClean="0"/>
              <a:t>capaces</a:t>
            </a:r>
            <a:r>
              <a:rPr lang="en-US" dirty="0" smtClean="0"/>
              <a:t> de </a:t>
            </a:r>
            <a:r>
              <a:rPr lang="en-US" dirty="0" err="1" smtClean="0"/>
              <a:t>resistir</a:t>
            </a:r>
            <a:r>
              <a:rPr lang="en-US" dirty="0" smtClean="0"/>
              <a:t> en la </a:t>
            </a:r>
            <a:r>
              <a:rPr lang="en-US" dirty="0" err="1" smtClean="0"/>
              <a:t>tercera</a:t>
            </a:r>
            <a:r>
              <a:rPr lang="en-US" dirty="0" smtClean="0"/>
              <a:t> </a:t>
            </a:r>
            <a:r>
              <a:rPr lang="en-US" dirty="0" err="1" smtClean="0"/>
              <a:t>semana</a:t>
            </a:r>
            <a:endParaRPr lang="en-US" dirty="0" smtClean="0"/>
          </a:p>
          <a:p>
            <a:pPr lvl="1"/>
            <a:r>
              <a:rPr lang="en-US" dirty="0" smtClean="0"/>
              <a:t>En </a:t>
            </a:r>
            <a:r>
              <a:rPr lang="en-US" dirty="0" err="1" smtClean="0"/>
              <a:t>este</a:t>
            </a:r>
            <a:r>
              <a:rPr lang="en-US" dirty="0" smtClean="0"/>
              <a:t> </a:t>
            </a:r>
            <a:r>
              <a:rPr lang="en-US" dirty="0" err="1" smtClean="0"/>
              <a:t>ejemplo</a:t>
            </a:r>
            <a:r>
              <a:rPr lang="en-US" dirty="0" smtClean="0"/>
              <a:t>, </a:t>
            </a:r>
            <a:r>
              <a:rPr lang="en-US" dirty="0" err="1" smtClean="0"/>
              <a:t>es</a:t>
            </a:r>
            <a:r>
              <a:rPr lang="en-US" dirty="0" smtClean="0"/>
              <a:t> </a:t>
            </a:r>
            <a:r>
              <a:rPr lang="en-US" dirty="0" err="1" smtClean="0"/>
              <a:t>bueno</a:t>
            </a:r>
            <a:r>
              <a:rPr lang="en-US" dirty="0" smtClean="0"/>
              <a:t> ser </a:t>
            </a:r>
            <a:r>
              <a:rPr lang="en-US" dirty="0" err="1" smtClean="0"/>
              <a:t>sofisticado</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Otro</a:t>
            </a:r>
            <a:r>
              <a:rPr lang="en-US" dirty="0" smtClean="0"/>
              <a:t> </a:t>
            </a:r>
            <a:r>
              <a:rPr lang="en-US" dirty="0" err="1" smtClean="0"/>
              <a:t>ejemplo</a:t>
            </a:r>
            <a:r>
              <a:rPr lang="en-US" dirty="0" smtClean="0"/>
              <a:t> similar</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Supongamos</a:t>
            </a:r>
            <a:r>
              <a:rPr lang="en-US" dirty="0" smtClean="0"/>
              <a:t> </a:t>
            </a:r>
            <a:r>
              <a:rPr lang="en-US" dirty="0" err="1" smtClean="0"/>
              <a:t>que</a:t>
            </a:r>
            <a:r>
              <a:rPr lang="en-US" dirty="0" smtClean="0"/>
              <a:t> </a:t>
            </a:r>
            <a:r>
              <a:rPr lang="en-US" dirty="0" err="1" smtClean="0"/>
              <a:t>una</a:t>
            </a:r>
            <a:r>
              <a:rPr lang="en-US" dirty="0" smtClean="0"/>
              <a:t> persona </a:t>
            </a:r>
            <a:r>
              <a:rPr lang="en-US" dirty="0" err="1" smtClean="0"/>
              <a:t>tiene</a:t>
            </a:r>
            <a:r>
              <a:rPr lang="en-US" dirty="0" smtClean="0"/>
              <a:t> un </a:t>
            </a:r>
            <a:r>
              <a:rPr lang="en-US" dirty="0" err="1" smtClean="0"/>
              <a:t>cupón</a:t>
            </a:r>
            <a:r>
              <a:rPr lang="en-US" dirty="0" smtClean="0"/>
              <a:t> </a:t>
            </a:r>
            <a:r>
              <a:rPr lang="en-US" dirty="0" err="1" smtClean="0"/>
              <a:t>para</a:t>
            </a:r>
            <a:r>
              <a:rPr lang="en-US" dirty="0" smtClean="0"/>
              <a:t> </a:t>
            </a:r>
            <a:r>
              <a:rPr lang="en-US" dirty="0" err="1" smtClean="0"/>
              <a:t>ver</a:t>
            </a:r>
            <a:r>
              <a:rPr lang="en-US" dirty="0" smtClean="0"/>
              <a:t> </a:t>
            </a:r>
            <a:r>
              <a:rPr lang="en-US" dirty="0" err="1" smtClean="0"/>
              <a:t>una</a:t>
            </a:r>
            <a:r>
              <a:rPr lang="en-US" dirty="0" smtClean="0"/>
              <a:t> sola </a:t>
            </a:r>
            <a:r>
              <a:rPr lang="en-US" dirty="0" err="1" smtClean="0"/>
              <a:t>película</a:t>
            </a:r>
            <a:r>
              <a:rPr lang="en-US" dirty="0" smtClean="0"/>
              <a:t> </a:t>
            </a:r>
            <a:r>
              <a:rPr lang="en-US" dirty="0" err="1" smtClean="0"/>
              <a:t>durante</a:t>
            </a:r>
            <a:r>
              <a:rPr lang="en-US" dirty="0" smtClean="0"/>
              <a:t> los </a:t>
            </a:r>
            <a:r>
              <a:rPr lang="en-US" dirty="0" err="1" smtClean="0"/>
              <a:t>próximos</a:t>
            </a:r>
            <a:r>
              <a:rPr lang="en-US" dirty="0" smtClean="0"/>
              <a:t> 4 </a:t>
            </a:r>
            <a:r>
              <a:rPr lang="en-US" dirty="0" err="1" smtClean="0"/>
              <a:t>sábados</a:t>
            </a:r>
            <a:r>
              <a:rPr lang="en-US" dirty="0" smtClean="0"/>
              <a:t>. </a:t>
            </a:r>
            <a:r>
              <a:rPr lang="en-US" dirty="0" err="1" smtClean="0"/>
              <a:t>Mismas</a:t>
            </a:r>
            <a:r>
              <a:rPr lang="en-US" dirty="0" smtClean="0"/>
              <a:t> </a:t>
            </a:r>
            <a:r>
              <a:rPr lang="en-US" dirty="0" err="1" smtClean="0"/>
              <a:t>películas</a:t>
            </a:r>
            <a:r>
              <a:rPr lang="en-US" dirty="0" smtClean="0"/>
              <a:t> </a:t>
            </a:r>
            <a:r>
              <a:rPr lang="en-US" dirty="0" err="1" smtClean="0"/>
              <a:t>que</a:t>
            </a:r>
            <a:r>
              <a:rPr lang="en-US" dirty="0" smtClean="0"/>
              <a:t> en el </a:t>
            </a:r>
            <a:r>
              <a:rPr lang="en-US" dirty="0" err="1" smtClean="0"/>
              <a:t>ejemplo</a:t>
            </a:r>
            <a:r>
              <a:rPr lang="en-US" dirty="0" smtClean="0"/>
              <a:t> </a:t>
            </a:r>
            <a:r>
              <a:rPr lang="en-US" dirty="0" err="1" smtClean="0"/>
              <a:t>pasado</a:t>
            </a:r>
            <a:r>
              <a:rPr lang="en-US" dirty="0" smtClean="0"/>
              <a:t>.</a:t>
            </a:r>
          </a:p>
          <a:p>
            <a:r>
              <a:rPr lang="en-US" dirty="0" smtClean="0"/>
              <a:t> Los </a:t>
            </a:r>
            <a:r>
              <a:rPr lang="en-US" dirty="0" err="1" smtClean="0"/>
              <a:t>consistentes</a:t>
            </a:r>
            <a:r>
              <a:rPr lang="en-US" dirty="0" smtClean="0"/>
              <a:t> en el </a:t>
            </a:r>
            <a:r>
              <a:rPr lang="en-US" dirty="0" err="1" smtClean="0"/>
              <a:t>tiempo</a:t>
            </a:r>
            <a:endParaRPr lang="en-US" dirty="0" smtClean="0"/>
          </a:p>
          <a:p>
            <a:pPr lvl="1"/>
            <a:r>
              <a:rPr lang="en-US" dirty="0" err="1" smtClean="0"/>
              <a:t>Esperan</a:t>
            </a:r>
            <a:r>
              <a:rPr lang="en-US" dirty="0" smtClean="0"/>
              <a:t> </a:t>
            </a:r>
            <a:r>
              <a:rPr lang="en-US" dirty="0" err="1" smtClean="0"/>
              <a:t>hasta</a:t>
            </a:r>
            <a:r>
              <a:rPr lang="en-US" dirty="0" smtClean="0"/>
              <a:t> la </a:t>
            </a:r>
            <a:r>
              <a:rPr lang="en-US" dirty="0" err="1" smtClean="0"/>
              <a:t>última</a:t>
            </a:r>
            <a:r>
              <a:rPr lang="en-US" dirty="0" smtClean="0"/>
              <a:t> </a:t>
            </a:r>
            <a:r>
              <a:rPr lang="en-US" dirty="0" err="1" smtClean="0"/>
              <a:t>película</a:t>
            </a:r>
            <a:endParaRPr lang="en-US" dirty="0" smtClean="0"/>
          </a:p>
          <a:p>
            <a:r>
              <a:rPr lang="en-US" dirty="0" smtClean="0"/>
              <a:t>Los naïve</a:t>
            </a:r>
          </a:p>
          <a:p>
            <a:pPr lvl="1"/>
            <a:r>
              <a:rPr lang="en-US" dirty="0" smtClean="0"/>
              <a:t>En los </a:t>
            </a:r>
            <a:r>
              <a:rPr lang="en-US" dirty="0" err="1" smtClean="0"/>
              <a:t>primeros</a:t>
            </a:r>
            <a:r>
              <a:rPr lang="en-US" dirty="0" smtClean="0"/>
              <a:t> dos </a:t>
            </a:r>
            <a:r>
              <a:rPr lang="en-US" dirty="0" err="1" smtClean="0"/>
              <a:t>sábados</a:t>
            </a:r>
            <a:r>
              <a:rPr lang="en-US" dirty="0" smtClean="0"/>
              <a:t>, los naïve </a:t>
            </a:r>
            <a:r>
              <a:rPr lang="en-US" dirty="0" err="1" smtClean="0"/>
              <a:t>esperan</a:t>
            </a:r>
            <a:r>
              <a:rPr lang="en-US" dirty="0" smtClean="0"/>
              <a:t>, </a:t>
            </a:r>
            <a:r>
              <a:rPr lang="en-US" dirty="0" err="1" smtClean="0"/>
              <a:t>bajo</a:t>
            </a:r>
            <a:r>
              <a:rPr lang="en-US" dirty="0" smtClean="0"/>
              <a:t> la </a:t>
            </a:r>
            <a:r>
              <a:rPr lang="en-US" dirty="0" err="1" smtClean="0"/>
              <a:t>incorrecta</a:t>
            </a:r>
            <a:r>
              <a:rPr lang="en-US" dirty="0" smtClean="0"/>
              <a:t> idea </a:t>
            </a:r>
            <a:r>
              <a:rPr lang="en-US" dirty="0" err="1" smtClean="0"/>
              <a:t>que</a:t>
            </a:r>
            <a:r>
              <a:rPr lang="en-US" dirty="0" smtClean="0"/>
              <a:t> </a:t>
            </a:r>
            <a:r>
              <a:rPr lang="en-US" dirty="0" err="1" smtClean="0"/>
              <a:t>esperan</a:t>
            </a:r>
            <a:r>
              <a:rPr lang="en-US" dirty="0" smtClean="0"/>
              <a:t> la </a:t>
            </a:r>
            <a:r>
              <a:rPr lang="en-US" dirty="0" err="1" smtClean="0"/>
              <a:t>última</a:t>
            </a:r>
            <a:r>
              <a:rPr lang="en-US" dirty="0" smtClean="0"/>
              <a:t> </a:t>
            </a:r>
            <a:r>
              <a:rPr lang="en-US" dirty="0" err="1" smtClean="0"/>
              <a:t>película</a:t>
            </a:r>
            <a:endParaRPr lang="en-US" dirty="0" smtClean="0"/>
          </a:p>
          <a:p>
            <a:pPr lvl="1"/>
            <a:r>
              <a:rPr lang="en-US" dirty="0" err="1" smtClean="0"/>
              <a:t>Pero</a:t>
            </a:r>
            <a:r>
              <a:rPr lang="en-US" dirty="0" smtClean="0"/>
              <a:t> </a:t>
            </a:r>
            <a:r>
              <a:rPr lang="en-US" dirty="0" err="1" smtClean="0"/>
              <a:t>terminan</a:t>
            </a:r>
            <a:r>
              <a:rPr lang="en-US" dirty="0" smtClean="0"/>
              <a:t> </a:t>
            </a:r>
            <a:r>
              <a:rPr lang="en-US" dirty="0" err="1" smtClean="0"/>
              <a:t>por</a:t>
            </a:r>
            <a:r>
              <a:rPr lang="en-US" dirty="0" smtClean="0"/>
              <a:t> </a:t>
            </a:r>
            <a:r>
              <a:rPr lang="en-US" dirty="0" err="1" smtClean="0"/>
              <a:t>ver</a:t>
            </a:r>
            <a:r>
              <a:rPr lang="en-US" dirty="0" smtClean="0"/>
              <a:t> la </a:t>
            </a:r>
            <a:r>
              <a:rPr lang="en-US" dirty="0" err="1" smtClean="0"/>
              <a:t>película</a:t>
            </a:r>
            <a:r>
              <a:rPr lang="en-US" dirty="0" smtClean="0"/>
              <a:t> de la </a:t>
            </a:r>
            <a:r>
              <a:rPr lang="en-US" dirty="0" err="1" smtClean="0"/>
              <a:t>tercera</a:t>
            </a:r>
            <a:r>
              <a:rPr lang="en-US" dirty="0" smtClean="0"/>
              <a:t> </a:t>
            </a:r>
            <a:r>
              <a:rPr lang="en-US" dirty="0" err="1" smtClean="0"/>
              <a:t>semana</a:t>
            </a:r>
            <a:endParaRPr lang="en-US" dirty="0" smtClean="0"/>
          </a:p>
          <a:p>
            <a:r>
              <a:rPr lang="en-US" dirty="0" smtClean="0"/>
              <a:t>Los </a:t>
            </a:r>
            <a:r>
              <a:rPr lang="en-US" dirty="0" err="1" smtClean="0"/>
              <a:t>sofisticados</a:t>
            </a:r>
            <a:endParaRPr lang="en-US" dirty="0" smtClean="0"/>
          </a:p>
          <a:p>
            <a:pPr lvl="1"/>
            <a:r>
              <a:rPr lang="en-US" dirty="0" err="1" smtClean="0"/>
              <a:t>Ven</a:t>
            </a:r>
            <a:r>
              <a:rPr lang="en-US" dirty="0" smtClean="0"/>
              <a:t> la </a:t>
            </a:r>
            <a:r>
              <a:rPr lang="en-US" dirty="0" err="1" smtClean="0"/>
              <a:t>primera</a:t>
            </a:r>
            <a:r>
              <a:rPr lang="en-US" dirty="0" smtClean="0"/>
              <a:t> </a:t>
            </a:r>
            <a:r>
              <a:rPr lang="en-US" dirty="0" err="1" smtClean="0"/>
              <a:t>película</a:t>
            </a:r>
            <a:r>
              <a:rPr lang="en-US" dirty="0" smtClean="0"/>
              <a:t>. </a:t>
            </a:r>
            <a:r>
              <a:rPr lang="en-US" dirty="0" err="1" smtClean="0"/>
              <a:t>Anticipan</a:t>
            </a:r>
            <a:r>
              <a:rPr lang="en-US" dirty="0" smtClean="0"/>
              <a:t> </a:t>
            </a:r>
            <a:r>
              <a:rPr lang="en-US" dirty="0" err="1" smtClean="0"/>
              <a:t>que</a:t>
            </a:r>
            <a:r>
              <a:rPr lang="en-US" dirty="0" smtClean="0"/>
              <a:t> </a:t>
            </a:r>
            <a:r>
              <a:rPr lang="en-US" dirty="0" err="1" smtClean="0"/>
              <a:t>cada</a:t>
            </a:r>
            <a:r>
              <a:rPr lang="en-US" dirty="0" smtClean="0"/>
              <a:t> </a:t>
            </a:r>
            <a:r>
              <a:rPr lang="en-US" dirty="0" err="1" smtClean="0"/>
              <a:t>semana</a:t>
            </a:r>
            <a:r>
              <a:rPr lang="en-US" dirty="0" smtClean="0"/>
              <a:t> </a:t>
            </a:r>
            <a:r>
              <a:rPr lang="en-US" dirty="0" err="1" smtClean="0"/>
              <a:t>preferirán</a:t>
            </a:r>
            <a:r>
              <a:rPr lang="en-US" dirty="0" smtClean="0"/>
              <a:t> la </a:t>
            </a:r>
            <a:r>
              <a:rPr lang="en-US" dirty="0" err="1" smtClean="0"/>
              <a:t>película</a:t>
            </a:r>
            <a:r>
              <a:rPr lang="en-US" dirty="0" smtClean="0"/>
              <a:t> de </a:t>
            </a:r>
            <a:r>
              <a:rPr lang="en-US" dirty="0" err="1" smtClean="0"/>
              <a:t>esa</a:t>
            </a:r>
            <a:r>
              <a:rPr lang="en-US" dirty="0" smtClean="0"/>
              <a:t> </a:t>
            </a:r>
            <a:r>
              <a:rPr lang="en-US" dirty="0" err="1" smtClean="0"/>
              <a:t>semana</a:t>
            </a:r>
            <a:r>
              <a:rPr lang="en-US" dirty="0" smtClean="0"/>
              <a:t> </a:t>
            </a:r>
            <a:r>
              <a:rPr lang="en-US" dirty="0" err="1" smtClean="0"/>
              <a:t>que</a:t>
            </a:r>
            <a:r>
              <a:rPr lang="en-US" dirty="0" smtClean="0"/>
              <a:t> la de la </a:t>
            </a:r>
            <a:r>
              <a:rPr lang="en-US" dirty="0" err="1" smtClean="0"/>
              <a:t>siguiente</a:t>
            </a:r>
            <a:r>
              <a:rPr lang="en-US" dirty="0" smtClean="0"/>
              <a:t>. </a:t>
            </a:r>
            <a:r>
              <a:rPr lang="en-US" dirty="0" err="1" smtClean="0"/>
              <a:t>Sabiendo</a:t>
            </a:r>
            <a:r>
              <a:rPr lang="en-US" dirty="0" smtClean="0"/>
              <a:t> </a:t>
            </a:r>
            <a:r>
              <a:rPr lang="en-US" dirty="0" err="1" smtClean="0"/>
              <a:t>eso</a:t>
            </a:r>
            <a:r>
              <a:rPr lang="en-US" dirty="0" smtClean="0"/>
              <a:t>, </a:t>
            </a:r>
            <a:r>
              <a:rPr lang="en-US" dirty="0" err="1" smtClean="0"/>
              <a:t>optan</a:t>
            </a:r>
            <a:r>
              <a:rPr lang="en-US" dirty="0" smtClean="0"/>
              <a:t> </a:t>
            </a:r>
            <a:r>
              <a:rPr lang="en-US" dirty="0" err="1" smtClean="0"/>
              <a:t>por</a:t>
            </a:r>
            <a:r>
              <a:rPr lang="en-US" dirty="0" smtClean="0"/>
              <a:t> la </a:t>
            </a:r>
            <a:r>
              <a:rPr lang="en-US" dirty="0" err="1" smtClean="0"/>
              <a:t>primera</a:t>
            </a:r>
            <a:r>
              <a:rPr lang="en-US" dirty="0" smtClean="0"/>
              <a:t> </a:t>
            </a:r>
            <a:r>
              <a:rPr lang="en-US" dirty="0" err="1" smtClean="0"/>
              <a:t>película</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Paying not to go to the gym</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A recent paper by Stefano </a:t>
            </a:r>
            <a:r>
              <a:rPr lang="en-US" dirty="0" err="1" smtClean="0"/>
              <a:t>DellaVigna</a:t>
            </a:r>
            <a:r>
              <a:rPr lang="en-US" dirty="0" smtClean="0"/>
              <a:t> and Ulrike </a:t>
            </a:r>
            <a:r>
              <a:rPr lang="en-US" dirty="0" err="1" smtClean="0"/>
              <a:t>Malmendier</a:t>
            </a:r>
            <a:r>
              <a:rPr lang="en-US" dirty="0" smtClean="0"/>
              <a:t> (”Paying Not to Go to the Gym”, American Economic Review, June 2006, pp. 694-719.) finds some evidence of this behavior in the way people choose their gym contracts. They look at gym members who have a choice between two contracts, one that is a flat fee for unlimited visits per month and one in which customers pay per visit. Examining the gym usage of members with these two contracts, they find that individuals who pay per month end up paying, on average, 70 percent more than they would have if they had selected the pay per visit option. This finding is consistent with a model where the present self who signs up for the membership believes that the future self will attend the gym frequently - making the monthly membership worthwhile - but when the time comes each day to make the decision to go to the gym, the present self is back in charge.</a:t>
            </a:r>
          </a:p>
          <a:p>
            <a:pPr>
              <a:buNone/>
            </a:pPr>
            <a:endParaRPr lang="en-US" dirty="0" smtClean="0"/>
          </a:p>
          <a:p>
            <a:pPr>
              <a:buNone/>
            </a:pPr>
            <a:r>
              <a:rPr lang="en-US" smtClean="0"/>
              <a:t>	http</a:t>
            </a:r>
            <a:r>
              <a:rPr lang="en-US" dirty="0" smtClean="0"/>
              <a:t>://economix.blogs.nytimes.com/2009/02/11/future-self-vs-present-self/#more-899</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Fallas</a:t>
            </a:r>
            <a:r>
              <a:rPr lang="en-US" dirty="0" smtClean="0"/>
              <a:t> de </a:t>
            </a:r>
            <a:r>
              <a:rPr lang="en-US" dirty="0" err="1" smtClean="0"/>
              <a:t>gobierno</a:t>
            </a:r>
            <a:r>
              <a:rPr lang="en-US" dirty="0" smtClean="0"/>
              <a:t>. </a:t>
            </a:r>
            <a:br>
              <a:rPr lang="en-US" dirty="0" smtClean="0"/>
            </a:br>
            <a:r>
              <a:rPr lang="en-US" dirty="0" err="1" smtClean="0"/>
              <a:t>Teoría</a:t>
            </a:r>
            <a:r>
              <a:rPr lang="en-US" dirty="0" smtClean="0"/>
              <a:t> de la </a:t>
            </a:r>
            <a:r>
              <a:rPr lang="en-US" dirty="0" err="1" smtClean="0"/>
              <a:t>regulación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1082</TotalTime>
  <Words>1278</Words>
  <Application>Microsoft Macintosh PowerPoint</Application>
  <PresentationFormat>On-screen Show (4:3)</PresentationFormat>
  <Paragraphs>98</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Module</vt:lpstr>
      <vt:lpstr>Nuevas Formas de Intervención Administrativa</vt:lpstr>
      <vt:lpstr>Terminando la clase anterior…</vt:lpstr>
      <vt:lpstr>¿Lo hacemos ahora o más tarde?</vt:lpstr>
      <vt:lpstr>Pagos (Payoffs)</vt:lpstr>
      <vt:lpstr>Tres tipos de personas</vt:lpstr>
      <vt:lpstr>Tres tipos de personas (2)</vt:lpstr>
      <vt:lpstr>Otro ejemplo similar</vt:lpstr>
      <vt:lpstr>Paying not to go to the gym</vt:lpstr>
      <vt:lpstr>Fallas de gobierno.  Teoría de la regulación</vt:lpstr>
      <vt:lpstr>Introducción a la teoría de la regulación</vt:lpstr>
      <vt:lpstr>Tres teorías explicativas</vt:lpstr>
      <vt:lpstr>La teoría del interés público</vt:lpstr>
      <vt:lpstr>Teoría del interés privado</vt:lpstr>
      <vt:lpstr>Public Choice (1) </vt:lpstr>
      <vt:lpstr>Public Choice (2)</vt:lpstr>
      <vt:lpstr>Problemas de acción colectiva</vt:lpstr>
      <vt:lpstr>Trade-off</vt:lpstr>
      <vt:lpstr>Taxonomía de la demanda por regulación</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51</cp:revision>
  <dcterms:created xsi:type="dcterms:W3CDTF">2009-11-14T03:29:04Z</dcterms:created>
  <dcterms:modified xsi:type="dcterms:W3CDTF">2009-11-14T03:30:36Z</dcterms:modified>
</cp:coreProperties>
</file>