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vml" ContentType="application/vnd.openxmlformats-officedocument.vmlDrawin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embeddings/Microsoft_Equation1.bin" ContentType="application/vnd.openxmlformats-officedocument.oleObject"/>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docProps/core.xml" ContentType="application/vnd.openxmlformats-package.core-propertie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Default Extension="pict" ContentType="image/pict"/>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337" r:id="rId3"/>
    <p:sldId id="342" r:id="rId4"/>
    <p:sldId id="343" r:id="rId5"/>
    <p:sldId id="334" r:id="rId6"/>
    <p:sldId id="336" r:id="rId7"/>
    <p:sldId id="340" r:id="rId8"/>
    <p:sldId id="341" r:id="rId9"/>
    <p:sldId id="344" r:id="rId10"/>
    <p:sldId id="346" r:id="rId11"/>
    <p:sldId id="345"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94" d="100"/>
          <a:sy n="94" d="100"/>
        </p:scale>
        <p:origin x="-65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presProps" Target="presProp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theme" Target="theme/theme1.xml"/><Relationship Id="rId8" Type="http://schemas.openxmlformats.org/officeDocument/2006/relationships/slide" Target="slides/slide7.xml"/><Relationship Id="rId13" Type="http://schemas.openxmlformats.org/officeDocument/2006/relationships/printerSettings" Target="printerSettings/printerSettings1.bin"/><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ict"/></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lstStyle>
          <a:p>
            <a:r>
              <a:rPr kumimoji="0" lang="es-ES_tradnl"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es-ES_tradnl" smtClean="0"/>
              <a:t>Click to edit Master subtitle style</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10/14/09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10/14/09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s-ES_tradnl"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10/14/09</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s-ES_tradnl"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10/14/09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lstStyle>
          <a:p>
            <a:r>
              <a:rPr kumimoji="0" lang="es-ES_tradnl"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kumimoji="0" lang="es-ES_tradnl" smtClean="0"/>
              <a:t>Click to edit Master text styles</a:t>
            </a:r>
          </a:p>
        </p:txBody>
      </p:sp>
      <p:sp>
        <p:nvSpPr>
          <p:cNvPr id="4" name="Date Placeholder 3"/>
          <p:cNvSpPr>
            <a:spLocks noGrp="1"/>
          </p:cNvSpPr>
          <p:nvPr>
            <p:ph type="dt" sz="half" idx="10"/>
          </p:nvPr>
        </p:nvSpPr>
        <p:spPr/>
        <p:txBody>
          <a:bodyPr/>
          <a:lstStyle/>
          <a:p>
            <a:fld id="{F3217B74-410C-3144-8A15-6588C267DB84}" type="datetimeFigureOut">
              <a:rPr lang="en-US" smtClean="0"/>
              <a:pPr/>
              <a:t>10/14/09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5" name="Date Placeholder 4"/>
          <p:cNvSpPr>
            <a:spLocks noGrp="1"/>
          </p:cNvSpPr>
          <p:nvPr>
            <p:ph type="dt" sz="half" idx="10"/>
          </p:nvPr>
        </p:nvSpPr>
        <p:spPr/>
        <p:txBody>
          <a:bodyPr/>
          <a:lstStyle/>
          <a:p>
            <a:fld id="{F3217B74-410C-3144-8A15-6588C267DB84}" type="datetimeFigureOut">
              <a:rPr lang="en-US" smtClean="0"/>
              <a:pPr/>
              <a:t>10/14/09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0" lang="es-ES_tradnl"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s-ES_tradnl"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s-ES_tradnl"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7" name="Date Placeholder 6"/>
          <p:cNvSpPr>
            <a:spLocks noGrp="1"/>
          </p:cNvSpPr>
          <p:nvPr>
            <p:ph type="dt" sz="half" idx="10"/>
          </p:nvPr>
        </p:nvSpPr>
        <p:spPr/>
        <p:txBody>
          <a:bodyPr/>
          <a:lstStyle/>
          <a:p>
            <a:fld id="{F3217B74-410C-3144-8A15-6588C267DB84}" type="datetimeFigureOut">
              <a:rPr lang="en-US" smtClean="0"/>
              <a:pPr/>
              <a:t>10/14/09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smtClean="0"/>
              <a:t>Click to edit Master title style</a:t>
            </a:r>
            <a:endParaRPr kumimoji="0" lang="en-US"/>
          </a:p>
        </p:txBody>
      </p:sp>
      <p:sp>
        <p:nvSpPr>
          <p:cNvPr id="3" name="Date Placeholder 2"/>
          <p:cNvSpPr>
            <a:spLocks noGrp="1"/>
          </p:cNvSpPr>
          <p:nvPr>
            <p:ph type="dt" sz="half" idx="10"/>
          </p:nvPr>
        </p:nvSpPr>
        <p:spPr/>
        <p:txBody>
          <a:bodyPr/>
          <a:lstStyle/>
          <a:p>
            <a:fld id="{F3217B74-410C-3144-8A15-6588C267DB84}" type="datetimeFigureOut">
              <a:rPr lang="en-US" smtClean="0"/>
              <a:pPr/>
              <a:t>10/14/09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217B74-410C-3144-8A15-6588C267DB84}" type="datetimeFigureOut">
              <a:rPr lang="en-US" smtClean="0"/>
              <a:pPr/>
              <a:t>10/14/09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lstStyle>
          <a:p>
            <a:r>
              <a:rPr kumimoji="0" lang="es-ES_tradnl"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es-ES_tradnl" smtClean="0"/>
              <a:t>Click to edit Master text styles</a:t>
            </a:r>
          </a:p>
          <a:p>
            <a:pPr lvl="1" eaLnBrk="1" latinLnBrk="0" hangingPunct="1"/>
            <a:r>
              <a:rPr lang="es-ES_tradnl" smtClean="0"/>
              <a:t>Second level</a:t>
            </a:r>
          </a:p>
          <a:p>
            <a:pPr lvl="2" eaLnBrk="1" latinLnBrk="0" hangingPunct="1"/>
            <a:r>
              <a:rPr lang="es-ES_tradnl" smtClean="0"/>
              <a:t>Third level</a:t>
            </a:r>
          </a:p>
          <a:p>
            <a:pPr lvl="3" eaLnBrk="1" latinLnBrk="0" hangingPunct="1"/>
            <a:r>
              <a:rPr lang="es-ES_tradnl" smtClean="0"/>
              <a:t>Fourth level</a:t>
            </a:r>
          </a:p>
          <a:p>
            <a:pPr lvl="4" eaLnBrk="1" latinLnBrk="0" hangingPunct="1"/>
            <a:r>
              <a:rPr lang="es-ES_tradnl"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s-ES_tradnl" smtClean="0"/>
              <a:t>Click to edit Master text styles</a:t>
            </a:r>
          </a:p>
        </p:txBody>
      </p:sp>
      <p:sp>
        <p:nvSpPr>
          <p:cNvPr id="5" name="Date Placeholder 4"/>
          <p:cNvSpPr>
            <a:spLocks noGrp="1"/>
          </p:cNvSpPr>
          <p:nvPr>
            <p:ph type="dt" sz="half" idx="10"/>
          </p:nvPr>
        </p:nvSpPr>
        <p:spPr/>
        <p:txBody>
          <a:bodyPr/>
          <a:lstStyle/>
          <a:p>
            <a:fld id="{F3217B74-410C-3144-8A15-6588C267DB84}" type="datetimeFigureOut">
              <a:rPr lang="en-US" smtClean="0"/>
              <a:pPr/>
              <a:t>10/14/09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lstStyle>
          <a:p>
            <a:r>
              <a:rPr kumimoji="0" lang="es-ES_tradnl"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es-ES_tradnl"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s-ES_tradnl"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F3217B74-410C-3144-8A15-6588C267DB84}" type="datetimeFigureOut">
              <a:rPr lang="en-US" smtClean="0"/>
              <a:pPr/>
              <a:t>10/14/09</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BDA47615-6B31-F542-8F4D-DC5221AF5B0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s-ES_tradnl"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s-ES_tradnl" smtClean="0"/>
              <a:t>Click to edit Master text styles</a:t>
            </a:r>
          </a:p>
          <a:p>
            <a:pPr lvl="1" eaLnBrk="1" latinLnBrk="0" hangingPunct="1"/>
            <a:r>
              <a:rPr kumimoji="0" lang="es-ES_tradnl" smtClean="0"/>
              <a:t>Second level</a:t>
            </a:r>
          </a:p>
          <a:p>
            <a:pPr lvl="2" eaLnBrk="1" latinLnBrk="0" hangingPunct="1"/>
            <a:r>
              <a:rPr kumimoji="0" lang="es-ES_tradnl" smtClean="0"/>
              <a:t>Third level</a:t>
            </a:r>
          </a:p>
          <a:p>
            <a:pPr lvl="3" eaLnBrk="1" latinLnBrk="0" hangingPunct="1"/>
            <a:r>
              <a:rPr kumimoji="0" lang="es-ES_tradnl" smtClean="0"/>
              <a:t>Fourth level</a:t>
            </a:r>
          </a:p>
          <a:p>
            <a:pPr lvl="4" eaLnBrk="1" latinLnBrk="0" hangingPunct="1"/>
            <a:r>
              <a:rPr kumimoji="0" lang="es-ES_tradnl"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lstStyle>
          <a:p>
            <a:fld id="{F3217B74-410C-3144-8A15-6588C267DB84}" type="datetimeFigureOut">
              <a:rPr lang="en-US" smtClean="0"/>
              <a:pPr/>
              <a:t>10/14/09</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lstStyle>
          <a:p>
            <a:fld id="{BDA47615-6B31-F542-8F4D-DC5221AF5B0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oleObject" Target="../embeddings/Microsoft_Equation1.bin"/><Relationship Id="rId1" Type="http://schemas.openxmlformats.org/officeDocument/2006/relationships/vmlDrawing" Target="../drawings/vmlDrawing1.v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Nuevas</a:t>
            </a:r>
            <a:r>
              <a:rPr lang="en-US" dirty="0" smtClean="0"/>
              <a:t> </a:t>
            </a:r>
            <a:r>
              <a:rPr lang="en-US" dirty="0" err="1" smtClean="0"/>
              <a:t>Formas</a:t>
            </a:r>
            <a:r>
              <a:rPr lang="en-US" dirty="0" smtClean="0"/>
              <a:t> de</a:t>
            </a:r>
            <a:br>
              <a:rPr lang="en-US" dirty="0" smtClean="0"/>
            </a:br>
            <a:r>
              <a:rPr lang="en-US" dirty="0" err="1" smtClean="0"/>
              <a:t>Intervención</a:t>
            </a:r>
            <a:r>
              <a:rPr lang="en-US" dirty="0" smtClean="0"/>
              <a:t> </a:t>
            </a:r>
            <a:r>
              <a:rPr lang="en-US" dirty="0" err="1" smtClean="0"/>
              <a:t>Administrativa</a:t>
            </a:r>
            <a:endParaRPr lang="en-US" dirty="0"/>
          </a:p>
        </p:txBody>
      </p:sp>
      <p:sp>
        <p:nvSpPr>
          <p:cNvPr id="3" name="Subtitle 2"/>
          <p:cNvSpPr>
            <a:spLocks noGrp="1"/>
          </p:cNvSpPr>
          <p:nvPr>
            <p:ph type="subTitle" idx="1"/>
          </p:nvPr>
        </p:nvSpPr>
        <p:spPr/>
        <p:txBody>
          <a:bodyPr/>
          <a:lstStyle/>
          <a:p>
            <a:r>
              <a:rPr lang="en-US" dirty="0" err="1" smtClean="0"/>
              <a:t>D</a:t>
            </a:r>
            <a:r>
              <a:rPr lang="en-US" dirty="0" err="1" smtClean="0"/>
              <a:t>écima</a:t>
            </a:r>
            <a:r>
              <a:rPr lang="en-US" dirty="0" smtClean="0"/>
              <a:t> </a:t>
            </a:r>
            <a:r>
              <a:rPr lang="en-US" dirty="0" err="1" smtClean="0"/>
              <a:t>Clase</a:t>
            </a:r>
            <a:r>
              <a:rPr lang="en-US" dirty="0" smtClean="0"/>
              <a:t>: </a:t>
            </a:r>
            <a:r>
              <a:rPr lang="en-US" dirty="0" err="1" smtClean="0"/>
              <a:t>Fallas</a:t>
            </a:r>
            <a:r>
              <a:rPr lang="en-US" dirty="0" smtClean="0"/>
              <a:t> </a:t>
            </a:r>
            <a:r>
              <a:rPr lang="en-US" dirty="0" err="1" smtClean="0"/>
              <a:t>sociales</a:t>
            </a:r>
            <a:r>
              <a:rPr lang="en-US" dirty="0" smtClean="0"/>
              <a:t> </a:t>
            </a:r>
            <a:r>
              <a:rPr lang="en-US" dirty="0" err="1" smtClean="0"/>
              <a:t>e</a:t>
            </a:r>
            <a:r>
              <a:rPr lang="en-US" dirty="0" smtClean="0"/>
              <a:t> </a:t>
            </a:r>
            <a:r>
              <a:rPr lang="en-US" dirty="0" err="1" smtClean="0"/>
              <a:t>individuales</a:t>
            </a:r>
            <a:endParaRPr lang="en-US" dirty="0"/>
          </a:p>
        </p:txBody>
      </p:sp>
      <p:sp>
        <p:nvSpPr>
          <p:cNvPr id="4" name="TextBox 3"/>
          <p:cNvSpPr txBox="1"/>
          <p:nvPr/>
        </p:nvSpPr>
        <p:spPr>
          <a:xfrm>
            <a:off x="4572000" y="5714999"/>
            <a:ext cx="2530748" cy="646331"/>
          </a:xfrm>
          <a:prstGeom prst="rect">
            <a:avLst/>
          </a:prstGeom>
          <a:noFill/>
        </p:spPr>
        <p:txBody>
          <a:bodyPr wrap="none" rtlCol="0">
            <a:spAutoFit/>
          </a:bodyPr>
          <a:lstStyle/>
          <a:p>
            <a:r>
              <a:rPr lang="en-US" dirty="0" smtClean="0"/>
              <a:t>Santiago Montt </a:t>
            </a:r>
            <a:r>
              <a:rPr lang="en-US" dirty="0" err="1" smtClean="0"/>
              <a:t>Oyarzún</a:t>
            </a:r>
            <a:endParaRPr lang="en-US" dirty="0" smtClean="0"/>
          </a:p>
          <a:p>
            <a:r>
              <a:rPr lang="en-US" dirty="0" smtClean="0"/>
              <a:t>15</a:t>
            </a:r>
            <a:r>
              <a:rPr lang="en-US" dirty="0" smtClean="0"/>
              <a:t> </a:t>
            </a:r>
            <a:r>
              <a:rPr lang="en-US" dirty="0" smtClean="0"/>
              <a:t>de </a:t>
            </a:r>
            <a:r>
              <a:rPr lang="en-US" dirty="0" err="1" smtClean="0"/>
              <a:t>octubre</a:t>
            </a:r>
            <a:r>
              <a:rPr lang="en-US" dirty="0" smtClean="0"/>
              <a:t> 2009</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Regulaci</a:t>
            </a:r>
            <a:r>
              <a:rPr lang="en-US" dirty="0" err="1" smtClean="0"/>
              <a:t>ón</a:t>
            </a:r>
            <a:r>
              <a:rPr lang="en-US" dirty="0" smtClean="0"/>
              <a:t> de </a:t>
            </a:r>
            <a:r>
              <a:rPr lang="en-US" dirty="0" err="1" smtClean="0"/>
              <a:t>pensiones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La </a:t>
            </a:r>
            <a:r>
              <a:rPr lang="en-US" dirty="0" err="1" smtClean="0"/>
              <a:t>regulaci</a:t>
            </a:r>
            <a:r>
              <a:rPr lang="en-US" dirty="0" err="1" smtClean="0"/>
              <a:t>ón</a:t>
            </a:r>
            <a:r>
              <a:rPr lang="en-US" dirty="0" smtClean="0"/>
              <a:t> de </a:t>
            </a:r>
            <a:r>
              <a:rPr lang="en-US" dirty="0" err="1" smtClean="0"/>
              <a:t>pensiones</a:t>
            </a:r>
            <a:r>
              <a:rPr lang="en-US" dirty="0" smtClean="0"/>
              <a:t> </a:t>
            </a:r>
            <a:r>
              <a:rPr lang="en-US" dirty="0" err="1" smtClean="0"/>
              <a:t>debe</a:t>
            </a:r>
            <a:r>
              <a:rPr lang="en-US" dirty="0" smtClean="0"/>
              <a:t> </a:t>
            </a:r>
            <a:r>
              <a:rPr lang="en-US" dirty="0" err="1" smtClean="0"/>
              <a:t>buscar</a:t>
            </a:r>
            <a:r>
              <a:rPr lang="en-US" dirty="0" smtClean="0"/>
              <a:t> los </a:t>
            </a:r>
            <a:r>
              <a:rPr lang="en-US" dirty="0" err="1" smtClean="0"/>
              <a:t>siguientes</a:t>
            </a:r>
            <a:r>
              <a:rPr lang="en-US" dirty="0" smtClean="0"/>
              <a:t> </a:t>
            </a:r>
            <a:r>
              <a:rPr lang="en-US" dirty="0" err="1" smtClean="0"/>
              <a:t>objetivos</a:t>
            </a:r>
            <a:r>
              <a:rPr lang="en-US" dirty="0" smtClean="0"/>
              <a:t>:</a:t>
            </a:r>
          </a:p>
          <a:p>
            <a:pPr lvl="1"/>
            <a:r>
              <a:rPr lang="en-US" dirty="0" smtClean="0"/>
              <a:t>“Consumption smoothing”</a:t>
            </a:r>
          </a:p>
          <a:p>
            <a:pPr lvl="1"/>
            <a:r>
              <a:rPr lang="en-US" dirty="0" err="1" smtClean="0"/>
              <a:t>Seguro</a:t>
            </a:r>
            <a:endParaRPr lang="en-US" dirty="0" smtClean="0"/>
          </a:p>
          <a:p>
            <a:pPr lvl="1"/>
            <a:r>
              <a:rPr lang="en-US" dirty="0" err="1" smtClean="0"/>
              <a:t>Alivio</a:t>
            </a:r>
            <a:r>
              <a:rPr lang="en-US" dirty="0" smtClean="0"/>
              <a:t> de la </a:t>
            </a:r>
            <a:r>
              <a:rPr lang="en-US" dirty="0" err="1" smtClean="0"/>
              <a:t>pobreza</a:t>
            </a:r>
            <a:endParaRPr lang="en-US" dirty="0" smtClean="0"/>
          </a:p>
          <a:p>
            <a:pPr lvl="1"/>
            <a:r>
              <a:rPr lang="en-US" dirty="0" err="1" smtClean="0"/>
              <a:t>Redistribución</a:t>
            </a:r>
            <a:r>
              <a:rPr lang="en-US" dirty="0" smtClean="0"/>
              <a:t> </a:t>
            </a:r>
          </a:p>
          <a:p>
            <a:r>
              <a:rPr lang="en-US" dirty="0" smtClean="0"/>
              <a:t>¿</a:t>
            </a:r>
            <a:r>
              <a:rPr lang="en-US" dirty="0" err="1" smtClean="0"/>
              <a:t>Por</a:t>
            </a:r>
            <a:r>
              <a:rPr lang="en-US" dirty="0" smtClean="0"/>
              <a:t> </a:t>
            </a:r>
            <a:r>
              <a:rPr lang="en-US" dirty="0" err="1" smtClean="0"/>
              <a:t>qué</a:t>
            </a:r>
            <a:r>
              <a:rPr lang="en-US" dirty="0" smtClean="0"/>
              <a:t> </a:t>
            </a:r>
            <a:r>
              <a:rPr lang="en-US" dirty="0" err="1" smtClean="0"/>
              <a:t>interviene</a:t>
            </a:r>
            <a:r>
              <a:rPr lang="en-US" dirty="0" smtClean="0"/>
              <a:t> el Estado en </a:t>
            </a:r>
            <a:r>
              <a:rPr lang="en-US" dirty="0" err="1" smtClean="0"/>
              <a:t>este</a:t>
            </a:r>
            <a:r>
              <a:rPr lang="en-US" dirty="0" smtClean="0"/>
              <a:t> </a:t>
            </a:r>
            <a:r>
              <a:rPr lang="en-US" dirty="0" err="1" smtClean="0"/>
              <a:t>negocio</a:t>
            </a:r>
            <a:r>
              <a:rPr lang="en-US" dirty="0" smtClean="0"/>
              <a:t>?</a:t>
            </a:r>
          </a:p>
          <a:p>
            <a:pPr lvl="1"/>
            <a:r>
              <a:rPr lang="en-US" dirty="0" err="1" smtClean="0"/>
              <a:t>Alivio</a:t>
            </a:r>
            <a:r>
              <a:rPr lang="en-US" dirty="0" smtClean="0"/>
              <a:t> de la </a:t>
            </a:r>
            <a:r>
              <a:rPr lang="en-US" dirty="0" err="1" smtClean="0"/>
              <a:t>pobreza</a:t>
            </a:r>
            <a:r>
              <a:rPr lang="en-US" dirty="0" smtClean="0"/>
              <a:t> </a:t>
            </a:r>
            <a:r>
              <a:rPr lang="en-US" dirty="0" err="1" smtClean="0"/>
              <a:t>y</a:t>
            </a:r>
            <a:r>
              <a:rPr lang="en-US" dirty="0" smtClean="0"/>
              <a:t> </a:t>
            </a:r>
            <a:r>
              <a:rPr lang="en-US" dirty="0" err="1" smtClean="0"/>
              <a:t>redistribución</a:t>
            </a:r>
            <a:endParaRPr lang="en-US" dirty="0" smtClean="0"/>
          </a:p>
          <a:p>
            <a:pPr lvl="1"/>
            <a:r>
              <a:rPr lang="en-US" dirty="0" err="1" smtClean="0"/>
              <a:t>Porque</a:t>
            </a:r>
            <a:r>
              <a:rPr lang="en-US" dirty="0" smtClean="0"/>
              <a:t> la </a:t>
            </a:r>
            <a:r>
              <a:rPr lang="en-US" dirty="0" err="1" smtClean="0"/>
              <a:t>gente</a:t>
            </a:r>
            <a:r>
              <a:rPr lang="en-US" dirty="0" smtClean="0"/>
              <a:t> no </a:t>
            </a:r>
            <a:r>
              <a:rPr lang="en-US" dirty="0" err="1" smtClean="0"/>
              <a:t>es</a:t>
            </a:r>
            <a:r>
              <a:rPr lang="en-US" dirty="0" smtClean="0"/>
              <a:t> </a:t>
            </a:r>
            <a:r>
              <a:rPr lang="en-US" dirty="0" err="1" smtClean="0"/>
              <a:t>previsora</a:t>
            </a:r>
            <a:r>
              <a:rPr lang="en-US" dirty="0" smtClean="0"/>
              <a:t>, no </a:t>
            </a:r>
            <a:r>
              <a:rPr lang="en-US" dirty="0" err="1" smtClean="0"/>
              <a:t>ahorra</a:t>
            </a:r>
            <a:r>
              <a:rPr lang="en-US" dirty="0" smtClean="0"/>
              <a:t> </a:t>
            </a:r>
            <a:r>
              <a:rPr lang="en-US" dirty="0" err="1" smtClean="0"/>
              <a:t>y</a:t>
            </a:r>
            <a:r>
              <a:rPr lang="en-US" dirty="0" smtClean="0"/>
              <a:t> no </a:t>
            </a:r>
            <a:r>
              <a:rPr lang="en-US" dirty="0" err="1" smtClean="0"/>
              <a:t>comprende</a:t>
            </a:r>
            <a:r>
              <a:rPr lang="en-US" dirty="0" smtClean="0"/>
              <a:t> </a:t>
            </a:r>
            <a:r>
              <a:rPr lang="en-US" dirty="0" err="1" smtClean="0"/>
              <a:t>bien</a:t>
            </a:r>
            <a:r>
              <a:rPr lang="en-US" dirty="0" smtClean="0"/>
              <a:t> la </a:t>
            </a:r>
            <a:r>
              <a:rPr lang="en-US" dirty="0" err="1" smtClean="0"/>
              <a:t>renta</a:t>
            </a:r>
            <a:r>
              <a:rPr lang="en-US" dirty="0" smtClean="0"/>
              <a:t> </a:t>
            </a:r>
            <a:r>
              <a:rPr lang="en-US" dirty="0" err="1" smtClean="0"/>
              <a:t>vitalicia</a:t>
            </a:r>
            <a:r>
              <a:rPr lang="en-US" dirty="0" smtClean="0"/>
              <a:t> (</a:t>
            </a:r>
            <a:r>
              <a:rPr lang="en-US" i="1" dirty="0" smtClean="0"/>
              <a:t>annuities</a:t>
            </a:r>
            <a:r>
              <a:rPr lang="en-US" dirty="0" smtClean="0"/>
              <a:t>) (</a:t>
            </a:r>
            <a:r>
              <a:rPr lang="en-US" dirty="0" err="1" smtClean="0"/>
              <a:t>más</a:t>
            </a:r>
            <a:r>
              <a:rPr lang="en-US" dirty="0" smtClean="0"/>
              <a:t> </a:t>
            </a:r>
            <a:r>
              <a:rPr lang="en-US" dirty="0" err="1" smtClean="0"/>
              <a:t>aún</a:t>
            </a:r>
            <a:r>
              <a:rPr lang="en-US" dirty="0" smtClean="0"/>
              <a:t> </a:t>
            </a:r>
            <a:r>
              <a:rPr lang="en-US" dirty="0" err="1" smtClean="0"/>
              <a:t>si</a:t>
            </a:r>
            <a:r>
              <a:rPr lang="en-US" dirty="0" smtClean="0"/>
              <a:t> el </a:t>
            </a:r>
            <a:r>
              <a:rPr lang="en-US" dirty="0" err="1" smtClean="0"/>
              <a:t>mercado</a:t>
            </a:r>
            <a:r>
              <a:rPr lang="en-US" dirty="0" smtClean="0"/>
              <a:t> </a:t>
            </a:r>
            <a:r>
              <a:rPr lang="en-US" dirty="0" err="1" smtClean="0"/>
              <a:t>es</a:t>
            </a:r>
            <a:r>
              <a:rPr lang="en-US" dirty="0" smtClean="0"/>
              <a:t> </a:t>
            </a:r>
            <a:r>
              <a:rPr lang="en-US" dirty="0" err="1" smtClean="0"/>
              <a:t>poco</a:t>
            </a:r>
            <a:r>
              <a:rPr lang="en-US" dirty="0" smtClean="0"/>
              <a:t> </a:t>
            </a:r>
            <a:r>
              <a:rPr lang="en-US" dirty="0" err="1" smtClean="0"/>
              <a:t>profundo</a:t>
            </a:r>
            <a:r>
              <a:rPr lang="en-US" dirty="0" smtClean="0"/>
              <a:t>, </a:t>
            </a:r>
            <a:r>
              <a:rPr lang="en-US" dirty="0" err="1" smtClean="0"/>
              <a:t>como</a:t>
            </a:r>
            <a:r>
              <a:rPr lang="en-US" dirty="0" smtClean="0"/>
              <a:t> en Chile).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Problemas</a:t>
            </a:r>
            <a:r>
              <a:rPr lang="en-US" dirty="0" smtClean="0"/>
              <a:t> </a:t>
            </a:r>
            <a:r>
              <a:rPr lang="en-US" i="1" dirty="0" smtClean="0"/>
              <a:t>behavioral</a:t>
            </a:r>
            <a:endParaRPr lang="en-US" dirty="0"/>
          </a:p>
        </p:txBody>
      </p:sp>
      <p:sp>
        <p:nvSpPr>
          <p:cNvPr id="3" name="Content Placeholder 2"/>
          <p:cNvSpPr>
            <a:spLocks noGrp="1"/>
          </p:cNvSpPr>
          <p:nvPr>
            <p:ph idx="1"/>
          </p:nvPr>
        </p:nvSpPr>
        <p:spPr/>
        <p:txBody>
          <a:bodyPr>
            <a:normAutofit lnSpcReduction="10000"/>
          </a:bodyPr>
          <a:lstStyle/>
          <a:p>
            <a:r>
              <a:rPr lang="en-US" dirty="0" err="1" smtClean="0"/>
              <a:t>Lista</a:t>
            </a:r>
            <a:endParaRPr lang="en-US" dirty="0" smtClean="0"/>
          </a:p>
          <a:p>
            <a:pPr lvl="1"/>
            <a:r>
              <a:rPr lang="en-US" dirty="0" smtClean="0"/>
              <a:t>“</a:t>
            </a:r>
            <a:r>
              <a:rPr lang="en-US" dirty="0" err="1" smtClean="0"/>
              <a:t>Procastination</a:t>
            </a:r>
            <a:r>
              <a:rPr lang="en-US" dirty="0" smtClean="0"/>
              <a:t>” (</a:t>
            </a:r>
            <a:r>
              <a:rPr lang="en-US" dirty="0" err="1" smtClean="0"/>
              <a:t>patanear</a:t>
            </a:r>
            <a:r>
              <a:rPr lang="en-US" dirty="0" smtClean="0"/>
              <a:t>)</a:t>
            </a:r>
          </a:p>
          <a:p>
            <a:pPr lvl="1"/>
            <a:r>
              <a:rPr lang="en-US" dirty="0" smtClean="0"/>
              <a:t>Avoiding explicit choice</a:t>
            </a:r>
          </a:p>
          <a:p>
            <a:pPr lvl="1"/>
            <a:r>
              <a:rPr lang="en-US" dirty="0" smtClean="0"/>
              <a:t>Immobilization</a:t>
            </a:r>
          </a:p>
          <a:p>
            <a:pPr lvl="1"/>
            <a:r>
              <a:rPr lang="en-US" dirty="0" smtClean="0"/>
              <a:t>Short-term gratification</a:t>
            </a:r>
          </a:p>
          <a:p>
            <a:pPr lvl="1"/>
            <a:r>
              <a:rPr lang="en-US" dirty="0" smtClean="0"/>
              <a:t>Framing</a:t>
            </a:r>
          </a:p>
          <a:p>
            <a:pPr lvl="1"/>
            <a:r>
              <a:rPr lang="en-US" dirty="0" smtClean="0"/>
              <a:t>Familiarity</a:t>
            </a:r>
          </a:p>
          <a:p>
            <a:pPr lvl="1"/>
            <a:r>
              <a:rPr lang="en-US" dirty="0" smtClean="0"/>
              <a:t>Herd instinct</a:t>
            </a:r>
          </a:p>
          <a:p>
            <a:pPr lvl="1"/>
            <a:r>
              <a:rPr lang="en-US" dirty="0" smtClean="0"/>
              <a:t>Poor use </a:t>
            </a:r>
            <a:r>
              <a:rPr lang="en-US" smtClean="0"/>
              <a:t>of annuities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t>
            </a:r>
            <a:r>
              <a:rPr lang="en-US" i="1" dirty="0" smtClean="0"/>
              <a:t>cursus: </a:t>
            </a:r>
            <a:r>
              <a:rPr lang="en-US" dirty="0" err="1" smtClean="0"/>
              <a:t>Premios</a:t>
            </a:r>
            <a:r>
              <a:rPr lang="en-US" dirty="0" smtClean="0"/>
              <a:t> </a:t>
            </a:r>
            <a:r>
              <a:rPr lang="en-US" dirty="0" err="1" smtClean="0"/>
              <a:t>Nobeles</a:t>
            </a:r>
            <a:r>
              <a:rPr lang="en-US" dirty="0" smtClean="0"/>
              <a:t> de </a:t>
            </a:r>
            <a:r>
              <a:rPr lang="en-US" dirty="0" err="1" smtClean="0"/>
              <a:t>Economía</a:t>
            </a:r>
            <a:endParaRPr lang="en-US" dirty="0"/>
          </a:p>
        </p:txBody>
      </p:sp>
      <p:sp>
        <p:nvSpPr>
          <p:cNvPr id="3" name="Content Placeholder 2"/>
          <p:cNvSpPr>
            <a:spLocks noGrp="1"/>
          </p:cNvSpPr>
          <p:nvPr>
            <p:ph idx="1"/>
          </p:nvPr>
        </p:nvSpPr>
        <p:spPr/>
        <p:txBody>
          <a:bodyPr>
            <a:normAutofit fontScale="92500" lnSpcReduction="10000"/>
          </a:bodyPr>
          <a:lstStyle/>
          <a:p>
            <a:r>
              <a:rPr lang="en-US" dirty="0" err="1" smtClean="0"/>
              <a:t>Elinor</a:t>
            </a:r>
            <a:r>
              <a:rPr lang="en-US" dirty="0" smtClean="0"/>
              <a:t> </a:t>
            </a:r>
            <a:r>
              <a:rPr lang="en-US" dirty="0" err="1" smtClean="0"/>
              <a:t>Ostrom</a:t>
            </a:r>
            <a:endParaRPr lang="en-US" dirty="0" smtClean="0"/>
          </a:p>
          <a:p>
            <a:pPr lvl="1"/>
            <a:r>
              <a:rPr lang="en-US" dirty="0" err="1" smtClean="0"/>
              <a:t>Soluciones</a:t>
            </a:r>
            <a:r>
              <a:rPr lang="en-US" dirty="0" smtClean="0"/>
              <a:t> </a:t>
            </a:r>
            <a:r>
              <a:rPr lang="en-US" dirty="0" err="1" smtClean="0"/>
              <a:t>colaborativas</a:t>
            </a:r>
            <a:r>
              <a:rPr lang="en-US" dirty="0" smtClean="0"/>
              <a:t> a </a:t>
            </a:r>
            <a:r>
              <a:rPr lang="en-US" dirty="0" err="1" smtClean="0"/>
              <a:t>problemas</a:t>
            </a:r>
            <a:r>
              <a:rPr lang="en-US" dirty="0" smtClean="0"/>
              <a:t> de </a:t>
            </a:r>
            <a:r>
              <a:rPr lang="en-US" dirty="0" err="1" smtClean="0"/>
              <a:t>bienes</a:t>
            </a:r>
            <a:r>
              <a:rPr lang="en-US" dirty="0" smtClean="0"/>
              <a:t> </a:t>
            </a:r>
            <a:r>
              <a:rPr lang="en-US" dirty="0" err="1" smtClean="0"/>
              <a:t>públicos</a:t>
            </a:r>
            <a:r>
              <a:rPr lang="en-US" dirty="0" smtClean="0"/>
              <a:t>, en particular, la </a:t>
            </a:r>
            <a:r>
              <a:rPr lang="en-US" dirty="0" err="1" smtClean="0"/>
              <a:t>tragedia</a:t>
            </a:r>
            <a:r>
              <a:rPr lang="en-US" dirty="0" smtClean="0"/>
              <a:t> de los </a:t>
            </a:r>
            <a:r>
              <a:rPr lang="en-US" dirty="0" err="1" smtClean="0"/>
              <a:t>comunes</a:t>
            </a:r>
            <a:endParaRPr lang="en-US" dirty="0" smtClean="0"/>
          </a:p>
          <a:p>
            <a:pPr lvl="2"/>
            <a:r>
              <a:rPr lang="en-US" dirty="0" err="1" smtClean="0"/>
              <a:t>Alternativa</a:t>
            </a:r>
            <a:r>
              <a:rPr lang="en-US" dirty="0" smtClean="0"/>
              <a:t> a </a:t>
            </a:r>
            <a:r>
              <a:rPr lang="en-US" dirty="0" err="1" smtClean="0"/>
              <a:t>Coase</a:t>
            </a:r>
            <a:r>
              <a:rPr lang="en-US" dirty="0" smtClean="0"/>
              <a:t> </a:t>
            </a:r>
            <a:r>
              <a:rPr lang="en-US" dirty="0" err="1" smtClean="0"/>
              <a:t>y</a:t>
            </a:r>
            <a:r>
              <a:rPr lang="en-US" dirty="0" smtClean="0"/>
              <a:t> a la </a:t>
            </a:r>
            <a:r>
              <a:rPr lang="en-US" dirty="0" err="1" smtClean="0"/>
              <a:t>regulaci</a:t>
            </a:r>
            <a:r>
              <a:rPr lang="en-US" dirty="0" err="1" smtClean="0"/>
              <a:t>ó</a:t>
            </a:r>
            <a:r>
              <a:rPr lang="en-US" dirty="0" err="1" smtClean="0"/>
              <a:t>n</a:t>
            </a:r>
            <a:r>
              <a:rPr lang="en-US" dirty="0" smtClean="0"/>
              <a:t> </a:t>
            </a:r>
            <a:r>
              <a:rPr lang="en-US" dirty="0" err="1" smtClean="0"/>
              <a:t>estatal</a:t>
            </a:r>
            <a:endParaRPr lang="en-US" dirty="0" smtClean="0"/>
          </a:p>
          <a:p>
            <a:pPr lvl="1"/>
            <a:r>
              <a:rPr lang="en-US" i="1" dirty="0" smtClean="0"/>
              <a:t>Governing the Commons: The Evolution of Institutions for Collective </a:t>
            </a:r>
            <a:r>
              <a:rPr lang="en-US" i="1" dirty="0" smtClean="0"/>
              <a:t>Action</a:t>
            </a:r>
          </a:p>
          <a:p>
            <a:pPr lvl="2"/>
            <a:r>
              <a:rPr lang="en-US" dirty="0" smtClean="0"/>
              <a:t>"Bureaucrats sometimes do not have the correct information, while citizens and users of resources </a:t>
            </a:r>
            <a:r>
              <a:rPr lang="en-US" dirty="0" smtClean="0"/>
              <a:t>do”.</a:t>
            </a:r>
          </a:p>
          <a:p>
            <a:r>
              <a:rPr lang="en-US" dirty="0" smtClean="0"/>
              <a:t>Oliver Williamson</a:t>
            </a:r>
          </a:p>
          <a:p>
            <a:pPr lvl="1"/>
            <a:r>
              <a:rPr lang="en-US" dirty="0" smtClean="0"/>
              <a:t>Transactional cost economics</a:t>
            </a:r>
          </a:p>
          <a:p>
            <a:pPr lvl="1"/>
            <a:r>
              <a:rPr lang="en-US" dirty="0" err="1" smtClean="0"/>
              <a:t>Teoría</a:t>
            </a:r>
            <a:r>
              <a:rPr lang="en-US" dirty="0" smtClean="0"/>
              <a:t> de la firma</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Tragedia</a:t>
            </a:r>
            <a:r>
              <a:rPr lang="en-US" dirty="0" smtClean="0"/>
              <a:t> de los </a:t>
            </a:r>
            <a:r>
              <a:rPr lang="en-US" dirty="0" err="1" smtClean="0"/>
              <a:t>comunes</a:t>
            </a:r>
            <a:r>
              <a:rPr lang="en-US" dirty="0" smtClean="0"/>
              <a:t> </a:t>
            </a:r>
            <a:br>
              <a:rPr lang="en-US" dirty="0" smtClean="0"/>
            </a:br>
            <a:r>
              <a:rPr lang="en-US" dirty="0" smtClean="0"/>
              <a:t>(</a:t>
            </a:r>
            <a:r>
              <a:rPr lang="en-US" dirty="0" err="1" smtClean="0"/>
              <a:t>visi</a:t>
            </a:r>
            <a:r>
              <a:rPr lang="en-US" dirty="0" err="1" smtClean="0"/>
              <a:t>ón</a:t>
            </a:r>
            <a:r>
              <a:rPr lang="en-US" dirty="0" smtClean="0"/>
              <a:t> </a:t>
            </a:r>
            <a:r>
              <a:rPr lang="en-US" dirty="0" err="1" smtClean="0"/>
              <a:t>clásica</a:t>
            </a:r>
            <a:r>
              <a:rPr lang="en-US" dirty="0" smtClean="0"/>
              <a:t>)</a:t>
            </a:r>
            <a:endParaRPr lang="en-US" dirty="0"/>
          </a:p>
        </p:txBody>
      </p:sp>
      <p:sp>
        <p:nvSpPr>
          <p:cNvPr id="3" name="Content Placeholder 2"/>
          <p:cNvSpPr>
            <a:spLocks noGrp="1"/>
          </p:cNvSpPr>
          <p:nvPr>
            <p:ph idx="1"/>
          </p:nvPr>
        </p:nvSpPr>
        <p:spPr/>
        <p:txBody>
          <a:bodyPr/>
          <a:lstStyle/>
          <a:p>
            <a:r>
              <a:rPr lang="en-US" i="1" dirty="0" err="1" smtClean="0"/>
              <a:t>f(c</a:t>
            </a:r>
            <a:r>
              <a:rPr lang="en-US" i="1" dirty="0" smtClean="0"/>
              <a:t>)</a:t>
            </a:r>
            <a:r>
              <a:rPr lang="en-US" dirty="0" smtClean="0"/>
              <a:t> </a:t>
            </a:r>
            <a:r>
              <a:rPr lang="en-US" dirty="0" err="1" smtClean="0"/>
              <a:t>es</a:t>
            </a:r>
            <a:r>
              <a:rPr lang="en-US" dirty="0" smtClean="0"/>
              <a:t> el valor de la </a:t>
            </a:r>
            <a:r>
              <a:rPr lang="en-US" dirty="0" err="1" smtClean="0"/>
              <a:t>leche</a:t>
            </a:r>
            <a:r>
              <a:rPr lang="en-US" dirty="0" smtClean="0"/>
              <a:t> </a:t>
            </a:r>
            <a:r>
              <a:rPr lang="en-US" dirty="0" err="1" smtClean="0"/>
              <a:t>producida</a:t>
            </a:r>
            <a:r>
              <a:rPr lang="en-US" dirty="0" smtClean="0"/>
              <a:t> </a:t>
            </a:r>
            <a:r>
              <a:rPr lang="en-US" dirty="0" err="1" smtClean="0"/>
              <a:t>por</a:t>
            </a:r>
            <a:r>
              <a:rPr lang="en-US" dirty="0" smtClean="0"/>
              <a:t> </a:t>
            </a:r>
            <a:r>
              <a:rPr lang="en-US" dirty="0" err="1" smtClean="0"/>
              <a:t>todas</a:t>
            </a:r>
            <a:r>
              <a:rPr lang="en-US" dirty="0" smtClean="0"/>
              <a:t> </a:t>
            </a:r>
            <a:r>
              <a:rPr lang="en-US" dirty="0" err="1" smtClean="0"/>
              <a:t>las</a:t>
            </a:r>
            <a:r>
              <a:rPr lang="en-US" dirty="0" smtClean="0"/>
              <a:t> </a:t>
            </a:r>
            <a:r>
              <a:rPr lang="en-US" dirty="0" err="1" smtClean="0"/>
              <a:t>vacas</a:t>
            </a:r>
            <a:r>
              <a:rPr lang="en-US" dirty="0" smtClean="0"/>
              <a:t> del campo. </a:t>
            </a:r>
            <a:r>
              <a:rPr lang="en-US" i="1" dirty="0" smtClean="0"/>
              <a:t>a </a:t>
            </a:r>
            <a:r>
              <a:rPr lang="en-US" i="1" dirty="0" err="1" smtClean="0"/>
              <a:t>es</a:t>
            </a:r>
            <a:r>
              <a:rPr lang="en-US" i="1" dirty="0" smtClean="0"/>
              <a:t> el </a:t>
            </a:r>
            <a:r>
              <a:rPr lang="en-US" i="1" dirty="0" err="1" smtClean="0"/>
              <a:t>costo</a:t>
            </a:r>
            <a:r>
              <a:rPr lang="en-US" i="1" dirty="0" smtClean="0"/>
              <a:t> de </a:t>
            </a:r>
            <a:r>
              <a:rPr lang="en-US" i="1" dirty="0" err="1" smtClean="0"/>
              <a:t>cada</a:t>
            </a:r>
            <a:r>
              <a:rPr lang="en-US" i="1" dirty="0" smtClean="0"/>
              <a:t> </a:t>
            </a:r>
            <a:r>
              <a:rPr lang="en-US" i="1" dirty="0" err="1" smtClean="0"/>
              <a:t>vaca</a:t>
            </a:r>
            <a:r>
              <a:rPr lang="en-US" i="1" dirty="0" smtClean="0"/>
              <a:t>.</a:t>
            </a:r>
            <a:endParaRPr lang="en-US" i="1" dirty="0"/>
          </a:p>
        </p:txBody>
      </p:sp>
      <p:pic>
        <p:nvPicPr>
          <p:cNvPr id="4" name="Picture 3"/>
          <p:cNvPicPr>
            <a:picLocks noChangeAspect="1"/>
          </p:cNvPicPr>
          <p:nvPr/>
        </p:nvPicPr>
        <p:blipFill>
          <a:blip r:embed="rId2"/>
          <a:stretch>
            <a:fillRect/>
          </a:stretch>
        </p:blipFill>
        <p:spPr>
          <a:xfrm>
            <a:off x="2305027" y="3581400"/>
            <a:ext cx="3450181" cy="2819400"/>
          </a:xfrm>
          <a:prstGeom prst="rect">
            <a:avLst/>
          </a:prstGeom>
        </p:spPr>
      </p:pic>
      <p:sp>
        <p:nvSpPr>
          <p:cNvPr id="5" name="TextBox 4"/>
          <p:cNvSpPr txBox="1"/>
          <p:nvPr/>
        </p:nvSpPr>
        <p:spPr>
          <a:xfrm>
            <a:off x="5755208" y="4255532"/>
            <a:ext cx="398930" cy="369332"/>
          </a:xfrm>
          <a:prstGeom prst="rect">
            <a:avLst/>
          </a:prstGeom>
          <a:noFill/>
        </p:spPr>
        <p:txBody>
          <a:bodyPr wrap="none" rtlCol="0">
            <a:spAutoFit/>
          </a:bodyPr>
          <a:lstStyle/>
          <a:p>
            <a:r>
              <a:rPr lang="en-US" dirty="0" smtClean="0"/>
              <a:t>ac</a:t>
            </a:r>
            <a:endParaRPr lang="en-US" dirty="0"/>
          </a:p>
        </p:txBody>
      </p:sp>
      <p:sp>
        <p:nvSpPr>
          <p:cNvPr id="6" name="TextBox 5"/>
          <p:cNvSpPr txBox="1"/>
          <p:nvPr/>
        </p:nvSpPr>
        <p:spPr>
          <a:xfrm>
            <a:off x="5755208" y="4736068"/>
            <a:ext cx="493156" cy="369332"/>
          </a:xfrm>
          <a:prstGeom prst="rect">
            <a:avLst/>
          </a:prstGeom>
          <a:noFill/>
        </p:spPr>
        <p:txBody>
          <a:bodyPr wrap="none" rtlCol="0">
            <a:spAutoFit/>
          </a:bodyPr>
          <a:lstStyle/>
          <a:p>
            <a:r>
              <a:rPr lang="en-US" dirty="0" err="1" smtClean="0"/>
              <a:t>f(c</a:t>
            </a:r>
            <a:r>
              <a:rPr lang="en-US" dirty="0" smtClean="0"/>
              <a: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Tragedia</a:t>
            </a:r>
            <a:r>
              <a:rPr lang="en-US" dirty="0" smtClean="0"/>
              <a:t> de los anti-</a:t>
            </a:r>
            <a:r>
              <a:rPr lang="en-US" dirty="0" err="1" smtClean="0"/>
              <a:t>comunes</a:t>
            </a:r>
            <a:endParaRPr lang="en-US" dirty="0"/>
          </a:p>
        </p:txBody>
      </p:sp>
      <p:sp>
        <p:nvSpPr>
          <p:cNvPr id="3" name="Content Placeholder 2"/>
          <p:cNvSpPr>
            <a:spLocks noGrp="1"/>
          </p:cNvSpPr>
          <p:nvPr>
            <p:ph idx="1"/>
          </p:nvPr>
        </p:nvSpPr>
        <p:spPr/>
        <p:txBody>
          <a:bodyPr>
            <a:normAutofit fontScale="77500" lnSpcReduction="20000"/>
          </a:bodyPr>
          <a:lstStyle/>
          <a:p>
            <a:r>
              <a:rPr lang="en-US" dirty="0" err="1" smtClean="0"/>
              <a:t>Segmentaci</a:t>
            </a:r>
            <a:r>
              <a:rPr lang="en-US" dirty="0" err="1" smtClean="0"/>
              <a:t>ón</a:t>
            </a:r>
            <a:r>
              <a:rPr lang="en-US" dirty="0" smtClean="0"/>
              <a:t> de la </a:t>
            </a:r>
            <a:r>
              <a:rPr lang="en-US" dirty="0" err="1" smtClean="0"/>
              <a:t>propiedad</a:t>
            </a:r>
            <a:r>
              <a:rPr lang="en-US" dirty="0" smtClean="0"/>
              <a:t> </a:t>
            </a:r>
            <a:r>
              <a:rPr lang="en-US" dirty="0" err="1" smtClean="0"/>
              <a:t>puede</a:t>
            </a:r>
            <a:r>
              <a:rPr lang="en-US" dirty="0" smtClean="0"/>
              <a:t> </a:t>
            </a:r>
            <a:r>
              <a:rPr lang="en-US" dirty="0" err="1" smtClean="0"/>
              <a:t>dar</a:t>
            </a:r>
            <a:r>
              <a:rPr lang="en-US" dirty="0" smtClean="0"/>
              <a:t> </a:t>
            </a:r>
            <a:r>
              <a:rPr lang="en-US" dirty="0" err="1" smtClean="0"/>
              <a:t>lugar</a:t>
            </a:r>
            <a:r>
              <a:rPr lang="en-US" dirty="0" smtClean="0"/>
              <a:t> a los anti-</a:t>
            </a:r>
            <a:r>
              <a:rPr lang="en-US" dirty="0" err="1" smtClean="0"/>
              <a:t>comunes</a:t>
            </a:r>
            <a:endParaRPr lang="en-US" dirty="0" smtClean="0"/>
          </a:p>
          <a:p>
            <a:r>
              <a:rPr lang="en-US" dirty="0" smtClean="0"/>
              <a:t>El </a:t>
            </a:r>
            <a:r>
              <a:rPr lang="en-US" dirty="0" err="1" smtClean="0"/>
              <a:t>problema</a:t>
            </a:r>
            <a:r>
              <a:rPr lang="en-US" dirty="0" smtClean="0"/>
              <a:t> </a:t>
            </a:r>
            <a:r>
              <a:rPr lang="en-US" dirty="0" err="1" smtClean="0"/>
              <a:t>es</a:t>
            </a:r>
            <a:r>
              <a:rPr lang="en-US" dirty="0" smtClean="0"/>
              <a:t> </a:t>
            </a:r>
            <a:r>
              <a:rPr lang="en-US" dirty="0" err="1" smtClean="0"/>
              <a:t>aquí</a:t>
            </a:r>
            <a:r>
              <a:rPr lang="en-US" dirty="0" smtClean="0"/>
              <a:t> de sub-</a:t>
            </a:r>
            <a:r>
              <a:rPr lang="en-US" dirty="0" err="1" smtClean="0"/>
              <a:t>uso</a:t>
            </a:r>
            <a:r>
              <a:rPr lang="en-US" dirty="0" smtClean="0"/>
              <a:t>, no de </a:t>
            </a:r>
            <a:r>
              <a:rPr lang="en-US" dirty="0" err="1" smtClean="0"/>
              <a:t>sobre-uso</a:t>
            </a:r>
            <a:r>
              <a:rPr lang="en-US" dirty="0" smtClean="0"/>
              <a:t> </a:t>
            </a:r>
            <a:r>
              <a:rPr lang="en-US" dirty="0" err="1" smtClean="0"/>
              <a:t>como</a:t>
            </a:r>
            <a:r>
              <a:rPr lang="en-US" dirty="0" smtClean="0"/>
              <a:t> en la </a:t>
            </a:r>
            <a:r>
              <a:rPr lang="en-US" dirty="0" err="1" smtClean="0"/>
              <a:t>tragedia</a:t>
            </a:r>
            <a:r>
              <a:rPr lang="en-US" dirty="0" smtClean="0"/>
              <a:t> de los </a:t>
            </a:r>
            <a:r>
              <a:rPr lang="en-US" dirty="0" err="1" smtClean="0"/>
              <a:t>comunes</a:t>
            </a:r>
            <a:endParaRPr lang="en-US" dirty="0" smtClean="0"/>
          </a:p>
          <a:p>
            <a:r>
              <a:rPr lang="en-US" dirty="0" smtClean="0"/>
              <a:t>¿En </a:t>
            </a:r>
            <a:r>
              <a:rPr lang="en-US" dirty="0" err="1" smtClean="0"/>
              <a:t>qu</a:t>
            </a:r>
            <a:r>
              <a:rPr lang="en-US" dirty="0" err="1" smtClean="0"/>
              <a:t>é</a:t>
            </a:r>
            <a:r>
              <a:rPr lang="en-US" dirty="0" smtClean="0"/>
              <a:t> </a:t>
            </a:r>
            <a:r>
              <a:rPr lang="en-US" dirty="0" err="1" smtClean="0"/>
              <a:t>consiste</a:t>
            </a:r>
            <a:r>
              <a:rPr lang="en-US" dirty="0" smtClean="0"/>
              <a:t>?</a:t>
            </a:r>
            <a:r>
              <a:rPr lang="en-US" dirty="0" smtClean="0"/>
              <a:t> </a:t>
            </a:r>
          </a:p>
          <a:p>
            <a:pPr lvl="1"/>
            <a:r>
              <a:rPr lang="en-US" dirty="0" err="1" smtClean="0"/>
              <a:t>Situaciones</a:t>
            </a:r>
            <a:r>
              <a:rPr lang="en-US" dirty="0" smtClean="0"/>
              <a:t> en </a:t>
            </a:r>
            <a:r>
              <a:rPr lang="en-US" dirty="0" err="1" smtClean="0"/>
              <a:t>las</a:t>
            </a:r>
            <a:r>
              <a:rPr lang="en-US" dirty="0" smtClean="0"/>
              <a:t> </a:t>
            </a:r>
            <a:r>
              <a:rPr lang="en-US" dirty="0" err="1" smtClean="0"/>
              <a:t>que</a:t>
            </a:r>
            <a:r>
              <a:rPr lang="en-US" dirty="0" smtClean="0"/>
              <a:t> </a:t>
            </a:r>
            <a:r>
              <a:rPr lang="en-US" dirty="0" err="1" smtClean="0"/>
              <a:t>existen</a:t>
            </a:r>
            <a:r>
              <a:rPr lang="en-US" dirty="0" smtClean="0"/>
              <a:t> </a:t>
            </a:r>
            <a:r>
              <a:rPr lang="en-US" dirty="0" err="1" smtClean="0"/>
              <a:t>m</a:t>
            </a:r>
            <a:r>
              <a:rPr lang="en-US" dirty="0" err="1" smtClean="0"/>
              <a:t>últiples</a:t>
            </a:r>
            <a:r>
              <a:rPr lang="en-US" dirty="0" smtClean="0"/>
              <a:t> </a:t>
            </a:r>
            <a:r>
              <a:rPr lang="en-US" dirty="0" err="1" smtClean="0"/>
              <a:t>dueños</a:t>
            </a:r>
            <a:r>
              <a:rPr lang="en-US" dirty="0" smtClean="0"/>
              <a:t> con el </a:t>
            </a:r>
            <a:r>
              <a:rPr lang="en-US" dirty="0" err="1" smtClean="0"/>
              <a:t>poder</a:t>
            </a:r>
            <a:r>
              <a:rPr lang="en-US" dirty="0" smtClean="0"/>
              <a:t> de </a:t>
            </a:r>
            <a:r>
              <a:rPr lang="en-US" dirty="0" err="1" smtClean="0"/>
              <a:t>excluir</a:t>
            </a:r>
            <a:r>
              <a:rPr lang="en-US" dirty="0" smtClean="0"/>
              <a:t> a </a:t>
            </a:r>
            <a:r>
              <a:rPr lang="en-US" dirty="0" err="1" smtClean="0"/>
              <a:t>otros</a:t>
            </a:r>
            <a:r>
              <a:rPr lang="en-US" dirty="0" smtClean="0"/>
              <a:t>, </a:t>
            </a:r>
            <a:r>
              <a:rPr lang="en-US" dirty="0" err="1" smtClean="0"/>
              <a:t>y</a:t>
            </a:r>
            <a:r>
              <a:rPr lang="en-US" dirty="0" smtClean="0"/>
              <a:t> </a:t>
            </a:r>
            <a:r>
              <a:rPr lang="en-US" dirty="0" err="1" smtClean="0"/>
              <a:t>ninguno</a:t>
            </a:r>
            <a:r>
              <a:rPr lang="en-US" dirty="0" smtClean="0"/>
              <a:t> </a:t>
            </a:r>
            <a:r>
              <a:rPr lang="en-US" dirty="0" err="1" smtClean="0"/>
              <a:t>tiene</a:t>
            </a:r>
            <a:r>
              <a:rPr lang="en-US" dirty="0" smtClean="0"/>
              <a:t> el </a:t>
            </a:r>
            <a:r>
              <a:rPr lang="en-US" dirty="0" err="1" smtClean="0"/>
              <a:t>derecho</a:t>
            </a:r>
            <a:r>
              <a:rPr lang="en-US" dirty="0" smtClean="0"/>
              <a:t> a un </a:t>
            </a:r>
            <a:r>
              <a:rPr lang="en-US" dirty="0" err="1" smtClean="0"/>
              <a:t>uso</a:t>
            </a:r>
            <a:r>
              <a:rPr lang="en-US" dirty="0" smtClean="0"/>
              <a:t> </a:t>
            </a:r>
            <a:r>
              <a:rPr lang="en-US" dirty="0" err="1" smtClean="0"/>
              <a:t>exclusivo</a:t>
            </a:r>
            <a:endParaRPr lang="en-US" dirty="0" smtClean="0"/>
          </a:p>
          <a:p>
            <a:r>
              <a:rPr lang="en-US" dirty="0" err="1" smtClean="0"/>
              <a:t>Caso</a:t>
            </a:r>
            <a:r>
              <a:rPr lang="en-US" dirty="0" smtClean="0"/>
              <a:t>: </a:t>
            </a:r>
            <a:r>
              <a:rPr lang="en-US" dirty="0" err="1" smtClean="0"/>
              <a:t>Propiedad</a:t>
            </a:r>
            <a:r>
              <a:rPr lang="en-US" dirty="0" smtClean="0"/>
              <a:t> </a:t>
            </a:r>
            <a:r>
              <a:rPr lang="en-US" dirty="0" err="1" smtClean="0"/>
              <a:t>intelectual</a:t>
            </a:r>
            <a:r>
              <a:rPr lang="en-US" dirty="0" smtClean="0"/>
              <a:t> en </a:t>
            </a:r>
            <a:r>
              <a:rPr lang="en-US" dirty="0" err="1" smtClean="0"/>
              <a:t>biomedicina</a:t>
            </a:r>
            <a:endParaRPr lang="en-US" dirty="0" smtClean="0"/>
          </a:p>
          <a:p>
            <a:pPr lvl="1"/>
            <a:r>
              <a:rPr lang="en-US" dirty="0" err="1" smtClean="0"/>
              <a:t>Privatización</a:t>
            </a:r>
            <a:r>
              <a:rPr lang="en-US" dirty="0" smtClean="0"/>
              <a:t> del research upstream</a:t>
            </a:r>
          </a:p>
          <a:p>
            <a:pPr lvl="1"/>
            <a:r>
              <a:rPr lang="en-US" dirty="0" smtClean="0"/>
              <a:t>Heller &amp; Eisenberg: “The tragedy of the </a:t>
            </a:r>
            <a:r>
              <a:rPr lang="en-US" dirty="0" err="1" smtClean="0"/>
              <a:t>anticommons</a:t>
            </a:r>
            <a:r>
              <a:rPr lang="en-US" dirty="0" smtClean="0"/>
              <a:t> refers to the more complex obstacles that arise when a user needs to multiple patented inputs to create a single useful product. Each upstream patent allows its owner to set up another tollbooth on the road to product development, adding to the cost and slowing the pace of downstream biomedical innovation”.</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Fallas</a:t>
            </a:r>
            <a:r>
              <a:rPr lang="en-US" dirty="0" smtClean="0"/>
              <a:t> no </a:t>
            </a:r>
            <a:r>
              <a:rPr lang="en-US" dirty="0" err="1" smtClean="0"/>
              <a:t>vinculadas</a:t>
            </a:r>
            <a:r>
              <a:rPr lang="en-US" dirty="0" smtClean="0"/>
              <a:t> a la </a:t>
            </a:r>
            <a:r>
              <a:rPr lang="en-US" dirty="0" err="1" smtClean="0"/>
              <a:t>eficiencia</a:t>
            </a:r>
            <a:endParaRPr lang="en-US" dirty="0"/>
          </a:p>
        </p:txBody>
      </p:sp>
      <p:sp>
        <p:nvSpPr>
          <p:cNvPr id="3" name="Content Placeholder 2"/>
          <p:cNvSpPr>
            <a:spLocks noGrp="1"/>
          </p:cNvSpPr>
          <p:nvPr>
            <p:ph idx="1"/>
          </p:nvPr>
        </p:nvSpPr>
        <p:spPr/>
        <p:txBody>
          <a:bodyPr>
            <a:normAutofit fontScale="85000" lnSpcReduction="10000"/>
          </a:bodyPr>
          <a:lstStyle/>
          <a:p>
            <a:r>
              <a:rPr lang="en-US" dirty="0" err="1" smtClean="0"/>
              <a:t>Fallas</a:t>
            </a:r>
            <a:r>
              <a:rPr lang="en-US" dirty="0" smtClean="0"/>
              <a:t> </a:t>
            </a:r>
            <a:r>
              <a:rPr lang="en-US" dirty="0" err="1" smtClean="0"/>
              <a:t>sociales</a:t>
            </a:r>
            <a:endParaRPr lang="en-US" dirty="0" smtClean="0"/>
          </a:p>
          <a:p>
            <a:pPr lvl="1"/>
            <a:r>
              <a:rPr lang="en-US" dirty="0" err="1" smtClean="0"/>
              <a:t>Justicia</a:t>
            </a:r>
            <a:r>
              <a:rPr lang="en-US" dirty="0" smtClean="0"/>
              <a:t> social </a:t>
            </a:r>
            <a:r>
              <a:rPr lang="en-US" dirty="0" err="1" smtClean="0"/>
              <a:t>o</a:t>
            </a:r>
            <a:r>
              <a:rPr lang="en-US" dirty="0" smtClean="0"/>
              <a:t> </a:t>
            </a:r>
            <a:r>
              <a:rPr lang="en-US" dirty="0" err="1" smtClean="0"/>
              <a:t>distributiva</a:t>
            </a:r>
            <a:endParaRPr lang="en-US" dirty="0" smtClean="0"/>
          </a:p>
          <a:p>
            <a:pPr lvl="1"/>
            <a:r>
              <a:rPr lang="en-US" dirty="0" err="1" smtClean="0"/>
              <a:t>Erradicar</a:t>
            </a:r>
            <a:r>
              <a:rPr lang="en-US" dirty="0" smtClean="0"/>
              <a:t> </a:t>
            </a:r>
            <a:r>
              <a:rPr lang="en-US" dirty="0" err="1" smtClean="0"/>
              <a:t>Discriminación</a:t>
            </a:r>
            <a:endParaRPr lang="en-US" dirty="0" smtClean="0"/>
          </a:p>
          <a:p>
            <a:pPr lvl="1"/>
            <a:r>
              <a:rPr lang="en-US" dirty="0" err="1" smtClean="0"/>
              <a:t>Poder</a:t>
            </a:r>
            <a:r>
              <a:rPr lang="en-US" dirty="0" smtClean="0"/>
              <a:t> </a:t>
            </a:r>
            <a:r>
              <a:rPr lang="en-US" dirty="0" err="1" smtClean="0"/>
              <a:t>negociador</a:t>
            </a:r>
            <a:r>
              <a:rPr lang="en-US" dirty="0" smtClean="0"/>
              <a:t> </a:t>
            </a:r>
            <a:r>
              <a:rPr lang="en-US" dirty="0" err="1" smtClean="0"/>
              <a:t>desigual</a:t>
            </a:r>
            <a:endParaRPr lang="en-US" dirty="0" smtClean="0"/>
          </a:p>
          <a:p>
            <a:pPr lvl="1"/>
            <a:r>
              <a:rPr lang="en-US" dirty="0" err="1" smtClean="0"/>
              <a:t>Prevenir</a:t>
            </a:r>
            <a:r>
              <a:rPr lang="en-US" dirty="0" smtClean="0"/>
              <a:t> “</a:t>
            </a:r>
            <a:r>
              <a:rPr lang="en-US" dirty="0" err="1" smtClean="0"/>
              <a:t>Preferencias</a:t>
            </a:r>
            <a:r>
              <a:rPr lang="en-US" dirty="0" smtClean="0"/>
              <a:t> </a:t>
            </a:r>
            <a:r>
              <a:rPr lang="en-US" dirty="0" err="1" smtClean="0"/>
              <a:t>malas</a:t>
            </a:r>
            <a:r>
              <a:rPr lang="en-US" dirty="0" smtClean="0"/>
              <a:t>”</a:t>
            </a:r>
          </a:p>
          <a:p>
            <a:pPr lvl="1"/>
            <a:r>
              <a:rPr lang="en-US" dirty="0" err="1" smtClean="0"/>
              <a:t>Promover</a:t>
            </a:r>
            <a:r>
              <a:rPr lang="en-US" dirty="0" smtClean="0"/>
              <a:t> </a:t>
            </a:r>
            <a:r>
              <a:rPr lang="en-US" dirty="0" err="1" smtClean="0"/>
              <a:t>diversidad</a:t>
            </a:r>
            <a:r>
              <a:rPr lang="en-US" dirty="0" smtClean="0"/>
              <a:t>, </a:t>
            </a:r>
            <a:r>
              <a:rPr lang="en-US" dirty="0" err="1" smtClean="0"/>
              <a:t>y</a:t>
            </a:r>
            <a:r>
              <a:rPr lang="en-US" dirty="0" smtClean="0"/>
              <a:t> </a:t>
            </a:r>
            <a:r>
              <a:rPr lang="en-US" dirty="0" err="1" smtClean="0"/>
              <a:t>aspiraciones</a:t>
            </a:r>
            <a:r>
              <a:rPr lang="en-US" dirty="0" smtClean="0"/>
              <a:t> </a:t>
            </a:r>
            <a:r>
              <a:rPr lang="en-US" dirty="0" err="1" smtClean="0"/>
              <a:t>y</a:t>
            </a:r>
            <a:r>
              <a:rPr lang="en-US" dirty="0" smtClean="0"/>
              <a:t> </a:t>
            </a:r>
            <a:r>
              <a:rPr lang="en-US" dirty="0" err="1" smtClean="0"/>
              <a:t>deseos</a:t>
            </a:r>
            <a:r>
              <a:rPr lang="en-US" dirty="0" smtClean="0"/>
              <a:t> </a:t>
            </a:r>
            <a:r>
              <a:rPr lang="en-US" dirty="0" err="1" smtClean="0"/>
              <a:t>colectivos</a:t>
            </a:r>
            <a:endParaRPr lang="en-US" dirty="0" smtClean="0"/>
          </a:p>
          <a:p>
            <a:pPr lvl="1"/>
            <a:r>
              <a:rPr lang="en-US" dirty="0" err="1" smtClean="0"/>
              <a:t>Problemas</a:t>
            </a:r>
            <a:r>
              <a:rPr lang="en-US" dirty="0" smtClean="0"/>
              <a:t> de </a:t>
            </a:r>
            <a:r>
              <a:rPr lang="en-US" dirty="0" err="1" smtClean="0"/>
              <a:t>coordinación</a:t>
            </a:r>
            <a:endParaRPr lang="en-US" dirty="0" smtClean="0"/>
          </a:p>
          <a:p>
            <a:pPr lvl="1"/>
            <a:r>
              <a:rPr lang="en-US" dirty="0" err="1" smtClean="0"/>
              <a:t>Planificación</a:t>
            </a:r>
            <a:r>
              <a:rPr lang="en-US" dirty="0" smtClean="0"/>
              <a:t> – </a:t>
            </a:r>
            <a:r>
              <a:rPr lang="en-US" dirty="0" err="1" smtClean="0"/>
              <a:t>Futuras</a:t>
            </a:r>
            <a:r>
              <a:rPr lang="en-US" dirty="0" smtClean="0"/>
              <a:t> </a:t>
            </a:r>
            <a:r>
              <a:rPr lang="en-US" dirty="0" err="1" smtClean="0"/>
              <a:t>generaciones</a:t>
            </a:r>
            <a:endParaRPr lang="en-US" dirty="0" smtClean="0"/>
          </a:p>
          <a:p>
            <a:r>
              <a:rPr lang="en-US" dirty="0" err="1" smtClean="0"/>
              <a:t>Fallas</a:t>
            </a:r>
            <a:r>
              <a:rPr lang="en-US" dirty="0" smtClean="0"/>
              <a:t> </a:t>
            </a:r>
            <a:r>
              <a:rPr lang="en-US" dirty="0" err="1" smtClean="0"/>
              <a:t>individuales</a:t>
            </a:r>
            <a:endParaRPr lang="en-US" dirty="0" smtClean="0"/>
          </a:p>
          <a:p>
            <a:pPr lvl="1"/>
            <a:r>
              <a:rPr lang="en-US" dirty="0" smtClean="0"/>
              <a:t>Behavioral law &amp; economics</a:t>
            </a:r>
          </a:p>
          <a:p>
            <a:pPr lvl="1"/>
            <a:r>
              <a:rPr lang="en-US" dirty="0" err="1" smtClean="0"/>
              <a:t>Paternalismo</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Redistribución</a:t>
            </a:r>
            <a:endParaRPr lang="en-US" dirty="0"/>
          </a:p>
        </p:txBody>
      </p:sp>
      <p:sp>
        <p:nvSpPr>
          <p:cNvPr id="3" name="Content Placeholder 2"/>
          <p:cNvSpPr>
            <a:spLocks noGrp="1"/>
          </p:cNvSpPr>
          <p:nvPr>
            <p:ph idx="1"/>
          </p:nvPr>
        </p:nvSpPr>
        <p:spPr/>
        <p:txBody>
          <a:bodyPr/>
          <a:lstStyle/>
          <a:p>
            <a:r>
              <a:rPr lang="en-US" dirty="0" err="1" smtClean="0"/>
              <a:t>Regulación</a:t>
            </a:r>
            <a:r>
              <a:rPr lang="en-US" dirty="0" smtClean="0"/>
              <a:t> </a:t>
            </a:r>
            <a:r>
              <a:rPr lang="en-US" dirty="0" err="1" smtClean="0"/>
              <a:t>y</a:t>
            </a:r>
            <a:r>
              <a:rPr lang="en-US" dirty="0" smtClean="0"/>
              <a:t> </a:t>
            </a:r>
            <a:r>
              <a:rPr lang="en-US" dirty="0" err="1" smtClean="0"/>
              <a:t>redistribución</a:t>
            </a:r>
            <a:endParaRPr lang="en-US" dirty="0" smtClean="0"/>
          </a:p>
          <a:p>
            <a:pPr lvl="1"/>
            <a:r>
              <a:rPr lang="en-US" dirty="0" err="1" smtClean="0"/>
              <a:t>Sunstein</a:t>
            </a:r>
            <a:r>
              <a:rPr lang="en-US" dirty="0" smtClean="0"/>
              <a:t>: “El </a:t>
            </a:r>
            <a:r>
              <a:rPr lang="en-US" dirty="0" err="1" smtClean="0"/>
              <a:t>fundamento</a:t>
            </a:r>
            <a:r>
              <a:rPr lang="en-US" dirty="0" smtClean="0"/>
              <a:t> de </a:t>
            </a:r>
            <a:r>
              <a:rPr lang="en-US" dirty="0" err="1" smtClean="0"/>
              <a:t>redistribución</a:t>
            </a:r>
            <a:r>
              <a:rPr lang="en-US" dirty="0" smtClean="0"/>
              <a:t> de la </a:t>
            </a:r>
            <a:r>
              <a:rPr lang="en-US" dirty="0" err="1" smtClean="0"/>
              <a:t>regulación</a:t>
            </a:r>
            <a:r>
              <a:rPr lang="en-US" dirty="0" smtClean="0"/>
              <a:t> </a:t>
            </a:r>
            <a:r>
              <a:rPr lang="en-US" dirty="0" err="1" smtClean="0"/>
              <a:t>es</a:t>
            </a:r>
            <a:r>
              <a:rPr lang="en-US" dirty="0" smtClean="0"/>
              <a:t> </a:t>
            </a:r>
            <a:r>
              <a:rPr lang="en-US" dirty="0" err="1" smtClean="0"/>
              <a:t>frecuentemente</a:t>
            </a:r>
            <a:r>
              <a:rPr lang="en-US" dirty="0" smtClean="0"/>
              <a:t> </a:t>
            </a:r>
            <a:r>
              <a:rPr lang="en-US" dirty="0" err="1" smtClean="0"/>
              <a:t>atacado</a:t>
            </a:r>
            <a:r>
              <a:rPr lang="en-US" dirty="0" smtClean="0"/>
              <a:t>, </a:t>
            </a:r>
            <a:r>
              <a:rPr lang="en-US" dirty="0" err="1" smtClean="0"/>
              <a:t>y</a:t>
            </a:r>
            <a:r>
              <a:rPr lang="en-US" dirty="0" smtClean="0"/>
              <a:t> </a:t>
            </a:r>
            <a:r>
              <a:rPr lang="en-US" dirty="0" err="1" smtClean="0"/>
              <a:t>por</a:t>
            </a:r>
            <a:r>
              <a:rPr lang="en-US" dirty="0" smtClean="0"/>
              <a:t> </a:t>
            </a:r>
            <a:r>
              <a:rPr lang="en-US" dirty="0" err="1" smtClean="0"/>
              <a:t>buenas</a:t>
            </a:r>
            <a:r>
              <a:rPr lang="en-US" dirty="0" smtClean="0"/>
              <a:t> </a:t>
            </a:r>
            <a:r>
              <a:rPr lang="en-US" dirty="0" err="1" smtClean="0"/>
              <a:t>razones</a:t>
            </a:r>
            <a:r>
              <a:rPr lang="en-US" dirty="0" smtClean="0"/>
              <a:t>. En general, </a:t>
            </a:r>
            <a:r>
              <a:rPr lang="en-US" dirty="0" err="1" smtClean="0"/>
              <a:t>las</a:t>
            </a:r>
            <a:r>
              <a:rPr lang="en-US" dirty="0" smtClean="0"/>
              <a:t> </a:t>
            </a:r>
            <a:r>
              <a:rPr lang="en-US" dirty="0" err="1" smtClean="0"/>
              <a:t>estrategias</a:t>
            </a:r>
            <a:r>
              <a:rPr lang="en-US" dirty="0" smtClean="0"/>
              <a:t> </a:t>
            </a:r>
            <a:r>
              <a:rPr lang="en-US" dirty="0" err="1" smtClean="0"/>
              <a:t>regulatorias</a:t>
            </a:r>
            <a:r>
              <a:rPr lang="en-US" dirty="0" smtClean="0"/>
              <a:t> son </a:t>
            </a:r>
            <a:r>
              <a:rPr lang="en-US" dirty="0" err="1" smtClean="0"/>
              <a:t>inferiores</a:t>
            </a:r>
            <a:r>
              <a:rPr lang="en-US" dirty="0" smtClean="0"/>
              <a:t> a un </a:t>
            </a:r>
            <a:r>
              <a:rPr lang="en-US" dirty="0" err="1" smtClean="0"/>
              <a:t>pagos</a:t>
            </a:r>
            <a:r>
              <a:rPr lang="en-US" dirty="0" smtClean="0"/>
              <a:t> </a:t>
            </a:r>
            <a:r>
              <a:rPr lang="en-US" dirty="0" err="1" smtClean="0"/>
              <a:t>o</a:t>
            </a:r>
            <a:r>
              <a:rPr lang="en-US" dirty="0" smtClean="0"/>
              <a:t> </a:t>
            </a:r>
            <a:r>
              <a:rPr lang="en-US" dirty="0" err="1" smtClean="0"/>
              <a:t>transferencias</a:t>
            </a:r>
            <a:r>
              <a:rPr lang="en-US" dirty="0" smtClean="0"/>
              <a:t> </a:t>
            </a:r>
            <a:r>
              <a:rPr lang="en-US" dirty="0" err="1" smtClean="0"/>
              <a:t>directas</a:t>
            </a:r>
            <a:r>
              <a:rPr lang="en-US" dirty="0" smtClean="0"/>
              <a:t> </a:t>
            </a:r>
            <a:r>
              <a:rPr lang="en-US" dirty="0" err="1" smtClean="0"/>
              <a:t>como</a:t>
            </a:r>
            <a:r>
              <a:rPr lang="en-US" dirty="0" smtClean="0"/>
              <a:t> </a:t>
            </a:r>
            <a:r>
              <a:rPr lang="en-US" dirty="0" err="1" smtClean="0"/>
              <a:t>medio</a:t>
            </a:r>
            <a:r>
              <a:rPr lang="en-US" dirty="0" smtClean="0"/>
              <a:t> de </a:t>
            </a:r>
            <a:r>
              <a:rPr lang="en-US" dirty="0" err="1" smtClean="0"/>
              <a:t>redistribución</a:t>
            </a:r>
            <a:r>
              <a:rPr lang="en-US" dirty="0" smtClean="0"/>
              <a:t> de la </a:t>
            </a:r>
            <a:r>
              <a:rPr lang="en-US" dirty="0" err="1" smtClean="0"/>
              <a:t>riqueza</a:t>
            </a:r>
            <a:r>
              <a:rPr lang="en-US" dirty="0" smtClean="0"/>
              <a: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Fallas</a:t>
            </a:r>
            <a:r>
              <a:rPr lang="en-US" dirty="0" smtClean="0"/>
              <a:t> del </a:t>
            </a:r>
            <a:r>
              <a:rPr lang="en-US" dirty="0" err="1" smtClean="0"/>
              <a:t>individuo</a:t>
            </a:r>
            <a:r>
              <a:rPr lang="en-US" dirty="0" smtClean="0"/>
              <a:t> (1)</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La </a:t>
            </a:r>
            <a:r>
              <a:rPr lang="en-US" dirty="0" err="1" smtClean="0"/>
              <a:t>teor</a:t>
            </a:r>
            <a:r>
              <a:rPr lang="en-US" dirty="0" err="1" smtClean="0"/>
              <a:t>ía</a:t>
            </a:r>
            <a:r>
              <a:rPr lang="en-US" dirty="0" smtClean="0"/>
              <a:t> </a:t>
            </a:r>
            <a:r>
              <a:rPr lang="en-US" dirty="0" err="1" smtClean="0"/>
              <a:t>tradicional</a:t>
            </a:r>
            <a:r>
              <a:rPr lang="en-US" dirty="0" smtClean="0"/>
              <a:t>: </a:t>
            </a:r>
            <a:r>
              <a:rPr lang="en-US" i="1" dirty="0" smtClean="0"/>
              <a:t>homo </a:t>
            </a:r>
            <a:r>
              <a:rPr lang="en-US" i="1" dirty="0" err="1" smtClean="0"/>
              <a:t>economicus</a:t>
            </a:r>
            <a:endParaRPr lang="en-US" dirty="0" smtClean="0"/>
          </a:p>
          <a:p>
            <a:endParaRPr lang="en-US" dirty="0" smtClean="0"/>
          </a:p>
          <a:p>
            <a:endParaRPr lang="en-US" dirty="0" smtClean="0"/>
          </a:p>
          <a:p>
            <a:r>
              <a:rPr lang="en-US" dirty="0" smtClean="0"/>
              <a:t>La </a:t>
            </a:r>
            <a:r>
              <a:rPr lang="en-US" dirty="0" err="1" smtClean="0"/>
              <a:t>realidad</a:t>
            </a:r>
            <a:r>
              <a:rPr lang="en-US" dirty="0" smtClean="0"/>
              <a:t>: </a:t>
            </a:r>
            <a:r>
              <a:rPr lang="en-US" i="1" dirty="0" smtClean="0"/>
              <a:t>homo sapiens</a:t>
            </a:r>
            <a:endParaRPr lang="en-US" dirty="0" smtClean="0"/>
          </a:p>
          <a:p>
            <a:pPr lvl="1"/>
            <a:r>
              <a:rPr lang="en-US" dirty="0" smtClean="0"/>
              <a:t>La </a:t>
            </a:r>
            <a:r>
              <a:rPr lang="en-US" dirty="0" err="1" smtClean="0"/>
              <a:t>funci</a:t>
            </a:r>
            <a:r>
              <a:rPr lang="en-US" dirty="0" err="1" smtClean="0"/>
              <a:t>ón</a:t>
            </a:r>
            <a:r>
              <a:rPr lang="en-US" dirty="0" smtClean="0"/>
              <a:t> de </a:t>
            </a:r>
            <a:r>
              <a:rPr lang="en-US" dirty="0" err="1" smtClean="0"/>
              <a:t>utilidad</a:t>
            </a:r>
            <a:endParaRPr lang="en-US" dirty="0" smtClean="0"/>
          </a:p>
          <a:p>
            <a:pPr lvl="2"/>
            <a:r>
              <a:rPr lang="en-US" dirty="0" err="1" smtClean="0"/>
              <a:t>Altruismo</a:t>
            </a:r>
            <a:r>
              <a:rPr lang="en-US" dirty="0" smtClean="0"/>
              <a:t>, </a:t>
            </a:r>
            <a:r>
              <a:rPr lang="en-US" dirty="0" err="1" smtClean="0"/>
              <a:t>reciprocidad</a:t>
            </a:r>
            <a:r>
              <a:rPr lang="en-US" dirty="0" smtClean="0"/>
              <a:t>, </a:t>
            </a:r>
            <a:r>
              <a:rPr lang="en-US" dirty="0" err="1" smtClean="0"/>
              <a:t>emociones</a:t>
            </a:r>
            <a:r>
              <a:rPr lang="en-US" dirty="0" smtClean="0"/>
              <a:t>, </a:t>
            </a:r>
            <a:r>
              <a:rPr lang="en-US" dirty="0" err="1" smtClean="0"/>
              <a:t>creencias</a:t>
            </a:r>
            <a:r>
              <a:rPr lang="en-US" dirty="0" smtClean="0"/>
              <a:t>, </a:t>
            </a:r>
            <a:r>
              <a:rPr lang="en-US" dirty="0" err="1" smtClean="0"/>
              <a:t>puntos</a:t>
            </a:r>
            <a:r>
              <a:rPr lang="en-US" dirty="0" smtClean="0"/>
              <a:t> de </a:t>
            </a:r>
            <a:r>
              <a:rPr lang="en-US" dirty="0" err="1" smtClean="0"/>
              <a:t>referencia</a:t>
            </a:r>
            <a:endParaRPr lang="en-US" dirty="0" smtClean="0"/>
          </a:p>
          <a:p>
            <a:pPr lvl="2"/>
            <a:r>
              <a:rPr lang="en-US" dirty="0" smtClean="0"/>
              <a:t>“Constructed preferences”</a:t>
            </a:r>
          </a:p>
          <a:p>
            <a:pPr lvl="1"/>
            <a:r>
              <a:rPr lang="en-US" dirty="0" err="1" smtClean="0"/>
              <a:t>Manejo</a:t>
            </a:r>
            <a:r>
              <a:rPr lang="en-US" dirty="0" smtClean="0"/>
              <a:t> de </a:t>
            </a:r>
            <a:r>
              <a:rPr lang="en-US" dirty="0" err="1" smtClean="0"/>
              <a:t>información</a:t>
            </a:r>
            <a:endParaRPr lang="en-US" dirty="0" smtClean="0"/>
          </a:p>
          <a:p>
            <a:pPr lvl="2"/>
            <a:r>
              <a:rPr lang="en-US" dirty="0" smtClean="0"/>
              <a:t>Cognitive biases, motivated beliefs, </a:t>
            </a:r>
            <a:r>
              <a:rPr lang="en-US" dirty="0" err="1" smtClean="0"/>
              <a:t>exceso</a:t>
            </a:r>
            <a:r>
              <a:rPr lang="en-US" dirty="0" smtClean="0"/>
              <a:t> de </a:t>
            </a:r>
            <a:r>
              <a:rPr lang="en-US" dirty="0" err="1" smtClean="0"/>
              <a:t>optimismo</a:t>
            </a:r>
            <a:r>
              <a:rPr lang="en-US" dirty="0" smtClean="0"/>
              <a:t>, </a:t>
            </a:r>
            <a:r>
              <a:rPr lang="en-US" dirty="0" err="1" smtClean="0"/>
              <a:t>memoria</a:t>
            </a:r>
            <a:r>
              <a:rPr lang="en-US" dirty="0" smtClean="0"/>
              <a:t> </a:t>
            </a:r>
            <a:r>
              <a:rPr lang="en-US" dirty="0" err="1" smtClean="0"/>
              <a:t>imperfecta</a:t>
            </a:r>
            <a:endParaRPr lang="en-US" dirty="0"/>
          </a:p>
        </p:txBody>
      </p:sp>
      <p:graphicFrame>
        <p:nvGraphicFramePr>
          <p:cNvPr id="22530" name="Object 2"/>
          <p:cNvGraphicFramePr>
            <a:graphicFrameLocks noChangeAspect="1"/>
          </p:cNvGraphicFramePr>
          <p:nvPr/>
        </p:nvGraphicFramePr>
        <p:xfrm>
          <a:off x="2133600" y="2438400"/>
          <a:ext cx="3159815" cy="692150"/>
        </p:xfrm>
        <a:graphic>
          <a:graphicData uri="http://schemas.openxmlformats.org/presentationml/2006/ole">
            <p:oleObj spid="_x0000_s22530" name="Equation" r:id="rId3" imgW="1333500" imgH="292100" progId="Equation.3">
              <p:embed/>
            </p:oleObj>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Fallas</a:t>
            </a:r>
            <a:r>
              <a:rPr lang="en-US" dirty="0" smtClean="0"/>
              <a:t> del </a:t>
            </a:r>
            <a:r>
              <a:rPr lang="en-US" dirty="0" err="1" smtClean="0"/>
              <a:t>individuo</a:t>
            </a:r>
            <a:r>
              <a:rPr lang="en-US" dirty="0" smtClean="0"/>
              <a:t> (2)</a:t>
            </a:r>
            <a:endParaRPr lang="en-US" dirty="0"/>
          </a:p>
        </p:txBody>
      </p:sp>
      <p:sp>
        <p:nvSpPr>
          <p:cNvPr id="3" name="Content Placeholder 2"/>
          <p:cNvSpPr>
            <a:spLocks noGrp="1"/>
          </p:cNvSpPr>
          <p:nvPr>
            <p:ph idx="1"/>
          </p:nvPr>
        </p:nvSpPr>
        <p:spPr/>
        <p:txBody>
          <a:bodyPr/>
          <a:lstStyle/>
          <a:p>
            <a:pPr lvl="1"/>
            <a:r>
              <a:rPr lang="en-US" dirty="0" err="1" smtClean="0"/>
              <a:t>Descuento</a:t>
            </a:r>
            <a:r>
              <a:rPr lang="en-US" dirty="0" smtClean="0"/>
              <a:t> (el </a:t>
            </a:r>
            <a:r>
              <a:rPr lang="en-US" dirty="0" err="1" smtClean="0"/>
              <a:t>futuro</a:t>
            </a:r>
            <a:r>
              <a:rPr lang="en-US" dirty="0" smtClean="0"/>
              <a:t>)</a:t>
            </a:r>
          </a:p>
          <a:p>
            <a:pPr lvl="2"/>
            <a:r>
              <a:rPr lang="en-US" dirty="0" smtClean="0"/>
              <a:t>Present bias, </a:t>
            </a:r>
            <a:r>
              <a:rPr lang="en-US" dirty="0" err="1" smtClean="0"/>
              <a:t>descuento</a:t>
            </a:r>
            <a:r>
              <a:rPr lang="en-US" dirty="0" smtClean="0"/>
              <a:t> </a:t>
            </a:r>
            <a:r>
              <a:rPr lang="en-US" dirty="0" err="1" smtClean="0"/>
              <a:t>hiperb</a:t>
            </a:r>
            <a:r>
              <a:rPr lang="en-US" dirty="0" err="1" smtClean="0"/>
              <a:t>ólico</a:t>
            </a:r>
            <a:r>
              <a:rPr lang="en-US" dirty="0" smtClean="0"/>
              <a:t>, </a:t>
            </a:r>
            <a:r>
              <a:rPr lang="en-US" dirty="0" err="1" smtClean="0"/>
              <a:t>inconsistencia</a:t>
            </a:r>
            <a:r>
              <a:rPr lang="en-US" dirty="0" smtClean="0"/>
              <a:t> temporal, </a:t>
            </a:r>
            <a:r>
              <a:rPr lang="en-US" dirty="0" err="1" smtClean="0"/>
              <a:t>tentaciones</a:t>
            </a:r>
            <a:endParaRPr lang="en-US" dirty="0" smtClean="0"/>
          </a:p>
          <a:p>
            <a:pPr lvl="1"/>
            <a:r>
              <a:rPr lang="en-US" dirty="0" err="1" smtClean="0"/>
              <a:t>Maximización</a:t>
            </a:r>
            <a:endParaRPr lang="en-US" dirty="0" smtClean="0"/>
          </a:p>
          <a:p>
            <a:pPr lvl="2"/>
            <a:r>
              <a:rPr lang="en-US" dirty="0" smtClean="0"/>
              <a:t>Bounded rationality</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Algunos</a:t>
            </a:r>
            <a:r>
              <a:rPr lang="en-US" dirty="0" smtClean="0"/>
              <a:t> </a:t>
            </a:r>
            <a:r>
              <a:rPr lang="en-US" dirty="0" err="1" smtClean="0"/>
              <a:t>juegos</a:t>
            </a:r>
            <a:endParaRPr lang="en-US" dirty="0"/>
          </a:p>
        </p:txBody>
      </p:sp>
      <p:sp>
        <p:nvSpPr>
          <p:cNvPr id="3" name="Content Placeholder 2"/>
          <p:cNvSpPr>
            <a:spLocks noGrp="1"/>
          </p:cNvSpPr>
          <p:nvPr>
            <p:ph idx="1"/>
          </p:nvPr>
        </p:nvSpPr>
        <p:spPr/>
        <p:txBody>
          <a:bodyPr/>
          <a:lstStyle/>
          <a:p>
            <a:r>
              <a:rPr lang="en-US" dirty="0" smtClean="0"/>
              <a:t>Ultimatum</a:t>
            </a:r>
          </a:p>
          <a:p>
            <a:r>
              <a:rPr lang="en-US" dirty="0" smtClean="0"/>
              <a:t>Von Neumann</a:t>
            </a:r>
          </a:p>
          <a:p>
            <a:r>
              <a:rPr lang="en-US" dirty="0" err="1" smtClean="0"/>
              <a:t>Bienes</a:t>
            </a:r>
            <a:r>
              <a:rPr lang="en-US" dirty="0" smtClean="0"/>
              <a:t> </a:t>
            </a:r>
            <a:r>
              <a:rPr lang="en-US" dirty="0" err="1" smtClean="0"/>
              <a:t>p</a:t>
            </a:r>
            <a:r>
              <a:rPr lang="en-US" dirty="0" err="1" smtClean="0"/>
              <a:t>úblicos</a:t>
            </a:r>
            <a:r>
              <a:rPr lang="en-US" dirty="0" smtClean="0"/>
              <a:t> con </a:t>
            </a:r>
            <a:r>
              <a:rPr lang="en-US" dirty="0" err="1" smtClean="0"/>
              <a:t>castigo</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Module.thmx</Template>
  <TotalTime>936</TotalTime>
  <Words>546</Words>
  <Application>Microsoft Macintosh PowerPoint</Application>
  <PresentationFormat>On-screen Show (4:3)</PresentationFormat>
  <Paragraphs>78</Paragraphs>
  <Slides>11</Slides>
  <Notes>0</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11</vt:i4>
      </vt:variant>
    </vt:vector>
  </HeadingPairs>
  <TitlesOfParts>
    <vt:vector size="13" baseType="lpstr">
      <vt:lpstr>Module</vt:lpstr>
      <vt:lpstr>Microsoft Equation</vt:lpstr>
      <vt:lpstr>Nuevas Formas de Intervención Administrativa</vt:lpstr>
      <vt:lpstr>Excursus: Premios Nobeles de Economía</vt:lpstr>
      <vt:lpstr>Tragedia de los comunes  (visión clásica)</vt:lpstr>
      <vt:lpstr>Tragedia de los anti-comunes</vt:lpstr>
      <vt:lpstr>Fallas no vinculadas a la eficiencia</vt:lpstr>
      <vt:lpstr>Redistribución</vt:lpstr>
      <vt:lpstr>Fallas del individuo (1)</vt:lpstr>
      <vt:lpstr>Fallas del individuo (2)</vt:lpstr>
      <vt:lpstr>Algunos juegos</vt:lpstr>
      <vt:lpstr>Regulación de pensiones</vt:lpstr>
      <vt:lpstr>Problemas behavioral</vt:lpstr>
    </vt:vector>
  </TitlesOfParts>
  <Company>Santiago Montt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Nuevas Formas de Intervención Administrativa</dc:title>
  <dc:creator>Santiago Montt</dc:creator>
  <cp:lastModifiedBy>Santiago Montt</cp:lastModifiedBy>
  <cp:revision>45</cp:revision>
  <dcterms:created xsi:type="dcterms:W3CDTF">2009-10-15T02:16:59Z</dcterms:created>
  <dcterms:modified xsi:type="dcterms:W3CDTF">2009-10-15T04:11:31Z</dcterms:modified>
</cp:coreProperties>
</file>