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83" r:id="rId4"/>
    <p:sldId id="284" r:id="rId5"/>
    <p:sldId id="285" r:id="rId6"/>
    <p:sldId id="286" r:id="rId7"/>
    <p:sldId id="287" r:id="rId8"/>
    <p:sldId id="290" r:id="rId9"/>
    <p:sldId id="295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</a:p>
          <a:p>
            <a:r>
              <a:rPr lang="en-US" dirty="0" err="1" smtClean="0"/>
              <a:t>Introducción</a:t>
            </a:r>
            <a:r>
              <a:rPr lang="en-US" dirty="0" smtClean="0"/>
              <a:t> al Estado </a:t>
            </a:r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2 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al </a:t>
            </a:r>
            <a:r>
              <a:rPr lang="en-US" dirty="0" err="1" smtClean="0"/>
              <a:t>mundo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fallas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1.	Fallas de mercado</a:t>
            </a:r>
            <a:endParaRPr lang="en-US" dirty="0" smtClean="0"/>
          </a:p>
          <a:p>
            <a:r>
              <a:rPr lang="es-ES_tradnl" dirty="0" smtClean="0"/>
              <a:t>2.	Fallas de gobierno</a:t>
            </a:r>
            <a:endParaRPr lang="en-US" dirty="0" smtClean="0"/>
          </a:p>
          <a:p>
            <a:r>
              <a:rPr lang="es-ES_tradnl" dirty="0" smtClean="0"/>
              <a:t>3. 	Fallas sociales</a:t>
            </a:r>
            <a:endParaRPr lang="en-US" dirty="0" smtClean="0"/>
          </a:p>
          <a:p>
            <a:r>
              <a:rPr lang="es-ES_tradnl" dirty="0" smtClean="0"/>
              <a:t>4.	Fallas del individuo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Teorías</a:t>
            </a:r>
            <a:r>
              <a:rPr lang="en-US" dirty="0" smtClean="0"/>
              <a:t> de la </a:t>
            </a:r>
            <a:r>
              <a:rPr lang="en-US" dirty="0" err="1" smtClean="0"/>
              <a:t>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1.	Teorías del interés público</a:t>
            </a:r>
            <a:endParaRPr lang="en-US" dirty="0" smtClean="0"/>
          </a:p>
          <a:p>
            <a:r>
              <a:rPr lang="es-ES_tradnl" dirty="0" smtClean="0"/>
              <a:t>2. 	Teorías de la captura del regulador </a:t>
            </a:r>
            <a:endParaRPr lang="en-US" dirty="0" smtClean="0"/>
          </a:p>
          <a:p>
            <a:r>
              <a:rPr lang="es-ES_tradnl" dirty="0" smtClean="0"/>
              <a:t>3. 	Otros intentos por escapar a la dicotomía interés público-captura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institucional</a:t>
            </a:r>
            <a:r>
              <a:rPr lang="en-US" dirty="0" smtClean="0"/>
              <a:t> de la </a:t>
            </a:r>
            <a:r>
              <a:rPr lang="en-US" dirty="0" err="1" smtClean="0"/>
              <a:t>Administración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Administración y regulación: entre el Congreso y los Tribunales</a:t>
            </a:r>
            <a:endParaRPr lang="en-US" dirty="0" smtClean="0"/>
          </a:p>
          <a:p>
            <a:pPr lvl="1"/>
            <a:r>
              <a:rPr lang="es-ES_tradnl" dirty="0" smtClean="0"/>
              <a:t>Administración y Congreso: Relación Ley-Reglamento</a:t>
            </a:r>
            <a:endParaRPr lang="en-US" dirty="0" smtClean="0"/>
          </a:p>
          <a:p>
            <a:pPr lvl="1"/>
            <a:r>
              <a:rPr lang="es-ES_tradnl" dirty="0" smtClean="0"/>
              <a:t>Administración vs. Tribunales: Control judicial de la Administración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1.	Economía de los monopolios naturales</a:t>
            </a:r>
            <a:endParaRPr lang="en-US" dirty="0" smtClean="0"/>
          </a:p>
          <a:p>
            <a:r>
              <a:rPr lang="es-ES_tradnl" dirty="0" smtClean="0"/>
              <a:t>2.	Regulación de precios: visión histórica y comparada</a:t>
            </a:r>
            <a:endParaRPr lang="en-US" dirty="0" smtClean="0"/>
          </a:p>
          <a:p>
            <a:r>
              <a:rPr lang="es-ES_tradnl" dirty="0" smtClean="0"/>
              <a:t>3. 	</a:t>
            </a:r>
            <a:r>
              <a:rPr lang="es-ES_tradnl" dirty="0" err="1" smtClean="0"/>
              <a:t>Governanza</a:t>
            </a:r>
            <a:r>
              <a:rPr lang="es-ES_tradnl" dirty="0" smtClean="0"/>
              <a:t> de los sistemas regulatorios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Instrumentos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técnicas</a:t>
            </a:r>
            <a:r>
              <a:rPr lang="en-US" dirty="0" smtClean="0"/>
              <a:t> </a:t>
            </a:r>
            <a:r>
              <a:rPr lang="en-US" dirty="0" err="1" smtClean="0"/>
              <a:t>regulatorias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Instrumentos regulatorios: ventajas y desventajas relativas</a:t>
            </a:r>
            <a:endParaRPr lang="en-US" dirty="0" smtClean="0"/>
          </a:p>
          <a:p>
            <a:r>
              <a:rPr lang="es-ES_tradnl" dirty="0" smtClean="0"/>
              <a:t>Elección de instrumentos: qué, cómo y cuándo funciona (o no funciona)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Cumplimiento</a:t>
            </a:r>
            <a:r>
              <a:rPr lang="en-US" dirty="0" smtClean="0"/>
              <a:t> de la </a:t>
            </a:r>
            <a:r>
              <a:rPr lang="en-US" dirty="0" err="1" smtClean="0"/>
              <a:t>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Control y cumplimiento de la ley</a:t>
            </a:r>
            <a:endParaRPr lang="en-US" dirty="0" smtClean="0"/>
          </a:p>
          <a:p>
            <a:pPr lvl="1"/>
            <a:r>
              <a:rPr lang="es-ES_tradnl" dirty="0" smtClean="0"/>
              <a:t>1. De la promulgación de la ley a su cumplimiento en el mundo real</a:t>
            </a:r>
          </a:p>
          <a:p>
            <a:pPr lvl="1"/>
            <a:r>
              <a:rPr lang="es-ES_tradnl" dirty="0" smtClean="0"/>
              <a:t>2. Conducta de las agencias</a:t>
            </a:r>
          </a:p>
          <a:p>
            <a:pPr lvl="1"/>
            <a:r>
              <a:rPr lang="es-ES_tradnl" dirty="0" smtClean="0"/>
              <a:t>3. Control y cumplimiento de la ley por parte de los privados</a:t>
            </a: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riesgos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Riesgos y el rol de las ciencias en la regulación</a:t>
            </a:r>
            <a:endParaRPr lang="en-US" dirty="0" smtClean="0"/>
          </a:p>
          <a:p>
            <a:pPr lvl="1"/>
            <a:r>
              <a:rPr lang="es-ES_tradnl" dirty="0" smtClean="0"/>
              <a:t>1. Introducción a la regulación de riesgos</a:t>
            </a:r>
            <a:endParaRPr lang="en-US" dirty="0" smtClean="0"/>
          </a:p>
          <a:p>
            <a:pPr lvl="1"/>
            <a:r>
              <a:rPr lang="es-ES_tradnl" dirty="0" smtClean="0"/>
              <a:t>2. Democracia vs. expertos</a:t>
            </a:r>
            <a:endParaRPr lang="en-US" dirty="0" smtClean="0"/>
          </a:p>
          <a:p>
            <a:pPr lvl="1"/>
            <a:r>
              <a:rPr lang="es-ES_tradnl" dirty="0" smtClean="0"/>
              <a:t>3. Incertidumbre y el principio precautorio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Globalización y regulación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Delegación de poderes y organismos supranacionales</a:t>
            </a:r>
            <a:endParaRPr lang="en-US" dirty="0" smtClean="0"/>
          </a:p>
          <a:p>
            <a:r>
              <a:rPr lang="es-ES_tradnl" dirty="0" smtClean="0"/>
              <a:t>Legitimidad y “</a:t>
            </a:r>
            <a:r>
              <a:rPr lang="es-ES_tradnl" dirty="0" err="1" smtClean="0"/>
              <a:t>accountability</a:t>
            </a:r>
            <a:r>
              <a:rPr lang="es-ES_tradnl" dirty="0" smtClean="0"/>
              <a:t>” en un mundo globalizado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qué</a:t>
            </a:r>
            <a:r>
              <a:rPr lang="en-US" dirty="0" smtClean="0"/>
              <a:t> se </a:t>
            </a:r>
            <a:r>
              <a:rPr lang="en-US" dirty="0" err="1" smtClean="0"/>
              <a:t>trata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curso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“¡</a:t>
            </a:r>
            <a:r>
              <a:rPr lang="en-US" dirty="0" err="1" smtClean="0"/>
              <a:t>Protégenos</a:t>
            </a:r>
            <a:r>
              <a:rPr lang="en-US" dirty="0" smtClean="0"/>
              <a:t>, Oh </a:t>
            </a:r>
            <a:r>
              <a:rPr lang="en-US" dirty="0" err="1" smtClean="0"/>
              <a:t>Gobierno</a:t>
            </a:r>
            <a:r>
              <a:rPr lang="en-US" dirty="0" smtClean="0"/>
              <a:t>, del </a:t>
            </a:r>
            <a:r>
              <a:rPr lang="en-US" dirty="0" err="1" smtClean="0"/>
              <a:t>daño</a:t>
            </a:r>
            <a:r>
              <a:rPr lang="en-US" dirty="0" smtClean="0"/>
              <a:t>! </a:t>
            </a:r>
            <a:r>
              <a:rPr lang="en-US" dirty="0" err="1" smtClean="0"/>
              <a:t>Protégenos</a:t>
            </a:r>
            <a:r>
              <a:rPr lang="en-US" dirty="0" smtClean="0"/>
              <a:t>, </a:t>
            </a:r>
            <a:r>
              <a:rPr lang="en-US" dirty="0" err="1" smtClean="0"/>
              <a:t>puesto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encontramos</a:t>
            </a:r>
            <a:r>
              <a:rPr lang="en-US" dirty="0" smtClean="0"/>
              <a:t> </a:t>
            </a:r>
            <a:r>
              <a:rPr lang="en-US" dirty="0" err="1" smtClean="0"/>
              <a:t>rodeamos</a:t>
            </a:r>
            <a:r>
              <a:rPr lang="en-US" dirty="0" smtClean="0"/>
              <a:t> de los </a:t>
            </a:r>
            <a:r>
              <a:rPr lang="en-US" dirty="0" err="1" smtClean="0"/>
              <a:t>efectos</a:t>
            </a:r>
            <a:r>
              <a:rPr lang="en-US" dirty="0" smtClean="0"/>
              <a:t> </a:t>
            </a:r>
            <a:r>
              <a:rPr lang="en-US" dirty="0" err="1" smtClean="0"/>
              <a:t>colaterales</a:t>
            </a:r>
            <a:r>
              <a:rPr lang="en-US" dirty="0" smtClean="0"/>
              <a:t> del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productivo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modernas</a:t>
            </a:r>
            <a:r>
              <a:rPr lang="en-US" dirty="0" smtClean="0"/>
              <a:t> </a:t>
            </a:r>
            <a:r>
              <a:rPr lang="en-US" dirty="0" err="1" smtClean="0"/>
              <a:t>tecnologías</a:t>
            </a:r>
            <a:r>
              <a:rPr lang="en-US" dirty="0" smtClean="0"/>
              <a:t>.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vivimos</a:t>
            </a:r>
            <a:r>
              <a:rPr lang="en-US" dirty="0" smtClean="0"/>
              <a:t> </a:t>
            </a:r>
            <a:r>
              <a:rPr lang="en-US" dirty="0" err="1" smtClean="0"/>
              <a:t>bajo</a:t>
            </a:r>
            <a:r>
              <a:rPr lang="en-US" dirty="0" smtClean="0"/>
              <a:t> el </a:t>
            </a:r>
            <a:r>
              <a:rPr lang="en-US" dirty="0" err="1" smtClean="0"/>
              <a:t>temor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ingenir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inhalar</a:t>
            </a:r>
            <a:r>
              <a:rPr lang="en-US" dirty="0" smtClean="0"/>
              <a:t> </a:t>
            </a:r>
            <a:r>
              <a:rPr lang="en-US" dirty="0" err="1" smtClean="0"/>
              <a:t>tóxinas</a:t>
            </a:r>
            <a:r>
              <a:rPr lang="en-US" dirty="0" smtClean="0"/>
              <a:t> invisibles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tóxicas</a:t>
            </a:r>
            <a:r>
              <a:rPr lang="en-US" dirty="0" smtClean="0"/>
              <a:t>… </a:t>
            </a:r>
            <a:r>
              <a:rPr lang="en-US" dirty="0" err="1" smtClean="0"/>
              <a:t>Somos</a:t>
            </a:r>
            <a:r>
              <a:rPr lang="en-US" dirty="0" smtClean="0"/>
              <a:t> </a:t>
            </a:r>
            <a:r>
              <a:rPr lang="en-US" dirty="0" err="1" smtClean="0"/>
              <a:t>vulnerables</a:t>
            </a:r>
            <a:r>
              <a:rPr lang="en-US" dirty="0" smtClean="0"/>
              <a:t> a los </a:t>
            </a:r>
            <a:r>
              <a:rPr lang="en-US" dirty="0" err="1" smtClean="0"/>
              <a:t>peligros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los </a:t>
            </a:r>
            <a:r>
              <a:rPr lang="en-US" dirty="0" err="1" smtClean="0"/>
              <a:t>productos</a:t>
            </a:r>
            <a:r>
              <a:rPr lang="en-US" dirty="0" smtClean="0"/>
              <a:t>, </a:t>
            </a:r>
            <a:r>
              <a:rPr lang="en-US" dirty="0" err="1" smtClean="0"/>
              <a:t>también</a:t>
            </a:r>
            <a:r>
              <a:rPr lang="en-US" dirty="0" smtClean="0"/>
              <a:t> de </a:t>
            </a:r>
            <a:r>
              <a:rPr lang="en-US" dirty="0" err="1" smtClean="0"/>
              <a:t>promotores</a:t>
            </a:r>
            <a:r>
              <a:rPr lang="en-US" dirty="0" smtClean="0"/>
              <a:t> </a:t>
            </a:r>
            <a:r>
              <a:rPr lang="en-US" dirty="0" err="1" smtClean="0"/>
              <a:t>tramposos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errores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r>
              <a:rPr lang="en-US" dirty="0" smtClean="0"/>
              <a:t>. En el </a:t>
            </a:r>
            <a:r>
              <a:rPr lang="en-US" dirty="0" err="1" smtClean="0"/>
              <a:t>nombre</a:t>
            </a:r>
            <a:r>
              <a:rPr lang="en-US" dirty="0" smtClean="0"/>
              <a:t> de la </a:t>
            </a:r>
            <a:r>
              <a:rPr lang="en-US" dirty="0" err="1" smtClean="0"/>
              <a:t>decencia</a:t>
            </a:r>
            <a:r>
              <a:rPr lang="en-US" dirty="0" smtClean="0"/>
              <a:t> </a:t>
            </a:r>
            <a:r>
              <a:rPr lang="en-US" dirty="0" err="1" smtClean="0"/>
              <a:t>humana</a:t>
            </a:r>
            <a:r>
              <a:rPr lang="en-US" dirty="0" smtClean="0"/>
              <a:t>, Oh </a:t>
            </a:r>
            <a:r>
              <a:rPr lang="en-US" dirty="0" err="1" smtClean="0"/>
              <a:t>Gobierno</a:t>
            </a:r>
            <a:r>
              <a:rPr lang="en-US" dirty="0" smtClean="0"/>
              <a:t>, </a:t>
            </a:r>
            <a:r>
              <a:rPr lang="en-US" dirty="0" err="1" smtClean="0"/>
              <a:t>protégenos</a:t>
            </a:r>
            <a:r>
              <a:rPr lang="en-US" dirty="0" smtClean="0"/>
              <a:t> del </a:t>
            </a:r>
            <a:r>
              <a:rPr lang="en-US" dirty="0" err="1" smtClean="0"/>
              <a:t>daño</a:t>
            </a:r>
            <a:r>
              <a:rPr lang="en-US" dirty="0" smtClean="0"/>
              <a:t>!”. </a:t>
            </a:r>
            <a:r>
              <a:rPr lang="en-US" dirty="0" err="1" smtClean="0"/>
              <a:t>Oración</a:t>
            </a:r>
            <a:r>
              <a:rPr lang="en-US" dirty="0" smtClean="0"/>
              <a:t> de Robert A. </a:t>
            </a:r>
            <a:r>
              <a:rPr lang="en-US" dirty="0" err="1" smtClean="0"/>
              <a:t>Kagan</a:t>
            </a:r>
            <a:r>
              <a:rPr lang="en-US" dirty="0" smtClean="0"/>
              <a:t>, Adversarial Legalism (Harvard 2003) 159.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“</a:t>
            </a:r>
            <a:r>
              <a:rPr lang="en-US" dirty="0" err="1" smtClean="0"/>
              <a:t>política</a:t>
            </a:r>
            <a:r>
              <a:rPr lang="en-US" dirty="0" smtClean="0"/>
              <a:t>”: </a:t>
            </a:r>
            <a:br>
              <a:rPr lang="en-US" dirty="0" smtClean="0"/>
            </a:b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mundo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vivimos</a:t>
            </a:r>
            <a:endParaRPr lang="en-US" dirty="0" smtClean="0"/>
          </a:p>
          <a:p>
            <a:pPr lvl="1"/>
            <a:r>
              <a:rPr lang="en-US" dirty="0" err="1" smtClean="0"/>
              <a:t>Perspectiva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oye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endParaRPr lang="en-US" dirty="0" smtClean="0"/>
          </a:p>
          <a:p>
            <a:pPr lvl="2"/>
            <a:r>
              <a:rPr lang="en-US" dirty="0" smtClean="0"/>
              <a:t>El </a:t>
            </a:r>
            <a:r>
              <a:rPr lang="en-US" dirty="0" err="1" smtClean="0"/>
              <a:t>modelo</a:t>
            </a:r>
            <a:r>
              <a:rPr lang="en-US" dirty="0" smtClean="0"/>
              <a:t> “neoliberal”</a:t>
            </a:r>
          </a:p>
          <a:p>
            <a:pPr lvl="2"/>
            <a:r>
              <a:rPr lang="en-US" dirty="0" smtClean="0"/>
              <a:t>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campea</a:t>
            </a:r>
            <a:r>
              <a:rPr lang="en-US" dirty="0" smtClean="0"/>
              <a:t> con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suerte</a:t>
            </a:r>
            <a:r>
              <a:rPr lang="en-US" dirty="0" smtClean="0"/>
              <a:t> de </a:t>
            </a:r>
            <a:r>
              <a:rPr lang="en-US" dirty="0" err="1" smtClean="0"/>
              <a:t>consecuencias</a:t>
            </a:r>
            <a:r>
              <a:rPr lang="en-US" dirty="0" smtClean="0"/>
              <a:t> </a:t>
            </a:r>
            <a:r>
              <a:rPr lang="en-US" dirty="0" err="1" smtClean="0"/>
              <a:t>negativas</a:t>
            </a:r>
            <a:endParaRPr lang="en-US" dirty="0" smtClean="0"/>
          </a:p>
          <a:p>
            <a:r>
              <a:rPr lang="en-US" dirty="0" err="1" smtClean="0"/>
              <a:t>Veamos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cierto</a:t>
            </a:r>
            <a:r>
              <a:rPr lang="en-US" dirty="0" smtClean="0"/>
              <a:t> en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ejemplos</a:t>
            </a:r>
            <a:r>
              <a:rPr lang="en-US" dirty="0" smtClean="0"/>
              <a:t> </a:t>
            </a:r>
            <a:r>
              <a:rPr lang="en-US" dirty="0" err="1" smtClean="0"/>
              <a:t>concretos</a:t>
            </a:r>
            <a:endParaRPr lang="en-US" dirty="0" smtClean="0"/>
          </a:p>
          <a:p>
            <a:pPr lvl="1"/>
            <a:r>
              <a:rPr lang="en-US" dirty="0" err="1" smtClean="0"/>
              <a:t>Transporte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, </a:t>
            </a:r>
            <a:r>
              <a:rPr lang="en-US" dirty="0" err="1" smtClean="0"/>
              <a:t>telefonía</a:t>
            </a:r>
            <a:r>
              <a:rPr lang="en-US" dirty="0" smtClean="0"/>
              <a:t>, </a:t>
            </a:r>
            <a:r>
              <a:rPr lang="en-US" dirty="0" err="1" smtClean="0"/>
              <a:t>isapres</a:t>
            </a:r>
            <a:r>
              <a:rPr lang="en-US" dirty="0" smtClean="0"/>
              <a:t>, </a:t>
            </a:r>
            <a:r>
              <a:rPr lang="en-US" dirty="0" err="1" smtClean="0"/>
              <a:t>AFPs</a:t>
            </a:r>
            <a:r>
              <a:rPr lang="en-US" dirty="0" smtClean="0"/>
              <a:t>, etc.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Mediana</a:t>
            </a:r>
            <a:r>
              <a:rPr lang="en-US" dirty="0" smtClean="0"/>
              <a:t> </a:t>
            </a:r>
            <a:r>
              <a:rPr lang="en-US" dirty="0" err="1" smtClean="0"/>
              <a:t>fe</a:t>
            </a:r>
            <a:r>
              <a:rPr lang="en-US" dirty="0" smtClean="0"/>
              <a:t> en el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1"/>
            <a:r>
              <a:rPr lang="en-US" dirty="0" err="1" smtClean="0"/>
              <a:t>Combinación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en </a:t>
            </a:r>
            <a:r>
              <a:rPr lang="en-US" dirty="0" err="1" smtClean="0"/>
              <a:t>distintos</a:t>
            </a:r>
            <a:r>
              <a:rPr lang="en-US" dirty="0" smtClean="0"/>
              <a:t> </a:t>
            </a:r>
            <a:r>
              <a:rPr lang="en-US" dirty="0" err="1" smtClean="0"/>
              <a:t>grados</a:t>
            </a:r>
            <a:endParaRPr lang="en-US" dirty="0" smtClean="0"/>
          </a:p>
          <a:p>
            <a:pPr lvl="1"/>
            <a:r>
              <a:rPr lang="en-US" dirty="0" smtClean="0"/>
              <a:t>No se </a:t>
            </a:r>
            <a:r>
              <a:rPr lang="en-US" dirty="0" err="1" smtClean="0"/>
              <a:t>recomienda</a:t>
            </a:r>
            <a:r>
              <a:rPr lang="en-US" dirty="0" smtClean="0"/>
              <a:t> al Estado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proveedor</a:t>
            </a:r>
            <a:r>
              <a:rPr lang="en-US" dirty="0" smtClean="0"/>
              <a:t> de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servicios</a:t>
            </a:r>
            <a:endParaRPr lang="en-US" dirty="0" smtClean="0"/>
          </a:p>
          <a:p>
            <a:pPr lvl="2"/>
            <a:r>
              <a:rPr lang="en-US" dirty="0" err="1" smtClean="0"/>
              <a:t>Cesáreas</a:t>
            </a:r>
            <a:r>
              <a:rPr lang="en-US" dirty="0" smtClean="0"/>
              <a:t> en el Hospital </a:t>
            </a:r>
            <a:r>
              <a:rPr lang="en-US" dirty="0" err="1" smtClean="0"/>
              <a:t>Félix</a:t>
            </a:r>
            <a:r>
              <a:rPr lang="en-US" dirty="0" smtClean="0"/>
              <a:t> </a:t>
            </a:r>
            <a:r>
              <a:rPr lang="en-US" dirty="0" err="1" smtClean="0"/>
              <a:t>Bulnes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Ejemplo</a:t>
            </a:r>
            <a:r>
              <a:rPr lang="en-US" dirty="0" smtClean="0"/>
              <a:t>: El </a:t>
            </a:r>
            <a:r>
              <a:rPr lang="en-US" dirty="0" err="1" smtClean="0"/>
              <a:t>Transantiago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Pragmatismo</a:t>
            </a:r>
            <a:r>
              <a:rPr lang="en-US" dirty="0" smtClean="0"/>
              <a:t>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Posición</a:t>
            </a:r>
            <a:r>
              <a:rPr lang="en-US" dirty="0" smtClean="0"/>
              <a:t> </a:t>
            </a:r>
            <a:r>
              <a:rPr lang="en-US" dirty="0" err="1" smtClean="0"/>
              <a:t>pragmática</a:t>
            </a:r>
            <a:r>
              <a:rPr lang="en-US" dirty="0" smtClean="0"/>
              <a:t>: </a:t>
            </a:r>
            <a:r>
              <a:rPr lang="en-US" dirty="0" err="1" smtClean="0"/>
              <a:t>cuánto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cuánto</a:t>
            </a:r>
            <a:r>
              <a:rPr lang="en-US" dirty="0" smtClean="0"/>
              <a:t> Estado (</a:t>
            </a:r>
            <a:r>
              <a:rPr lang="en-US" dirty="0" err="1" smtClean="0"/>
              <a:t>regulación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Razones</a:t>
            </a:r>
            <a:r>
              <a:rPr lang="en-US" dirty="0" smtClean="0"/>
              <a:t> de </a:t>
            </a:r>
            <a:r>
              <a:rPr lang="en-US" dirty="0" err="1" smtClean="0"/>
              <a:t>eficiencia</a:t>
            </a:r>
            <a:r>
              <a:rPr lang="en-US" dirty="0" smtClean="0"/>
              <a:t>: </a:t>
            </a:r>
            <a:r>
              <a:rPr lang="en-US" dirty="0" err="1" smtClean="0"/>
              <a:t>tamaño</a:t>
            </a:r>
            <a:r>
              <a:rPr lang="en-US" dirty="0" smtClean="0"/>
              <a:t> de la </a:t>
            </a:r>
            <a:r>
              <a:rPr lang="en-US" dirty="0" err="1" smtClean="0"/>
              <a:t>torta</a:t>
            </a:r>
            <a:endParaRPr lang="en-US" dirty="0" smtClean="0"/>
          </a:p>
          <a:p>
            <a:pPr lvl="2"/>
            <a:r>
              <a:rPr lang="en-US" dirty="0" err="1" smtClean="0"/>
              <a:t>Monopolios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2"/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(free riding)</a:t>
            </a:r>
          </a:p>
          <a:p>
            <a:pPr lvl="2"/>
            <a:r>
              <a:rPr lang="en-US" dirty="0" err="1" smtClean="0"/>
              <a:t>Asimetrías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 (moral hazards </a:t>
            </a:r>
            <a:r>
              <a:rPr lang="en-US" dirty="0" err="1" smtClean="0"/>
              <a:t>y</a:t>
            </a:r>
            <a:r>
              <a:rPr lang="en-US" dirty="0" smtClean="0"/>
              <a:t> adverse selection)</a:t>
            </a:r>
          </a:p>
          <a:p>
            <a:pPr lvl="1"/>
            <a:r>
              <a:rPr lang="en-US" dirty="0" err="1" smtClean="0"/>
              <a:t>Razones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: </a:t>
            </a:r>
            <a:r>
              <a:rPr lang="en-US" dirty="0" err="1" smtClean="0"/>
              <a:t>cómo</a:t>
            </a:r>
            <a:r>
              <a:rPr lang="en-US" dirty="0" smtClean="0"/>
              <a:t> se </a:t>
            </a:r>
            <a:r>
              <a:rPr lang="en-US" dirty="0" err="1" smtClean="0"/>
              <a:t>reparte</a:t>
            </a:r>
            <a:r>
              <a:rPr lang="en-US" dirty="0" smtClean="0"/>
              <a:t> la </a:t>
            </a:r>
            <a:r>
              <a:rPr lang="en-US" dirty="0" err="1" smtClean="0"/>
              <a:t>torta</a:t>
            </a:r>
            <a:endParaRPr lang="en-US" dirty="0" smtClean="0"/>
          </a:p>
          <a:p>
            <a:pPr lvl="2"/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distributiva</a:t>
            </a:r>
            <a:endParaRPr lang="en-US" dirty="0" smtClean="0"/>
          </a:p>
          <a:p>
            <a:pPr lvl="2"/>
            <a:r>
              <a:rPr lang="en-US" dirty="0" err="1" smtClean="0"/>
              <a:t>Deseos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aspiraciones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endParaRPr lang="en-US" dirty="0" smtClean="0"/>
          </a:p>
          <a:p>
            <a:pPr lvl="2"/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endógenas</a:t>
            </a:r>
            <a:endParaRPr lang="en-US" dirty="0" smtClean="0"/>
          </a:p>
          <a:p>
            <a:pPr lvl="2"/>
            <a:r>
              <a:rPr lang="en-US" dirty="0" err="1" smtClean="0"/>
              <a:t>Irreversibilidad</a:t>
            </a:r>
            <a:r>
              <a:rPr lang="en-US" dirty="0" smtClean="0"/>
              <a:t>, </a:t>
            </a:r>
            <a:r>
              <a:rPr lang="en-US" dirty="0" err="1" smtClean="0"/>
              <a:t>generaciones</a:t>
            </a:r>
            <a:r>
              <a:rPr lang="en-US" dirty="0" smtClean="0"/>
              <a:t> </a:t>
            </a:r>
            <a:r>
              <a:rPr lang="en-US" dirty="0" err="1" smtClean="0"/>
              <a:t>futuras</a:t>
            </a:r>
            <a:r>
              <a:rPr lang="en-US" dirty="0" smtClean="0"/>
              <a:t>, </a:t>
            </a:r>
            <a:r>
              <a:rPr lang="en-US" dirty="0" err="1" smtClean="0"/>
              <a:t>animales</a:t>
            </a:r>
            <a:r>
              <a:rPr lang="en-US" dirty="0" smtClean="0"/>
              <a:t>, etc.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Pragmatismo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Eficiencia</a:t>
            </a:r>
            <a:r>
              <a:rPr lang="en-US" dirty="0" smtClean="0"/>
              <a:t> vs. </a:t>
            </a:r>
            <a:r>
              <a:rPr lang="en-US" dirty="0" err="1" smtClean="0"/>
              <a:t>Justicia</a:t>
            </a:r>
            <a:endParaRPr lang="en-US" dirty="0" smtClean="0"/>
          </a:p>
          <a:p>
            <a:pPr lvl="1"/>
            <a:r>
              <a:rPr lang="en-US" dirty="0" err="1" smtClean="0"/>
              <a:t>Lamentablemente</a:t>
            </a:r>
            <a:r>
              <a:rPr lang="en-US" dirty="0" smtClean="0"/>
              <a:t>, </a:t>
            </a:r>
            <a:r>
              <a:rPr lang="en-US" dirty="0" err="1" smtClean="0"/>
              <a:t>eficiencia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en </a:t>
            </a:r>
            <a:r>
              <a:rPr lang="en-US" dirty="0" err="1" smtClean="0"/>
              <a:t>conflicto</a:t>
            </a:r>
            <a:r>
              <a:rPr lang="en-US" dirty="0" smtClean="0"/>
              <a:t> con </a:t>
            </a:r>
            <a:r>
              <a:rPr lang="en-US" dirty="0" err="1" smtClean="0"/>
              <a:t>relativa</a:t>
            </a:r>
            <a:r>
              <a:rPr lang="en-US" dirty="0" smtClean="0"/>
              <a:t> </a:t>
            </a:r>
            <a:r>
              <a:rPr lang="en-US" dirty="0" err="1" smtClean="0"/>
              <a:t>frecuencia</a:t>
            </a:r>
            <a:endParaRPr lang="en-US" dirty="0" smtClean="0"/>
          </a:p>
          <a:p>
            <a:pPr lvl="1"/>
            <a:r>
              <a:rPr lang="en-US" dirty="0" smtClean="0"/>
              <a:t>O en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palabras</a:t>
            </a:r>
            <a:r>
              <a:rPr lang="en-US" dirty="0" smtClean="0"/>
              <a:t>, la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dada a un </a:t>
            </a:r>
            <a:r>
              <a:rPr lang="en-US" dirty="0" err="1" smtClean="0"/>
              <a:t>costo</a:t>
            </a:r>
            <a:endParaRPr lang="en-US" dirty="0" smtClean="0"/>
          </a:p>
          <a:p>
            <a:pPr lvl="1"/>
            <a:r>
              <a:rPr lang="en-US" dirty="0" err="1" smtClean="0"/>
              <a:t>Sí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haber</a:t>
            </a:r>
            <a:r>
              <a:rPr lang="en-US" dirty="0" smtClean="0"/>
              <a:t> </a:t>
            </a:r>
            <a:r>
              <a:rPr lang="en-US" dirty="0" err="1" smtClean="0"/>
              <a:t>descuerdo</a:t>
            </a:r>
            <a:r>
              <a:rPr lang="en-US" dirty="0" smtClean="0"/>
              <a:t> </a:t>
            </a:r>
            <a:r>
              <a:rPr lang="en-US" dirty="0" err="1" smtClean="0"/>
              <a:t>acerca</a:t>
            </a:r>
            <a:r>
              <a:rPr lang="en-US" dirty="0" smtClean="0"/>
              <a:t> de </a:t>
            </a:r>
            <a:r>
              <a:rPr lang="en-US" dirty="0" err="1" smtClean="0"/>
              <a:t>cuanta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existir</a:t>
            </a:r>
            <a:r>
              <a:rPr lang="en-US" dirty="0" smtClean="0"/>
              <a:t>, no hay </a:t>
            </a:r>
            <a:r>
              <a:rPr lang="en-US" dirty="0" err="1" smtClean="0"/>
              <a:t>desacuerdo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ese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justicia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conseguirse</a:t>
            </a:r>
            <a:r>
              <a:rPr lang="en-US" dirty="0" smtClean="0"/>
              <a:t> al </a:t>
            </a:r>
            <a:r>
              <a:rPr lang="en-US" dirty="0" err="1" smtClean="0"/>
              <a:t>mínimo</a:t>
            </a:r>
            <a:r>
              <a:rPr lang="en-US" dirty="0" smtClean="0"/>
              <a:t> </a:t>
            </a:r>
            <a:r>
              <a:rPr lang="en-US" dirty="0" err="1" smtClean="0"/>
              <a:t>costo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 vs.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tributario</a:t>
            </a:r>
            <a:endParaRPr lang="en-US" dirty="0" smtClean="0"/>
          </a:p>
          <a:p>
            <a:pPr lvl="2"/>
            <a:r>
              <a:rPr lang="en-US" dirty="0" err="1" smtClean="0"/>
              <a:t>Regulación</a:t>
            </a:r>
            <a:r>
              <a:rPr lang="en-US" dirty="0" smtClean="0"/>
              <a:t> vs. “el </a:t>
            </a:r>
            <a:r>
              <a:rPr lang="en-US" dirty="0" err="1" smtClean="0"/>
              <a:t>lado</a:t>
            </a:r>
            <a:r>
              <a:rPr lang="en-US" dirty="0" smtClean="0"/>
              <a:t> de la </a:t>
            </a:r>
            <a:r>
              <a:rPr lang="en-US" dirty="0" err="1" smtClean="0"/>
              <a:t>demanda</a:t>
            </a:r>
            <a:r>
              <a:rPr lang="en-US" dirty="0" smtClean="0"/>
              <a:t>” (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gasto</a:t>
            </a:r>
            <a:r>
              <a:rPr lang="en-US" dirty="0" smtClean="0"/>
              <a:t> social)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Pragmatismo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Pragmatismo</a:t>
            </a:r>
            <a:r>
              <a:rPr lang="en-US" dirty="0" smtClean="0"/>
              <a:t>: </a:t>
            </a:r>
            <a:r>
              <a:rPr lang="en-US" dirty="0" err="1" smtClean="0"/>
              <a:t>Soluciones</a:t>
            </a:r>
            <a:r>
              <a:rPr lang="en-US" dirty="0" smtClean="0"/>
              <a:t> </a:t>
            </a:r>
            <a:r>
              <a:rPr lang="en-US" dirty="0" err="1" smtClean="0"/>
              <a:t>concretas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dependen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sector en particular</a:t>
            </a:r>
          </a:p>
          <a:p>
            <a:pPr lvl="1"/>
            <a:r>
              <a:rPr lang="en-US" dirty="0" err="1" smtClean="0"/>
              <a:t>Mirar</a:t>
            </a:r>
            <a:r>
              <a:rPr lang="en-US" dirty="0" smtClean="0"/>
              <a:t> la </a:t>
            </a:r>
            <a:r>
              <a:rPr lang="en-US" dirty="0" err="1" smtClean="0"/>
              <a:t>realidad</a:t>
            </a:r>
            <a:r>
              <a:rPr lang="en-US" dirty="0" smtClean="0"/>
              <a:t>,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mal</a:t>
            </a:r>
          </a:p>
          <a:p>
            <a:pPr lvl="1"/>
            <a:r>
              <a:rPr lang="en-US" dirty="0" err="1" smtClean="0"/>
              <a:t>Consciencia</a:t>
            </a:r>
            <a:r>
              <a:rPr lang="en-US" dirty="0" smtClean="0"/>
              <a:t>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soluciones</a:t>
            </a:r>
            <a:r>
              <a:rPr lang="en-US" dirty="0" smtClean="0"/>
              <a:t> </a:t>
            </a:r>
            <a:r>
              <a:rPr lang="en-US" dirty="0" err="1" smtClean="0"/>
              <a:t>fallan</a:t>
            </a:r>
            <a:endParaRPr lang="en-US" dirty="0" smtClean="0"/>
          </a:p>
          <a:p>
            <a:pPr lvl="2"/>
            <a:r>
              <a:rPr lang="en-US" dirty="0" err="1" smtClean="0"/>
              <a:t>Fallas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2"/>
            <a:r>
              <a:rPr lang="en-US" dirty="0" err="1" smtClean="0"/>
              <a:t>Fallas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endParaRPr lang="en-US" dirty="0" smtClean="0"/>
          </a:p>
          <a:p>
            <a:pPr lvl="2"/>
            <a:r>
              <a:rPr lang="en-US" dirty="0" err="1" smtClean="0"/>
              <a:t>Fallas</a:t>
            </a:r>
            <a:r>
              <a:rPr lang="en-US" dirty="0" smtClean="0"/>
              <a:t> de la </a:t>
            </a:r>
            <a:r>
              <a:rPr lang="en-US" dirty="0" err="1" smtClean="0"/>
              <a:t>sociedad</a:t>
            </a:r>
            <a:endParaRPr lang="en-US" dirty="0" smtClean="0"/>
          </a:p>
          <a:p>
            <a:pPr lvl="2"/>
            <a:r>
              <a:rPr lang="en-US" dirty="0" err="1" smtClean="0"/>
              <a:t>Fallas</a:t>
            </a:r>
            <a:r>
              <a:rPr lang="en-US" dirty="0" smtClean="0"/>
              <a:t> de  los </a:t>
            </a:r>
            <a:r>
              <a:rPr lang="en-US" dirty="0" err="1" smtClean="0"/>
              <a:t>individuos</a:t>
            </a:r>
            <a:endParaRPr lang="en-US" dirty="0" smtClean="0"/>
          </a:p>
          <a:p>
            <a:r>
              <a:rPr lang="en-US" dirty="0" err="1" smtClean="0"/>
              <a:t>Beneficio</a:t>
            </a:r>
            <a:r>
              <a:rPr lang="en-US" dirty="0" smtClean="0"/>
              <a:t> de la </a:t>
            </a:r>
            <a:r>
              <a:rPr lang="en-US" dirty="0" err="1" smtClean="0"/>
              <a:t>duda</a:t>
            </a:r>
            <a:r>
              <a:rPr lang="en-US" dirty="0" smtClean="0"/>
              <a:t> al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1"/>
            <a:r>
              <a:rPr lang="en-US" dirty="0" err="1" smtClean="0"/>
              <a:t>Punto</a:t>
            </a:r>
            <a:r>
              <a:rPr lang="en-US" dirty="0" smtClean="0"/>
              <a:t> de </a:t>
            </a:r>
            <a:r>
              <a:rPr lang="en-US" dirty="0" err="1" smtClean="0"/>
              <a:t>partida</a:t>
            </a:r>
            <a:endParaRPr lang="en-US" dirty="0" smtClean="0"/>
          </a:p>
          <a:p>
            <a:pPr lvl="1"/>
            <a:r>
              <a:rPr lang="en-US" dirty="0" err="1" smtClean="0"/>
              <a:t>Efectividad</a:t>
            </a:r>
            <a:r>
              <a:rPr lang="en-US" dirty="0" smtClean="0"/>
              <a:t> de la </a:t>
            </a:r>
            <a:r>
              <a:rPr lang="en-US" dirty="0" err="1" smtClean="0"/>
              <a:t>competencia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</a:t>
            </a:r>
            <a:r>
              <a:rPr lang="en-US" dirty="0" err="1" smtClean="0"/>
              <a:t>esenciales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de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(en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Establecimiento</a:t>
            </a:r>
            <a:r>
              <a:rPr lang="en-US" dirty="0" smtClean="0"/>
              <a:t> de </a:t>
            </a:r>
            <a:r>
              <a:rPr lang="en-US" dirty="0" err="1" smtClean="0"/>
              <a:t>estándares</a:t>
            </a:r>
            <a:endParaRPr lang="en-US" dirty="0" smtClean="0"/>
          </a:p>
          <a:p>
            <a:pPr lvl="1"/>
            <a:r>
              <a:rPr lang="en-US" dirty="0" err="1" smtClean="0"/>
              <a:t>Monitoreo</a:t>
            </a:r>
            <a:endParaRPr lang="en-US" dirty="0" smtClean="0"/>
          </a:p>
          <a:p>
            <a:pPr lvl="1"/>
            <a:r>
              <a:rPr lang="en-US" i="1" dirty="0" smtClean="0"/>
              <a:t>Enforcement</a:t>
            </a:r>
          </a:p>
          <a:p>
            <a:pPr lvl="1">
              <a:buNone/>
            </a:pPr>
            <a:endParaRPr lang="en-US" i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</a:t>
            </a:r>
            <a:r>
              <a:rPr lang="en-US" dirty="0" smtClean="0"/>
              <a:t> del </a:t>
            </a:r>
            <a:r>
              <a:rPr lang="en-US" dirty="0" err="1" smtClean="0"/>
              <a:t>curso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352</TotalTime>
  <Words>701</Words>
  <Application>Microsoft Macintosh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Nuevas Formas de Intervención Administrativa</vt:lpstr>
      <vt:lpstr>De qué se trata este curso </vt:lpstr>
      <vt:lpstr>Introducción “política”:  capitalismo regulatorio</vt:lpstr>
      <vt:lpstr>Capitalismo Regulatorio</vt:lpstr>
      <vt:lpstr>Pragmatismo I</vt:lpstr>
      <vt:lpstr>Pragmatismo II</vt:lpstr>
      <vt:lpstr>Pragmatismo III</vt:lpstr>
      <vt:lpstr>Tres dimensiones esenciales</vt:lpstr>
      <vt:lpstr>Programa del curso</vt:lpstr>
      <vt:lpstr>Introducción al mundo de las fallas</vt:lpstr>
      <vt:lpstr>Teorías de la regulación</vt:lpstr>
      <vt:lpstr>Posición institucional de la Administración</vt:lpstr>
      <vt:lpstr>Regulación de monopolios naturales</vt:lpstr>
      <vt:lpstr>Instrumentos y técnicas regulatorias</vt:lpstr>
      <vt:lpstr>Cumplimiento de la Ley</vt:lpstr>
      <vt:lpstr>Regulación de riesgos</vt:lpstr>
      <vt:lpstr>Globalización y regulación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8</cp:revision>
  <dcterms:created xsi:type="dcterms:W3CDTF">2009-09-08T03:38:38Z</dcterms:created>
  <dcterms:modified xsi:type="dcterms:W3CDTF">2009-09-08T03:39:50Z</dcterms:modified>
</cp:coreProperties>
</file>