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vml" ContentType="application/vnd.openxmlformats-officedocument.vmlDrawin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Microsoft_Equation1.bin" ContentType="application/vnd.openxmlformats-officedocument.oleObject"/>
  <Default Extension="png" ContentType="image/png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Default Extension="pict" ContentType="image/pict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340" r:id="rId3"/>
    <p:sldId id="341" r:id="rId4"/>
    <p:sldId id="344" r:id="rId5"/>
    <p:sldId id="346" r:id="rId6"/>
    <p:sldId id="345" r:id="rId7"/>
    <p:sldId id="347" r:id="rId8"/>
    <p:sldId id="348" r:id="rId9"/>
    <p:sldId id="351" r:id="rId10"/>
    <p:sldId id="34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4" d="100"/>
          <a:sy n="94" d="100"/>
        </p:scale>
        <p:origin x="-6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ict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s-ES_tradnl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11/14/09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11/14/09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11/14/09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11/14/09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11/14/09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11/14/09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11/14/09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11/14/09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11/14/09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11/14/09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s-ES_tradnl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3217B74-410C-3144-8A15-6588C267DB84}" type="datetimeFigureOut">
              <a:rPr lang="en-US" smtClean="0"/>
              <a:pPr/>
              <a:t>11/14/09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  <a:p>
            <a:pPr lvl="1" eaLnBrk="1" latinLnBrk="0" hangingPunct="1"/>
            <a:r>
              <a:rPr kumimoji="0" lang="es-ES_tradnl" smtClean="0"/>
              <a:t>Second level</a:t>
            </a:r>
          </a:p>
          <a:p>
            <a:pPr lvl="2" eaLnBrk="1" latinLnBrk="0" hangingPunct="1"/>
            <a:r>
              <a:rPr kumimoji="0" lang="es-ES_tradnl" smtClean="0"/>
              <a:t>Third level</a:t>
            </a:r>
          </a:p>
          <a:p>
            <a:pPr lvl="3" eaLnBrk="1" latinLnBrk="0" hangingPunct="1"/>
            <a:r>
              <a:rPr kumimoji="0" lang="es-ES_tradnl" smtClean="0"/>
              <a:t>Fourth level</a:t>
            </a:r>
          </a:p>
          <a:p>
            <a:pPr lvl="4" eaLnBrk="1" latinLnBrk="0" hangingPunct="1"/>
            <a:r>
              <a:rPr kumimoji="0"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F3217B74-410C-3144-8A15-6588C267DB84}" type="datetimeFigureOut">
              <a:rPr lang="en-US" smtClean="0"/>
              <a:pPr/>
              <a:t>11/14/09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.bin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Nuevas</a:t>
            </a:r>
            <a:r>
              <a:rPr lang="en-US" dirty="0" smtClean="0"/>
              <a:t> </a:t>
            </a:r>
            <a:r>
              <a:rPr lang="en-US" dirty="0" err="1" smtClean="0"/>
              <a:t>Formas</a:t>
            </a:r>
            <a:r>
              <a:rPr lang="en-US" dirty="0" smtClean="0"/>
              <a:t> de</a:t>
            </a:r>
            <a:br>
              <a:rPr lang="en-US" dirty="0" smtClean="0"/>
            </a:br>
            <a:r>
              <a:rPr lang="en-US" dirty="0" err="1" smtClean="0"/>
              <a:t>Intervención</a:t>
            </a:r>
            <a:r>
              <a:rPr lang="en-US" dirty="0" smtClean="0"/>
              <a:t> </a:t>
            </a:r>
            <a:r>
              <a:rPr lang="en-US" dirty="0" err="1" smtClean="0"/>
              <a:t>Administrativa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11a </a:t>
            </a:r>
            <a:r>
              <a:rPr lang="en-US" dirty="0" err="1" smtClean="0"/>
              <a:t>Clase</a:t>
            </a:r>
            <a:r>
              <a:rPr lang="en-US" dirty="0" smtClean="0"/>
              <a:t>: </a:t>
            </a:r>
            <a:r>
              <a:rPr lang="en-US" dirty="0" err="1" smtClean="0"/>
              <a:t>Fallas</a:t>
            </a:r>
            <a:r>
              <a:rPr lang="en-US" dirty="0" smtClean="0"/>
              <a:t> </a:t>
            </a:r>
            <a:r>
              <a:rPr lang="en-US" dirty="0" err="1" smtClean="0"/>
              <a:t>individuales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5714999"/>
            <a:ext cx="25307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Santiago Montt </a:t>
            </a:r>
            <a:r>
              <a:rPr lang="en-US" dirty="0" err="1" smtClean="0"/>
              <a:t>Oyarzún</a:t>
            </a:r>
            <a:endParaRPr lang="en-US" dirty="0" smtClean="0"/>
          </a:p>
          <a:p>
            <a:r>
              <a:rPr lang="en-US" dirty="0" smtClean="0"/>
              <a:t>20 de </a:t>
            </a:r>
            <a:r>
              <a:rPr lang="en-US" dirty="0" err="1" smtClean="0"/>
              <a:t>octubre</a:t>
            </a:r>
            <a:r>
              <a:rPr lang="en-US" dirty="0" smtClean="0"/>
              <a:t> 2009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Problemas</a:t>
            </a:r>
            <a:r>
              <a:rPr lang="en-US" dirty="0" smtClean="0"/>
              <a:t> en el </a:t>
            </a:r>
            <a:r>
              <a:rPr lang="en-US" dirty="0" err="1" smtClean="0"/>
              <a:t>descuento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Caso</a:t>
            </a:r>
            <a:r>
              <a:rPr lang="en-US" dirty="0" smtClean="0"/>
              <a:t> </a:t>
            </a:r>
            <a:r>
              <a:rPr lang="en-US" dirty="0" err="1" smtClean="0"/>
              <a:t>clásico</a:t>
            </a:r>
            <a:r>
              <a:rPr lang="en-US" dirty="0" smtClean="0"/>
              <a:t> (sin </a:t>
            </a:r>
            <a:r>
              <a:rPr lang="en-US" dirty="0" err="1" smtClean="0"/>
              <a:t>problemas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Problemas</a:t>
            </a:r>
            <a:r>
              <a:rPr lang="en-US" dirty="0" smtClean="0"/>
              <a:t> de auto-control (Beta </a:t>
            </a:r>
            <a:r>
              <a:rPr lang="en-US" dirty="0" err="1" smtClean="0"/>
              <a:t>modela</a:t>
            </a:r>
            <a:r>
              <a:rPr lang="en-US" dirty="0" smtClean="0"/>
              <a:t> la </a:t>
            </a:r>
            <a:r>
              <a:rPr lang="en-US" dirty="0" err="1" smtClean="0"/>
              <a:t>preferencia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la </a:t>
            </a:r>
            <a:r>
              <a:rPr lang="en-US" dirty="0" err="1" smtClean="0"/>
              <a:t>gratificación</a:t>
            </a:r>
            <a:r>
              <a:rPr lang="en-US" dirty="0" smtClean="0"/>
              <a:t> </a:t>
            </a:r>
            <a:r>
              <a:rPr lang="en-US" dirty="0" err="1" smtClean="0"/>
              <a:t>inmediata</a:t>
            </a:r>
            <a:r>
              <a:rPr lang="en-US" dirty="0" smtClean="0"/>
              <a:t>).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438400"/>
            <a:ext cx="3848100" cy="1282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100" y="4876800"/>
            <a:ext cx="6527800" cy="10668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Fallas</a:t>
            </a:r>
            <a:r>
              <a:rPr lang="en-US" dirty="0" smtClean="0"/>
              <a:t> del </a:t>
            </a:r>
            <a:r>
              <a:rPr lang="en-US" dirty="0" err="1" smtClean="0"/>
              <a:t>individuo</a:t>
            </a:r>
            <a:r>
              <a:rPr lang="en-US" dirty="0" smtClean="0"/>
              <a:t>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teoría</a:t>
            </a:r>
            <a:r>
              <a:rPr lang="en-US" dirty="0" smtClean="0"/>
              <a:t> </a:t>
            </a:r>
            <a:r>
              <a:rPr lang="en-US" dirty="0" err="1" smtClean="0"/>
              <a:t>tradicional</a:t>
            </a:r>
            <a:r>
              <a:rPr lang="en-US" dirty="0" smtClean="0"/>
              <a:t>: </a:t>
            </a:r>
            <a:r>
              <a:rPr lang="en-US" i="1" dirty="0" smtClean="0"/>
              <a:t>homo </a:t>
            </a:r>
            <a:r>
              <a:rPr lang="en-US" i="1" dirty="0" err="1" smtClean="0"/>
              <a:t>economicus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realidad</a:t>
            </a:r>
            <a:r>
              <a:rPr lang="en-US" dirty="0" smtClean="0"/>
              <a:t>: </a:t>
            </a:r>
            <a:r>
              <a:rPr lang="en-US" i="1" dirty="0" smtClean="0"/>
              <a:t>homo sapiens</a:t>
            </a:r>
            <a:endParaRPr lang="en-US" dirty="0" smtClean="0"/>
          </a:p>
          <a:p>
            <a:pPr lvl="1"/>
            <a:r>
              <a:rPr lang="en-US" dirty="0" smtClean="0"/>
              <a:t>La </a:t>
            </a:r>
            <a:r>
              <a:rPr lang="en-US" dirty="0" err="1" smtClean="0"/>
              <a:t>función</a:t>
            </a:r>
            <a:r>
              <a:rPr lang="en-US" dirty="0" smtClean="0"/>
              <a:t> de </a:t>
            </a:r>
            <a:r>
              <a:rPr lang="en-US" dirty="0" err="1" smtClean="0"/>
              <a:t>utilidad</a:t>
            </a:r>
            <a:endParaRPr lang="en-US" dirty="0" smtClean="0"/>
          </a:p>
          <a:p>
            <a:pPr lvl="2"/>
            <a:r>
              <a:rPr lang="en-US" dirty="0" err="1" smtClean="0"/>
              <a:t>Altruismo</a:t>
            </a:r>
            <a:r>
              <a:rPr lang="en-US" dirty="0" smtClean="0"/>
              <a:t>, </a:t>
            </a:r>
            <a:r>
              <a:rPr lang="en-US" dirty="0" err="1" smtClean="0"/>
              <a:t>reciprocidad</a:t>
            </a:r>
            <a:r>
              <a:rPr lang="en-US" dirty="0" smtClean="0"/>
              <a:t>, </a:t>
            </a:r>
            <a:r>
              <a:rPr lang="en-US" dirty="0" err="1" smtClean="0"/>
              <a:t>emociones</a:t>
            </a:r>
            <a:r>
              <a:rPr lang="en-US" dirty="0" smtClean="0"/>
              <a:t>, </a:t>
            </a:r>
            <a:r>
              <a:rPr lang="en-US" dirty="0" err="1" smtClean="0"/>
              <a:t>creencias</a:t>
            </a:r>
            <a:r>
              <a:rPr lang="en-US" dirty="0" smtClean="0"/>
              <a:t>, </a:t>
            </a:r>
            <a:r>
              <a:rPr lang="en-US" dirty="0" err="1" smtClean="0"/>
              <a:t>puntos</a:t>
            </a:r>
            <a:r>
              <a:rPr lang="en-US" dirty="0" smtClean="0"/>
              <a:t> de </a:t>
            </a:r>
            <a:r>
              <a:rPr lang="en-US" dirty="0" err="1" smtClean="0"/>
              <a:t>referencia</a:t>
            </a:r>
            <a:endParaRPr lang="en-US" dirty="0" smtClean="0"/>
          </a:p>
          <a:p>
            <a:pPr lvl="2"/>
            <a:r>
              <a:rPr lang="en-US" dirty="0" smtClean="0"/>
              <a:t>“Constructed preferences”</a:t>
            </a:r>
          </a:p>
          <a:p>
            <a:pPr lvl="1"/>
            <a:r>
              <a:rPr lang="en-US" dirty="0" err="1" smtClean="0"/>
              <a:t>Manejo</a:t>
            </a:r>
            <a:r>
              <a:rPr lang="en-US" dirty="0" smtClean="0"/>
              <a:t> de </a:t>
            </a:r>
            <a:r>
              <a:rPr lang="en-US" dirty="0" err="1" smtClean="0"/>
              <a:t>información</a:t>
            </a:r>
            <a:endParaRPr lang="en-US" dirty="0" smtClean="0"/>
          </a:p>
          <a:p>
            <a:pPr lvl="2"/>
            <a:r>
              <a:rPr lang="en-US" dirty="0" smtClean="0"/>
              <a:t>Cognitive biases, motivated beliefs, </a:t>
            </a:r>
            <a:r>
              <a:rPr lang="en-US" dirty="0" err="1" smtClean="0"/>
              <a:t>exceso</a:t>
            </a:r>
            <a:r>
              <a:rPr lang="en-US" dirty="0" smtClean="0"/>
              <a:t> de </a:t>
            </a:r>
            <a:r>
              <a:rPr lang="en-US" dirty="0" err="1" smtClean="0"/>
              <a:t>optimismo</a:t>
            </a:r>
            <a:r>
              <a:rPr lang="en-US" dirty="0" smtClean="0"/>
              <a:t>, </a:t>
            </a:r>
            <a:r>
              <a:rPr lang="en-US" dirty="0" err="1" smtClean="0"/>
              <a:t>memoria</a:t>
            </a:r>
            <a:r>
              <a:rPr lang="en-US" dirty="0" smtClean="0"/>
              <a:t> </a:t>
            </a:r>
            <a:r>
              <a:rPr lang="en-US" dirty="0" err="1" smtClean="0"/>
              <a:t>imperfecta</a:t>
            </a:r>
            <a:endParaRPr lang="en-US" dirty="0"/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2133600" y="2438400"/>
          <a:ext cx="3159815" cy="692150"/>
        </p:xfrm>
        <a:graphic>
          <a:graphicData uri="http://schemas.openxmlformats.org/presentationml/2006/ole">
            <p:oleObj spid="_x0000_s22530" name="Equation" r:id="rId3" imgW="1333500" imgH="29210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Fallas</a:t>
            </a:r>
            <a:r>
              <a:rPr lang="en-US" dirty="0" smtClean="0"/>
              <a:t> del </a:t>
            </a:r>
            <a:r>
              <a:rPr lang="en-US" dirty="0" err="1" smtClean="0"/>
              <a:t>individuo</a:t>
            </a:r>
            <a:r>
              <a:rPr lang="en-US" dirty="0" smtClean="0"/>
              <a:t>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err="1" smtClean="0"/>
              <a:t>Descuento</a:t>
            </a:r>
            <a:r>
              <a:rPr lang="en-US" dirty="0" smtClean="0"/>
              <a:t> (el </a:t>
            </a:r>
            <a:r>
              <a:rPr lang="en-US" dirty="0" err="1" smtClean="0"/>
              <a:t>futuro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Present bias, </a:t>
            </a:r>
            <a:r>
              <a:rPr lang="en-US" dirty="0" err="1" smtClean="0"/>
              <a:t>descuento</a:t>
            </a:r>
            <a:r>
              <a:rPr lang="en-US" dirty="0" smtClean="0"/>
              <a:t> </a:t>
            </a:r>
            <a:r>
              <a:rPr lang="en-US" dirty="0" err="1" smtClean="0"/>
              <a:t>hiperbólico</a:t>
            </a:r>
            <a:r>
              <a:rPr lang="en-US" dirty="0" smtClean="0"/>
              <a:t>, </a:t>
            </a:r>
            <a:r>
              <a:rPr lang="en-US" dirty="0" err="1" smtClean="0"/>
              <a:t>inconsistencia</a:t>
            </a:r>
            <a:r>
              <a:rPr lang="en-US" dirty="0" smtClean="0"/>
              <a:t> temporal, </a:t>
            </a:r>
            <a:r>
              <a:rPr lang="en-US" dirty="0" err="1" smtClean="0"/>
              <a:t>tentaciones</a:t>
            </a:r>
            <a:endParaRPr lang="en-US" dirty="0" smtClean="0"/>
          </a:p>
          <a:p>
            <a:pPr lvl="1"/>
            <a:r>
              <a:rPr lang="en-US" dirty="0" err="1" smtClean="0"/>
              <a:t>Maximización</a:t>
            </a:r>
            <a:endParaRPr lang="en-US" dirty="0" smtClean="0"/>
          </a:p>
          <a:p>
            <a:pPr lvl="2"/>
            <a:r>
              <a:rPr lang="en-US" dirty="0" smtClean="0"/>
              <a:t>Bounded rationality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Algunos</a:t>
            </a:r>
            <a:r>
              <a:rPr lang="en-US" dirty="0" smtClean="0"/>
              <a:t> </a:t>
            </a:r>
            <a:r>
              <a:rPr lang="en-US" dirty="0" err="1" smtClean="0"/>
              <a:t>juegos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Ultimatum</a:t>
            </a:r>
          </a:p>
          <a:p>
            <a:r>
              <a:rPr lang="en-US" dirty="0" smtClean="0"/>
              <a:t>Von Neumann</a:t>
            </a:r>
          </a:p>
          <a:p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r>
              <a:rPr lang="en-US" dirty="0" smtClean="0"/>
              <a:t> con </a:t>
            </a:r>
            <a:r>
              <a:rPr lang="en-US" dirty="0" err="1" smtClean="0"/>
              <a:t>castigo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Regulación</a:t>
            </a:r>
            <a:r>
              <a:rPr lang="en-US" dirty="0" smtClean="0"/>
              <a:t> de </a:t>
            </a:r>
            <a:r>
              <a:rPr lang="en-US" dirty="0" err="1" smtClean="0"/>
              <a:t>pensiones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regulación</a:t>
            </a:r>
            <a:r>
              <a:rPr lang="en-US" dirty="0" smtClean="0"/>
              <a:t> de </a:t>
            </a:r>
            <a:r>
              <a:rPr lang="en-US" dirty="0" err="1" smtClean="0"/>
              <a:t>pensiones</a:t>
            </a:r>
            <a:r>
              <a:rPr lang="en-US" dirty="0" smtClean="0"/>
              <a:t> </a:t>
            </a:r>
            <a:r>
              <a:rPr lang="en-US" dirty="0" err="1" smtClean="0"/>
              <a:t>debe</a:t>
            </a:r>
            <a:r>
              <a:rPr lang="en-US" dirty="0" smtClean="0"/>
              <a:t> </a:t>
            </a:r>
            <a:r>
              <a:rPr lang="en-US" dirty="0" err="1" smtClean="0"/>
              <a:t>buscar</a:t>
            </a:r>
            <a:r>
              <a:rPr lang="en-US" dirty="0" smtClean="0"/>
              <a:t> los </a:t>
            </a:r>
            <a:r>
              <a:rPr lang="en-US" dirty="0" err="1" smtClean="0"/>
              <a:t>siguientes</a:t>
            </a:r>
            <a:r>
              <a:rPr lang="en-US" dirty="0" smtClean="0"/>
              <a:t> </a:t>
            </a:r>
            <a:r>
              <a:rPr lang="en-US" dirty="0" err="1" smtClean="0"/>
              <a:t>objetivos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“Consumption smoothing”</a:t>
            </a:r>
          </a:p>
          <a:p>
            <a:pPr lvl="1"/>
            <a:r>
              <a:rPr lang="en-US" dirty="0" err="1" smtClean="0"/>
              <a:t>Seguro</a:t>
            </a:r>
            <a:endParaRPr lang="en-US" dirty="0" smtClean="0"/>
          </a:p>
          <a:p>
            <a:pPr lvl="1"/>
            <a:r>
              <a:rPr lang="en-US" dirty="0" err="1" smtClean="0"/>
              <a:t>Alivio</a:t>
            </a:r>
            <a:r>
              <a:rPr lang="en-US" dirty="0" smtClean="0"/>
              <a:t> de la </a:t>
            </a:r>
            <a:r>
              <a:rPr lang="en-US" dirty="0" err="1" smtClean="0"/>
              <a:t>pobreza</a:t>
            </a:r>
            <a:endParaRPr lang="en-US" dirty="0" smtClean="0"/>
          </a:p>
          <a:p>
            <a:pPr lvl="1"/>
            <a:r>
              <a:rPr lang="en-US" dirty="0" err="1" smtClean="0"/>
              <a:t>Redistribución</a:t>
            </a:r>
            <a:r>
              <a:rPr lang="en-US" dirty="0" smtClean="0"/>
              <a:t> </a:t>
            </a:r>
          </a:p>
          <a:p>
            <a:r>
              <a:rPr lang="en-US" dirty="0" smtClean="0"/>
              <a:t>¿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interviene</a:t>
            </a:r>
            <a:r>
              <a:rPr lang="en-US" dirty="0" smtClean="0"/>
              <a:t> el Estado en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negocio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Alivio</a:t>
            </a:r>
            <a:r>
              <a:rPr lang="en-US" dirty="0" smtClean="0"/>
              <a:t> de la </a:t>
            </a:r>
            <a:r>
              <a:rPr lang="en-US" dirty="0" err="1" smtClean="0"/>
              <a:t>pobreza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redistribución</a:t>
            </a:r>
            <a:endParaRPr lang="en-US" dirty="0" smtClean="0"/>
          </a:p>
          <a:p>
            <a:pPr lvl="1"/>
            <a:r>
              <a:rPr lang="en-US" dirty="0" err="1" smtClean="0"/>
              <a:t>Porque</a:t>
            </a:r>
            <a:r>
              <a:rPr lang="en-US" dirty="0" smtClean="0"/>
              <a:t> la </a:t>
            </a:r>
            <a:r>
              <a:rPr lang="en-US" dirty="0" err="1" smtClean="0"/>
              <a:t>gente</a:t>
            </a:r>
            <a:r>
              <a:rPr lang="en-US" dirty="0" smtClean="0"/>
              <a:t> no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previsora</a:t>
            </a:r>
            <a:r>
              <a:rPr lang="en-US" dirty="0" smtClean="0"/>
              <a:t>, no </a:t>
            </a:r>
            <a:r>
              <a:rPr lang="en-US" dirty="0" err="1" smtClean="0"/>
              <a:t>ahorra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no </a:t>
            </a:r>
            <a:r>
              <a:rPr lang="en-US" dirty="0" err="1" smtClean="0"/>
              <a:t>comprende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 la </a:t>
            </a:r>
            <a:r>
              <a:rPr lang="en-US" dirty="0" err="1" smtClean="0"/>
              <a:t>renta</a:t>
            </a:r>
            <a:r>
              <a:rPr lang="en-US" dirty="0" smtClean="0"/>
              <a:t> </a:t>
            </a:r>
            <a:r>
              <a:rPr lang="en-US" dirty="0" err="1" smtClean="0"/>
              <a:t>vitalicia</a:t>
            </a:r>
            <a:r>
              <a:rPr lang="en-US" dirty="0" smtClean="0"/>
              <a:t> (</a:t>
            </a:r>
            <a:r>
              <a:rPr lang="en-US" i="1" dirty="0" smtClean="0"/>
              <a:t>annuities</a:t>
            </a:r>
            <a:r>
              <a:rPr lang="en-US" dirty="0" smtClean="0"/>
              <a:t>) (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aún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el </a:t>
            </a:r>
            <a:r>
              <a:rPr lang="en-US" dirty="0" err="1" smtClean="0"/>
              <a:t>mercado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poco</a:t>
            </a:r>
            <a:r>
              <a:rPr lang="en-US" dirty="0" smtClean="0"/>
              <a:t> </a:t>
            </a:r>
            <a:r>
              <a:rPr lang="en-US" dirty="0" err="1" smtClean="0"/>
              <a:t>profundo</a:t>
            </a:r>
            <a:r>
              <a:rPr lang="en-US" dirty="0" smtClean="0"/>
              <a:t>, </a:t>
            </a:r>
            <a:r>
              <a:rPr lang="en-US" dirty="0" err="1" smtClean="0"/>
              <a:t>como</a:t>
            </a:r>
            <a:r>
              <a:rPr lang="en-US" dirty="0" smtClean="0"/>
              <a:t> en Chile).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Problemas</a:t>
            </a:r>
            <a:r>
              <a:rPr lang="en-US" dirty="0" smtClean="0"/>
              <a:t> </a:t>
            </a:r>
            <a:r>
              <a:rPr lang="en-US" i="1" dirty="0" smtClean="0"/>
              <a:t>behavioral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Lista</a:t>
            </a:r>
            <a:endParaRPr lang="en-US" dirty="0" smtClean="0"/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Procastination</a:t>
            </a:r>
            <a:r>
              <a:rPr lang="en-US" dirty="0" smtClean="0"/>
              <a:t>” (</a:t>
            </a:r>
            <a:r>
              <a:rPr lang="en-US" dirty="0" err="1" smtClean="0"/>
              <a:t>patanear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Avoiding explicit choice</a:t>
            </a:r>
          </a:p>
          <a:p>
            <a:pPr lvl="1"/>
            <a:r>
              <a:rPr lang="en-US" dirty="0" smtClean="0"/>
              <a:t>Immobilization</a:t>
            </a:r>
          </a:p>
          <a:p>
            <a:pPr lvl="1"/>
            <a:r>
              <a:rPr lang="en-US" dirty="0" smtClean="0"/>
              <a:t>Short-term gratification</a:t>
            </a:r>
          </a:p>
          <a:p>
            <a:pPr lvl="1"/>
            <a:r>
              <a:rPr lang="en-US" dirty="0" smtClean="0"/>
              <a:t>Framing</a:t>
            </a:r>
          </a:p>
          <a:p>
            <a:pPr lvl="1"/>
            <a:r>
              <a:rPr lang="en-US" dirty="0" smtClean="0"/>
              <a:t>Familiarity</a:t>
            </a:r>
          </a:p>
          <a:p>
            <a:pPr lvl="1"/>
            <a:r>
              <a:rPr lang="en-US" dirty="0" smtClean="0"/>
              <a:t>Herd instinct</a:t>
            </a:r>
          </a:p>
          <a:p>
            <a:pPr lvl="1"/>
            <a:r>
              <a:rPr lang="en-US" dirty="0" smtClean="0"/>
              <a:t>Poor use </a:t>
            </a:r>
            <a:r>
              <a:rPr lang="en-US" smtClean="0"/>
              <a:t>of annuities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Problemas</a:t>
            </a:r>
            <a:r>
              <a:rPr lang="en-US" dirty="0" smtClean="0"/>
              <a:t> de </a:t>
            </a:r>
            <a:r>
              <a:rPr lang="en-US" dirty="0" err="1" smtClean="0"/>
              <a:t>autocontrol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Los </a:t>
            </a:r>
            <a:r>
              <a:rPr lang="en-US" dirty="0" err="1" smtClean="0"/>
              <a:t>economistas</a:t>
            </a:r>
            <a:r>
              <a:rPr lang="en-US" dirty="0" smtClean="0"/>
              <a:t> </a:t>
            </a:r>
            <a:r>
              <a:rPr lang="en-US" dirty="0" err="1" smtClean="0"/>
              <a:t>suelen</a:t>
            </a:r>
            <a:r>
              <a:rPr lang="en-US" dirty="0" smtClean="0"/>
              <a:t> </a:t>
            </a:r>
            <a:r>
              <a:rPr lang="en-US" dirty="0" err="1" smtClean="0"/>
              <a:t>asumir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nuestras</a:t>
            </a:r>
            <a:r>
              <a:rPr lang="en-US" dirty="0" smtClean="0"/>
              <a:t> </a:t>
            </a:r>
            <a:r>
              <a:rPr lang="en-US" dirty="0" err="1" smtClean="0"/>
              <a:t>preferencias</a:t>
            </a:r>
            <a:r>
              <a:rPr lang="en-US" dirty="0" smtClean="0"/>
              <a:t> son </a:t>
            </a:r>
            <a:r>
              <a:rPr lang="en-US" dirty="0" err="1" smtClean="0"/>
              <a:t>consistentes</a:t>
            </a:r>
            <a:r>
              <a:rPr lang="en-US" dirty="0" smtClean="0"/>
              <a:t> en el </a:t>
            </a:r>
            <a:r>
              <a:rPr lang="en-US" dirty="0" err="1" smtClean="0"/>
              <a:t>tiempo</a:t>
            </a:r>
            <a:r>
              <a:rPr lang="en-US" dirty="0" smtClean="0"/>
              <a:t> (time-consistent)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verdad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hay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preferencia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la </a:t>
            </a:r>
            <a:r>
              <a:rPr lang="en-US" dirty="0" err="1" smtClean="0"/>
              <a:t>gratificación</a:t>
            </a:r>
            <a:r>
              <a:rPr lang="en-US" dirty="0" smtClean="0"/>
              <a:t> </a:t>
            </a:r>
            <a:r>
              <a:rPr lang="en-US" dirty="0" err="1" smtClean="0"/>
              <a:t>inmediata</a:t>
            </a:r>
            <a:r>
              <a:rPr lang="en-US" dirty="0" smtClean="0"/>
              <a:t>, lo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supone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inconsistencia</a:t>
            </a:r>
            <a:r>
              <a:rPr lang="en-US" dirty="0" smtClean="0"/>
              <a:t> en el </a:t>
            </a:r>
            <a:r>
              <a:rPr lang="en-US" dirty="0" err="1" smtClean="0"/>
              <a:t>tiempo</a:t>
            </a:r>
            <a:endParaRPr lang="en-US" dirty="0" smtClean="0"/>
          </a:p>
          <a:p>
            <a:r>
              <a:rPr lang="en-US" dirty="0" smtClean="0"/>
              <a:t>En el largo </a:t>
            </a:r>
            <a:r>
              <a:rPr lang="en-US" dirty="0" err="1" smtClean="0"/>
              <a:t>tiempo</a:t>
            </a:r>
            <a:r>
              <a:rPr lang="en-US" dirty="0" smtClean="0"/>
              <a:t>, </a:t>
            </a:r>
            <a:r>
              <a:rPr lang="en-US" dirty="0" err="1" smtClean="0"/>
              <a:t>las</a:t>
            </a:r>
            <a:r>
              <a:rPr lang="en-US" dirty="0" smtClean="0"/>
              <a:t> personas </a:t>
            </a:r>
            <a:r>
              <a:rPr lang="en-US" dirty="0" err="1" smtClean="0"/>
              <a:t>prefieren</a:t>
            </a:r>
            <a:r>
              <a:rPr lang="en-US" dirty="0" smtClean="0"/>
              <a:t> </a:t>
            </a:r>
            <a:r>
              <a:rPr lang="en-US" dirty="0" err="1" smtClean="0"/>
              <a:t>ciertas</a:t>
            </a:r>
            <a:r>
              <a:rPr lang="en-US" dirty="0" smtClean="0"/>
              <a:t> </a:t>
            </a:r>
            <a:r>
              <a:rPr lang="en-US" dirty="0" err="1" smtClean="0"/>
              <a:t>cosas</a:t>
            </a:r>
            <a:r>
              <a:rPr lang="en-US" dirty="0" smtClean="0"/>
              <a:t> (no </a:t>
            </a:r>
            <a:r>
              <a:rPr lang="en-US" dirty="0" err="1" smtClean="0"/>
              <a:t>fumar</a:t>
            </a:r>
            <a:r>
              <a:rPr lang="en-US" dirty="0" smtClean="0"/>
              <a:t>, no comer en </a:t>
            </a:r>
            <a:r>
              <a:rPr lang="en-US" dirty="0" err="1" smtClean="0"/>
              <a:t>exceso</a:t>
            </a:r>
            <a:r>
              <a:rPr lang="en-US" dirty="0" smtClean="0"/>
              <a:t>), </a:t>
            </a:r>
            <a:r>
              <a:rPr lang="en-US" dirty="0" err="1" smtClean="0"/>
              <a:t>pero</a:t>
            </a:r>
            <a:r>
              <a:rPr lang="en-US" dirty="0" smtClean="0"/>
              <a:t> en el </a:t>
            </a:r>
            <a:r>
              <a:rPr lang="en-US" dirty="0" err="1" smtClean="0"/>
              <a:t>corto</a:t>
            </a:r>
            <a:r>
              <a:rPr lang="en-US" dirty="0" smtClean="0"/>
              <a:t> </a:t>
            </a:r>
            <a:r>
              <a:rPr lang="en-US" dirty="0" err="1" smtClean="0"/>
              <a:t>plazo</a:t>
            </a:r>
            <a:r>
              <a:rPr lang="en-US" dirty="0" smtClean="0"/>
              <a:t> no son </a:t>
            </a:r>
            <a:r>
              <a:rPr lang="en-US" dirty="0" err="1" smtClean="0"/>
              <a:t>capaces</a:t>
            </a:r>
            <a:r>
              <a:rPr lang="en-US" dirty="0" smtClean="0"/>
              <a:t> de </a:t>
            </a:r>
            <a:r>
              <a:rPr lang="en-US" dirty="0" err="1" smtClean="0"/>
              <a:t>cumplir</a:t>
            </a:r>
            <a:r>
              <a:rPr lang="en-US" dirty="0" smtClean="0"/>
              <a:t> con tales </a:t>
            </a:r>
            <a:r>
              <a:rPr lang="en-US" dirty="0" err="1" smtClean="0"/>
              <a:t>expectativas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Tendencia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O’Donoghue</a:t>
            </a:r>
            <a:r>
              <a:rPr lang="en-US" dirty="0" smtClean="0"/>
              <a:t> &amp; Rabin</a:t>
            </a:r>
          </a:p>
          <a:p>
            <a:pPr lvl="1"/>
            <a:r>
              <a:rPr lang="en-US" dirty="0" smtClean="0"/>
              <a:t>A preference for immediate gratification leads one to under-indulge in activities which involve immediate costs and delayed rewards (e.g., putting off an unpleasant task), but to over-indulge in activities with immediate rewards and delayed costs (e.g., overeating).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Naives vs. </a:t>
            </a:r>
            <a:r>
              <a:rPr lang="en-US" dirty="0" err="1" smtClean="0"/>
              <a:t>Autoconscientes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Si </a:t>
            </a:r>
            <a:r>
              <a:rPr lang="en-US" dirty="0" err="1" smtClean="0"/>
              <a:t>las</a:t>
            </a:r>
            <a:r>
              <a:rPr lang="en-US" dirty="0" smtClean="0"/>
              <a:t> personas son naives </a:t>
            </a:r>
            <a:r>
              <a:rPr lang="en-US" dirty="0" err="1" smtClean="0"/>
              <a:t>o</a:t>
            </a:r>
            <a:r>
              <a:rPr lang="en-US" dirty="0" smtClean="0"/>
              <a:t> </a:t>
            </a:r>
            <a:r>
              <a:rPr lang="en-US" dirty="0" err="1" smtClean="0"/>
              <a:t>autoconscientes</a:t>
            </a:r>
            <a:r>
              <a:rPr lang="en-US" dirty="0" smtClean="0"/>
              <a:t> , </a:t>
            </a:r>
            <a:r>
              <a:rPr lang="en-US" dirty="0" err="1" smtClean="0"/>
              <a:t>esto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,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prevé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un </a:t>
            </a:r>
            <a:r>
              <a:rPr lang="en-US" dirty="0" err="1" smtClean="0"/>
              <a:t>problema</a:t>
            </a:r>
            <a:r>
              <a:rPr lang="en-US" dirty="0" smtClean="0"/>
              <a:t> de </a:t>
            </a:r>
            <a:r>
              <a:rPr lang="en-US" dirty="0" err="1" smtClean="0"/>
              <a:t>autocontrol</a:t>
            </a:r>
            <a:r>
              <a:rPr lang="en-US" dirty="0" smtClean="0"/>
              <a:t>, </a:t>
            </a:r>
            <a:r>
              <a:rPr lang="en-US" dirty="0" err="1" smtClean="0"/>
              <a:t>afecta</a:t>
            </a:r>
            <a:r>
              <a:rPr lang="en-US" dirty="0" smtClean="0"/>
              <a:t> el </a:t>
            </a:r>
            <a:r>
              <a:rPr lang="en-US" dirty="0" err="1" smtClean="0"/>
              <a:t>resultado</a:t>
            </a:r>
            <a:endParaRPr lang="en-US" dirty="0" smtClean="0"/>
          </a:p>
          <a:p>
            <a:pPr lvl="1"/>
            <a:r>
              <a:rPr lang="en-US" dirty="0" smtClean="0"/>
              <a:t>Although, as intuition might suggest, awareness of one's self-control problems more often than not helps a person to mitigate them, in many situations sophistication actually exacerbates self-control problems. Sophistication makes a person aware that she is going to misbehave in the future, and in many situations, if a person knows she is going to misbehave in the future, she may reason that she might as well misbehave now. (</a:t>
            </a:r>
            <a:r>
              <a:rPr lang="en-US" dirty="0" err="1" smtClean="0"/>
              <a:t>O’Donoghue</a:t>
            </a:r>
            <a:r>
              <a:rPr lang="en-US" dirty="0" smtClean="0"/>
              <a:t> &amp; Rabin)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998</TotalTime>
  <Words>470</Words>
  <Application>Microsoft Macintosh PowerPoint</Application>
  <PresentationFormat>On-screen Show (4:3)</PresentationFormat>
  <Paragraphs>58</Paragraphs>
  <Slides>10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Module</vt:lpstr>
      <vt:lpstr>Equation</vt:lpstr>
      <vt:lpstr>Nuevas Formas de Intervención Administrativa</vt:lpstr>
      <vt:lpstr>Fallas del individuo (1)</vt:lpstr>
      <vt:lpstr>Fallas del individuo (2)</vt:lpstr>
      <vt:lpstr>Algunos juegos</vt:lpstr>
      <vt:lpstr>Regulación de pensiones</vt:lpstr>
      <vt:lpstr>Problemas behavioral</vt:lpstr>
      <vt:lpstr>Problemas de autocontrol</vt:lpstr>
      <vt:lpstr>Tendencia</vt:lpstr>
      <vt:lpstr>Naives vs. Autoconscientes</vt:lpstr>
      <vt:lpstr>Problemas en el descuento</vt:lpstr>
    </vt:vector>
  </TitlesOfParts>
  <Company>Santiago Montt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Nuevas Formas de Intervención Administrativa</dc:title>
  <dc:creator>Santiago Montt</dc:creator>
  <cp:lastModifiedBy>Santiago Montt</cp:lastModifiedBy>
  <cp:revision>46</cp:revision>
  <dcterms:created xsi:type="dcterms:W3CDTF">2009-11-14T03:29:20Z</dcterms:created>
  <dcterms:modified xsi:type="dcterms:W3CDTF">2009-11-14T03:30:31Z</dcterms:modified>
</cp:coreProperties>
</file>