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348" r:id="rId3"/>
    <p:sldId id="349" r:id="rId4"/>
    <p:sldId id="350" r:id="rId5"/>
    <p:sldId id="365" r:id="rId6"/>
    <p:sldId id="352" r:id="rId7"/>
    <p:sldId id="360" r:id="rId8"/>
    <p:sldId id="351" r:id="rId9"/>
    <p:sldId id="353" r:id="rId10"/>
    <p:sldId id="354" r:id="rId11"/>
    <p:sldId id="355" r:id="rId12"/>
    <p:sldId id="362" r:id="rId13"/>
    <p:sldId id="361" r:id="rId14"/>
    <p:sldId id="356" r:id="rId15"/>
    <p:sldId id="357" r:id="rId16"/>
    <p:sldId id="358" r:id="rId17"/>
    <p:sldId id="359" r:id="rId18"/>
    <p:sldId id="363" r:id="rId19"/>
    <p:sldId id="364" r:id="rId20"/>
    <p:sldId id="366" r:id="rId21"/>
    <p:sldId id="367"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esProps" Target="presProps.xml"/><Relationship Id="rId25"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ableStyles" Target="tableStyles.xml"/><Relationship Id="rId14" Type="http://schemas.openxmlformats.org/officeDocument/2006/relationships/slide" Target="slides/slide13.xml"/><Relationship Id="rId23" Type="http://schemas.openxmlformats.org/officeDocument/2006/relationships/printerSettings" Target="printerSettings/printerSettings1.bin"/><Relationship Id="rId4" Type="http://schemas.openxmlformats.org/officeDocument/2006/relationships/slide" Target="slides/slide3.xml"/><Relationship Id="rId26" Type="http://schemas.openxmlformats.org/officeDocument/2006/relationships/theme" Target="theme/theme1.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s-ES_tradnl"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s-ES_tradnl" smtClean="0"/>
              <a:t>Click to edit Master subtitle style</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s-ES_tradnl"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s-ES_tradnl" smtClean="0"/>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12/4/09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12/4/09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7" name="Date Placeholder 6"/>
          <p:cNvSpPr>
            <a:spLocks noGrp="1"/>
          </p:cNvSpPr>
          <p:nvPr>
            <p:ph type="dt" sz="half" idx="10"/>
          </p:nvPr>
        </p:nvSpPr>
        <p:spPr/>
        <p:txBody>
          <a:bodyPr/>
          <a:lstStyle/>
          <a:p>
            <a:fld id="{F3217B74-410C-3144-8A15-6588C267DB84}" type="datetimeFigureOut">
              <a:rPr lang="en-US" smtClean="0"/>
              <a:pPr/>
              <a:t>12/4/09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Date Placeholder 2"/>
          <p:cNvSpPr>
            <a:spLocks noGrp="1"/>
          </p:cNvSpPr>
          <p:nvPr>
            <p:ph type="dt" sz="half" idx="10"/>
          </p:nvPr>
        </p:nvSpPr>
        <p:spPr/>
        <p:txBody>
          <a:bodyPr/>
          <a:lstStyle/>
          <a:p>
            <a:fld id="{F3217B74-410C-3144-8A15-6588C267DB84}" type="datetimeFigureOut">
              <a:rPr lang="en-US" smtClean="0"/>
              <a:pPr/>
              <a:t>12/4/09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12/4/09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s-ES_tradnl"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12/4/09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s-ES_tradnl"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s-ES_tradnl"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3217B74-410C-3144-8A15-6588C267DB84}" type="datetimeFigureOut">
              <a:rPr lang="en-US" smtClean="0"/>
              <a:pPr/>
              <a:t>12/4/09</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DA47615-6B31-F542-8F4D-DC5221AF5B0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F3217B74-410C-3144-8A15-6588C267DB84}" type="datetimeFigureOut">
              <a:rPr lang="en-US" smtClean="0"/>
              <a:pPr/>
              <a:t>12/4/09</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p:txBody>
          <a:bodyPr/>
          <a:lstStyle/>
          <a:p>
            <a:r>
              <a:rPr lang="en-US" dirty="0" smtClean="0"/>
              <a:t>16a </a:t>
            </a:r>
            <a:r>
              <a:rPr lang="en-US" dirty="0" err="1" smtClean="0"/>
              <a:t>Clase</a:t>
            </a:r>
            <a:r>
              <a:rPr lang="en-US" dirty="0" smtClean="0"/>
              <a:t>: Estado </a:t>
            </a:r>
            <a:r>
              <a:rPr lang="en-US" dirty="0" err="1" smtClean="0"/>
              <a:t>Regulador</a:t>
            </a:r>
            <a:r>
              <a:rPr lang="en-US" dirty="0" smtClean="0"/>
              <a:t> </a:t>
            </a:r>
            <a:r>
              <a:rPr lang="en-US" dirty="0" err="1" smtClean="0"/>
              <a:t>y</a:t>
            </a:r>
            <a:r>
              <a:rPr lang="en-US" dirty="0" smtClean="0"/>
              <a:t> </a:t>
            </a:r>
            <a:r>
              <a:rPr lang="en-US" dirty="0" err="1" smtClean="0"/>
              <a:t>Posición</a:t>
            </a:r>
            <a:r>
              <a:rPr lang="en-US" dirty="0" smtClean="0"/>
              <a:t> </a:t>
            </a:r>
            <a:r>
              <a:rPr lang="en-US" dirty="0" err="1" smtClean="0"/>
              <a:t>Institucional</a:t>
            </a:r>
            <a:r>
              <a:rPr lang="en-US" dirty="0" smtClean="0"/>
              <a:t> de la </a:t>
            </a:r>
            <a:r>
              <a:rPr lang="en-US" dirty="0" err="1" smtClean="0"/>
              <a:t>Administración</a:t>
            </a:r>
            <a:endParaRPr lang="en-US" dirty="0" smtClean="0"/>
          </a:p>
          <a:p>
            <a:endParaRPr lang="en-US" dirty="0"/>
          </a:p>
        </p:txBody>
      </p:sp>
      <p:sp>
        <p:nvSpPr>
          <p:cNvPr id="4" name="TextBox 3"/>
          <p:cNvSpPr txBox="1"/>
          <p:nvPr/>
        </p:nvSpPr>
        <p:spPr>
          <a:xfrm>
            <a:off x="4572000" y="5714999"/>
            <a:ext cx="2569521"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19 de </a:t>
            </a:r>
            <a:r>
              <a:rPr lang="en-US" dirty="0" err="1" smtClean="0"/>
              <a:t>noviembre</a:t>
            </a:r>
            <a:r>
              <a:rPr lang="en-US" dirty="0" smtClean="0"/>
              <a:t> de 2009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Justicia</a:t>
            </a:r>
            <a:r>
              <a:rPr lang="en-US" dirty="0" smtClean="0"/>
              <a:t> </a:t>
            </a:r>
            <a:r>
              <a:rPr lang="en-US" dirty="0" err="1" smtClean="0"/>
              <a:t>constitucional</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Hace</a:t>
            </a:r>
            <a:r>
              <a:rPr lang="en-US" dirty="0" smtClean="0"/>
              <a:t> </a:t>
            </a:r>
            <a:r>
              <a:rPr lang="en-US" dirty="0" err="1" smtClean="0"/>
              <a:t>rato</a:t>
            </a:r>
            <a:r>
              <a:rPr lang="en-US" dirty="0" smtClean="0"/>
              <a:t> </a:t>
            </a:r>
            <a:r>
              <a:rPr lang="en-US" dirty="0" err="1" smtClean="0"/>
              <a:t>que</a:t>
            </a:r>
            <a:r>
              <a:rPr lang="en-US" dirty="0" smtClean="0"/>
              <a:t> el Tribunal </a:t>
            </a:r>
            <a:r>
              <a:rPr lang="en-US" dirty="0" err="1" smtClean="0"/>
              <a:t>Constitucional</a:t>
            </a:r>
            <a:r>
              <a:rPr lang="en-US" dirty="0" smtClean="0"/>
              <a:t> </a:t>
            </a:r>
            <a:r>
              <a:rPr lang="en-US" dirty="0" err="1" smtClean="0"/>
              <a:t>interpreta</a:t>
            </a:r>
            <a:r>
              <a:rPr lang="en-US" dirty="0" smtClean="0"/>
              <a:t> </a:t>
            </a:r>
            <a:r>
              <a:rPr lang="en-US" dirty="0" err="1" smtClean="0"/>
              <a:t>las</a:t>
            </a:r>
            <a:r>
              <a:rPr lang="en-US" dirty="0" smtClean="0"/>
              <a:t> </a:t>
            </a:r>
            <a:r>
              <a:rPr lang="en-US" dirty="0" err="1" smtClean="0"/>
              <a:t>reservas</a:t>
            </a:r>
            <a:r>
              <a:rPr lang="en-US" dirty="0" smtClean="0"/>
              <a:t> </a:t>
            </a:r>
            <a:r>
              <a:rPr lang="en-US" dirty="0" err="1" smtClean="0"/>
              <a:t>relativas</a:t>
            </a:r>
            <a:r>
              <a:rPr lang="en-US" dirty="0" smtClean="0"/>
              <a:t> en forma </a:t>
            </a:r>
            <a:r>
              <a:rPr lang="en-US" dirty="0" err="1" smtClean="0"/>
              <a:t>relativa</a:t>
            </a:r>
            <a:endParaRPr lang="en-US" dirty="0" smtClean="0"/>
          </a:p>
          <a:p>
            <a:pPr lvl="1"/>
            <a:r>
              <a:rPr lang="en-US" dirty="0" err="1" smtClean="0"/>
              <a:t>Catalíticos</a:t>
            </a:r>
            <a:r>
              <a:rPr lang="en-US" dirty="0" smtClean="0"/>
              <a:t> (</a:t>
            </a:r>
            <a:r>
              <a:rPr lang="en-US" dirty="0" err="1" smtClean="0"/>
              <a:t>Rol</a:t>
            </a:r>
            <a:r>
              <a:rPr lang="en-US" dirty="0" smtClean="0"/>
              <a:t> Nº 325 de 26 de </a:t>
            </a:r>
            <a:r>
              <a:rPr lang="en-US" dirty="0" err="1" smtClean="0"/>
              <a:t>junio</a:t>
            </a:r>
            <a:r>
              <a:rPr lang="en-US" dirty="0" smtClean="0"/>
              <a:t> de 2001)</a:t>
            </a:r>
          </a:p>
          <a:p>
            <a:pPr lvl="1"/>
            <a:r>
              <a:rPr lang="en-US" dirty="0" err="1" smtClean="0"/>
              <a:t>Letreros</a:t>
            </a:r>
            <a:r>
              <a:rPr lang="en-US" dirty="0" smtClean="0"/>
              <a:t> </a:t>
            </a:r>
            <a:r>
              <a:rPr lang="en-US" dirty="0" err="1" smtClean="0"/>
              <a:t>Camineros</a:t>
            </a:r>
            <a:endParaRPr lang="en-US" dirty="0" smtClean="0"/>
          </a:p>
          <a:p>
            <a:r>
              <a:rPr lang="en-US" dirty="0" err="1" smtClean="0"/>
              <a:t>Caso</a:t>
            </a:r>
            <a:r>
              <a:rPr lang="en-US" dirty="0" smtClean="0"/>
              <a:t> de USA (</a:t>
            </a:r>
            <a:r>
              <a:rPr lang="en-US" dirty="0" err="1" smtClean="0"/>
              <a:t>que</a:t>
            </a:r>
            <a:r>
              <a:rPr lang="en-US" dirty="0" smtClean="0"/>
              <a:t> no </a:t>
            </a:r>
            <a:r>
              <a:rPr lang="en-US" dirty="0" err="1" smtClean="0"/>
              <a:t>tiene</a:t>
            </a:r>
            <a:r>
              <a:rPr lang="en-US" dirty="0" smtClean="0"/>
              <a:t> </a:t>
            </a:r>
            <a:r>
              <a:rPr lang="en-US" dirty="0" err="1" smtClean="0"/>
              <a:t>potestad</a:t>
            </a:r>
            <a:r>
              <a:rPr lang="en-US" dirty="0" smtClean="0"/>
              <a:t> </a:t>
            </a:r>
            <a:r>
              <a:rPr lang="en-US" dirty="0" err="1" smtClean="0"/>
              <a:t>reglamentaria</a:t>
            </a:r>
            <a:r>
              <a:rPr lang="en-US" dirty="0" smtClean="0"/>
              <a:t> en la </a:t>
            </a:r>
            <a:r>
              <a:rPr lang="en-US" dirty="0" err="1" smtClean="0"/>
              <a:t>Constitución</a:t>
            </a:r>
            <a:r>
              <a:rPr lang="en-US" dirty="0" smtClean="0"/>
              <a:t>)</a:t>
            </a:r>
          </a:p>
          <a:p>
            <a:pPr lvl="1"/>
            <a:r>
              <a:rPr lang="en-US" dirty="0" smtClean="0"/>
              <a:t>En la </a:t>
            </a:r>
            <a:r>
              <a:rPr lang="en-US" dirty="0" err="1" smtClean="0"/>
              <a:t>historia</a:t>
            </a:r>
            <a:r>
              <a:rPr lang="en-US" dirty="0" smtClean="0"/>
              <a:t> de USA, </a:t>
            </a:r>
            <a:r>
              <a:rPr lang="en-US" dirty="0" err="1" smtClean="0"/>
              <a:t>sólo</a:t>
            </a:r>
            <a:r>
              <a:rPr lang="en-US" dirty="0" smtClean="0"/>
              <a:t> en dos </a:t>
            </a:r>
            <a:r>
              <a:rPr lang="en-US" dirty="0" err="1" smtClean="0"/>
              <a:t>casos</a:t>
            </a:r>
            <a:r>
              <a:rPr lang="en-US" dirty="0" smtClean="0"/>
              <a:t> la Corte </a:t>
            </a:r>
            <a:r>
              <a:rPr lang="en-US" dirty="0" err="1" smtClean="0"/>
              <a:t>Suprema</a:t>
            </a:r>
            <a:r>
              <a:rPr lang="en-US" dirty="0" smtClean="0"/>
              <a:t> ha </a:t>
            </a:r>
            <a:r>
              <a:rPr lang="en-US" dirty="0" err="1" smtClean="0"/>
              <a:t>anulado</a:t>
            </a:r>
            <a:r>
              <a:rPr lang="en-US" dirty="0" smtClean="0"/>
              <a:t> </a:t>
            </a:r>
            <a:r>
              <a:rPr lang="en-US" dirty="0" err="1" smtClean="0"/>
              <a:t>una</a:t>
            </a:r>
            <a:r>
              <a:rPr lang="en-US" dirty="0" smtClean="0"/>
              <a:t> </a:t>
            </a:r>
            <a:r>
              <a:rPr lang="en-US" dirty="0" err="1" smtClean="0"/>
              <a:t>ley</a:t>
            </a:r>
            <a:r>
              <a:rPr lang="en-US" dirty="0" smtClean="0"/>
              <a:t> </a:t>
            </a:r>
            <a:r>
              <a:rPr lang="en-US" dirty="0" err="1" smtClean="0"/>
              <a:t>por</a:t>
            </a:r>
            <a:r>
              <a:rPr lang="en-US" dirty="0" smtClean="0"/>
              <a:t> la </a:t>
            </a:r>
            <a:r>
              <a:rPr lang="en-US" dirty="0" err="1" smtClean="0"/>
              <a:t>llamada</a:t>
            </a:r>
            <a:r>
              <a:rPr lang="en-US" dirty="0" smtClean="0"/>
              <a:t> “non-delegation doctrine”</a:t>
            </a:r>
          </a:p>
          <a:p>
            <a:pPr lvl="2"/>
            <a:r>
              <a:rPr lang="en-US" dirty="0" smtClean="0"/>
              <a:t>Panama Refining Co. </a:t>
            </a:r>
            <a:r>
              <a:rPr lang="en-US" dirty="0" err="1" smtClean="0"/>
              <a:t>v</a:t>
            </a:r>
            <a:r>
              <a:rPr lang="en-US" dirty="0" smtClean="0"/>
              <a:t>. Ryan (293 US 399 (1935))</a:t>
            </a:r>
          </a:p>
          <a:p>
            <a:pPr lvl="2"/>
            <a:r>
              <a:rPr lang="en-US" dirty="0" smtClean="0"/>
              <a:t>A.L.A. </a:t>
            </a:r>
            <a:r>
              <a:rPr lang="en-US" dirty="0" err="1" smtClean="0"/>
              <a:t>Schecter</a:t>
            </a:r>
            <a:r>
              <a:rPr lang="en-US" dirty="0" smtClean="0"/>
              <a:t> Poultry </a:t>
            </a:r>
            <a:r>
              <a:rPr lang="en-US" dirty="0" err="1" smtClean="0"/>
              <a:t>v</a:t>
            </a:r>
            <a:r>
              <a:rPr lang="en-US" dirty="0" smtClean="0"/>
              <a:t>. United States (295 US 495 (1935)) </a:t>
            </a:r>
          </a:p>
          <a:p>
            <a:pPr lvl="1"/>
            <a:r>
              <a:rPr lang="en-US" dirty="0" err="1" smtClean="0"/>
              <a:t>Momento</a:t>
            </a:r>
            <a:r>
              <a:rPr lang="en-US" dirty="0" smtClean="0"/>
              <a:t> </a:t>
            </a:r>
            <a:r>
              <a:rPr lang="en-US" dirty="0" err="1" smtClean="0"/>
              <a:t>histórico</a:t>
            </a:r>
            <a:r>
              <a:rPr lang="en-US" dirty="0" smtClean="0"/>
              <a:t> </a:t>
            </a:r>
            <a:r>
              <a:rPr lang="en-US" dirty="0" err="1" smtClean="0"/>
              <a:t>muy</a:t>
            </a:r>
            <a:r>
              <a:rPr lang="en-US" dirty="0" smtClean="0"/>
              <a:t> particular de USA: FDR </a:t>
            </a:r>
            <a:r>
              <a:rPr lang="en-US" dirty="0" err="1" smtClean="0"/>
              <a:t>estaba</a:t>
            </a:r>
            <a:r>
              <a:rPr lang="en-US" dirty="0" smtClean="0"/>
              <a:t> </a:t>
            </a:r>
            <a:r>
              <a:rPr lang="en-US" dirty="0" err="1" smtClean="0"/>
              <a:t>cambiando</a:t>
            </a:r>
            <a:r>
              <a:rPr lang="en-US" dirty="0" smtClean="0"/>
              <a:t> el </a:t>
            </a:r>
            <a:r>
              <a:rPr lang="en-US" dirty="0" err="1" smtClean="0"/>
              <a:t>rumbo</a:t>
            </a:r>
            <a:r>
              <a:rPr lang="en-US" dirty="0" smtClean="0"/>
              <a:t> de un Estado liberal a un Estado social (el </a:t>
            </a:r>
            <a:r>
              <a:rPr lang="en-US" dirty="0" err="1" smtClean="0"/>
              <a:t>llamado</a:t>
            </a:r>
            <a:r>
              <a:rPr lang="en-US" dirty="0" smtClean="0"/>
              <a:t> </a:t>
            </a:r>
            <a:r>
              <a:rPr lang="en-US" i="1" dirty="0" smtClean="0"/>
              <a:t>New Deal</a:t>
            </a:r>
            <a:r>
              <a:rPr lang="en-US" dirty="0" smtClean="0"/>
              <a:t>).</a:t>
            </a:r>
          </a:p>
          <a:p>
            <a:pPr lvl="2"/>
            <a:r>
              <a:rPr lang="en-US" dirty="0" err="1" smtClean="0"/>
              <a:t>Amenaza</a:t>
            </a:r>
            <a:r>
              <a:rPr lang="en-US" dirty="0" smtClean="0"/>
              <a:t> de FDR de </a:t>
            </a:r>
            <a:r>
              <a:rPr lang="en-US" dirty="0" err="1" smtClean="0"/>
              <a:t>aumentar</a:t>
            </a:r>
            <a:r>
              <a:rPr lang="en-US" dirty="0" smtClean="0"/>
              <a:t> el </a:t>
            </a:r>
            <a:r>
              <a:rPr lang="en-US" dirty="0" err="1" smtClean="0"/>
              <a:t>número</a:t>
            </a:r>
            <a:r>
              <a:rPr lang="en-US" dirty="0" smtClean="0"/>
              <a:t> de </a:t>
            </a:r>
            <a:r>
              <a:rPr lang="en-US" dirty="0" err="1" smtClean="0"/>
              <a:t>Supremos</a:t>
            </a:r>
            <a:r>
              <a:rPr lang="en-US" dirty="0" smtClean="0"/>
              <a:t> (</a:t>
            </a:r>
            <a:r>
              <a:rPr lang="en-US" i="1" dirty="0" smtClean="0"/>
              <a:t>the switch in time that saved the nine</a:t>
            </a:r>
            <a:r>
              <a:rPr lang="en-US" dirty="0" smtClean="0"/>
              <a:t>).</a:t>
            </a:r>
          </a:p>
          <a:p>
            <a:pPr lvl="1"/>
            <a:r>
              <a:rPr lang="en-US" dirty="0" err="1" smtClean="0"/>
              <a:t>Desde</a:t>
            </a:r>
            <a:r>
              <a:rPr lang="en-US" dirty="0" smtClean="0"/>
              <a:t> </a:t>
            </a:r>
            <a:r>
              <a:rPr lang="en-US" dirty="0" err="1" smtClean="0"/>
              <a:t>entonces</a:t>
            </a:r>
            <a:r>
              <a:rPr lang="en-US" dirty="0" smtClean="0"/>
              <a:t> la Corte </a:t>
            </a:r>
            <a:r>
              <a:rPr lang="en-US" dirty="0" err="1" smtClean="0"/>
              <a:t>Suprema</a:t>
            </a:r>
            <a:r>
              <a:rPr lang="en-US" dirty="0" smtClean="0"/>
              <a:t> </a:t>
            </a:r>
            <a:r>
              <a:rPr lang="en-US" dirty="0" err="1" smtClean="0"/>
              <a:t>nunca</a:t>
            </a:r>
            <a:r>
              <a:rPr lang="en-US" dirty="0" smtClean="0"/>
              <a:t> </a:t>
            </a:r>
            <a:r>
              <a:rPr lang="en-US" dirty="0" err="1" smtClean="0"/>
              <a:t>más</a:t>
            </a:r>
            <a:r>
              <a:rPr lang="en-US" dirty="0" smtClean="0"/>
              <a:t> a </a:t>
            </a:r>
            <a:r>
              <a:rPr lang="en-US" dirty="0" err="1" smtClean="0"/>
              <a:t>vuelto</a:t>
            </a:r>
            <a:r>
              <a:rPr lang="en-US" dirty="0" smtClean="0"/>
              <a:t> a </a:t>
            </a:r>
            <a:r>
              <a:rPr lang="en-US" dirty="0" err="1" smtClean="0"/>
              <a:t>aplicar</a:t>
            </a:r>
            <a:r>
              <a:rPr lang="en-US" dirty="0" smtClean="0"/>
              <a:t> </a:t>
            </a:r>
            <a:r>
              <a:rPr lang="en-US" dirty="0" err="1" smtClean="0"/>
              <a:t>esta</a:t>
            </a:r>
            <a:r>
              <a:rPr lang="en-US" dirty="0" smtClean="0"/>
              <a:t> </a:t>
            </a:r>
            <a:r>
              <a:rPr lang="en-US" dirty="0" err="1" smtClean="0"/>
              <a:t>doctrina</a:t>
            </a:r>
            <a:r>
              <a:rPr lang="en-US" dirty="0" smtClean="0"/>
              <a:t>. </a:t>
            </a:r>
            <a:r>
              <a:rPr lang="en-US" dirty="0" err="1" smtClean="0"/>
              <a:t>Algunos</a:t>
            </a:r>
            <a:r>
              <a:rPr lang="en-US" dirty="0" smtClean="0"/>
              <a:t> la </a:t>
            </a:r>
            <a:r>
              <a:rPr lang="en-US" dirty="0" err="1" smtClean="0"/>
              <a:t>llaman</a:t>
            </a:r>
            <a:r>
              <a:rPr lang="en-US" dirty="0" smtClean="0"/>
              <a:t> </a:t>
            </a:r>
            <a:r>
              <a:rPr lang="en-US" dirty="0" err="1" smtClean="0"/>
              <a:t>ahora</a:t>
            </a:r>
            <a:r>
              <a:rPr lang="en-US" dirty="0" smtClean="0"/>
              <a:t> la “delegation doctrine”</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Transantiago</a:t>
            </a:r>
            <a:endParaRPr lang="en-US" dirty="0"/>
          </a:p>
        </p:txBody>
      </p:sp>
      <p:sp>
        <p:nvSpPr>
          <p:cNvPr id="3" name="Content Placeholder 2"/>
          <p:cNvSpPr>
            <a:spLocks noGrp="1"/>
          </p:cNvSpPr>
          <p:nvPr>
            <p:ph idx="1"/>
          </p:nvPr>
        </p:nvSpPr>
        <p:spPr>
          <a:xfrm>
            <a:off x="457200" y="1600200"/>
            <a:ext cx="8229600" cy="4930409"/>
          </a:xfrm>
        </p:spPr>
        <p:txBody>
          <a:bodyPr>
            <a:normAutofit fontScale="62500" lnSpcReduction="20000"/>
          </a:bodyPr>
          <a:lstStyle/>
          <a:p>
            <a:r>
              <a:rPr lang="en-US" dirty="0" err="1" smtClean="0"/>
              <a:t>Bajísima</a:t>
            </a:r>
            <a:r>
              <a:rPr lang="en-US" dirty="0" smtClean="0"/>
              <a:t> </a:t>
            </a:r>
            <a:r>
              <a:rPr lang="en-US" dirty="0" err="1" smtClean="0"/>
              <a:t>densidad</a:t>
            </a:r>
            <a:r>
              <a:rPr lang="en-US" dirty="0" smtClean="0"/>
              <a:t> </a:t>
            </a:r>
            <a:r>
              <a:rPr lang="en-US" dirty="0" err="1" smtClean="0"/>
              <a:t>normativa</a:t>
            </a:r>
            <a:r>
              <a:rPr lang="en-US" dirty="0" smtClean="0"/>
              <a:t>: Un </a:t>
            </a:r>
            <a:r>
              <a:rPr lang="en-US" dirty="0" err="1" smtClean="0"/>
              <a:t>sólo</a:t>
            </a:r>
            <a:r>
              <a:rPr lang="en-US" dirty="0" smtClean="0"/>
              <a:t> </a:t>
            </a:r>
            <a:r>
              <a:rPr lang="en-US" dirty="0" err="1" smtClean="0"/>
              <a:t>artículo</a:t>
            </a:r>
            <a:r>
              <a:rPr lang="en-US" dirty="0" smtClean="0"/>
              <a:t>!!</a:t>
            </a:r>
          </a:p>
          <a:p>
            <a:pPr lvl="1"/>
            <a:r>
              <a:rPr lang="en-US" dirty="0" err="1" smtClean="0"/>
              <a:t>Artículo</a:t>
            </a:r>
            <a:r>
              <a:rPr lang="en-US" dirty="0" smtClean="0"/>
              <a:t> 3° de la </a:t>
            </a:r>
            <a:r>
              <a:rPr lang="en-US" dirty="0" err="1" smtClean="0"/>
              <a:t>Ley</a:t>
            </a:r>
            <a:r>
              <a:rPr lang="en-US" dirty="0" smtClean="0"/>
              <a:t> N° 18.6961 (</a:t>
            </a:r>
            <a:r>
              <a:rPr lang="en-US" dirty="0" err="1" smtClean="0"/>
              <a:t>texto</a:t>
            </a:r>
            <a:r>
              <a:rPr lang="en-US" dirty="0" smtClean="0"/>
              <a:t> </a:t>
            </a:r>
            <a:r>
              <a:rPr lang="en-US" dirty="0" err="1" smtClean="0"/>
              <a:t>vigente</a:t>
            </a:r>
            <a:r>
              <a:rPr lang="en-US" dirty="0" smtClean="0"/>
              <a:t> a la </a:t>
            </a:r>
            <a:r>
              <a:rPr lang="en-US" dirty="0" err="1" smtClean="0"/>
              <a:t>época</a:t>
            </a:r>
            <a:r>
              <a:rPr lang="en-US" dirty="0" smtClean="0"/>
              <a:t> de la </a:t>
            </a:r>
            <a:r>
              <a:rPr lang="en-US" dirty="0" err="1" smtClean="0"/>
              <a:t>licitación</a:t>
            </a:r>
            <a:r>
              <a:rPr lang="en-US" dirty="0" smtClean="0"/>
              <a:t>)</a:t>
            </a:r>
          </a:p>
          <a:p>
            <a:pPr lvl="1"/>
            <a:r>
              <a:rPr lang="en-US" dirty="0" smtClean="0"/>
              <a:t>El </a:t>
            </a:r>
            <a:r>
              <a:rPr lang="en-US" dirty="0" err="1" smtClean="0"/>
              <a:t>transporte</a:t>
            </a:r>
            <a:r>
              <a:rPr lang="en-US" dirty="0" smtClean="0"/>
              <a:t> </a:t>
            </a:r>
            <a:r>
              <a:rPr lang="en-US" dirty="0" err="1" smtClean="0"/>
              <a:t>nacional</a:t>
            </a:r>
            <a:r>
              <a:rPr lang="en-US" dirty="0" smtClean="0"/>
              <a:t> de </a:t>
            </a:r>
            <a:r>
              <a:rPr lang="en-US" dirty="0" err="1" smtClean="0"/>
              <a:t>pasajeros</a:t>
            </a:r>
            <a:r>
              <a:rPr lang="en-US" dirty="0" smtClean="0"/>
              <a:t> </a:t>
            </a:r>
            <a:r>
              <a:rPr lang="en-US" dirty="0" err="1" smtClean="0"/>
              <a:t>remunerado</a:t>
            </a:r>
            <a:r>
              <a:rPr lang="en-US" dirty="0" smtClean="0"/>
              <a:t>, </a:t>
            </a:r>
            <a:r>
              <a:rPr lang="en-US" dirty="0" err="1" smtClean="0"/>
              <a:t>público</a:t>
            </a:r>
            <a:r>
              <a:rPr lang="en-US" dirty="0" smtClean="0"/>
              <a:t> </a:t>
            </a:r>
            <a:r>
              <a:rPr lang="en-US" dirty="0" err="1" smtClean="0"/>
              <a:t>o</a:t>
            </a:r>
            <a:r>
              <a:rPr lang="en-US" dirty="0" smtClean="0"/>
              <a:t> </a:t>
            </a:r>
            <a:r>
              <a:rPr lang="en-US" dirty="0" err="1" smtClean="0"/>
              <a:t>privado</a:t>
            </a:r>
            <a:r>
              <a:rPr lang="en-US" dirty="0" smtClean="0"/>
              <a:t>, individual </a:t>
            </a:r>
            <a:r>
              <a:rPr lang="en-US" dirty="0" err="1" smtClean="0"/>
              <a:t>o</a:t>
            </a:r>
            <a:r>
              <a:rPr lang="en-US" dirty="0" smtClean="0"/>
              <a:t> </a:t>
            </a:r>
            <a:r>
              <a:rPr lang="en-US" dirty="0" err="1" smtClean="0"/>
              <a:t>colectivo</a:t>
            </a:r>
            <a:r>
              <a:rPr lang="en-US" dirty="0" smtClean="0"/>
              <a:t>, </a:t>
            </a:r>
            <a:r>
              <a:rPr lang="en-US" dirty="0" err="1" smtClean="0"/>
              <a:t>por</a:t>
            </a:r>
            <a:r>
              <a:rPr lang="en-US" dirty="0" smtClean="0"/>
              <a:t> </a:t>
            </a:r>
            <a:r>
              <a:rPr lang="en-US" dirty="0" err="1" smtClean="0"/>
              <a:t>calles</a:t>
            </a:r>
            <a:r>
              <a:rPr lang="en-US" dirty="0" smtClean="0"/>
              <a:t> </a:t>
            </a:r>
            <a:r>
              <a:rPr lang="en-US" dirty="0" err="1" smtClean="0"/>
              <a:t>o</a:t>
            </a:r>
            <a:r>
              <a:rPr lang="en-US" dirty="0" smtClean="0"/>
              <a:t> </a:t>
            </a:r>
            <a:r>
              <a:rPr lang="en-US" dirty="0" err="1" smtClean="0"/>
              <a:t>caminos</a:t>
            </a:r>
            <a:r>
              <a:rPr lang="en-US" dirty="0" smtClean="0"/>
              <a:t>, se </a:t>
            </a:r>
            <a:r>
              <a:rPr lang="en-US" dirty="0" err="1" smtClean="0"/>
              <a:t>efectuará</a:t>
            </a:r>
            <a:r>
              <a:rPr lang="en-US" dirty="0" smtClean="0"/>
              <a:t> </a:t>
            </a:r>
            <a:r>
              <a:rPr lang="en-US" dirty="0" err="1" smtClean="0"/>
              <a:t>libremente</a:t>
            </a:r>
            <a:r>
              <a:rPr lang="en-US" dirty="0" smtClean="0"/>
              <a:t>, sin </a:t>
            </a:r>
            <a:r>
              <a:rPr lang="en-US" dirty="0" err="1" smtClean="0"/>
              <a:t>perjuicio</a:t>
            </a:r>
            <a:r>
              <a:rPr lang="en-US" dirty="0" smtClean="0"/>
              <a:t> </a:t>
            </a:r>
            <a:r>
              <a:rPr lang="en-US" dirty="0" err="1" smtClean="0"/>
              <a:t>que</a:t>
            </a:r>
            <a:r>
              <a:rPr lang="en-US" dirty="0" smtClean="0"/>
              <a:t> el </a:t>
            </a:r>
            <a:r>
              <a:rPr lang="en-US" dirty="0" err="1" smtClean="0"/>
              <a:t>Ministerio</a:t>
            </a:r>
            <a:r>
              <a:rPr lang="en-US" dirty="0" smtClean="0"/>
              <a:t> de </a:t>
            </a:r>
            <a:r>
              <a:rPr lang="en-US" dirty="0" err="1" smtClean="0"/>
              <a:t>Transportes</a:t>
            </a:r>
            <a:r>
              <a:rPr lang="en-US" dirty="0" smtClean="0"/>
              <a:t> </a:t>
            </a:r>
            <a:r>
              <a:rPr lang="en-US" dirty="0" err="1" smtClean="0"/>
              <a:t>y</a:t>
            </a:r>
            <a:r>
              <a:rPr lang="en-US" dirty="0" smtClean="0"/>
              <a:t> </a:t>
            </a:r>
            <a:r>
              <a:rPr lang="en-US" dirty="0" err="1" smtClean="0"/>
              <a:t>Telecomunicaciones</a:t>
            </a:r>
            <a:r>
              <a:rPr lang="en-US" dirty="0" smtClean="0"/>
              <a:t> </a:t>
            </a:r>
            <a:r>
              <a:rPr lang="en-US" dirty="0" err="1" smtClean="0"/>
              <a:t>establezca</a:t>
            </a:r>
            <a:r>
              <a:rPr lang="en-US" dirty="0" smtClean="0"/>
              <a:t> </a:t>
            </a:r>
            <a:r>
              <a:rPr lang="en-US" dirty="0" err="1" smtClean="0"/>
              <a:t>las</a:t>
            </a:r>
            <a:r>
              <a:rPr lang="en-US" dirty="0" smtClean="0"/>
              <a:t> </a:t>
            </a:r>
            <a:r>
              <a:rPr lang="en-US" dirty="0" err="1" smtClean="0"/>
              <a:t>condiciones</a:t>
            </a:r>
            <a:r>
              <a:rPr lang="en-US" dirty="0" smtClean="0"/>
              <a:t> </a:t>
            </a:r>
            <a:r>
              <a:rPr lang="en-US" dirty="0" err="1" smtClean="0"/>
              <a:t>y</a:t>
            </a:r>
            <a:r>
              <a:rPr lang="en-US" dirty="0" smtClean="0"/>
              <a:t> </a:t>
            </a:r>
            <a:r>
              <a:rPr lang="en-US" dirty="0" err="1" smtClean="0"/>
              <a:t>dicte</a:t>
            </a:r>
            <a:r>
              <a:rPr lang="en-US" dirty="0" smtClean="0"/>
              <a:t> la </a:t>
            </a:r>
            <a:r>
              <a:rPr lang="en-US" dirty="0" err="1" smtClean="0"/>
              <a:t>normativa</a:t>
            </a:r>
            <a:r>
              <a:rPr lang="en-US" dirty="0" smtClean="0"/>
              <a:t> </a:t>
            </a:r>
            <a:r>
              <a:rPr lang="en-US" dirty="0" err="1" smtClean="0"/>
              <a:t>dentro</a:t>
            </a:r>
            <a:r>
              <a:rPr lang="en-US" dirty="0" smtClean="0"/>
              <a:t> de la </a:t>
            </a:r>
            <a:r>
              <a:rPr lang="en-US" dirty="0" err="1" smtClean="0"/>
              <a:t>que</a:t>
            </a:r>
            <a:r>
              <a:rPr lang="en-US" dirty="0" smtClean="0"/>
              <a:t> </a:t>
            </a:r>
            <a:r>
              <a:rPr lang="en-US" dirty="0" err="1" smtClean="0"/>
              <a:t>funcionarán</a:t>
            </a:r>
            <a:r>
              <a:rPr lang="en-US" dirty="0" smtClean="0"/>
              <a:t> </a:t>
            </a:r>
            <a:r>
              <a:rPr lang="en-US" dirty="0" err="1" smtClean="0"/>
              <a:t>dichos</a:t>
            </a:r>
            <a:r>
              <a:rPr lang="en-US" dirty="0" smtClean="0"/>
              <a:t> </a:t>
            </a:r>
            <a:r>
              <a:rPr lang="en-US" dirty="0" err="1" smtClean="0"/>
              <a:t>servicios</a:t>
            </a:r>
            <a:r>
              <a:rPr lang="en-US" dirty="0" smtClean="0"/>
              <a:t>, en </a:t>
            </a:r>
            <a:r>
              <a:rPr lang="en-US" dirty="0" err="1" smtClean="0"/>
              <a:t>cuanto</a:t>
            </a:r>
            <a:r>
              <a:rPr lang="en-US" dirty="0" smtClean="0"/>
              <a:t> a </a:t>
            </a:r>
            <a:r>
              <a:rPr lang="en-US" dirty="0" err="1" smtClean="0"/>
              <a:t>cumplimiento</a:t>
            </a:r>
            <a:r>
              <a:rPr lang="en-US" dirty="0" smtClean="0"/>
              <a:t> </a:t>
            </a:r>
            <a:r>
              <a:rPr lang="en-US" dirty="0" err="1" smtClean="0"/>
              <a:t>obligatorio</a:t>
            </a:r>
            <a:r>
              <a:rPr lang="en-US" dirty="0" smtClean="0"/>
              <a:t> de </a:t>
            </a:r>
            <a:r>
              <a:rPr lang="en-US" dirty="0" err="1" smtClean="0"/>
              <a:t>normas</a:t>
            </a:r>
            <a:r>
              <a:rPr lang="en-US" dirty="0" smtClean="0"/>
              <a:t> </a:t>
            </a:r>
            <a:r>
              <a:rPr lang="en-US" dirty="0" err="1" smtClean="0"/>
              <a:t>técnicas</a:t>
            </a:r>
            <a:r>
              <a:rPr lang="en-US" dirty="0" smtClean="0"/>
              <a:t> </a:t>
            </a:r>
            <a:r>
              <a:rPr lang="en-US" dirty="0" err="1" smtClean="0"/>
              <a:t>y</a:t>
            </a:r>
            <a:r>
              <a:rPr lang="en-US" dirty="0" smtClean="0"/>
              <a:t> de </a:t>
            </a:r>
            <a:r>
              <a:rPr lang="en-US" dirty="0" err="1" smtClean="0"/>
              <a:t>emisión</a:t>
            </a:r>
            <a:r>
              <a:rPr lang="en-US" dirty="0" smtClean="0"/>
              <a:t> de </a:t>
            </a:r>
            <a:r>
              <a:rPr lang="en-US" dirty="0" err="1" smtClean="0"/>
              <a:t>contaminantes</a:t>
            </a:r>
            <a:r>
              <a:rPr lang="en-US" dirty="0" smtClean="0"/>
              <a:t> de los </a:t>
            </a:r>
            <a:r>
              <a:rPr lang="en-US" dirty="0" err="1" smtClean="0"/>
              <a:t>vehículos</a:t>
            </a:r>
            <a:r>
              <a:rPr lang="en-US" dirty="0" smtClean="0"/>
              <a:t>, </a:t>
            </a:r>
            <a:r>
              <a:rPr lang="en-US" dirty="0" err="1" smtClean="0"/>
              <a:t>así</a:t>
            </a:r>
            <a:r>
              <a:rPr lang="en-US" dirty="0" smtClean="0"/>
              <a:t> </a:t>
            </a:r>
            <a:r>
              <a:rPr lang="en-US" dirty="0" err="1" smtClean="0"/>
              <a:t>como</a:t>
            </a:r>
            <a:r>
              <a:rPr lang="en-US" dirty="0" smtClean="0"/>
              <a:t> en lo </a:t>
            </a:r>
            <a:r>
              <a:rPr lang="en-US" dirty="0" err="1" smtClean="0"/>
              <a:t>relativo</a:t>
            </a:r>
            <a:r>
              <a:rPr lang="en-US" dirty="0" smtClean="0"/>
              <a:t> a </a:t>
            </a:r>
            <a:r>
              <a:rPr lang="en-US" dirty="0" err="1" smtClean="0"/>
              <a:t>condiciones</a:t>
            </a:r>
            <a:r>
              <a:rPr lang="en-US" dirty="0" smtClean="0"/>
              <a:t> de </a:t>
            </a:r>
            <a:r>
              <a:rPr lang="en-US" dirty="0" err="1" smtClean="0"/>
              <a:t>operación</a:t>
            </a:r>
            <a:r>
              <a:rPr lang="en-US" dirty="0" smtClean="0"/>
              <a:t> de los </a:t>
            </a:r>
            <a:r>
              <a:rPr lang="en-US" dirty="0" err="1" smtClean="0"/>
              <a:t>servicios</a:t>
            </a:r>
            <a:r>
              <a:rPr lang="en-US" dirty="0" smtClean="0"/>
              <a:t> de </a:t>
            </a:r>
            <a:r>
              <a:rPr lang="en-US" dirty="0" err="1" smtClean="0"/>
              <a:t>transporte</a:t>
            </a:r>
            <a:r>
              <a:rPr lang="en-US" dirty="0" smtClean="0"/>
              <a:t> </a:t>
            </a:r>
            <a:r>
              <a:rPr lang="en-US" dirty="0" err="1" smtClean="0"/>
              <a:t>remunerado</a:t>
            </a:r>
            <a:r>
              <a:rPr lang="en-US" dirty="0" smtClean="0"/>
              <a:t> de </a:t>
            </a:r>
            <a:r>
              <a:rPr lang="en-US" dirty="0" err="1" smtClean="0"/>
              <a:t>pasajeros</a:t>
            </a:r>
            <a:r>
              <a:rPr lang="en-US" dirty="0" smtClean="0"/>
              <a:t> </a:t>
            </a:r>
            <a:r>
              <a:rPr lang="en-US" dirty="0" err="1" smtClean="0"/>
              <a:t>y</a:t>
            </a:r>
            <a:r>
              <a:rPr lang="en-US" dirty="0" smtClean="0"/>
              <a:t> de </a:t>
            </a:r>
            <a:r>
              <a:rPr lang="en-US" dirty="0" err="1" smtClean="0"/>
              <a:t>utilización</a:t>
            </a:r>
            <a:r>
              <a:rPr lang="en-US" dirty="0" smtClean="0"/>
              <a:t> de </a:t>
            </a:r>
            <a:r>
              <a:rPr lang="en-US" dirty="0" err="1" smtClean="0"/>
              <a:t>las</a:t>
            </a:r>
            <a:r>
              <a:rPr lang="en-US" dirty="0" smtClean="0"/>
              <a:t> </a:t>
            </a:r>
            <a:r>
              <a:rPr lang="en-US" dirty="0" err="1" smtClean="0"/>
              <a:t>vías</a:t>
            </a:r>
            <a:r>
              <a:rPr lang="en-US" dirty="0" smtClean="0"/>
              <a:t>.</a:t>
            </a:r>
          </a:p>
          <a:p>
            <a:pPr lvl="1"/>
            <a:r>
              <a:rPr lang="en-US" dirty="0" smtClean="0"/>
              <a:t>El </a:t>
            </a:r>
            <a:r>
              <a:rPr lang="en-US" dirty="0" err="1" smtClean="0"/>
              <a:t>Ministerio</a:t>
            </a:r>
            <a:r>
              <a:rPr lang="en-US" dirty="0" smtClean="0"/>
              <a:t> de </a:t>
            </a:r>
            <a:r>
              <a:rPr lang="en-US" dirty="0" err="1" smtClean="0"/>
              <a:t>Transportes</a:t>
            </a:r>
            <a:r>
              <a:rPr lang="en-US" dirty="0" smtClean="0"/>
              <a:t> </a:t>
            </a:r>
            <a:r>
              <a:rPr lang="en-US" dirty="0" err="1" smtClean="0"/>
              <a:t>y</a:t>
            </a:r>
            <a:r>
              <a:rPr lang="en-US" dirty="0" smtClean="0"/>
              <a:t> </a:t>
            </a:r>
            <a:r>
              <a:rPr lang="en-US" dirty="0" err="1" smtClean="0"/>
              <a:t>Telecomunicaciones</a:t>
            </a:r>
            <a:r>
              <a:rPr lang="en-US" dirty="0" smtClean="0"/>
              <a:t>, sin </a:t>
            </a:r>
            <a:r>
              <a:rPr lang="en-US" dirty="0" err="1" smtClean="0"/>
              <a:t>perjuicio</a:t>
            </a:r>
            <a:r>
              <a:rPr lang="en-US" dirty="0" smtClean="0"/>
              <a:t> de lo </a:t>
            </a:r>
            <a:r>
              <a:rPr lang="en-US" dirty="0" err="1" smtClean="0"/>
              <a:t>dispuesto</a:t>
            </a:r>
            <a:r>
              <a:rPr lang="en-US" dirty="0" smtClean="0"/>
              <a:t> en el </a:t>
            </a:r>
            <a:r>
              <a:rPr lang="en-US" dirty="0" err="1" smtClean="0"/>
              <a:t>artículo</a:t>
            </a:r>
            <a:r>
              <a:rPr lang="en-US" dirty="0" smtClean="0"/>
              <a:t> 118 de la </a:t>
            </a:r>
            <a:r>
              <a:rPr lang="en-US" dirty="0" err="1" smtClean="0"/>
              <a:t>Ley</a:t>
            </a:r>
            <a:r>
              <a:rPr lang="en-US" dirty="0" smtClean="0"/>
              <a:t> N° 18.290, </a:t>
            </a:r>
            <a:r>
              <a:rPr lang="en-US" dirty="0" err="1" smtClean="0"/>
              <a:t>podrá</a:t>
            </a:r>
            <a:r>
              <a:rPr lang="en-US" dirty="0" smtClean="0"/>
              <a:t>, en los </a:t>
            </a:r>
            <a:r>
              <a:rPr lang="en-US" dirty="0" err="1" smtClean="0"/>
              <a:t>casos</a:t>
            </a:r>
            <a:r>
              <a:rPr lang="en-US" dirty="0" smtClean="0"/>
              <a:t> de </a:t>
            </a:r>
            <a:r>
              <a:rPr lang="en-US" dirty="0" err="1" smtClean="0"/>
              <a:t>congestión</a:t>
            </a:r>
            <a:r>
              <a:rPr lang="en-US" dirty="0" smtClean="0"/>
              <a:t> de </a:t>
            </a:r>
            <a:r>
              <a:rPr lang="en-US" dirty="0" err="1" smtClean="0"/>
              <a:t>las</a:t>
            </a:r>
            <a:r>
              <a:rPr lang="en-US" dirty="0" smtClean="0"/>
              <a:t> </a:t>
            </a:r>
            <a:r>
              <a:rPr lang="en-US" dirty="0" err="1" smtClean="0"/>
              <a:t>vías</a:t>
            </a:r>
            <a:r>
              <a:rPr lang="en-US" dirty="0" smtClean="0"/>
              <a:t>, de </a:t>
            </a:r>
            <a:r>
              <a:rPr lang="en-US" dirty="0" err="1" smtClean="0"/>
              <a:t>deterioro</a:t>
            </a:r>
            <a:r>
              <a:rPr lang="en-US" dirty="0" smtClean="0"/>
              <a:t> del </a:t>
            </a:r>
            <a:r>
              <a:rPr lang="en-US" dirty="0" err="1" smtClean="0"/>
              <a:t>medio</a:t>
            </a:r>
            <a:r>
              <a:rPr lang="en-US" dirty="0" smtClean="0"/>
              <a:t> </a:t>
            </a:r>
            <a:r>
              <a:rPr lang="en-US" dirty="0" err="1" smtClean="0"/>
              <a:t>ambiente</a:t>
            </a:r>
            <a:r>
              <a:rPr lang="en-US" dirty="0" smtClean="0"/>
              <a:t> </a:t>
            </a:r>
            <a:r>
              <a:rPr lang="en-US" dirty="0" err="1" smtClean="0"/>
              <a:t>y/o</a:t>
            </a:r>
            <a:r>
              <a:rPr lang="en-US" dirty="0" smtClean="0"/>
              <a:t> de </a:t>
            </a:r>
            <a:r>
              <a:rPr lang="en-US" dirty="0" err="1" smtClean="0"/>
              <a:t>las</a:t>
            </a:r>
            <a:r>
              <a:rPr lang="en-US" dirty="0" smtClean="0"/>
              <a:t> </a:t>
            </a:r>
            <a:r>
              <a:rPr lang="en-US" dirty="0" err="1" smtClean="0"/>
              <a:t>condiciones</a:t>
            </a:r>
            <a:r>
              <a:rPr lang="en-US" dirty="0" smtClean="0"/>
              <a:t> de </a:t>
            </a:r>
            <a:r>
              <a:rPr lang="en-US" dirty="0" err="1" smtClean="0"/>
              <a:t>seguridad</a:t>
            </a:r>
            <a:r>
              <a:rPr lang="en-US" dirty="0" smtClean="0"/>
              <a:t> de </a:t>
            </a:r>
            <a:r>
              <a:rPr lang="en-US" dirty="0" err="1" smtClean="0"/>
              <a:t>las</a:t>
            </a:r>
            <a:r>
              <a:rPr lang="en-US" dirty="0" smtClean="0"/>
              <a:t> personas </a:t>
            </a:r>
            <a:r>
              <a:rPr lang="en-US" dirty="0" err="1" smtClean="0"/>
              <a:t>o</a:t>
            </a:r>
            <a:r>
              <a:rPr lang="en-US" dirty="0" smtClean="0"/>
              <a:t> </a:t>
            </a:r>
            <a:r>
              <a:rPr lang="en-US" dirty="0" err="1" smtClean="0"/>
              <a:t>vehículos</a:t>
            </a:r>
            <a:r>
              <a:rPr lang="en-US" dirty="0" smtClean="0"/>
              <a:t> </a:t>
            </a:r>
            <a:r>
              <a:rPr lang="en-US" dirty="0" err="1" smtClean="0"/>
              <a:t>producto</a:t>
            </a:r>
            <a:r>
              <a:rPr lang="en-US" dirty="0" smtClean="0"/>
              <a:t> de la </a:t>
            </a:r>
            <a:r>
              <a:rPr lang="en-US" dirty="0" err="1" smtClean="0"/>
              <a:t>circulación</a:t>
            </a:r>
            <a:r>
              <a:rPr lang="en-US" dirty="0" smtClean="0"/>
              <a:t> vehicular, </a:t>
            </a:r>
            <a:r>
              <a:rPr lang="en-US" dirty="0" err="1" smtClean="0"/>
              <a:t>disponer</a:t>
            </a:r>
            <a:r>
              <a:rPr lang="en-US" dirty="0" smtClean="0"/>
              <a:t> el </a:t>
            </a:r>
            <a:r>
              <a:rPr lang="en-US" dirty="0" err="1" smtClean="0"/>
              <a:t>uso</a:t>
            </a:r>
            <a:r>
              <a:rPr lang="en-US" dirty="0" smtClean="0"/>
              <a:t> de </a:t>
            </a:r>
            <a:r>
              <a:rPr lang="en-US" dirty="0" err="1" smtClean="0"/>
              <a:t>las</a:t>
            </a:r>
            <a:r>
              <a:rPr lang="en-US" dirty="0" smtClean="0"/>
              <a:t> </a:t>
            </a:r>
            <a:r>
              <a:rPr lang="en-US" dirty="0" err="1" smtClean="0"/>
              <a:t>vías</a:t>
            </a:r>
            <a:r>
              <a:rPr lang="en-US" dirty="0" smtClean="0"/>
              <a:t> </a:t>
            </a:r>
            <a:r>
              <a:rPr lang="en-US" dirty="0" err="1" smtClean="0"/>
              <a:t>para</a:t>
            </a:r>
            <a:r>
              <a:rPr lang="en-US" dirty="0" smtClean="0"/>
              <a:t> </a:t>
            </a:r>
            <a:r>
              <a:rPr lang="en-US" dirty="0" err="1" smtClean="0"/>
              <a:t>determinados</a:t>
            </a:r>
            <a:r>
              <a:rPr lang="en-US" dirty="0" smtClean="0"/>
              <a:t> </a:t>
            </a:r>
            <a:r>
              <a:rPr lang="en-US" dirty="0" err="1" smtClean="0"/>
              <a:t>tipos</a:t>
            </a:r>
            <a:r>
              <a:rPr lang="en-US" dirty="0" smtClean="0"/>
              <a:t> de </a:t>
            </a:r>
            <a:r>
              <a:rPr lang="en-US" dirty="0" err="1" smtClean="0"/>
              <a:t>vehículos</a:t>
            </a:r>
            <a:r>
              <a:rPr lang="en-US" dirty="0" smtClean="0"/>
              <a:t> </a:t>
            </a:r>
            <a:r>
              <a:rPr lang="en-US" dirty="0" err="1" smtClean="0"/>
              <a:t>y/o</a:t>
            </a:r>
            <a:r>
              <a:rPr lang="en-US" dirty="0" smtClean="0"/>
              <a:t> </a:t>
            </a:r>
            <a:r>
              <a:rPr lang="en-US" dirty="0" err="1" smtClean="0"/>
              <a:t>servicios</a:t>
            </a:r>
            <a:r>
              <a:rPr lang="en-US" dirty="0" smtClean="0"/>
              <a:t>, </a:t>
            </a:r>
            <a:r>
              <a:rPr lang="en-US" dirty="0" err="1" smtClean="0"/>
              <a:t>mediante</a:t>
            </a:r>
            <a:r>
              <a:rPr lang="en-US" dirty="0" smtClean="0"/>
              <a:t> </a:t>
            </a:r>
            <a:r>
              <a:rPr lang="en-US" dirty="0" err="1" smtClean="0"/>
              <a:t>procedimientos</a:t>
            </a:r>
            <a:r>
              <a:rPr lang="en-US" dirty="0" smtClean="0"/>
              <a:t> de </a:t>
            </a:r>
            <a:r>
              <a:rPr lang="en-US" dirty="0" err="1" smtClean="0"/>
              <a:t>licitación</a:t>
            </a:r>
            <a:r>
              <a:rPr lang="en-US" dirty="0" smtClean="0"/>
              <a:t> </a:t>
            </a:r>
            <a:r>
              <a:rPr lang="en-US" dirty="0" err="1" smtClean="0"/>
              <a:t>pública</a:t>
            </a:r>
            <a:r>
              <a:rPr lang="en-US" dirty="0" smtClean="0"/>
              <a:t>, </a:t>
            </a:r>
            <a:r>
              <a:rPr lang="en-US" dirty="0" err="1" smtClean="0"/>
              <a:t>para</a:t>
            </a:r>
            <a:r>
              <a:rPr lang="en-US" dirty="0" smtClean="0"/>
              <a:t> el </a:t>
            </a:r>
            <a:r>
              <a:rPr lang="en-US" dirty="0" err="1" smtClean="0"/>
              <a:t>funcionamiento</a:t>
            </a:r>
            <a:r>
              <a:rPr lang="en-US" dirty="0" smtClean="0"/>
              <a:t> del </a:t>
            </a:r>
            <a:r>
              <a:rPr lang="en-US" dirty="0" err="1" smtClean="0"/>
              <a:t>mercado</a:t>
            </a:r>
            <a:r>
              <a:rPr lang="en-US" dirty="0" smtClean="0"/>
              <a:t> de </a:t>
            </a:r>
            <a:r>
              <a:rPr lang="en-US" dirty="0" err="1" smtClean="0"/>
              <a:t>transporte</a:t>
            </a:r>
            <a:r>
              <a:rPr lang="en-US" dirty="0" smtClean="0"/>
              <a:t> de </a:t>
            </a:r>
            <a:r>
              <a:rPr lang="en-US" dirty="0" err="1" smtClean="0"/>
              <a:t>pasajeros</a:t>
            </a:r>
            <a:r>
              <a:rPr lang="en-US" dirty="0" smtClean="0"/>
              <a:t>.</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Transantiago</a:t>
            </a:r>
            <a:r>
              <a:rPr lang="en-US" dirty="0" smtClean="0"/>
              <a:t> (2)</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La </a:t>
            </a:r>
            <a:r>
              <a:rPr lang="en-US" dirty="0" err="1" smtClean="0"/>
              <a:t>regulación</a:t>
            </a:r>
            <a:r>
              <a:rPr lang="en-US" dirty="0" smtClean="0"/>
              <a:t> </a:t>
            </a:r>
            <a:r>
              <a:rPr lang="en-US" dirty="0" err="1" smtClean="0"/>
              <a:t>está</a:t>
            </a:r>
            <a:r>
              <a:rPr lang="en-US" dirty="0" smtClean="0"/>
              <a:t> en el </a:t>
            </a:r>
            <a:r>
              <a:rPr lang="en-US" dirty="0" err="1" smtClean="0"/>
              <a:t>contrato</a:t>
            </a:r>
            <a:r>
              <a:rPr lang="en-US" dirty="0" smtClean="0"/>
              <a:t>, </a:t>
            </a:r>
            <a:r>
              <a:rPr lang="en-US" dirty="0" err="1" smtClean="0"/>
              <a:t>ni</a:t>
            </a:r>
            <a:r>
              <a:rPr lang="en-US" dirty="0" smtClean="0"/>
              <a:t> </a:t>
            </a:r>
            <a:r>
              <a:rPr lang="en-US" dirty="0" err="1" smtClean="0"/>
              <a:t>siquiera</a:t>
            </a:r>
            <a:r>
              <a:rPr lang="en-US" dirty="0" smtClean="0"/>
              <a:t> en </a:t>
            </a:r>
            <a:r>
              <a:rPr lang="en-US" dirty="0" err="1" smtClean="0"/>
              <a:t>normativa</a:t>
            </a:r>
            <a:r>
              <a:rPr lang="en-US" dirty="0" smtClean="0"/>
              <a:t> </a:t>
            </a:r>
            <a:r>
              <a:rPr lang="en-US" dirty="0" err="1" smtClean="0"/>
              <a:t>reglamentaria</a:t>
            </a:r>
            <a:r>
              <a:rPr lang="en-US" dirty="0" smtClean="0"/>
              <a:t> </a:t>
            </a:r>
          </a:p>
          <a:p>
            <a:pPr lvl="1"/>
            <a:r>
              <a:rPr lang="en-US" dirty="0" smtClean="0"/>
              <a:t>El </a:t>
            </a:r>
            <a:r>
              <a:rPr lang="en-US" dirty="0" err="1" smtClean="0"/>
              <a:t>contrato</a:t>
            </a:r>
            <a:r>
              <a:rPr lang="en-US" dirty="0" smtClean="0"/>
              <a:t> </a:t>
            </a:r>
            <a:r>
              <a:rPr lang="en-US" dirty="0" err="1" smtClean="0"/>
              <a:t>es</a:t>
            </a:r>
            <a:r>
              <a:rPr lang="en-US" dirty="0" smtClean="0"/>
              <a:t> </a:t>
            </a:r>
            <a:r>
              <a:rPr lang="en-US" dirty="0" err="1" smtClean="0"/>
              <a:t>una</a:t>
            </a:r>
            <a:r>
              <a:rPr lang="en-US" dirty="0" smtClean="0"/>
              <a:t> forma de </a:t>
            </a:r>
            <a:r>
              <a:rPr lang="en-US" dirty="0" err="1" smtClean="0"/>
              <a:t>regulación</a:t>
            </a:r>
            <a:endParaRPr lang="en-US" dirty="0" smtClean="0"/>
          </a:p>
          <a:p>
            <a:r>
              <a:rPr lang="en-US" dirty="0" smtClean="0"/>
              <a:t>Como dice Libertad </a:t>
            </a:r>
            <a:r>
              <a:rPr lang="en-US" dirty="0" err="1" smtClean="0"/>
              <a:t>y</a:t>
            </a:r>
            <a:r>
              <a:rPr lang="en-US" dirty="0" smtClean="0"/>
              <a:t> </a:t>
            </a:r>
            <a:r>
              <a:rPr lang="en-US" dirty="0" err="1" smtClean="0"/>
              <a:t>Desarollo</a:t>
            </a:r>
            <a:endParaRPr lang="en-US" dirty="0" smtClean="0"/>
          </a:p>
          <a:p>
            <a:pPr lvl="1"/>
            <a:r>
              <a:rPr lang="en-US" dirty="0" smtClean="0"/>
              <a:t>Y </a:t>
            </a:r>
            <a:r>
              <a:rPr lang="en-US" dirty="0" err="1" smtClean="0"/>
              <a:t>es</a:t>
            </a:r>
            <a:r>
              <a:rPr lang="en-US" dirty="0" smtClean="0"/>
              <a:t> en </a:t>
            </a:r>
            <a:r>
              <a:rPr lang="en-US" dirty="0" err="1" smtClean="0"/>
              <a:t>las</a:t>
            </a:r>
            <a:r>
              <a:rPr lang="en-US" dirty="0" smtClean="0"/>
              <a:t> bases de </a:t>
            </a:r>
            <a:r>
              <a:rPr lang="en-US" dirty="0" err="1" smtClean="0"/>
              <a:t>licitación</a:t>
            </a:r>
            <a:r>
              <a:rPr lang="en-US" dirty="0" smtClean="0"/>
              <a:t> </a:t>
            </a:r>
            <a:r>
              <a:rPr lang="en-US" dirty="0" err="1" smtClean="0"/>
              <a:t>y</a:t>
            </a:r>
            <a:r>
              <a:rPr lang="en-US" dirty="0" smtClean="0"/>
              <a:t> en los </a:t>
            </a:r>
            <a:r>
              <a:rPr lang="en-US" dirty="0" err="1" smtClean="0"/>
              <a:t>contratos</a:t>
            </a:r>
            <a:r>
              <a:rPr lang="en-US" dirty="0" smtClean="0"/>
              <a:t> </a:t>
            </a:r>
            <a:r>
              <a:rPr lang="en-US" dirty="0" err="1" smtClean="0"/>
              <a:t>celebrados</a:t>
            </a:r>
            <a:r>
              <a:rPr lang="en-US" dirty="0" smtClean="0"/>
              <a:t> al </a:t>
            </a:r>
            <a:r>
              <a:rPr lang="en-US" dirty="0" err="1" smtClean="0"/>
              <a:t>adjudicar</a:t>
            </a:r>
            <a:r>
              <a:rPr lang="en-US" dirty="0" smtClean="0"/>
              <a:t> los </a:t>
            </a:r>
            <a:r>
              <a:rPr lang="en-US" dirty="0" err="1" smtClean="0"/>
              <a:t>servicios</a:t>
            </a:r>
            <a:r>
              <a:rPr lang="en-US" dirty="0" smtClean="0"/>
              <a:t>, </a:t>
            </a:r>
            <a:r>
              <a:rPr lang="en-US" dirty="0" err="1" smtClean="0"/>
              <a:t>donde</a:t>
            </a:r>
            <a:r>
              <a:rPr lang="en-US" dirty="0" smtClean="0"/>
              <a:t> se </a:t>
            </a:r>
            <a:r>
              <a:rPr lang="en-US" dirty="0" err="1" smtClean="0"/>
              <a:t>encuentra</a:t>
            </a:r>
            <a:r>
              <a:rPr lang="en-US" dirty="0" smtClean="0"/>
              <a:t> el </a:t>
            </a:r>
            <a:r>
              <a:rPr lang="en-US" dirty="0" err="1" smtClean="0"/>
              <a:t>conjunto</a:t>
            </a:r>
            <a:r>
              <a:rPr lang="en-US" dirty="0" smtClean="0"/>
              <a:t> de </a:t>
            </a:r>
            <a:r>
              <a:rPr lang="en-US" dirty="0" err="1" smtClean="0"/>
              <a:t>normas</a:t>
            </a:r>
            <a:r>
              <a:rPr lang="en-US" dirty="0" smtClean="0"/>
              <a:t> </a:t>
            </a:r>
            <a:r>
              <a:rPr lang="en-US" dirty="0" err="1" smtClean="0"/>
              <a:t>que</a:t>
            </a:r>
            <a:r>
              <a:rPr lang="en-US" dirty="0" smtClean="0"/>
              <a:t> </a:t>
            </a:r>
            <a:r>
              <a:rPr lang="en-US" dirty="0" err="1" smtClean="0"/>
              <a:t>regulan</a:t>
            </a:r>
            <a:r>
              <a:rPr lang="en-US" dirty="0" smtClean="0"/>
              <a:t> </a:t>
            </a:r>
            <a:r>
              <a:rPr lang="en-US" dirty="0" err="1" smtClean="0"/>
              <a:t>ese</a:t>
            </a:r>
            <a:r>
              <a:rPr lang="en-US" dirty="0" smtClean="0"/>
              <a:t> </a:t>
            </a:r>
            <a:r>
              <a:rPr lang="en-US" dirty="0" err="1" smtClean="0"/>
              <a:t>sistema</a:t>
            </a:r>
            <a:r>
              <a:rPr lang="en-US" dirty="0" smtClean="0"/>
              <a:t> de </a:t>
            </a:r>
            <a:r>
              <a:rPr lang="en-US" dirty="0" err="1" smtClean="0"/>
              <a:t>transporte</a:t>
            </a:r>
            <a:r>
              <a:rPr lang="en-US" dirty="0" smtClean="0"/>
              <a:t>; </a:t>
            </a:r>
            <a:r>
              <a:rPr lang="en-US" dirty="0" err="1" smtClean="0"/>
              <a:t>ni</a:t>
            </a:r>
            <a:r>
              <a:rPr lang="en-US" dirty="0" smtClean="0"/>
              <a:t> </a:t>
            </a:r>
            <a:r>
              <a:rPr lang="en-US" dirty="0" err="1" smtClean="0"/>
              <a:t>siquiera</a:t>
            </a:r>
            <a:r>
              <a:rPr lang="en-US" dirty="0" smtClean="0"/>
              <a:t> en </a:t>
            </a:r>
            <a:r>
              <a:rPr lang="en-US" dirty="0" err="1" smtClean="0"/>
              <a:t>una</a:t>
            </a:r>
            <a:r>
              <a:rPr lang="en-US" dirty="0" smtClean="0"/>
              <a:t> </a:t>
            </a:r>
            <a:r>
              <a:rPr lang="en-US" dirty="0" err="1" smtClean="0"/>
              <a:t>norma</a:t>
            </a:r>
            <a:r>
              <a:rPr lang="en-US" dirty="0" smtClean="0"/>
              <a:t> </a:t>
            </a:r>
            <a:r>
              <a:rPr lang="en-US" dirty="0" err="1" smtClean="0"/>
              <a:t>reglamentaria</a:t>
            </a:r>
            <a:r>
              <a:rPr lang="en-US" dirty="0" smtClean="0"/>
              <a:t>.</a:t>
            </a:r>
          </a:p>
          <a:p>
            <a:r>
              <a:rPr lang="en-US" dirty="0" smtClean="0"/>
              <a:t>Como dice el </a:t>
            </a:r>
            <a:r>
              <a:rPr lang="en-US" dirty="0" err="1" smtClean="0"/>
              <a:t>Contralor</a:t>
            </a:r>
            <a:endParaRPr lang="en-US" dirty="0" smtClean="0"/>
          </a:p>
          <a:p>
            <a:pPr lvl="1"/>
            <a:r>
              <a:rPr lang="en-US" dirty="0" err="1" smtClean="0"/>
              <a:t>Esta</a:t>
            </a:r>
            <a:r>
              <a:rPr lang="en-US" dirty="0" smtClean="0"/>
              <a:t> </a:t>
            </a:r>
            <a:r>
              <a:rPr lang="en-US" dirty="0" err="1" smtClean="0"/>
              <a:t>modificación</a:t>
            </a:r>
            <a:r>
              <a:rPr lang="en-US" dirty="0" smtClean="0"/>
              <a:t> (de la </a:t>
            </a:r>
            <a:r>
              <a:rPr lang="en-US" dirty="0" err="1" smtClean="0"/>
              <a:t>ley</a:t>
            </a:r>
            <a:r>
              <a:rPr lang="en-US" dirty="0" smtClean="0"/>
              <a:t> 19.011) </a:t>
            </a:r>
            <a:r>
              <a:rPr lang="en-US" dirty="0" err="1" smtClean="0"/>
              <a:t>lleva</a:t>
            </a:r>
            <a:r>
              <a:rPr lang="en-US" dirty="0" smtClean="0"/>
              <a:t> a un </a:t>
            </a:r>
            <a:r>
              <a:rPr lang="en-US" dirty="0" err="1" smtClean="0"/>
              <a:t>conjunto</a:t>
            </a:r>
            <a:r>
              <a:rPr lang="en-US" dirty="0" smtClean="0"/>
              <a:t> de </a:t>
            </a:r>
            <a:r>
              <a:rPr lang="en-US" dirty="0" err="1" smtClean="0"/>
              <a:t>contratos</a:t>
            </a:r>
            <a:r>
              <a:rPr lang="en-US" dirty="0" smtClean="0"/>
              <a:t>, </a:t>
            </a:r>
            <a:r>
              <a:rPr lang="en-US" dirty="0" err="1" smtClean="0"/>
              <a:t>que</a:t>
            </a:r>
            <a:r>
              <a:rPr lang="en-US" dirty="0" smtClean="0"/>
              <a:t> </a:t>
            </a:r>
            <a:r>
              <a:rPr lang="en-US" dirty="0" err="1" smtClean="0"/>
              <a:t>quizás</a:t>
            </a:r>
            <a:r>
              <a:rPr lang="en-US" dirty="0" smtClean="0"/>
              <a:t> </a:t>
            </a:r>
            <a:r>
              <a:rPr lang="en-US" dirty="0" err="1" smtClean="0"/>
              <a:t>es</a:t>
            </a:r>
            <a:r>
              <a:rPr lang="en-US" dirty="0" smtClean="0"/>
              <a:t> el </a:t>
            </a:r>
            <a:r>
              <a:rPr lang="en-US" dirty="0" err="1" smtClean="0"/>
              <a:t>acento</a:t>
            </a:r>
            <a:r>
              <a:rPr lang="en-US" dirty="0" smtClean="0"/>
              <a:t> </a:t>
            </a:r>
            <a:r>
              <a:rPr lang="en-US" dirty="0" err="1" smtClean="0"/>
              <a:t>que</a:t>
            </a:r>
            <a:r>
              <a:rPr lang="en-US" dirty="0" smtClean="0"/>
              <a:t> </a:t>
            </a:r>
            <a:r>
              <a:rPr lang="en-US" dirty="0" err="1" smtClean="0"/>
              <a:t>esta</a:t>
            </a:r>
            <a:r>
              <a:rPr lang="en-US" dirty="0" smtClean="0"/>
              <a:t> </a:t>
            </a:r>
            <a:r>
              <a:rPr lang="en-US" dirty="0" err="1" smtClean="0"/>
              <a:t>Contraloría</a:t>
            </a:r>
            <a:r>
              <a:rPr lang="en-US" dirty="0" smtClean="0"/>
              <a:t> General de la </a:t>
            </a:r>
            <a:r>
              <a:rPr lang="en-US" dirty="0" err="1" smtClean="0"/>
              <a:t>República</a:t>
            </a:r>
            <a:r>
              <a:rPr lang="en-US" dirty="0" smtClean="0"/>
              <a:t> </a:t>
            </a:r>
            <a:r>
              <a:rPr lang="en-US" dirty="0" err="1" smtClean="0"/>
              <a:t>quiere</a:t>
            </a:r>
            <a:r>
              <a:rPr lang="en-US" dirty="0" smtClean="0"/>
              <a:t> </a:t>
            </a:r>
            <a:r>
              <a:rPr lang="en-US" dirty="0" err="1" smtClean="0"/>
              <a:t>poner</a:t>
            </a:r>
            <a:r>
              <a:rPr lang="en-US" dirty="0" smtClean="0"/>
              <a:t>. Este </a:t>
            </a:r>
            <a:r>
              <a:rPr lang="en-US" dirty="0" err="1" smtClean="0"/>
              <a:t>conjunto</a:t>
            </a:r>
            <a:r>
              <a:rPr lang="en-US" dirty="0" smtClean="0"/>
              <a:t> de </a:t>
            </a:r>
            <a:r>
              <a:rPr lang="en-US" dirty="0" err="1" smtClean="0"/>
              <a:t>contratos</a:t>
            </a:r>
            <a:r>
              <a:rPr lang="en-US" dirty="0" smtClean="0"/>
              <a:t> </a:t>
            </a:r>
            <a:r>
              <a:rPr lang="en-US" dirty="0" err="1" smtClean="0"/>
              <a:t>que</a:t>
            </a:r>
            <a:r>
              <a:rPr lang="en-US" dirty="0" smtClean="0"/>
              <a:t> se ha </a:t>
            </a:r>
            <a:r>
              <a:rPr lang="en-US" dirty="0" err="1" smtClean="0"/>
              <a:t>materializado</a:t>
            </a:r>
            <a:r>
              <a:rPr lang="en-US" dirty="0" smtClean="0"/>
              <a:t> ha </a:t>
            </a:r>
            <a:r>
              <a:rPr lang="en-US" dirty="0" err="1" smtClean="0"/>
              <a:t>debido</a:t>
            </a:r>
            <a:r>
              <a:rPr lang="en-US" dirty="0" smtClean="0"/>
              <a:t> </a:t>
            </a:r>
            <a:r>
              <a:rPr lang="en-US" dirty="0" err="1" smtClean="0"/>
              <a:t>necesitar</a:t>
            </a:r>
            <a:r>
              <a:rPr lang="en-US" dirty="0" smtClean="0"/>
              <a:t> un </a:t>
            </a:r>
            <a:r>
              <a:rPr lang="en-US" dirty="0" err="1" smtClean="0"/>
              <a:t>apoyo</a:t>
            </a:r>
            <a:r>
              <a:rPr lang="en-US" dirty="0" smtClean="0"/>
              <a:t> </a:t>
            </a:r>
            <a:r>
              <a:rPr lang="en-US" dirty="0" err="1" smtClean="0"/>
              <a:t>legislativo</a:t>
            </a:r>
            <a:r>
              <a:rPr lang="en-US" dirty="0" smtClean="0"/>
              <a:t> </a:t>
            </a:r>
            <a:r>
              <a:rPr lang="en-US" dirty="0" err="1" smtClean="0"/>
              <a:t>para</a:t>
            </a:r>
            <a:r>
              <a:rPr lang="en-US" dirty="0" smtClean="0"/>
              <a:t> la </a:t>
            </a:r>
            <a:r>
              <a:rPr lang="en-US" dirty="0" err="1" smtClean="0"/>
              <a:t>implementación</a:t>
            </a:r>
            <a:r>
              <a:rPr lang="en-US" dirty="0" smtClean="0"/>
              <a:t> de un </a:t>
            </a:r>
            <a:r>
              <a:rPr lang="en-US" dirty="0" err="1" smtClean="0"/>
              <a:t>sistema</a:t>
            </a:r>
            <a:r>
              <a:rPr lang="en-US" dirty="0" smtClean="0"/>
              <a:t> </a:t>
            </a:r>
            <a:r>
              <a:rPr lang="en-US" dirty="0" err="1" smtClean="0"/>
              <a:t>que</a:t>
            </a:r>
            <a:r>
              <a:rPr lang="en-US" dirty="0" smtClean="0"/>
              <a:t> no </a:t>
            </a:r>
            <a:r>
              <a:rPr lang="en-US" dirty="0" err="1" smtClean="0"/>
              <a:t>es</a:t>
            </a:r>
            <a:r>
              <a:rPr lang="en-US" dirty="0" smtClean="0"/>
              <a:t> </a:t>
            </a:r>
            <a:r>
              <a:rPr lang="en-US" dirty="0" err="1" smtClean="0"/>
              <a:t>potestativo</a:t>
            </a:r>
            <a:r>
              <a:rPr lang="en-US" dirty="0" smtClean="0"/>
              <a:t> </a:t>
            </a:r>
            <a:r>
              <a:rPr lang="en-US" dirty="0" err="1" smtClean="0"/>
              <a:t>completo</a:t>
            </a:r>
            <a:r>
              <a:rPr lang="en-US" dirty="0" smtClean="0"/>
              <a:t> de </a:t>
            </a:r>
            <a:r>
              <a:rPr lang="en-US" dirty="0" err="1" smtClean="0"/>
              <a:t>una</a:t>
            </a:r>
            <a:r>
              <a:rPr lang="en-US" dirty="0" smtClean="0"/>
              <a:t> </a:t>
            </a:r>
            <a:r>
              <a:rPr lang="en-US" dirty="0" err="1" smtClean="0"/>
              <a:t>actividad</a:t>
            </a:r>
            <a:r>
              <a:rPr lang="en-US" dirty="0" smtClean="0"/>
              <a:t> „</a:t>
            </a:r>
            <a:r>
              <a:rPr lang="en-US" dirty="0" err="1" smtClean="0"/>
              <a:t>regulada</a:t>
            </a:r>
            <a:r>
              <a:rPr lang="en-US" dirty="0" smtClean="0"/>
              <a:t>‟, </a:t>
            </a:r>
            <a:r>
              <a:rPr lang="en-US" dirty="0" err="1" smtClean="0"/>
              <a:t>sino</a:t>
            </a:r>
            <a:r>
              <a:rPr lang="en-US" dirty="0" smtClean="0"/>
              <a:t> </a:t>
            </a:r>
            <a:r>
              <a:rPr lang="en-US" dirty="0" err="1" smtClean="0"/>
              <a:t>que</a:t>
            </a:r>
            <a:r>
              <a:rPr lang="en-US" dirty="0" smtClean="0"/>
              <a:t> un </a:t>
            </a:r>
            <a:r>
              <a:rPr lang="en-US" dirty="0" err="1" smtClean="0"/>
              <a:t>parche</a:t>
            </a:r>
            <a:r>
              <a:rPr lang="en-US" dirty="0" smtClean="0"/>
              <a:t> </a:t>
            </a:r>
            <a:r>
              <a:rPr lang="en-US" dirty="0" err="1" smtClean="0"/>
              <a:t>tras</a:t>
            </a:r>
            <a:r>
              <a:rPr lang="en-US" dirty="0" smtClean="0"/>
              <a:t> </a:t>
            </a:r>
            <a:r>
              <a:rPr lang="en-US" dirty="0" err="1" smtClean="0"/>
              <a:t>otro</a:t>
            </a:r>
            <a:r>
              <a:rPr lang="en-US" dirty="0" smtClean="0"/>
              <a:t>, </a:t>
            </a:r>
            <a:r>
              <a:rPr lang="en-US" dirty="0" err="1" smtClean="0"/>
              <a:t>destinado</a:t>
            </a:r>
            <a:r>
              <a:rPr lang="en-US" dirty="0" smtClean="0"/>
              <a:t> a </a:t>
            </a:r>
            <a:r>
              <a:rPr lang="en-US" dirty="0" err="1" smtClean="0"/>
              <a:t>configurar</a:t>
            </a:r>
            <a:r>
              <a:rPr lang="en-US" dirty="0" smtClean="0"/>
              <a:t> </a:t>
            </a:r>
            <a:r>
              <a:rPr lang="en-US" dirty="0" err="1" smtClean="0"/>
              <a:t>accidentalmente</a:t>
            </a:r>
            <a:r>
              <a:rPr lang="en-US" dirty="0" smtClean="0"/>
              <a:t> un </a:t>
            </a:r>
            <a:r>
              <a:rPr lang="en-US" dirty="0" err="1" smtClean="0"/>
              <a:t>sistema</a:t>
            </a:r>
            <a:r>
              <a:rPr lang="en-US" dirty="0" smtClean="0"/>
              <a:t> </a:t>
            </a:r>
            <a:r>
              <a:rPr lang="en-US" dirty="0" err="1" smtClean="0"/>
              <a:t>sobre</a:t>
            </a:r>
            <a:r>
              <a:rPr lang="en-US" dirty="0" smtClean="0"/>
              <a:t> la base de </a:t>
            </a:r>
            <a:r>
              <a:rPr lang="en-US" dirty="0" err="1" smtClean="0"/>
              <a:t>una</a:t>
            </a:r>
            <a:r>
              <a:rPr lang="en-US" dirty="0" smtClean="0"/>
              <a:t> </a:t>
            </a:r>
            <a:r>
              <a:rPr lang="en-US" dirty="0" err="1" smtClean="0"/>
              <a:t>situación</a:t>
            </a:r>
            <a:r>
              <a:rPr lang="en-US" dirty="0" smtClean="0"/>
              <a:t> </a:t>
            </a:r>
            <a:r>
              <a:rPr lang="en-US" dirty="0" err="1" smtClean="0"/>
              <a:t>que</a:t>
            </a:r>
            <a:r>
              <a:rPr lang="en-US" dirty="0" smtClean="0"/>
              <a:t> </a:t>
            </a:r>
            <a:r>
              <a:rPr lang="en-US" dirty="0" err="1" smtClean="0"/>
              <a:t>es</a:t>
            </a:r>
            <a:r>
              <a:rPr lang="en-US" dirty="0" smtClean="0"/>
              <a:t> la </a:t>
            </a:r>
            <a:r>
              <a:rPr lang="en-US" dirty="0" err="1" smtClean="0"/>
              <a:t>convención</a:t>
            </a:r>
            <a:r>
              <a:rPr lang="en-US" dirty="0" smtClean="0"/>
              <a:t>; </a:t>
            </a:r>
            <a:r>
              <a:rPr lang="en-US" dirty="0" err="1" smtClean="0"/>
              <a:t>es</a:t>
            </a:r>
            <a:r>
              <a:rPr lang="en-US" dirty="0" smtClean="0"/>
              <a:t> </a:t>
            </a:r>
            <a:r>
              <a:rPr lang="en-US" dirty="0" err="1" smtClean="0"/>
              <a:t>decir</a:t>
            </a:r>
            <a:r>
              <a:rPr lang="en-US" dirty="0" smtClean="0"/>
              <a:t>, </a:t>
            </a:r>
            <a:r>
              <a:rPr lang="en-US" dirty="0" err="1" smtClean="0"/>
              <a:t>es</a:t>
            </a:r>
            <a:r>
              <a:rPr lang="en-US" dirty="0" smtClean="0"/>
              <a:t> la </a:t>
            </a:r>
            <a:r>
              <a:rPr lang="en-US" dirty="0" err="1" smtClean="0"/>
              <a:t>única</a:t>
            </a:r>
            <a:r>
              <a:rPr lang="en-US" dirty="0" smtClean="0"/>
              <a:t> </a:t>
            </a:r>
            <a:r>
              <a:rPr lang="en-US" dirty="0" err="1" smtClean="0"/>
              <a:t>actividad</a:t>
            </a:r>
            <a:r>
              <a:rPr lang="en-US" dirty="0" smtClean="0"/>
              <a:t> </a:t>
            </a:r>
            <a:r>
              <a:rPr lang="en-US" dirty="0" err="1" smtClean="0"/>
              <a:t>regulada</a:t>
            </a:r>
            <a:r>
              <a:rPr lang="en-US" dirty="0" smtClean="0"/>
              <a:t> </a:t>
            </a:r>
            <a:r>
              <a:rPr lang="en-US" dirty="0" err="1" smtClean="0"/>
              <a:t>que</a:t>
            </a:r>
            <a:r>
              <a:rPr lang="en-US" dirty="0" smtClean="0"/>
              <a:t> </a:t>
            </a:r>
            <a:r>
              <a:rPr lang="en-US" dirty="0" err="1" smtClean="0"/>
              <a:t>su</a:t>
            </a:r>
            <a:r>
              <a:rPr lang="en-US" dirty="0" smtClean="0"/>
              <a:t> </a:t>
            </a:r>
            <a:r>
              <a:rPr lang="en-US" dirty="0" err="1" smtClean="0"/>
              <a:t>soporte</a:t>
            </a:r>
            <a:r>
              <a:rPr lang="en-US" dirty="0" smtClean="0"/>
              <a:t> </a:t>
            </a:r>
            <a:r>
              <a:rPr lang="en-US" dirty="0" err="1" smtClean="0"/>
              <a:t>constructivo</a:t>
            </a:r>
            <a:r>
              <a:rPr lang="en-US" dirty="0" smtClean="0"/>
              <a:t> </a:t>
            </a:r>
            <a:r>
              <a:rPr lang="en-US" dirty="0" err="1" smtClean="0"/>
              <a:t>está</a:t>
            </a:r>
            <a:r>
              <a:rPr lang="en-US" dirty="0" smtClean="0"/>
              <a:t> en la </a:t>
            </a:r>
            <a:r>
              <a:rPr lang="en-US" dirty="0" err="1" smtClean="0"/>
              <a:t>convención</a:t>
            </a:r>
            <a:r>
              <a:rPr lang="en-US" dirty="0" smtClean="0"/>
              <a:t> </a:t>
            </a:r>
            <a:r>
              <a:rPr lang="en-US" dirty="0" err="1" smtClean="0"/>
              <a:t>y</a:t>
            </a:r>
            <a:r>
              <a:rPr lang="en-US" dirty="0" smtClean="0"/>
              <a:t> no en la </a:t>
            </a:r>
            <a:r>
              <a:rPr lang="en-US" dirty="0" err="1" smtClean="0"/>
              <a:t>potestad</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Peor</a:t>
            </a:r>
            <a:r>
              <a:rPr lang="en-US" dirty="0" smtClean="0"/>
              <a:t> </a:t>
            </a:r>
            <a:r>
              <a:rPr lang="en-US" dirty="0" err="1" smtClean="0"/>
              <a:t>aún</a:t>
            </a:r>
            <a:r>
              <a:rPr lang="en-US" dirty="0" smtClean="0"/>
              <a:t>…</a:t>
            </a:r>
            <a:endParaRPr lang="en-US" dirty="0"/>
          </a:p>
        </p:txBody>
      </p:sp>
      <p:sp>
        <p:nvSpPr>
          <p:cNvPr id="3" name="Content Placeholder 2"/>
          <p:cNvSpPr>
            <a:spLocks noGrp="1"/>
          </p:cNvSpPr>
          <p:nvPr>
            <p:ph idx="1"/>
          </p:nvPr>
        </p:nvSpPr>
        <p:spPr/>
        <p:txBody>
          <a:bodyPr/>
          <a:lstStyle/>
          <a:p>
            <a:r>
              <a:rPr lang="en-US" dirty="0" err="1" smtClean="0"/>
              <a:t>Artículo</a:t>
            </a:r>
            <a:r>
              <a:rPr lang="en-US" dirty="0" smtClean="0"/>
              <a:t> 4 del DL 211</a:t>
            </a:r>
          </a:p>
          <a:p>
            <a:pPr lvl="1"/>
            <a:r>
              <a:rPr lang="en-US" dirty="0" smtClean="0"/>
              <a:t>“No </a:t>
            </a:r>
            <a:r>
              <a:rPr lang="en-US" dirty="0" err="1" smtClean="0"/>
              <a:t>podrán</a:t>
            </a:r>
            <a:r>
              <a:rPr lang="en-US" dirty="0" smtClean="0"/>
              <a:t> </a:t>
            </a:r>
            <a:r>
              <a:rPr lang="en-US" dirty="0" err="1" smtClean="0"/>
              <a:t>otorgarse</a:t>
            </a:r>
            <a:r>
              <a:rPr lang="en-US" dirty="0" smtClean="0"/>
              <a:t> </a:t>
            </a:r>
            <a:r>
              <a:rPr lang="en-US" dirty="0" err="1" smtClean="0"/>
              <a:t>concesiones</a:t>
            </a:r>
            <a:r>
              <a:rPr lang="en-US" dirty="0" smtClean="0"/>
              <a:t>, </a:t>
            </a:r>
            <a:r>
              <a:rPr lang="en-US" dirty="0" err="1" smtClean="0"/>
              <a:t>autorizaciones</a:t>
            </a:r>
            <a:r>
              <a:rPr lang="en-US" dirty="0" smtClean="0"/>
              <a:t>, </a:t>
            </a:r>
            <a:r>
              <a:rPr lang="en-US" dirty="0" err="1" smtClean="0"/>
              <a:t>ni</a:t>
            </a:r>
            <a:r>
              <a:rPr lang="en-US" dirty="0" smtClean="0"/>
              <a:t> </a:t>
            </a:r>
            <a:r>
              <a:rPr lang="en-US" dirty="0" err="1" smtClean="0"/>
              <a:t>actos</a:t>
            </a:r>
            <a:r>
              <a:rPr lang="en-US" dirty="0" smtClean="0"/>
              <a:t> </a:t>
            </a:r>
            <a:r>
              <a:rPr lang="en-US" dirty="0" err="1" smtClean="0"/>
              <a:t>que</a:t>
            </a:r>
            <a:r>
              <a:rPr lang="en-US" dirty="0" smtClean="0"/>
              <a:t> </a:t>
            </a:r>
            <a:r>
              <a:rPr lang="en-US" dirty="0" err="1" smtClean="0"/>
              <a:t>impliquen</a:t>
            </a:r>
            <a:r>
              <a:rPr lang="en-US" dirty="0" smtClean="0"/>
              <a:t> conceder </a:t>
            </a:r>
            <a:r>
              <a:rPr lang="en-US" dirty="0" err="1" smtClean="0"/>
              <a:t>monopolios</a:t>
            </a:r>
            <a:r>
              <a:rPr lang="en-US" dirty="0" smtClean="0"/>
              <a:t> </a:t>
            </a:r>
            <a:r>
              <a:rPr lang="en-US" dirty="0" err="1" smtClean="0"/>
              <a:t>para</a:t>
            </a:r>
            <a:r>
              <a:rPr lang="en-US" dirty="0" smtClean="0"/>
              <a:t> el </a:t>
            </a:r>
            <a:r>
              <a:rPr lang="en-US" dirty="0" err="1" smtClean="0"/>
              <a:t>ejercicio</a:t>
            </a:r>
            <a:r>
              <a:rPr lang="en-US" dirty="0" smtClean="0"/>
              <a:t> de </a:t>
            </a:r>
            <a:r>
              <a:rPr lang="en-US" dirty="0" err="1" smtClean="0"/>
              <a:t>actividades</a:t>
            </a:r>
            <a:r>
              <a:rPr lang="en-US" dirty="0" smtClean="0"/>
              <a:t> </a:t>
            </a:r>
            <a:r>
              <a:rPr lang="en-US" dirty="0" err="1" smtClean="0"/>
              <a:t>económicas</a:t>
            </a:r>
            <a:r>
              <a:rPr lang="en-US" dirty="0" smtClean="0"/>
              <a:t>, salvo </a:t>
            </a:r>
            <a:r>
              <a:rPr lang="en-US" dirty="0" err="1" smtClean="0"/>
              <a:t>que</a:t>
            </a:r>
            <a:r>
              <a:rPr lang="en-US" dirty="0" smtClean="0"/>
              <a:t> la </a:t>
            </a:r>
            <a:r>
              <a:rPr lang="en-US" dirty="0" err="1" smtClean="0"/>
              <a:t>ley</a:t>
            </a:r>
            <a:r>
              <a:rPr lang="en-US" dirty="0" smtClean="0"/>
              <a:t> lo </a:t>
            </a:r>
            <a:r>
              <a:rPr lang="en-US" dirty="0" err="1" smtClean="0"/>
              <a:t>autorice</a:t>
            </a:r>
            <a:r>
              <a:rPr lang="en-US" dirty="0" smtClean="0"/>
              <a: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Transantiago</a:t>
            </a:r>
            <a:r>
              <a:rPr lang="en-US" dirty="0" smtClean="0"/>
              <a:t> (2)</a:t>
            </a:r>
            <a:endParaRPr lang="en-US" dirty="0"/>
          </a:p>
        </p:txBody>
      </p:sp>
      <p:sp>
        <p:nvSpPr>
          <p:cNvPr id="3" name="Content Placeholder 2"/>
          <p:cNvSpPr>
            <a:spLocks noGrp="1"/>
          </p:cNvSpPr>
          <p:nvPr>
            <p:ph idx="1"/>
          </p:nvPr>
        </p:nvSpPr>
        <p:spPr>
          <a:xfrm>
            <a:off x="457200" y="1447800"/>
            <a:ext cx="8229600" cy="5082809"/>
          </a:xfrm>
        </p:spPr>
        <p:txBody>
          <a:bodyPr>
            <a:normAutofit fontScale="47500" lnSpcReduction="20000"/>
          </a:bodyPr>
          <a:lstStyle/>
          <a:p>
            <a:r>
              <a:rPr lang="en-US" sz="5053" dirty="0" smtClean="0"/>
              <a:t>Libertad </a:t>
            </a:r>
            <a:r>
              <a:rPr lang="en-US" sz="5053" dirty="0" err="1" smtClean="0"/>
              <a:t>y</a:t>
            </a:r>
            <a:r>
              <a:rPr lang="en-US" sz="5053" dirty="0" smtClean="0"/>
              <a:t> </a:t>
            </a:r>
            <a:r>
              <a:rPr lang="en-US" sz="5053" dirty="0" err="1" smtClean="0"/>
              <a:t>Desarrollo</a:t>
            </a:r>
            <a:r>
              <a:rPr lang="en-US" sz="5053" dirty="0" smtClean="0"/>
              <a:t> (</a:t>
            </a:r>
            <a:r>
              <a:rPr lang="en-US" sz="5053" dirty="0" err="1" smtClean="0"/>
              <a:t>Septiembre</a:t>
            </a:r>
            <a:r>
              <a:rPr lang="en-US" sz="5053" dirty="0" smtClean="0"/>
              <a:t> 2009)</a:t>
            </a:r>
          </a:p>
          <a:p>
            <a:pPr lvl="1"/>
            <a:r>
              <a:rPr lang="en-US" sz="3789" dirty="0" smtClean="0"/>
              <a:t>El </a:t>
            </a:r>
            <a:r>
              <a:rPr lang="en-US" sz="3789" dirty="0" err="1" smtClean="0"/>
              <a:t>Transantiago</a:t>
            </a:r>
            <a:r>
              <a:rPr lang="en-US" sz="3789" dirty="0" smtClean="0"/>
              <a:t> se </a:t>
            </a:r>
            <a:r>
              <a:rPr lang="en-US" sz="3789" dirty="0" err="1" smtClean="0"/>
              <a:t>llevó</a:t>
            </a:r>
            <a:r>
              <a:rPr lang="en-US" sz="3789" dirty="0" smtClean="0"/>
              <a:t> </a:t>
            </a:r>
            <a:r>
              <a:rPr lang="en-US" sz="3789" dirty="0" err="1" smtClean="0"/>
              <a:t>adelante</a:t>
            </a:r>
            <a:r>
              <a:rPr lang="en-US" sz="3789" dirty="0" smtClean="0"/>
              <a:t> sin </a:t>
            </a:r>
            <a:r>
              <a:rPr lang="en-US" sz="3789" dirty="0" err="1" smtClean="0"/>
              <a:t>contar</a:t>
            </a:r>
            <a:r>
              <a:rPr lang="en-US" sz="3789" dirty="0" smtClean="0"/>
              <a:t> con la base legal </a:t>
            </a:r>
            <a:r>
              <a:rPr lang="en-US" sz="3789" dirty="0" err="1" smtClean="0"/>
              <a:t>necesaria</a:t>
            </a:r>
            <a:r>
              <a:rPr lang="en-US" sz="3789" dirty="0" smtClean="0"/>
              <a:t> </a:t>
            </a:r>
            <a:r>
              <a:rPr lang="en-US" sz="3789" dirty="0" err="1" smtClean="0"/>
              <a:t>para</a:t>
            </a:r>
            <a:r>
              <a:rPr lang="en-US" sz="3789" dirty="0" smtClean="0"/>
              <a:t> </a:t>
            </a:r>
            <a:r>
              <a:rPr lang="en-US" sz="3789" dirty="0" err="1" smtClean="0"/>
              <a:t>ello</a:t>
            </a:r>
            <a:r>
              <a:rPr lang="en-US" sz="3789" dirty="0" smtClean="0"/>
              <a:t> </a:t>
            </a:r>
            <a:r>
              <a:rPr lang="en-US" sz="3789" dirty="0" err="1" smtClean="0"/>
              <a:t>y</a:t>
            </a:r>
            <a:r>
              <a:rPr lang="en-US" sz="3789" dirty="0" smtClean="0"/>
              <a:t> </a:t>
            </a:r>
            <a:r>
              <a:rPr lang="en-US" sz="3789" dirty="0" err="1" smtClean="0"/>
              <a:t>constituyó</a:t>
            </a:r>
            <a:r>
              <a:rPr lang="en-US" sz="3789" dirty="0" smtClean="0"/>
              <a:t> </a:t>
            </a:r>
            <a:r>
              <a:rPr lang="en-US" sz="3789" dirty="0" err="1" smtClean="0"/>
              <a:t>una</a:t>
            </a:r>
            <a:r>
              <a:rPr lang="en-US" sz="3789" dirty="0" smtClean="0"/>
              <a:t> </a:t>
            </a:r>
            <a:r>
              <a:rPr lang="en-US" sz="3789" dirty="0" err="1" smtClean="0"/>
              <a:t>actuación</a:t>
            </a:r>
            <a:r>
              <a:rPr lang="en-US" sz="3789" dirty="0" smtClean="0"/>
              <a:t> de </a:t>
            </a:r>
            <a:r>
              <a:rPr lang="en-US" sz="3789" dirty="0" err="1" smtClean="0"/>
              <a:t>hecho</a:t>
            </a:r>
            <a:r>
              <a:rPr lang="en-US" sz="3789" dirty="0" smtClean="0"/>
              <a:t>, </a:t>
            </a:r>
            <a:r>
              <a:rPr lang="en-US" sz="3789" dirty="0" err="1" smtClean="0"/>
              <a:t>que</a:t>
            </a:r>
            <a:r>
              <a:rPr lang="en-US" sz="3789" dirty="0" smtClean="0"/>
              <a:t> </a:t>
            </a:r>
            <a:r>
              <a:rPr lang="en-US" sz="3789" dirty="0" err="1" smtClean="0"/>
              <a:t>excedió</a:t>
            </a:r>
            <a:r>
              <a:rPr lang="en-US" sz="3789" dirty="0" smtClean="0"/>
              <a:t> el </a:t>
            </a:r>
            <a:r>
              <a:rPr lang="en-US" sz="3789" dirty="0" err="1" smtClean="0"/>
              <a:t>marco</a:t>
            </a:r>
            <a:r>
              <a:rPr lang="en-US" sz="3789" dirty="0" smtClean="0"/>
              <a:t> </a:t>
            </a:r>
            <a:r>
              <a:rPr lang="en-US" sz="3789" dirty="0" err="1" smtClean="0"/>
              <a:t>jurídico</a:t>
            </a:r>
            <a:r>
              <a:rPr lang="en-US" sz="3789" dirty="0" smtClean="0"/>
              <a:t> </a:t>
            </a:r>
            <a:r>
              <a:rPr lang="en-US" sz="3789" dirty="0" err="1" smtClean="0"/>
              <a:t>que</a:t>
            </a:r>
            <a:r>
              <a:rPr lang="en-US" sz="3789" dirty="0" smtClean="0"/>
              <a:t> </a:t>
            </a:r>
            <a:r>
              <a:rPr lang="en-US" sz="3789" dirty="0" err="1" smtClean="0"/>
              <a:t>autoriza</a:t>
            </a:r>
            <a:r>
              <a:rPr lang="en-US" sz="3789" dirty="0" smtClean="0"/>
              <a:t> regular </a:t>
            </a:r>
            <a:r>
              <a:rPr lang="en-US" sz="3789" dirty="0" err="1" smtClean="0"/>
              <a:t>las</a:t>
            </a:r>
            <a:r>
              <a:rPr lang="en-US" sz="3789" dirty="0" smtClean="0"/>
              <a:t> </a:t>
            </a:r>
            <a:r>
              <a:rPr lang="en-US" sz="3789" dirty="0" err="1" smtClean="0"/>
              <a:t>actividades</a:t>
            </a:r>
            <a:r>
              <a:rPr lang="en-US" sz="3789" dirty="0" smtClean="0"/>
              <a:t> </a:t>
            </a:r>
            <a:r>
              <a:rPr lang="en-US" sz="3789" dirty="0" err="1" smtClean="0"/>
              <a:t>económicas</a:t>
            </a:r>
            <a:r>
              <a:rPr lang="en-US" sz="3789" dirty="0" smtClean="0"/>
              <a:t> de </a:t>
            </a:r>
            <a:r>
              <a:rPr lang="en-US" sz="3789" dirty="0" err="1" smtClean="0"/>
              <a:t>las</a:t>
            </a:r>
            <a:r>
              <a:rPr lang="en-US" sz="3789" dirty="0" smtClean="0"/>
              <a:t> personas </a:t>
            </a:r>
            <a:r>
              <a:rPr lang="en-US" sz="3789" dirty="0" err="1" smtClean="0"/>
              <a:t>y</a:t>
            </a:r>
            <a:r>
              <a:rPr lang="en-US" sz="3789" dirty="0" smtClean="0"/>
              <a:t> </a:t>
            </a:r>
            <a:r>
              <a:rPr lang="en-US" sz="3789" dirty="0" err="1" smtClean="0"/>
              <a:t>para</a:t>
            </a:r>
            <a:r>
              <a:rPr lang="en-US" sz="3789" dirty="0" smtClean="0"/>
              <a:t> el </a:t>
            </a:r>
            <a:r>
              <a:rPr lang="en-US" sz="3789" dirty="0" err="1" smtClean="0"/>
              <a:t>ejercicio</a:t>
            </a:r>
            <a:r>
              <a:rPr lang="en-US" sz="3789" dirty="0" smtClean="0"/>
              <a:t> de </a:t>
            </a:r>
            <a:r>
              <a:rPr lang="en-US" sz="3789" dirty="0" err="1" smtClean="0"/>
              <a:t>las</a:t>
            </a:r>
            <a:r>
              <a:rPr lang="en-US" sz="3789" dirty="0" smtClean="0"/>
              <a:t> </a:t>
            </a:r>
            <a:r>
              <a:rPr lang="en-US" sz="3789" dirty="0" err="1" smtClean="0"/>
              <a:t>potestades</a:t>
            </a:r>
            <a:r>
              <a:rPr lang="en-US" sz="3789" dirty="0" smtClean="0"/>
              <a:t> </a:t>
            </a:r>
            <a:r>
              <a:rPr lang="en-US" sz="3789" dirty="0" err="1" smtClean="0"/>
              <a:t>públicas</a:t>
            </a:r>
            <a:r>
              <a:rPr lang="en-US" sz="3789" dirty="0" smtClean="0"/>
              <a:t>. </a:t>
            </a:r>
          </a:p>
          <a:p>
            <a:pPr lvl="1"/>
            <a:r>
              <a:rPr lang="en-US" sz="3789" dirty="0" smtClean="0"/>
              <a:t>Para </a:t>
            </a:r>
            <a:r>
              <a:rPr lang="en-US" sz="3789" dirty="0" err="1" smtClean="0"/>
              <a:t>llevar</a:t>
            </a:r>
            <a:r>
              <a:rPr lang="en-US" sz="3789" dirty="0" smtClean="0"/>
              <a:t> </a:t>
            </a:r>
            <a:r>
              <a:rPr lang="en-US" sz="3789" dirty="0" err="1" smtClean="0"/>
              <a:t>adelante</a:t>
            </a:r>
            <a:r>
              <a:rPr lang="en-US" sz="3789" dirty="0" smtClean="0"/>
              <a:t> el </a:t>
            </a:r>
            <a:r>
              <a:rPr lang="en-US" sz="3789" dirty="0" err="1" smtClean="0"/>
              <a:t>nuevo</a:t>
            </a:r>
            <a:r>
              <a:rPr lang="en-US" sz="3789" dirty="0" smtClean="0"/>
              <a:t> </a:t>
            </a:r>
            <a:r>
              <a:rPr lang="en-US" sz="3789" dirty="0" err="1" smtClean="0"/>
              <a:t>sistema</a:t>
            </a:r>
            <a:r>
              <a:rPr lang="en-US" sz="3789" dirty="0" smtClean="0"/>
              <a:t> de </a:t>
            </a:r>
            <a:r>
              <a:rPr lang="en-US" sz="3789" dirty="0" err="1" smtClean="0"/>
              <a:t>Transporte</a:t>
            </a:r>
            <a:r>
              <a:rPr lang="en-US" sz="3789" dirty="0" smtClean="0"/>
              <a:t> </a:t>
            </a:r>
            <a:r>
              <a:rPr lang="en-US" sz="3789" dirty="0" err="1" smtClean="0"/>
              <a:t>Público</a:t>
            </a:r>
            <a:r>
              <a:rPr lang="en-US" sz="3789" dirty="0" smtClean="0"/>
              <a:t> se </a:t>
            </a:r>
            <a:r>
              <a:rPr lang="en-US" sz="3789" dirty="0" err="1" smtClean="0"/>
              <a:t>requería</a:t>
            </a:r>
            <a:r>
              <a:rPr lang="en-US" sz="3789" dirty="0" smtClean="0"/>
              <a:t> de la </a:t>
            </a:r>
            <a:r>
              <a:rPr lang="en-US" sz="3789" dirty="0" err="1" smtClean="0"/>
              <a:t>aprobación</a:t>
            </a:r>
            <a:r>
              <a:rPr lang="en-US" sz="3789" dirty="0" smtClean="0"/>
              <a:t> de </a:t>
            </a:r>
            <a:r>
              <a:rPr lang="en-US" sz="3789" dirty="0" err="1" smtClean="0"/>
              <a:t>una</a:t>
            </a:r>
            <a:r>
              <a:rPr lang="en-US" sz="3789" dirty="0" smtClean="0"/>
              <a:t> </a:t>
            </a:r>
            <a:r>
              <a:rPr lang="en-US" sz="3789" dirty="0" err="1" smtClean="0"/>
              <a:t>ley</a:t>
            </a:r>
            <a:r>
              <a:rPr lang="en-US" sz="3789" dirty="0" smtClean="0"/>
              <a:t>; </a:t>
            </a:r>
            <a:r>
              <a:rPr lang="en-US" sz="3789" dirty="0" err="1" smtClean="0"/>
              <a:t>pero</a:t>
            </a:r>
            <a:r>
              <a:rPr lang="en-US" sz="3789" dirty="0" smtClean="0"/>
              <a:t> </a:t>
            </a:r>
            <a:r>
              <a:rPr lang="en-US" sz="3789" dirty="0" err="1" smtClean="0"/>
              <a:t>esta</a:t>
            </a:r>
            <a:r>
              <a:rPr lang="en-US" sz="3789" dirty="0" smtClean="0"/>
              <a:t> no </a:t>
            </a:r>
            <a:r>
              <a:rPr lang="en-US" sz="3789" dirty="0" err="1" smtClean="0"/>
              <a:t>sólo</a:t>
            </a:r>
            <a:r>
              <a:rPr lang="en-US" sz="3789" dirty="0" smtClean="0"/>
              <a:t> era </a:t>
            </a:r>
            <a:r>
              <a:rPr lang="en-US" sz="3789" dirty="0" err="1" smtClean="0"/>
              <a:t>necesaria</a:t>
            </a:r>
            <a:r>
              <a:rPr lang="en-US" sz="3789" dirty="0" smtClean="0"/>
              <a:t> </a:t>
            </a:r>
            <a:r>
              <a:rPr lang="en-US" sz="3789" dirty="0" err="1" smtClean="0"/>
              <a:t>para</a:t>
            </a:r>
            <a:r>
              <a:rPr lang="en-US" sz="3789" dirty="0" smtClean="0"/>
              <a:t> </a:t>
            </a:r>
            <a:r>
              <a:rPr lang="en-US" sz="3789" dirty="0" err="1" smtClean="0"/>
              <a:t>autorizar</a:t>
            </a:r>
            <a:r>
              <a:rPr lang="en-US" sz="3789" dirty="0" smtClean="0"/>
              <a:t> </a:t>
            </a:r>
            <a:r>
              <a:rPr lang="en-US" sz="3789" dirty="0" err="1" smtClean="0"/>
              <a:t>su</a:t>
            </a:r>
            <a:r>
              <a:rPr lang="en-US" sz="3789" dirty="0" smtClean="0"/>
              <a:t> </a:t>
            </a:r>
            <a:r>
              <a:rPr lang="en-US" sz="3789" dirty="0" err="1" smtClean="0"/>
              <a:t>existencia</a:t>
            </a:r>
            <a:r>
              <a:rPr lang="en-US" sz="3789" dirty="0" smtClean="0"/>
              <a:t> </a:t>
            </a:r>
            <a:r>
              <a:rPr lang="en-US" sz="3789" dirty="0" err="1" smtClean="0"/>
              <a:t>como</a:t>
            </a:r>
            <a:r>
              <a:rPr lang="en-US" sz="3789" dirty="0" smtClean="0"/>
              <a:t> </a:t>
            </a:r>
            <a:r>
              <a:rPr lang="en-US" sz="3789" dirty="0" err="1" smtClean="0"/>
              <a:t>sistema</a:t>
            </a:r>
            <a:r>
              <a:rPr lang="en-US" sz="3789" dirty="0" smtClean="0"/>
              <a:t> </a:t>
            </a:r>
            <a:r>
              <a:rPr lang="en-US" sz="3789" dirty="0" err="1" smtClean="0"/>
              <a:t>único</a:t>
            </a:r>
            <a:r>
              <a:rPr lang="en-US" sz="3789" dirty="0" smtClean="0"/>
              <a:t> de </a:t>
            </a:r>
            <a:r>
              <a:rPr lang="en-US" sz="3789" dirty="0" err="1" smtClean="0"/>
              <a:t>transporte</a:t>
            </a:r>
            <a:r>
              <a:rPr lang="en-US" sz="3789" dirty="0" smtClean="0"/>
              <a:t> de </a:t>
            </a:r>
            <a:r>
              <a:rPr lang="en-US" sz="3789" dirty="0" err="1" smtClean="0"/>
              <a:t>pasajeros</a:t>
            </a:r>
            <a:r>
              <a:rPr lang="en-US" sz="3789" dirty="0" smtClean="0"/>
              <a:t> del Gran Santiago, </a:t>
            </a:r>
            <a:r>
              <a:rPr lang="en-US" sz="3789" dirty="0" err="1" smtClean="0"/>
              <a:t>sino</a:t>
            </a:r>
            <a:r>
              <a:rPr lang="en-US" sz="3789" dirty="0" smtClean="0"/>
              <a:t> </a:t>
            </a:r>
            <a:r>
              <a:rPr lang="en-US" sz="3789" dirty="0" err="1" smtClean="0"/>
              <a:t>que</a:t>
            </a:r>
            <a:r>
              <a:rPr lang="en-US" sz="3789" dirty="0" smtClean="0"/>
              <a:t> </a:t>
            </a:r>
            <a:r>
              <a:rPr lang="en-US" sz="3789" dirty="0" err="1" smtClean="0"/>
              <a:t>para</a:t>
            </a:r>
            <a:r>
              <a:rPr lang="en-US" sz="3789" dirty="0" smtClean="0"/>
              <a:t> </a:t>
            </a:r>
            <a:r>
              <a:rPr lang="en-US" sz="3789" dirty="0" err="1" smtClean="0"/>
              <a:t>contemplar</a:t>
            </a:r>
            <a:r>
              <a:rPr lang="en-US" sz="3789" dirty="0" smtClean="0"/>
              <a:t> el </a:t>
            </a:r>
            <a:r>
              <a:rPr lang="en-US" sz="3789" dirty="0" err="1" smtClean="0"/>
              <a:t>conjunto</a:t>
            </a:r>
            <a:r>
              <a:rPr lang="en-US" sz="3789" dirty="0" smtClean="0"/>
              <a:t> de </a:t>
            </a:r>
            <a:r>
              <a:rPr lang="en-US" sz="3789" dirty="0" err="1" smtClean="0"/>
              <a:t>reglas</a:t>
            </a:r>
            <a:r>
              <a:rPr lang="en-US" sz="3789" dirty="0" smtClean="0"/>
              <a:t> </a:t>
            </a:r>
            <a:r>
              <a:rPr lang="en-US" sz="3789" dirty="0" err="1" smtClean="0"/>
              <a:t>para</a:t>
            </a:r>
            <a:r>
              <a:rPr lang="en-US" sz="3789" dirty="0" smtClean="0"/>
              <a:t> </a:t>
            </a:r>
            <a:r>
              <a:rPr lang="en-US" sz="3789" dirty="0" err="1" smtClean="0"/>
              <a:t>su</a:t>
            </a:r>
            <a:r>
              <a:rPr lang="en-US" sz="3789" dirty="0" smtClean="0"/>
              <a:t> </a:t>
            </a:r>
            <a:r>
              <a:rPr lang="en-US" sz="3789" dirty="0" err="1" smtClean="0"/>
              <a:t>adecuado</a:t>
            </a:r>
            <a:r>
              <a:rPr lang="en-US" sz="3789" dirty="0" smtClean="0"/>
              <a:t> </a:t>
            </a:r>
            <a:r>
              <a:rPr lang="en-US" sz="3789" dirty="0" err="1" smtClean="0"/>
              <a:t>funcionamiento</a:t>
            </a:r>
            <a:r>
              <a:rPr lang="en-US" sz="3789" dirty="0" smtClean="0"/>
              <a:t>, </a:t>
            </a:r>
            <a:r>
              <a:rPr lang="en-US" sz="3789" dirty="0" err="1" smtClean="0"/>
              <a:t>para</a:t>
            </a:r>
            <a:r>
              <a:rPr lang="en-US" sz="3789" dirty="0" smtClean="0"/>
              <a:t> </a:t>
            </a:r>
            <a:r>
              <a:rPr lang="en-US" sz="3789" dirty="0" err="1" smtClean="0"/>
              <a:t>entregar</a:t>
            </a:r>
            <a:r>
              <a:rPr lang="en-US" sz="3789" dirty="0" smtClean="0"/>
              <a:t> </a:t>
            </a:r>
            <a:r>
              <a:rPr lang="en-US" sz="3789" dirty="0" err="1" smtClean="0"/>
              <a:t>las</a:t>
            </a:r>
            <a:r>
              <a:rPr lang="en-US" sz="3789" dirty="0" smtClean="0"/>
              <a:t> </a:t>
            </a:r>
            <a:r>
              <a:rPr lang="en-US" sz="3789" dirty="0" err="1" smtClean="0"/>
              <a:t>facultades</a:t>
            </a:r>
            <a:r>
              <a:rPr lang="en-US" sz="3789" dirty="0" smtClean="0"/>
              <a:t> </a:t>
            </a:r>
            <a:r>
              <a:rPr lang="en-US" sz="3789" dirty="0" err="1" smtClean="0"/>
              <a:t>pertinentes</a:t>
            </a:r>
            <a:r>
              <a:rPr lang="en-US" sz="3789" dirty="0" smtClean="0"/>
              <a:t> a los </a:t>
            </a:r>
            <a:r>
              <a:rPr lang="en-US" sz="3789" dirty="0" err="1" smtClean="0"/>
              <a:t>órganos</a:t>
            </a:r>
            <a:r>
              <a:rPr lang="en-US" sz="3789" dirty="0" smtClean="0"/>
              <a:t> </a:t>
            </a:r>
            <a:r>
              <a:rPr lang="en-US" sz="3789" dirty="0" err="1" smtClean="0"/>
              <a:t>públicos</a:t>
            </a:r>
            <a:r>
              <a:rPr lang="en-US" sz="3789" dirty="0" smtClean="0"/>
              <a:t> </a:t>
            </a:r>
            <a:r>
              <a:rPr lang="en-US" sz="3789" dirty="0" err="1" smtClean="0"/>
              <a:t>y</a:t>
            </a:r>
            <a:r>
              <a:rPr lang="en-US" sz="3789" dirty="0" smtClean="0"/>
              <a:t> </a:t>
            </a:r>
            <a:r>
              <a:rPr lang="en-US" sz="3789" dirty="0" err="1" smtClean="0"/>
              <a:t>para</a:t>
            </a:r>
            <a:r>
              <a:rPr lang="en-US" sz="3789" dirty="0" smtClean="0"/>
              <a:t> </a:t>
            </a:r>
            <a:r>
              <a:rPr lang="en-US" sz="3789" dirty="0" err="1" smtClean="0"/>
              <a:t>contemplar</a:t>
            </a:r>
            <a:r>
              <a:rPr lang="en-US" sz="3789" dirty="0" smtClean="0"/>
              <a:t> </a:t>
            </a:r>
            <a:r>
              <a:rPr lang="en-US" sz="3789" dirty="0" err="1" smtClean="0"/>
              <a:t>las</a:t>
            </a:r>
            <a:r>
              <a:rPr lang="en-US" sz="3789" dirty="0" smtClean="0"/>
              <a:t> </a:t>
            </a:r>
            <a:r>
              <a:rPr lang="en-US" sz="3789" dirty="0" err="1" smtClean="0"/>
              <a:t>sanciones</a:t>
            </a:r>
            <a:r>
              <a:rPr lang="en-US" sz="3789" dirty="0" smtClean="0"/>
              <a:t> en </a:t>
            </a:r>
            <a:r>
              <a:rPr lang="en-US" sz="3789" dirty="0" err="1" smtClean="0"/>
              <a:t>caso</a:t>
            </a:r>
            <a:r>
              <a:rPr lang="en-US" sz="3789" dirty="0" smtClean="0"/>
              <a:t> de </a:t>
            </a:r>
            <a:r>
              <a:rPr lang="en-US" sz="3789" dirty="0" err="1" smtClean="0"/>
              <a:t>infracción</a:t>
            </a:r>
            <a:r>
              <a:rPr lang="en-US" sz="3789" dirty="0" smtClean="0"/>
              <a:t> </a:t>
            </a:r>
            <a:r>
              <a:rPr lang="en-US" sz="3789" dirty="0" err="1" smtClean="0"/>
              <a:t>por</a:t>
            </a:r>
            <a:r>
              <a:rPr lang="en-US" sz="3789" dirty="0" smtClean="0"/>
              <a:t> parte de </a:t>
            </a:r>
            <a:r>
              <a:rPr lang="en-US" sz="3789" dirty="0" err="1" smtClean="0"/>
              <a:t>las</a:t>
            </a:r>
            <a:r>
              <a:rPr lang="en-US" sz="3789" dirty="0" smtClean="0"/>
              <a:t> </a:t>
            </a:r>
            <a:r>
              <a:rPr lang="en-US" sz="3789" dirty="0" err="1" smtClean="0"/>
              <a:t>empresas</a:t>
            </a:r>
            <a:r>
              <a:rPr lang="en-US" sz="3789" dirty="0" smtClean="0"/>
              <a:t> </a:t>
            </a:r>
            <a:r>
              <a:rPr lang="en-US" sz="3789" dirty="0" err="1" smtClean="0"/>
              <a:t>licitadas</a:t>
            </a:r>
            <a:r>
              <a:rPr lang="en-US" sz="3789" dirty="0" smtClean="0"/>
              <a:t>.</a:t>
            </a:r>
          </a:p>
          <a:p>
            <a:pPr lvl="1"/>
            <a:r>
              <a:rPr lang="en-US" sz="3789" dirty="0" smtClean="0"/>
              <a:t>El </a:t>
            </a:r>
            <a:r>
              <a:rPr lang="en-US" sz="3789" dirty="0" err="1" smtClean="0"/>
              <a:t>Transantiago</a:t>
            </a:r>
            <a:r>
              <a:rPr lang="en-US" sz="3789" dirty="0" smtClean="0"/>
              <a:t> </a:t>
            </a:r>
            <a:r>
              <a:rPr lang="en-US" sz="3789" dirty="0" err="1" smtClean="0"/>
              <a:t>es</a:t>
            </a:r>
            <a:r>
              <a:rPr lang="en-US" sz="3789" dirty="0" smtClean="0"/>
              <a:t> un </a:t>
            </a:r>
            <a:r>
              <a:rPr lang="en-US" sz="3789" dirty="0" err="1" smtClean="0"/>
              <a:t>verdadero</a:t>
            </a:r>
            <a:r>
              <a:rPr lang="en-US" sz="3789" dirty="0" smtClean="0"/>
              <a:t> “</a:t>
            </a:r>
            <a:r>
              <a:rPr lang="en-US" sz="3789" dirty="0" err="1" smtClean="0"/>
              <a:t>caso</a:t>
            </a:r>
            <a:r>
              <a:rPr lang="en-US" sz="3789" dirty="0" smtClean="0"/>
              <a:t> de </a:t>
            </a:r>
            <a:r>
              <a:rPr lang="en-US" sz="3789" dirty="0" err="1" smtClean="0"/>
              <a:t>texto</a:t>
            </a:r>
            <a:r>
              <a:rPr lang="en-US" sz="3789" dirty="0" smtClean="0"/>
              <a:t>” </a:t>
            </a:r>
            <a:r>
              <a:rPr lang="en-US" sz="3789" dirty="0" err="1" smtClean="0"/>
              <a:t>para</a:t>
            </a:r>
            <a:r>
              <a:rPr lang="en-US" sz="3789" dirty="0" smtClean="0"/>
              <a:t> </a:t>
            </a:r>
            <a:r>
              <a:rPr lang="en-US" sz="3789" dirty="0" err="1" smtClean="0"/>
              <a:t>demostrar</a:t>
            </a:r>
            <a:r>
              <a:rPr lang="en-US" sz="3789" dirty="0" smtClean="0"/>
              <a:t> la </a:t>
            </a:r>
            <a:r>
              <a:rPr lang="en-US" sz="3789" dirty="0" err="1" smtClean="0"/>
              <a:t>importancia</a:t>
            </a:r>
            <a:r>
              <a:rPr lang="en-US" sz="3789" dirty="0" smtClean="0"/>
              <a:t> del debate </a:t>
            </a:r>
            <a:r>
              <a:rPr lang="en-US" sz="3789" dirty="0" err="1" smtClean="0"/>
              <a:t>legislativo</a:t>
            </a:r>
            <a:r>
              <a:rPr lang="en-US" sz="3789" dirty="0" smtClean="0"/>
              <a:t> </a:t>
            </a:r>
            <a:r>
              <a:rPr lang="en-US" sz="3789" dirty="0" err="1" smtClean="0"/>
              <a:t>y</a:t>
            </a:r>
            <a:r>
              <a:rPr lang="en-US" sz="3789" dirty="0" smtClean="0"/>
              <a:t> el </a:t>
            </a:r>
            <a:r>
              <a:rPr lang="en-US" sz="3789" dirty="0" err="1" smtClean="0"/>
              <a:t>rol</a:t>
            </a:r>
            <a:r>
              <a:rPr lang="en-US" sz="3789" dirty="0" smtClean="0"/>
              <a:t> </a:t>
            </a:r>
            <a:r>
              <a:rPr lang="en-US" sz="3789" dirty="0" err="1" smtClean="0"/>
              <a:t>que</a:t>
            </a:r>
            <a:r>
              <a:rPr lang="en-US" sz="3789" dirty="0" smtClean="0"/>
              <a:t> </a:t>
            </a:r>
            <a:r>
              <a:rPr lang="en-US" sz="3789" dirty="0" err="1" smtClean="0"/>
              <a:t>cumplen</a:t>
            </a:r>
            <a:r>
              <a:rPr lang="en-US" sz="3789" dirty="0" smtClean="0"/>
              <a:t> </a:t>
            </a:r>
            <a:r>
              <a:rPr lang="en-US" sz="3789" dirty="0" err="1" smtClean="0"/>
              <a:t>las</a:t>
            </a:r>
            <a:r>
              <a:rPr lang="en-US" sz="3789" dirty="0" smtClean="0"/>
              <a:t> </a:t>
            </a:r>
            <a:r>
              <a:rPr lang="en-US" sz="3789" dirty="0" err="1" smtClean="0"/>
              <a:t>leyes</a:t>
            </a:r>
            <a:r>
              <a:rPr lang="en-US" sz="3789" dirty="0" smtClean="0"/>
              <a:t>. </a:t>
            </a:r>
            <a:r>
              <a:rPr lang="en-US" sz="3789" dirty="0" err="1" smtClean="0"/>
              <a:t>Muchos</a:t>
            </a:r>
            <a:r>
              <a:rPr lang="en-US" sz="3789" dirty="0" smtClean="0"/>
              <a:t> de los </a:t>
            </a:r>
            <a:r>
              <a:rPr lang="en-US" sz="3789" dirty="0" err="1" smtClean="0"/>
              <a:t>errores</a:t>
            </a:r>
            <a:r>
              <a:rPr lang="en-US" sz="3789" dirty="0" smtClean="0"/>
              <a:t> </a:t>
            </a:r>
            <a:r>
              <a:rPr lang="en-US" sz="3789" dirty="0" err="1" smtClean="0"/>
              <a:t>manifiestos</a:t>
            </a:r>
            <a:r>
              <a:rPr lang="en-US" sz="3789" dirty="0" smtClean="0"/>
              <a:t> </a:t>
            </a:r>
            <a:r>
              <a:rPr lang="en-US" sz="3789" dirty="0" err="1" smtClean="0"/>
              <a:t>e</a:t>
            </a:r>
            <a:r>
              <a:rPr lang="en-US" sz="3789" dirty="0" smtClean="0"/>
              <a:t> </a:t>
            </a:r>
            <a:r>
              <a:rPr lang="en-US" sz="3789" dirty="0" err="1" smtClean="0"/>
              <a:t>improvisaciones</a:t>
            </a:r>
            <a:r>
              <a:rPr lang="en-US" sz="3789" dirty="0" smtClean="0"/>
              <a:t> </a:t>
            </a:r>
            <a:r>
              <a:rPr lang="en-US" sz="3789" dirty="0" err="1" smtClean="0"/>
              <a:t>que</a:t>
            </a:r>
            <a:r>
              <a:rPr lang="en-US" sz="3789" dirty="0" smtClean="0"/>
              <a:t> lo </a:t>
            </a:r>
            <a:r>
              <a:rPr lang="en-US" sz="3789" dirty="0" err="1" smtClean="0"/>
              <a:t>caracterizaron</a:t>
            </a:r>
            <a:r>
              <a:rPr lang="en-US" sz="3789" dirty="0" smtClean="0"/>
              <a:t>, </a:t>
            </a:r>
            <a:r>
              <a:rPr lang="en-US" sz="3789" dirty="0" err="1" smtClean="0"/>
              <a:t>hubieran</a:t>
            </a:r>
            <a:r>
              <a:rPr lang="en-US" sz="3789" dirty="0" smtClean="0"/>
              <a:t> </a:t>
            </a:r>
            <a:r>
              <a:rPr lang="en-US" sz="3789" dirty="0" err="1" smtClean="0"/>
              <a:t>sido</a:t>
            </a:r>
            <a:r>
              <a:rPr lang="en-US" sz="3789" dirty="0" smtClean="0"/>
              <a:t> </a:t>
            </a:r>
            <a:r>
              <a:rPr lang="en-US" sz="3789" dirty="0" err="1" smtClean="0"/>
              <a:t>advertidos</a:t>
            </a:r>
            <a:r>
              <a:rPr lang="en-US" sz="3789" dirty="0" smtClean="0"/>
              <a:t> </a:t>
            </a:r>
            <a:r>
              <a:rPr lang="en-US" sz="3789" dirty="0" err="1" smtClean="0"/>
              <a:t>y</a:t>
            </a:r>
            <a:r>
              <a:rPr lang="en-US" sz="3789" dirty="0" smtClean="0"/>
              <a:t> </a:t>
            </a:r>
            <a:r>
              <a:rPr lang="en-US" sz="3789" dirty="0" err="1" smtClean="0"/>
              <a:t>denunciados</a:t>
            </a:r>
            <a:r>
              <a:rPr lang="en-US" sz="3789" dirty="0" smtClean="0"/>
              <a:t> </a:t>
            </a:r>
            <a:r>
              <a:rPr lang="en-US" sz="3789" dirty="0" err="1" smtClean="0"/>
              <a:t>durante</a:t>
            </a:r>
            <a:r>
              <a:rPr lang="en-US" sz="3789" dirty="0" smtClean="0"/>
              <a:t> el debate </a:t>
            </a:r>
            <a:r>
              <a:rPr lang="en-US" sz="3789" dirty="0" err="1" smtClean="0"/>
              <a:t>abierto</a:t>
            </a:r>
            <a:r>
              <a:rPr lang="en-US" sz="3789" dirty="0" smtClean="0"/>
              <a:t> </a:t>
            </a:r>
            <a:r>
              <a:rPr lang="en-US" sz="3789" dirty="0" err="1" smtClean="0"/>
              <a:t>que</a:t>
            </a:r>
            <a:r>
              <a:rPr lang="en-US" sz="3789" dirty="0" smtClean="0"/>
              <a:t> </a:t>
            </a:r>
            <a:r>
              <a:rPr lang="en-US" sz="3789" dirty="0" err="1" smtClean="0"/>
              <a:t>es</a:t>
            </a:r>
            <a:r>
              <a:rPr lang="en-US" sz="3789" dirty="0" smtClean="0"/>
              <a:t> </a:t>
            </a:r>
            <a:r>
              <a:rPr lang="en-US" sz="3789" dirty="0" err="1" smtClean="0"/>
              <a:t>inherente</a:t>
            </a:r>
            <a:r>
              <a:rPr lang="en-US" sz="3789" dirty="0" smtClean="0"/>
              <a:t> al </a:t>
            </a:r>
            <a:r>
              <a:rPr lang="en-US" sz="3789" dirty="0" err="1" smtClean="0"/>
              <a:t>trámite</a:t>
            </a:r>
            <a:r>
              <a:rPr lang="en-US" sz="3789" dirty="0" smtClean="0"/>
              <a:t> </a:t>
            </a:r>
            <a:r>
              <a:rPr lang="en-US" sz="3789" dirty="0" err="1" smtClean="0"/>
              <a:t>legislativo</a:t>
            </a:r>
            <a:r>
              <a:rPr lang="en-US" sz="3789" dirty="0" smtClean="0"/>
              <a:t> en el </a:t>
            </a:r>
            <a:r>
              <a:rPr lang="en-US" sz="3789" dirty="0" err="1" smtClean="0"/>
              <a:t>Congreso</a:t>
            </a:r>
            <a:r>
              <a:rPr lang="en-US" sz="3789" dirty="0" smtClean="0"/>
              <a:t>. En </a:t>
            </a:r>
            <a:r>
              <a:rPr lang="en-US" sz="3789" dirty="0" err="1" smtClean="0"/>
              <a:t>ese</a:t>
            </a:r>
            <a:r>
              <a:rPr lang="en-US" sz="3789" dirty="0" smtClean="0"/>
              <a:t> </a:t>
            </a:r>
            <a:r>
              <a:rPr lang="en-US" sz="3789" dirty="0" err="1" smtClean="0"/>
              <a:t>escenario</a:t>
            </a:r>
            <a:r>
              <a:rPr lang="en-US" sz="3789" dirty="0" smtClean="0"/>
              <a:t> no </a:t>
            </a:r>
            <a:r>
              <a:rPr lang="en-US" sz="3789" dirty="0" err="1" smtClean="0"/>
              <a:t>hubieran</a:t>
            </a:r>
            <a:r>
              <a:rPr lang="en-US" sz="3789" dirty="0" smtClean="0"/>
              <a:t> </a:t>
            </a:r>
            <a:r>
              <a:rPr lang="en-US" sz="3789" dirty="0" err="1" smtClean="0"/>
              <a:t>podido</a:t>
            </a:r>
            <a:r>
              <a:rPr lang="en-US" sz="3789" dirty="0" smtClean="0"/>
              <a:t> </a:t>
            </a:r>
            <a:r>
              <a:rPr lang="en-US" sz="3789" dirty="0" err="1" smtClean="0"/>
              <a:t>materializarse</a:t>
            </a:r>
            <a:r>
              <a:rPr lang="en-US" sz="3789" dirty="0" smtClean="0"/>
              <a:t> </a:t>
            </a:r>
            <a:r>
              <a:rPr lang="en-US" sz="3789" dirty="0" err="1" smtClean="0"/>
              <a:t>y</a:t>
            </a:r>
            <a:r>
              <a:rPr lang="en-US" sz="3789" dirty="0" smtClean="0"/>
              <a:t> se les </a:t>
            </a:r>
            <a:r>
              <a:rPr lang="en-US" sz="3789" dirty="0" err="1" smtClean="0"/>
              <a:t>habría</a:t>
            </a:r>
            <a:r>
              <a:rPr lang="en-US" sz="3789" dirty="0" smtClean="0"/>
              <a:t> </a:t>
            </a:r>
            <a:r>
              <a:rPr lang="en-US" sz="3789" dirty="0" err="1" smtClean="0"/>
              <a:t>puesto</a:t>
            </a:r>
            <a:r>
              <a:rPr lang="en-US" sz="3789" dirty="0" smtClean="0"/>
              <a:t> </a:t>
            </a:r>
            <a:r>
              <a:rPr lang="en-US" sz="3789" dirty="0" err="1" smtClean="0"/>
              <a:t>oportuno</a:t>
            </a:r>
            <a:r>
              <a:rPr lang="en-US" sz="3789" dirty="0" smtClean="0"/>
              <a:t> </a:t>
            </a:r>
            <a:r>
              <a:rPr lang="en-US" sz="3789" dirty="0" err="1" smtClean="0"/>
              <a:t>atajo</a:t>
            </a:r>
            <a:r>
              <a:rPr lang="en-US" sz="3789" dirty="0" smtClean="0"/>
              <a:t>. </a:t>
            </a:r>
            <a:r>
              <a:rPr lang="en-US" sz="3789" dirty="0" err="1" smtClean="0"/>
              <a:t>Fue</a:t>
            </a:r>
            <a:r>
              <a:rPr lang="en-US" sz="3789" dirty="0" smtClean="0"/>
              <a:t> </a:t>
            </a:r>
            <a:r>
              <a:rPr lang="en-US" sz="3789" dirty="0" err="1" smtClean="0"/>
              <a:t>posible</a:t>
            </a:r>
            <a:r>
              <a:rPr lang="en-US" sz="3789" dirty="0" smtClean="0"/>
              <a:t> </a:t>
            </a:r>
            <a:r>
              <a:rPr lang="en-US" sz="3789" dirty="0" err="1" smtClean="0"/>
              <a:t>que</a:t>
            </a:r>
            <a:r>
              <a:rPr lang="en-US" sz="3789" dirty="0" smtClean="0"/>
              <a:t> </a:t>
            </a:r>
            <a:r>
              <a:rPr lang="en-US" sz="3789" dirty="0" err="1" smtClean="0"/>
              <a:t>sucedieran</a:t>
            </a:r>
            <a:r>
              <a:rPr lang="en-US" sz="3789" dirty="0" smtClean="0"/>
              <a:t>, </a:t>
            </a:r>
            <a:r>
              <a:rPr lang="en-US" sz="3789" dirty="0" err="1" smtClean="0"/>
              <a:t>porque</a:t>
            </a:r>
            <a:r>
              <a:rPr lang="en-US" sz="3789" dirty="0" smtClean="0"/>
              <a:t> se </a:t>
            </a:r>
            <a:r>
              <a:rPr lang="en-US" sz="3789" dirty="0" err="1" smtClean="0"/>
              <a:t>obró</a:t>
            </a:r>
            <a:r>
              <a:rPr lang="en-US" sz="3789" dirty="0" smtClean="0"/>
              <a:t> a “</a:t>
            </a:r>
            <a:r>
              <a:rPr lang="en-US" sz="3789" dirty="0" err="1" smtClean="0"/>
              <a:t>puerta</a:t>
            </a:r>
            <a:r>
              <a:rPr lang="en-US" sz="3789" dirty="0" smtClean="0"/>
              <a:t> </a:t>
            </a:r>
            <a:r>
              <a:rPr lang="en-US" sz="3789" dirty="0" err="1" smtClean="0"/>
              <a:t>cerrada</a:t>
            </a:r>
            <a:r>
              <a:rPr lang="en-US" sz="3789" dirty="0" smtClean="0"/>
              <a:t>”, </a:t>
            </a:r>
            <a:r>
              <a:rPr lang="en-US" sz="3789" dirty="0" err="1" smtClean="0"/>
              <a:t>atribuyéndose</a:t>
            </a:r>
            <a:r>
              <a:rPr lang="en-US" sz="3789" dirty="0" smtClean="0"/>
              <a:t> la </a:t>
            </a:r>
            <a:r>
              <a:rPr lang="en-US" sz="3789" dirty="0" err="1" smtClean="0"/>
              <a:t>plenitud</a:t>
            </a:r>
            <a:r>
              <a:rPr lang="en-US" sz="3789" dirty="0" smtClean="0"/>
              <a:t> de </a:t>
            </a:r>
            <a:r>
              <a:rPr lang="en-US" sz="3789" dirty="0" err="1" smtClean="0"/>
              <a:t>las</a:t>
            </a:r>
            <a:r>
              <a:rPr lang="en-US" sz="3789" dirty="0" smtClean="0"/>
              <a:t> </a:t>
            </a:r>
            <a:r>
              <a:rPr lang="en-US" sz="3789" dirty="0" err="1" smtClean="0"/>
              <a:t>facultades</a:t>
            </a:r>
            <a:r>
              <a:rPr lang="en-US" sz="3789" dirty="0" smtClean="0"/>
              <a:t> </a:t>
            </a:r>
            <a:r>
              <a:rPr lang="en-US" sz="3789" dirty="0" err="1" smtClean="0"/>
              <a:t>y</a:t>
            </a:r>
            <a:r>
              <a:rPr lang="en-US" sz="3789" dirty="0" smtClean="0"/>
              <a:t> sin </a:t>
            </a:r>
            <a:r>
              <a:rPr lang="en-US" sz="3789" dirty="0" err="1" smtClean="0"/>
              <a:t>escuchar</a:t>
            </a:r>
            <a:r>
              <a:rPr lang="en-US" sz="3789" dirty="0" smtClean="0"/>
              <a:t> </a:t>
            </a:r>
            <a:r>
              <a:rPr lang="en-US" sz="3789" dirty="0" err="1" smtClean="0"/>
              <a:t>opiniones</a:t>
            </a:r>
            <a:r>
              <a:rPr lang="en-US" sz="3789" dirty="0" smtClean="0"/>
              <a:t> </a:t>
            </a:r>
            <a:r>
              <a:rPr lang="en-US" sz="3789" dirty="0" err="1" smtClean="0"/>
              <a:t>alternativas</a:t>
            </a:r>
            <a:r>
              <a:rPr lang="en-US" sz="3789" dirty="0" smtClean="0"/>
              <a:t>, lo </a:t>
            </a:r>
            <a:r>
              <a:rPr lang="en-US" sz="3789" dirty="0" err="1" smtClean="0"/>
              <a:t>que</a:t>
            </a:r>
            <a:r>
              <a:rPr lang="en-US" sz="3789" dirty="0" smtClean="0"/>
              <a:t> </a:t>
            </a:r>
            <a:r>
              <a:rPr lang="en-US" sz="3789" dirty="0" err="1" smtClean="0"/>
              <a:t>constituye</a:t>
            </a:r>
            <a:r>
              <a:rPr lang="en-US" sz="3789" dirty="0" smtClean="0"/>
              <a:t> la </a:t>
            </a:r>
            <a:r>
              <a:rPr lang="en-US" sz="3789" dirty="0" err="1" smtClean="0"/>
              <a:t>negación</a:t>
            </a:r>
            <a:r>
              <a:rPr lang="en-US" sz="3789" dirty="0" smtClean="0"/>
              <a:t> de la </a:t>
            </a:r>
            <a:r>
              <a:rPr lang="en-US" sz="3789" dirty="0" err="1" smtClean="0"/>
              <a:t>democracia</a:t>
            </a:r>
            <a:r>
              <a:rPr lang="en-US" sz="3789" dirty="0" smtClean="0"/>
              <a:t> </a:t>
            </a:r>
            <a:r>
              <a:rPr lang="en-US" sz="3789" dirty="0" err="1" smtClean="0"/>
              <a:t>y</a:t>
            </a:r>
            <a:r>
              <a:rPr lang="en-US" sz="3789" dirty="0" smtClean="0"/>
              <a:t> del Estado de </a:t>
            </a:r>
            <a:r>
              <a:rPr lang="en-US" sz="3789" dirty="0" err="1" smtClean="0"/>
              <a:t>Derecho</a:t>
            </a:r>
            <a:r>
              <a:rPr lang="en-US" sz="3789" dirty="0" smtClean="0"/>
              <a:t>. </a:t>
            </a:r>
            <a:endParaRPr lang="en-US" sz="3789"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Argumentos pro-reserva</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Argumentos</a:t>
            </a:r>
            <a:r>
              <a:rPr lang="en-US" dirty="0" smtClean="0"/>
              <a:t> de </a:t>
            </a:r>
            <a:r>
              <a:rPr lang="en-US" dirty="0" err="1" smtClean="0"/>
              <a:t>bienestar</a:t>
            </a:r>
            <a:endParaRPr lang="en-US" dirty="0" smtClean="0"/>
          </a:p>
          <a:p>
            <a:pPr lvl="1"/>
            <a:r>
              <a:rPr lang="en-US" dirty="0" smtClean="0"/>
              <a:t>El </a:t>
            </a:r>
            <a:r>
              <a:rPr lang="en-US" dirty="0" err="1" smtClean="0"/>
              <a:t>proceso</a:t>
            </a:r>
            <a:r>
              <a:rPr lang="en-US" dirty="0" smtClean="0"/>
              <a:t> </a:t>
            </a:r>
            <a:r>
              <a:rPr lang="en-US" dirty="0" err="1" smtClean="0"/>
              <a:t>legislativo</a:t>
            </a:r>
            <a:r>
              <a:rPr lang="en-US" dirty="0" smtClean="0"/>
              <a:t> produce un mayor </a:t>
            </a:r>
            <a:r>
              <a:rPr lang="en-US" dirty="0" err="1" smtClean="0"/>
              <a:t>bienestar</a:t>
            </a:r>
            <a:r>
              <a:rPr lang="en-US" dirty="0" smtClean="0"/>
              <a:t> social.</a:t>
            </a:r>
          </a:p>
          <a:p>
            <a:pPr lvl="2"/>
            <a:r>
              <a:rPr lang="en-US" dirty="0" err="1" smtClean="0"/>
              <a:t>Autorizar</a:t>
            </a:r>
            <a:r>
              <a:rPr lang="en-US" dirty="0" smtClean="0"/>
              <a:t> al </a:t>
            </a:r>
            <a:r>
              <a:rPr lang="en-US" dirty="0" err="1" smtClean="0"/>
              <a:t>ejecutivo</a:t>
            </a:r>
            <a:r>
              <a:rPr lang="en-US" dirty="0" smtClean="0"/>
              <a:t> </a:t>
            </a:r>
            <a:r>
              <a:rPr lang="en-US" dirty="0" err="1" smtClean="0"/>
              <a:t>implica</a:t>
            </a:r>
            <a:r>
              <a:rPr lang="en-US" dirty="0" smtClean="0"/>
              <a:t> </a:t>
            </a:r>
            <a:r>
              <a:rPr lang="en-US" dirty="0" err="1" smtClean="0"/>
              <a:t>aumentar</a:t>
            </a:r>
            <a:r>
              <a:rPr lang="en-US" dirty="0" smtClean="0"/>
              <a:t> la </a:t>
            </a:r>
            <a:r>
              <a:rPr lang="en-US" dirty="0" err="1" smtClean="0"/>
              <a:t>influencia</a:t>
            </a:r>
            <a:r>
              <a:rPr lang="en-US" dirty="0" smtClean="0"/>
              <a:t> de los </a:t>
            </a:r>
            <a:r>
              <a:rPr lang="en-US" dirty="0" err="1" smtClean="0"/>
              <a:t>grupos</a:t>
            </a:r>
            <a:r>
              <a:rPr lang="en-US" dirty="0" smtClean="0"/>
              <a:t> de </a:t>
            </a:r>
            <a:r>
              <a:rPr lang="en-US" dirty="0" err="1" smtClean="0"/>
              <a:t>interés</a:t>
            </a:r>
            <a:r>
              <a:rPr lang="en-US" dirty="0" smtClean="0"/>
              <a:t> </a:t>
            </a:r>
            <a:r>
              <a:rPr lang="en-US" dirty="0" err="1" smtClean="0"/>
              <a:t>y</a:t>
            </a:r>
            <a:r>
              <a:rPr lang="en-US" dirty="0" smtClean="0"/>
              <a:t> </a:t>
            </a:r>
            <a:r>
              <a:rPr lang="en-US" dirty="0" err="1" smtClean="0"/>
              <a:t>por</a:t>
            </a:r>
            <a:r>
              <a:rPr lang="en-US" dirty="0" smtClean="0"/>
              <a:t> </a:t>
            </a:r>
            <a:r>
              <a:rPr lang="en-US" dirty="0" err="1" smtClean="0"/>
              <a:t>ende</a:t>
            </a:r>
            <a:r>
              <a:rPr lang="en-US" dirty="0" smtClean="0"/>
              <a:t>, </a:t>
            </a:r>
            <a:r>
              <a:rPr lang="en-US" dirty="0" err="1" smtClean="0"/>
              <a:t>producir</a:t>
            </a:r>
            <a:r>
              <a:rPr lang="en-US" dirty="0" smtClean="0"/>
              <a:t> </a:t>
            </a:r>
            <a:r>
              <a:rPr lang="en-US" dirty="0" err="1" smtClean="0"/>
              <a:t>normativa</a:t>
            </a:r>
            <a:r>
              <a:rPr lang="en-US" dirty="0" smtClean="0"/>
              <a:t> de </a:t>
            </a:r>
            <a:r>
              <a:rPr lang="en-US" dirty="0" err="1" smtClean="0"/>
              <a:t>menor</a:t>
            </a:r>
            <a:r>
              <a:rPr lang="en-US" dirty="0" smtClean="0"/>
              <a:t> </a:t>
            </a:r>
            <a:r>
              <a:rPr lang="en-US" dirty="0" err="1" smtClean="0"/>
              <a:t>calidad</a:t>
            </a:r>
            <a:r>
              <a:rPr lang="en-US" dirty="0" smtClean="0"/>
              <a:t> (en </a:t>
            </a:r>
            <a:r>
              <a:rPr lang="en-US" dirty="0" err="1" smtClean="0"/>
              <a:t>términos</a:t>
            </a:r>
            <a:r>
              <a:rPr lang="en-US" dirty="0" smtClean="0"/>
              <a:t> de </a:t>
            </a:r>
            <a:r>
              <a:rPr lang="en-US" dirty="0" err="1" smtClean="0"/>
              <a:t>interés</a:t>
            </a:r>
            <a:r>
              <a:rPr lang="en-US" dirty="0" smtClean="0"/>
              <a:t> </a:t>
            </a:r>
            <a:r>
              <a:rPr lang="en-US" dirty="0" err="1" smtClean="0"/>
              <a:t>público</a:t>
            </a:r>
            <a:r>
              <a:rPr lang="en-US" dirty="0" smtClean="0"/>
              <a:t>)</a:t>
            </a:r>
          </a:p>
          <a:p>
            <a:pPr lvl="2"/>
            <a:r>
              <a:rPr lang="en-US" dirty="0" smtClean="0"/>
              <a:t>Los </a:t>
            </a:r>
            <a:r>
              <a:rPr lang="en-US" dirty="0" err="1" smtClean="0"/>
              <a:t>organismos</a:t>
            </a:r>
            <a:r>
              <a:rPr lang="en-US" dirty="0" smtClean="0"/>
              <a:t> </a:t>
            </a:r>
            <a:r>
              <a:rPr lang="en-US" dirty="0" err="1" smtClean="0"/>
              <a:t>administrativos</a:t>
            </a:r>
            <a:r>
              <a:rPr lang="en-US" dirty="0" smtClean="0"/>
              <a:t> </a:t>
            </a:r>
            <a:r>
              <a:rPr lang="en-US" dirty="0" err="1" smtClean="0"/>
              <a:t>están</a:t>
            </a:r>
            <a:r>
              <a:rPr lang="en-US" dirty="0" smtClean="0"/>
              <a:t> </a:t>
            </a:r>
            <a:r>
              <a:rPr lang="en-US" dirty="0" err="1" smtClean="0"/>
              <a:t>relativamente</a:t>
            </a:r>
            <a:r>
              <a:rPr lang="en-US" dirty="0" smtClean="0"/>
              <a:t> </a:t>
            </a:r>
            <a:r>
              <a:rPr lang="en-US" dirty="0" err="1" smtClean="0"/>
              <a:t>aislados</a:t>
            </a:r>
            <a:r>
              <a:rPr lang="en-US" dirty="0" smtClean="0"/>
              <a:t> del </a:t>
            </a:r>
            <a:r>
              <a:rPr lang="en-US" dirty="0" err="1" smtClean="0"/>
              <a:t>proceso</a:t>
            </a:r>
            <a:r>
              <a:rPr lang="en-US" dirty="0" smtClean="0"/>
              <a:t> </a:t>
            </a:r>
            <a:r>
              <a:rPr lang="en-US" dirty="0" err="1" smtClean="0"/>
              <a:t>político</a:t>
            </a:r>
            <a:r>
              <a:rPr lang="en-US" dirty="0" smtClean="0"/>
              <a:t>, lo </a:t>
            </a:r>
            <a:r>
              <a:rPr lang="en-US" dirty="0" err="1" smtClean="0"/>
              <a:t>que</a:t>
            </a:r>
            <a:r>
              <a:rPr lang="en-US" dirty="0" smtClean="0"/>
              <a:t> les </a:t>
            </a:r>
            <a:r>
              <a:rPr lang="en-US" dirty="0" err="1" smtClean="0"/>
              <a:t>da</a:t>
            </a:r>
            <a:r>
              <a:rPr lang="en-US" dirty="0" smtClean="0"/>
              <a:t> </a:t>
            </a:r>
            <a:r>
              <a:rPr lang="en-US" dirty="0" err="1" smtClean="0"/>
              <a:t>más</a:t>
            </a:r>
            <a:r>
              <a:rPr lang="en-US" dirty="0" smtClean="0"/>
              <a:t> slack</a:t>
            </a:r>
          </a:p>
          <a:p>
            <a:pPr lvl="1"/>
            <a:r>
              <a:rPr lang="en-US" dirty="0" err="1" smtClean="0"/>
              <a:t>Contraargumento</a:t>
            </a:r>
            <a:endParaRPr lang="en-US" dirty="0" smtClean="0"/>
          </a:p>
          <a:p>
            <a:pPr lvl="2"/>
            <a:r>
              <a:rPr lang="en-US" dirty="0" smtClean="0"/>
              <a:t>Si los </a:t>
            </a:r>
            <a:r>
              <a:rPr lang="en-US" dirty="0" err="1" smtClean="0"/>
              <a:t>ciudadanos</a:t>
            </a:r>
            <a:r>
              <a:rPr lang="en-US" dirty="0" smtClean="0"/>
              <a:t> </a:t>
            </a:r>
            <a:r>
              <a:rPr lang="en-US" dirty="0" err="1" smtClean="0"/>
              <a:t>pueden</a:t>
            </a:r>
            <a:r>
              <a:rPr lang="en-US" dirty="0" smtClean="0"/>
              <a:t> </a:t>
            </a:r>
            <a:r>
              <a:rPr lang="en-US" dirty="0" err="1" smtClean="0"/>
              <a:t>castigar</a:t>
            </a:r>
            <a:r>
              <a:rPr lang="en-US" dirty="0" smtClean="0"/>
              <a:t> a los </a:t>
            </a:r>
            <a:r>
              <a:rPr lang="en-US" dirty="0" err="1" smtClean="0"/>
              <a:t>políticos</a:t>
            </a:r>
            <a:r>
              <a:rPr lang="en-US" dirty="0" smtClean="0"/>
              <a:t> </a:t>
            </a:r>
            <a:r>
              <a:rPr lang="en-US" dirty="0" err="1" smtClean="0"/>
              <a:t>por</a:t>
            </a:r>
            <a:r>
              <a:rPr lang="en-US" dirty="0" smtClean="0"/>
              <a:t> </a:t>
            </a:r>
            <a:r>
              <a:rPr lang="en-US" dirty="0" err="1" smtClean="0"/>
              <a:t>hacerntransferencias</a:t>
            </a:r>
            <a:r>
              <a:rPr lang="en-US" dirty="0" smtClean="0"/>
              <a:t> a </a:t>
            </a:r>
            <a:r>
              <a:rPr lang="en-US" dirty="0" err="1" smtClean="0"/>
              <a:t>grupos</a:t>
            </a:r>
            <a:r>
              <a:rPr lang="en-US" dirty="0" smtClean="0"/>
              <a:t> de </a:t>
            </a:r>
            <a:r>
              <a:rPr lang="en-US" dirty="0" err="1" smtClean="0"/>
              <a:t>interés</a:t>
            </a:r>
            <a:r>
              <a:rPr lang="en-US" dirty="0" smtClean="0"/>
              <a:t>, </a:t>
            </a:r>
            <a:r>
              <a:rPr lang="en-US" dirty="0" err="1" smtClean="0"/>
              <a:t>también</a:t>
            </a:r>
            <a:r>
              <a:rPr lang="en-US" dirty="0" smtClean="0"/>
              <a:t> </a:t>
            </a:r>
            <a:r>
              <a:rPr lang="en-US" dirty="0" err="1" smtClean="0"/>
              <a:t>pueden</a:t>
            </a:r>
            <a:r>
              <a:rPr lang="en-US" dirty="0" smtClean="0"/>
              <a:t> </a:t>
            </a:r>
            <a:r>
              <a:rPr lang="en-US" dirty="0" err="1" smtClean="0"/>
              <a:t>castigar</a:t>
            </a:r>
            <a:r>
              <a:rPr lang="en-US" dirty="0" smtClean="0"/>
              <a:t> a </a:t>
            </a:r>
            <a:r>
              <a:rPr lang="en-US" dirty="0" err="1" smtClean="0"/>
              <a:t>esos</a:t>
            </a:r>
            <a:r>
              <a:rPr lang="en-US" dirty="0" smtClean="0"/>
              <a:t> </a:t>
            </a:r>
            <a:r>
              <a:rPr lang="en-US" dirty="0" err="1" smtClean="0"/>
              <a:t>políticos</a:t>
            </a:r>
            <a:r>
              <a:rPr lang="en-US" dirty="0" smtClean="0"/>
              <a:t> </a:t>
            </a:r>
            <a:r>
              <a:rPr lang="en-US" dirty="0" err="1" smtClean="0"/>
              <a:t>por</a:t>
            </a:r>
            <a:r>
              <a:rPr lang="en-US" dirty="0" smtClean="0"/>
              <a:t> no </a:t>
            </a:r>
            <a:r>
              <a:rPr lang="en-US" dirty="0" err="1" smtClean="0"/>
              <a:t>poner</a:t>
            </a:r>
            <a:r>
              <a:rPr lang="en-US" dirty="0" smtClean="0"/>
              <a:t> </a:t>
            </a:r>
            <a:r>
              <a:rPr lang="en-US" dirty="0" err="1" smtClean="0"/>
              <a:t>freno</a:t>
            </a:r>
            <a:r>
              <a:rPr lang="en-US" dirty="0" smtClean="0"/>
              <a:t> a </a:t>
            </a:r>
            <a:r>
              <a:rPr lang="en-US" dirty="0" err="1" smtClean="0"/>
              <a:t>burócratas</a:t>
            </a:r>
            <a:r>
              <a:rPr lang="en-US" dirty="0" smtClean="0"/>
              <a:t> </a:t>
            </a:r>
            <a:r>
              <a:rPr lang="en-US" dirty="0" err="1" smtClean="0"/>
              <a:t>que</a:t>
            </a:r>
            <a:r>
              <a:rPr lang="en-US" dirty="0" smtClean="0"/>
              <a:t> </a:t>
            </a:r>
            <a:r>
              <a:rPr lang="en-US" dirty="0" err="1" smtClean="0"/>
              <a:t>están</a:t>
            </a:r>
            <a:r>
              <a:rPr lang="en-US" dirty="0" smtClean="0"/>
              <a:t> </a:t>
            </a:r>
            <a:r>
              <a:rPr lang="en-US" dirty="0" err="1" smtClean="0"/>
              <a:t>autorizando</a:t>
            </a:r>
            <a:r>
              <a:rPr lang="en-US" dirty="0" smtClean="0"/>
              <a:t> tales </a:t>
            </a:r>
            <a:r>
              <a:rPr lang="en-US" dirty="0" err="1" smtClean="0"/>
              <a:t>transferencias</a:t>
            </a:r>
            <a:endParaRPr lang="en-US" dirty="0" smtClean="0"/>
          </a:p>
          <a:p>
            <a:pPr lvl="2"/>
            <a:r>
              <a:rPr lang="en-US" dirty="0" smtClean="0"/>
              <a:t>Si </a:t>
            </a:r>
            <a:r>
              <a:rPr lang="en-US" dirty="0" err="1" smtClean="0"/>
              <a:t>existiera</a:t>
            </a:r>
            <a:r>
              <a:rPr lang="en-US" dirty="0" smtClean="0"/>
              <a:t> </a:t>
            </a:r>
            <a:r>
              <a:rPr lang="en-US" dirty="0" err="1" smtClean="0"/>
              <a:t>certeza</a:t>
            </a:r>
            <a:r>
              <a:rPr lang="en-US" dirty="0" smtClean="0"/>
              <a:t> </a:t>
            </a:r>
            <a:r>
              <a:rPr lang="en-US" dirty="0" err="1" smtClean="0"/>
              <a:t>que</a:t>
            </a:r>
            <a:r>
              <a:rPr lang="en-US" dirty="0" smtClean="0"/>
              <a:t> </a:t>
            </a:r>
            <a:r>
              <a:rPr lang="en-US" dirty="0" err="1" smtClean="0"/>
              <a:t>autorizar</a:t>
            </a:r>
            <a:r>
              <a:rPr lang="en-US" dirty="0" smtClean="0"/>
              <a:t> </a:t>
            </a:r>
            <a:r>
              <a:rPr lang="en-US" dirty="0" err="1" smtClean="0"/>
              <a:t>abiertamente</a:t>
            </a:r>
            <a:r>
              <a:rPr lang="en-US" dirty="0" smtClean="0"/>
              <a:t> al </a:t>
            </a:r>
            <a:r>
              <a:rPr lang="en-US" dirty="0" err="1" smtClean="0"/>
              <a:t>ejecutivo</a:t>
            </a:r>
            <a:r>
              <a:rPr lang="en-US" dirty="0" smtClean="0"/>
              <a:t> </a:t>
            </a:r>
            <a:r>
              <a:rPr lang="en-US" dirty="0" err="1" smtClean="0"/>
              <a:t>es</a:t>
            </a:r>
            <a:r>
              <a:rPr lang="en-US" dirty="0" smtClean="0"/>
              <a:t> </a:t>
            </a:r>
            <a:r>
              <a:rPr lang="en-US" dirty="0" err="1" smtClean="0"/>
              <a:t>malo</a:t>
            </a:r>
            <a:r>
              <a:rPr lang="en-US" dirty="0" smtClean="0"/>
              <a:t> en </a:t>
            </a:r>
            <a:r>
              <a:rPr lang="en-US" dirty="0" err="1" smtClean="0"/>
              <a:t>estos</a:t>
            </a:r>
            <a:r>
              <a:rPr lang="en-US" dirty="0" smtClean="0"/>
              <a:t> </a:t>
            </a:r>
            <a:r>
              <a:rPr lang="en-US" dirty="0" err="1" smtClean="0"/>
              <a:t>términos</a:t>
            </a:r>
            <a:r>
              <a:rPr lang="en-US" dirty="0" smtClean="0"/>
              <a:t>, los </a:t>
            </a:r>
            <a:r>
              <a:rPr lang="en-US" dirty="0" err="1" smtClean="0"/>
              <a:t>ciuadanos</a:t>
            </a:r>
            <a:r>
              <a:rPr lang="en-US" dirty="0" smtClean="0"/>
              <a:t> </a:t>
            </a:r>
            <a:r>
              <a:rPr lang="en-US" dirty="0" err="1" smtClean="0"/>
              <a:t>castigaríamos</a:t>
            </a:r>
            <a:r>
              <a:rPr lang="en-US" dirty="0" smtClean="0"/>
              <a:t> al </a:t>
            </a:r>
            <a:r>
              <a:rPr lang="en-US" dirty="0" err="1" smtClean="0"/>
              <a:t>Congreso</a:t>
            </a:r>
            <a:r>
              <a:rPr lang="en-US" dirty="0" smtClean="0"/>
              <a:t> </a:t>
            </a:r>
            <a:r>
              <a:rPr lang="en-US" dirty="0" err="1" smtClean="0"/>
              <a:t>por</a:t>
            </a:r>
            <a:r>
              <a:rPr lang="en-US" dirty="0" smtClean="0"/>
              <a:t> </a:t>
            </a:r>
            <a:r>
              <a:rPr lang="en-US" dirty="0" err="1" smtClean="0"/>
              <a:t>autorizar</a:t>
            </a:r>
            <a:r>
              <a:rPr lang="en-US" dirty="0" smtClean="0"/>
              <a:t> tales </a:t>
            </a:r>
            <a:r>
              <a:rPr lang="en-US" dirty="0" err="1" smtClean="0"/>
              <a:t>transferencias</a:t>
            </a:r>
            <a:r>
              <a:rPr lang="en-US" dirty="0" smtClean="0"/>
              <a:t> en </a:t>
            </a:r>
            <a:r>
              <a:rPr lang="en-US" err="1" smtClean="0"/>
              <a:t>dichos</a:t>
            </a:r>
            <a:r>
              <a:rPr lang="en-US" smtClean="0"/>
              <a:t> términos</a:t>
            </a:r>
          </a:p>
          <a:p>
            <a:pPr lvl="2"/>
            <a:r>
              <a:rPr lang="en-US" smtClean="0"/>
              <a:t>Eric Posner: “The critics of delegation need to show that regulations benefit interest groups more than nondelegation legislation does. They have not provided such evidence”</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Argumentos pro-reserva (2)</a:t>
            </a:r>
            <a:endParaRPr lang="en-US"/>
          </a:p>
        </p:txBody>
      </p:sp>
      <p:sp>
        <p:nvSpPr>
          <p:cNvPr id="3" name="Content Placeholder 2"/>
          <p:cNvSpPr>
            <a:spLocks noGrp="1"/>
          </p:cNvSpPr>
          <p:nvPr>
            <p:ph idx="1"/>
          </p:nvPr>
        </p:nvSpPr>
        <p:spPr/>
        <p:txBody>
          <a:bodyPr/>
          <a:lstStyle/>
          <a:p>
            <a:r>
              <a:rPr lang="en-US" smtClean="0"/>
              <a:t>Argumentos de bienestar</a:t>
            </a:r>
          </a:p>
          <a:p>
            <a:pPr lvl="1"/>
            <a:r>
              <a:rPr lang="en-US" smtClean="0"/>
              <a:t>Cartel</a:t>
            </a:r>
          </a:p>
          <a:p>
            <a:pPr lvl="2"/>
            <a:r>
              <a:rPr lang="en-US" smtClean="0"/>
              <a:t>Cooter (2000): La autorización amplia concentra el poder del estado, lo que resulta en carteles o colusión política</a:t>
            </a:r>
          </a:p>
          <a:p>
            <a:pPr lvl="1"/>
            <a:r>
              <a:rPr lang="en-US" smtClean="0"/>
              <a:t>Contraargumento</a:t>
            </a:r>
          </a:p>
          <a:p>
            <a:pPr lvl="2"/>
            <a:r>
              <a:rPr lang="en-US" smtClean="0"/>
              <a:t>La cooperación no es mala fuera del mercado. La analogía mercado-política es incompleto</a:t>
            </a:r>
          </a:p>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Argumentos pro-reserva (3)</a:t>
            </a:r>
            <a:endParaRPr lang="en-US"/>
          </a:p>
        </p:txBody>
      </p:sp>
      <p:sp>
        <p:nvSpPr>
          <p:cNvPr id="3" name="Content Placeholder 2"/>
          <p:cNvSpPr>
            <a:spLocks noGrp="1"/>
          </p:cNvSpPr>
          <p:nvPr>
            <p:ph idx="1"/>
          </p:nvPr>
        </p:nvSpPr>
        <p:spPr/>
        <p:txBody>
          <a:bodyPr>
            <a:normAutofit fontScale="77500" lnSpcReduction="20000"/>
          </a:bodyPr>
          <a:lstStyle/>
          <a:p>
            <a:r>
              <a:rPr lang="en-US" smtClean="0"/>
              <a:t>Argumentos democráticos</a:t>
            </a:r>
          </a:p>
          <a:p>
            <a:pPr lvl="1"/>
            <a:r>
              <a:rPr lang="en-US" smtClean="0"/>
              <a:t>Valores democráticos</a:t>
            </a:r>
          </a:p>
          <a:p>
            <a:pPr lvl="2"/>
            <a:r>
              <a:rPr lang="en-US" smtClean="0"/>
              <a:t>Accountability</a:t>
            </a:r>
          </a:p>
          <a:p>
            <a:pPr lvl="3"/>
            <a:r>
              <a:rPr lang="en-US" smtClean="0"/>
              <a:t>Los órganos administrativos no son responsables políticamente</a:t>
            </a:r>
          </a:p>
          <a:p>
            <a:pPr lvl="3"/>
            <a:r>
              <a:rPr lang="en-US" smtClean="0"/>
              <a:t>Los diputados y senadores dejan de ser responsables por las decisiones adoptadas por los organismos administrativos</a:t>
            </a:r>
          </a:p>
          <a:p>
            <a:pPr lvl="3"/>
            <a:r>
              <a:rPr lang="en-US" smtClean="0"/>
              <a:t>Ely: “Thre can be little point in worrying about the distribution of the franchise and other personal political rights unless the important policy choices are being made by elected officials… I’m not saying we may not still end up with a fair number of clowns as representative, but at least then it will be because clowns are what we deserve”</a:t>
            </a:r>
          </a:p>
          <a:p>
            <a:pPr lvl="2"/>
            <a:r>
              <a:rPr lang="en-US" smtClean="0"/>
              <a:t>Contraargumento</a:t>
            </a:r>
          </a:p>
          <a:p>
            <a:pPr lvl="3"/>
            <a:r>
              <a:rPr lang="en-US" smtClean="0"/>
              <a:t>El Congreso sí es reponsable cuando autoriza en términos abiertos al ejecutivo</a:t>
            </a:r>
          </a:p>
          <a:p>
            <a:pPr lvl="3"/>
            <a:r>
              <a:rPr lang="en-US" smtClean="0"/>
              <a:t>Eric Posner: “Congress is accountable for the performance of agencies generally, and people properly evaluate the agencie’s accomplishments as well as failures when deciding whether to hold members responsible for authorizing the agency, or for failing to curtail its power, fix its mistakes, or eliminate it altogether”</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Argumentos pro-reserva (3)</a:t>
            </a:r>
            <a:endParaRPr lang="en-US"/>
          </a:p>
        </p:txBody>
      </p:sp>
      <p:sp>
        <p:nvSpPr>
          <p:cNvPr id="3" name="Content Placeholder 2"/>
          <p:cNvSpPr>
            <a:spLocks noGrp="1"/>
          </p:cNvSpPr>
          <p:nvPr>
            <p:ph idx="1"/>
          </p:nvPr>
        </p:nvSpPr>
        <p:spPr/>
        <p:txBody>
          <a:bodyPr>
            <a:normAutofit fontScale="77500" lnSpcReduction="20000"/>
          </a:bodyPr>
          <a:lstStyle/>
          <a:p>
            <a:r>
              <a:rPr lang="en-US" smtClean="0"/>
              <a:t>Argumentos democráticos</a:t>
            </a:r>
          </a:p>
          <a:p>
            <a:pPr lvl="1"/>
            <a:r>
              <a:rPr lang="en-US" smtClean="0"/>
              <a:t>Valores democráticos</a:t>
            </a:r>
          </a:p>
          <a:p>
            <a:pPr lvl="2"/>
            <a:r>
              <a:rPr lang="en-US" smtClean="0"/>
              <a:t>Proceso legislativo y sus múltiples instancias</a:t>
            </a:r>
          </a:p>
          <a:p>
            <a:pPr lvl="3"/>
            <a:r>
              <a:rPr lang="en-US" smtClean="0"/>
              <a:t>Manning: “By dividing legislative power among three relatively independent entities, that intricate and cumbersome process serves several crucial constitutional interests: it makes it more difficult for factions (or, as we would put it, ‘interest groups’) to capture the legislative process for private advantage, it promotes caution and restrains momentary passions… and it generally creates a bias in favor of filtering out bad laws by raising the decision costs of passing any law”.</a:t>
            </a:r>
          </a:p>
          <a:p>
            <a:pPr lvl="3"/>
            <a:r>
              <a:rPr lang="en-US" smtClean="0"/>
              <a:t>La doctrina de la no-delegación (entre nosotros, reserva absoluta) evita que los organismos puedan saltarse todos esos controles y virtudes</a:t>
            </a:r>
          </a:p>
          <a:p>
            <a:pPr lvl="2"/>
            <a:r>
              <a:rPr lang="en-US" smtClean="0"/>
              <a:t>Contraargumento</a:t>
            </a:r>
          </a:p>
          <a:p>
            <a:pPr lvl="3"/>
            <a:r>
              <a:rPr lang="en-US" smtClean="0"/>
              <a:t>El mismo argumento de Manning no explica cómo y por qué puede ser aprobada una ley que autoriza abiertamente al ejecutivo, o por qué tales entidades no son sometidas a controles procedimentales equivalentes</a:t>
            </a:r>
          </a:p>
          <a:p>
            <a:pPr lvl="3"/>
            <a:r>
              <a:rPr lang="en-US" smtClean="0"/>
              <a:t>La ley que autoriza debe pasar también por los filtros que menciona Manning!</a:t>
            </a:r>
          </a:p>
          <a:p>
            <a:pPr lvl="3"/>
            <a:r>
              <a:rPr lang="en-US" smtClean="0"/>
              <a:t>Subir los costos de llegar a una decisión en el Congreso bloquea las leyes buenas y las malas.</a:t>
            </a:r>
          </a:p>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Argumentos pro-reserva (4)</a:t>
            </a:r>
            <a:endParaRPr lang="en-US"/>
          </a:p>
        </p:txBody>
      </p:sp>
      <p:sp>
        <p:nvSpPr>
          <p:cNvPr id="3" name="Content Placeholder 2"/>
          <p:cNvSpPr>
            <a:spLocks noGrp="1"/>
          </p:cNvSpPr>
          <p:nvPr>
            <p:ph idx="1"/>
          </p:nvPr>
        </p:nvSpPr>
        <p:spPr/>
        <p:txBody>
          <a:bodyPr>
            <a:normAutofit lnSpcReduction="10000"/>
          </a:bodyPr>
          <a:lstStyle/>
          <a:p>
            <a:r>
              <a:rPr lang="en-US" smtClean="0"/>
              <a:t>Argumentos democráticos</a:t>
            </a:r>
          </a:p>
          <a:p>
            <a:pPr lvl="1"/>
            <a:r>
              <a:rPr lang="en-US" smtClean="0"/>
              <a:t>Valores democráticos</a:t>
            </a:r>
          </a:p>
          <a:p>
            <a:pPr lvl="2"/>
            <a:r>
              <a:rPr lang="en-US" smtClean="0"/>
              <a:t>Deliberación</a:t>
            </a:r>
          </a:p>
          <a:p>
            <a:pPr lvl="3"/>
            <a:r>
              <a:rPr lang="en-US" smtClean="0"/>
              <a:t>Es mejor que el Congreso delibere, y no los organismos administrativos</a:t>
            </a:r>
          </a:p>
          <a:p>
            <a:pPr lvl="2"/>
            <a:r>
              <a:rPr lang="en-US" smtClean="0"/>
              <a:t>Contraargumento</a:t>
            </a:r>
          </a:p>
          <a:p>
            <a:pPr lvl="3"/>
            <a:r>
              <a:rPr lang="en-US" smtClean="0"/>
              <a:t>¿No es acaso el ámbito y espacio de la ley parte de lo que el propio Congreso puede deliberar?</a:t>
            </a:r>
          </a:p>
          <a:p>
            <a:pPr lvl="3"/>
            <a:r>
              <a:rPr lang="en-US" smtClean="0"/>
              <a:t>Eric Posner: “If Congress concludes that in light of its limited resources it should deliberate more about the general structure of government, including the delegation of powers, and less about policy minutiae, then judicial interference with this choice can hardly be thought to promote deliberation”</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Narrativa</a:t>
            </a:r>
            <a:r>
              <a:rPr lang="en-US" dirty="0" smtClean="0"/>
              <a:t> </a:t>
            </a:r>
            <a:r>
              <a:rPr lang="en-US" dirty="0" err="1" smtClean="0"/>
              <a:t>clásica</a:t>
            </a:r>
            <a:endParaRPr lang="en-US" dirty="0"/>
          </a:p>
        </p:txBody>
      </p:sp>
      <p:sp>
        <p:nvSpPr>
          <p:cNvPr id="3" name="Content Placeholder 2"/>
          <p:cNvSpPr>
            <a:spLocks noGrp="1"/>
          </p:cNvSpPr>
          <p:nvPr>
            <p:ph idx="1"/>
          </p:nvPr>
        </p:nvSpPr>
        <p:spPr/>
        <p:txBody>
          <a:bodyPr/>
          <a:lstStyle/>
          <a:p>
            <a:pPr>
              <a:buFont typeface="Arial"/>
              <a:buChar char="•"/>
            </a:pPr>
            <a:r>
              <a:rPr lang="en-US" dirty="0" err="1" smtClean="0"/>
              <a:t>División</a:t>
            </a:r>
            <a:r>
              <a:rPr lang="en-US" dirty="0" smtClean="0"/>
              <a:t> de </a:t>
            </a:r>
            <a:r>
              <a:rPr lang="en-US" dirty="0" err="1" smtClean="0"/>
              <a:t>poderes</a:t>
            </a:r>
            <a:endParaRPr lang="en-US" dirty="0" smtClean="0"/>
          </a:p>
          <a:p>
            <a:pPr lvl="1">
              <a:buFont typeface="Arial"/>
              <a:buChar char="•"/>
            </a:pPr>
            <a:r>
              <a:rPr lang="en-US" dirty="0" smtClean="0"/>
              <a:t>El </a:t>
            </a:r>
            <a:r>
              <a:rPr lang="en-US" dirty="0" err="1" smtClean="0"/>
              <a:t>Congreso</a:t>
            </a:r>
            <a:r>
              <a:rPr lang="en-US" dirty="0" smtClean="0"/>
              <a:t> dicta </a:t>
            </a:r>
            <a:r>
              <a:rPr lang="en-US" dirty="0" err="1" smtClean="0"/>
              <a:t>las</a:t>
            </a:r>
            <a:r>
              <a:rPr lang="en-US" dirty="0" smtClean="0"/>
              <a:t> </a:t>
            </a:r>
            <a:r>
              <a:rPr lang="en-US" dirty="0" err="1" smtClean="0"/>
              <a:t>normas</a:t>
            </a:r>
            <a:r>
              <a:rPr lang="en-US" dirty="0" smtClean="0"/>
              <a:t> </a:t>
            </a:r>
            <a:r>
              <a:rPr lang="en-US" dirty="0" err="1" smtClean="0"/>
              <a:t>jurídicas</a:t>
            </a:r>
            <a:endParaRPr lang="en-US" dirty="0" smtClean="0"/>
          </a:p>
          <a:p>
            <a:pPr lvl="1">
              <a:buFont typeface="Arial"/>
              <a:buChar char="•"/>
            </a:pPr>
            <a:r>
              <a:rPr lang="en-US" dirty="0" smtClean="0"/>
              <a:t>El </a:t>
            </a:r>
            <a:r>
              <a:rPr lang="en-US" dirty="0" err="1" smtClean="0"/>
              <a:t>Ejecutivo</a:t>
            </a:r>
            <a:r>
              <a:rPr lang="en-US" dirty="0" smtClean="0"/>
              <a:t> </a:t>
            </a:r>
            <a:r>
              <a:rPr lang="en-US" dirty="0" err="1" smtClean="0"/>
              <a:t>las</a:t>
            </a:r>
            <a:r>
              <a:rPr lang="en-US" dirty="0" smtClean="0"/>
              <a:t> </a:t>
            </a:r>
            <a:r>
              <a:rPr lang="en-US" dirty="0" err="1" smtClean="0"/>
              <a:t>ejecuta</a:t>
            </a:r>
            <a:r>
              <a:rPr lang="en-US" dirty="0" smtClean="0"/>
              <a:t> </a:t>
            </a:r>
            <a:r>
              <a:rPr lang="en-US" dirty="0" err="1" smtClean="0"/>
              <a:t>o</a:t>
            </a:r>
            <a:r>
              <a:rPr lang="en-US" dirty="0" smtClean="0"/>
              <a:t> </a:t>
            </a:r>
            <a:r>
              <a:rPr lang="en-US" dirty="0" err="1" smtClean="0"/>
              <a:t>implementa</a:t>
            </a:r>
            <a:endParaRPr lang="en-US" dirty="0" smtClean="0"/>
          </a:p>
          <a:p>
            <a:pPr lvl="1">
              <a:buFont typeface="Arial"/>
              <a:buChar char="•"/>
            </a:pPr>
            <a:r>
              <a:rPr lang="en-US" dirty="0" smtClean="0"/>
              <a:t>Los </a:t>
            </a:r>
            <a:r>
              <a:rPr lang="en-US" dirty="0" err="1" smtClean="0"/>
              <a:t>Tribunales</a:t>
            </a:r>
            <a:r>
              <a:rPr lang="en-US" dirty="0" smtClean="0"/>
              <a:t> </a:t>
            </a:r>
            <a:r>
              <a:rPr lang="en-US" dirty="0" err="1" smtClean="0"/>
              <a:t>interpretan</a:t>
            </a:r>
            <a:r>
              <a:rPr lang="en-US" dirty="0" smtClean="0"/>
              <a:t> la </a:t>
            </a:r>
            <a:r>
              <a:rPr lang="en-US" dirty="0" err="1" smtClean="0"/>
              <a:t>ley</a:t>
            </a:r>
            <a:r>
              <a:rPr lang="en-US" dirty="0" smtClean="0"/>
              <a:t> </a:t>
            </a:r>
            <a:r>
              <a:rPr lang="en-US" dirty="0" err="1" smtClean="0"/>
              <a:t>y</a:t>
            </a:r>
            <a:r>
              <a:rPr lang="en-US" dirty="0" smtClean="0"/>
              <a:t> </a:t>
            </a:r>
            <a:r>
              <a:rPr lang="en-US" dirty="0" err="1" smtClean="0"/>
              <a:t>resuelven</a:t>
            </a:r>
            <a:r>
              <a:rPr lang="en-US" dirty="0" smtClean="0"/>
              <a:t> </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 caso a favor de la delegación</a:t>
            </a:r>
            <a:endParaRPr lang="en-US"/>
          </a:p>
        </p:txBody>
      </p:sp>
      <p:sp>
        <p:nvSpPr>
          <p:cNvPr id="3" name="Content Placeholder 2"/>
          <p:cNvSpPr>
            <a:spLocks noGrp="1"/>
          </p:cNvSpPr>
          <p:nvPr>
            <p:ph idx="1"/>
          </p:nvPr>
        </p:nvSpPr>
        <p:spPr/>
        <p:txBody>
          <a:bodyPr>
            <a:normAutofit fontScale="85000" lnSpcReduction="20000"/>
          </a:bodyPr>
          <a:lstStyle/>
          <a:p>
            <a:r>
              <a:rPr lang="en-US" smtClean="0"/>
              <a:t>Bienestar</a:t>
            </a:r>
          </a:p>
          <a:p>
            <a:pPr lvl="1"/>
            <a:r>
              <a:rPr lang="en-US" smtClean="0"/>
              <a:t>Tesis: La regulación por la administración vía autorizaciones amplias reduce los costos de decisión (netos de costos de agencia y errores administrativos)</a:t>
            </a:r>
          </a:p>
          <a:p>
            <a:pPr lvl="1"/>
            <a:r>
              <a:rPr lang="en-US" smtClean="0"/>
              <a:t>Tesis parecida pero no tan fuerte: Si las leyes abiertas que permiten al ejecutivo regular pueden a veces ser pro-bienestar, entonces no tiene sentido prohibir a priori este tipo de leyes</a:t>
            </a:r>
          </a:p>
          <a:p>
            <a:pPr lvl="2"/>
            <a:r>
              <a:rPr lang="en-US" smtClean="0"/>
              <a:t>El derecho administrativo y el control judicial sirven para chequear que los organismos actúen dentro de su competencia, pero no sirve para chequear que la regulación sea pro-bienestar</a:t>
            </a:r>
          </a:p>
          <a:p>
            <a:pPr lvl="2"/>
            <a:r>
              <a:rPr lang="en-US" smtClean="0"/>
              <a:t>Pero en USA la acción administrativa tiene la obligación de generar estudios de análisis e impacto (incluyendo cost-benefit analysis), lo que no aplica al Congreso </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Chevron</a:t>
            </a:r>
            <a:endParaRPr lang="en-US"/>
          </a:p>
        </p:txBody>
      </p:sp>
      <p:sp>
        <p:nvSpPr>
          <p:cNvPr id="3" name="Content Placeholder 2"/>
          <p:cNvSpPr>
            <a:spLocks noGrp="1"/>
          </p:cNvSpPr>
          <p:nvPr>
            <p:ph idx="1"/>
          </p:nvPr>
        </p:nvSpPr>
        <p:spPr/>
        <p:txBody>
          <a:bodyPr>
            <a:normAutofit fontScale="77500" lnSpcReduction="20000"/>
          </a:bodyPr>
          <a:lstStyle/>
          <a:p>
            <a:r>
              <a:rPr lang="en-US" smtClean="0"/>
              <a:t>“Congress intended to accommodate both [economic and environmental] interest but did not do so itself on the level of specificity presented by these cases. Perhaps that body consciously desired the administrator to strike a balance at this level, thinking that those with great expertise and charged with the responsibility for administering the provision would be in a better position to do so; perhaps it simply did not consider the question at this level; and perhaps Congress was unable to forge a coalition on either side of the question, and those on each side decided to take their chances with the scheme devised by the agency. For judicial purposes it matters not which of these things occurred”.</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realidad</a:t>
            </a:r>
            <a:r>
              <a:rPr lang="en-US" dirty="0" smtClean="0"/>
              <a:t> </a:t>
            </a:r>
            <a:r>
              <a:rPr lang="en-US" dirty="0" err="1" smtClean="0"/>
              <a:t>es</a:t>
            </a:r>
            <a:r>
              <a:rPr lang="en-US" dirty="0" smtClean="0"/>
              <a:t> </a:t>
            </a:r>
            <a:r>
              <a:rPr lang="en-US" dirty="0" err="1" smtClean="0"/>
              <a:t>otra</a:t>
            </a:r>
            <a:endParaRPr lang="en-US" dirty="0"/>
          </a:p>
        </p:txBody>
      </p:sp>
      <p:sp>
        <p:nvSpPr>
          <p:cNvPr id="3" name="Content Placeholder 2"/>
          <p:cNvSpPr>
            <a:spLocks noGrp="1"/>
          </p:cNvSpPr>
          <p:nvPr>
            <p:ph idx="1"/>
          </p:nvPr>
        </p:nvSpPr>
        <p:spPr/>
        <p:txBody>
          <a:bodyPr>
            <a:normAutofit/>
          </a:bodyPr>
          <a:lstStyle/>
          <a:p>
            <a:r>
              <a:rPr lang="en-US" dirty="0" err="1" smtClean="0"/>
              <a:t>Capitalismo</a:t>
            </a:r>
            <a:r>
              <a:rPr lang="en-US" dirty="0" smtClean="0"/>
              <a:t> </a:t>
            </a:r>
            <a:r>
              <a:rPr lang="en-US" dirty="0" err="1" smtClean="0"/>
              <a:t>regulatorio</a:t>
            </a:r>
            <a:r>
              <a:rPr lang="en-US" dirty="0" smtClean="0"/>
              <a:t> (</a:t>
            </a:r>
            <a:r>
              <a:rPr lang="en-US" dirty="0" err="1" smtClean="0"/>
              <a:t>ver</a:t>
            </a:r>
            <a:r>
              <a:rPr lang="en-US" dirty="0" smtClean="0"/>
              <a:t> </a:t>
            </a:r>
            <a:r>
              <a:rPr lang="en-US" dirty="0" err="1" smtClean="0"/>
              <a:t>primeras</a:t>
            </a:r>
            <a:r>
              <a:rPr lang="en-US" dirty="0" smtClean="0"/>
              <a:t> </a:t>
            </a:r>
            <a:r>
              <a:rPr lang="en-US" dirty="0" err="1" smtClean="0"/>
              <a:t>clases</a:t>
            </a:r>
            <a:r>
              <a:rPr lang="en-US" dirty="0" smtClean="0"/>
              <a:t>)</a:t>
            </a:r>
          </a:p>
          <a:p>
            <a:r>
              <a:rPr lang="en-US" dirty="0" smtClean="0"/>
              <a:t>Estado </a:t>
            </a:r>
            <a:r>
              <a:rPr lang="en-US" dirty="0" err="1" smtClean="0"/>
              <a:t>Regulador</a:t>
            </a:r>
            <a:endParaRPr lang="en-US" dirty="0" smtClean="0"/>
          </a:p>
          <a:p>
            <a:pPr lvl="1"/>
            <a:r>
              <a:rPr lang="en-US" dirty="0" smtClean="0"/>
              <a:t>La </a:t>
            </a:r>
            <a:r>
              <a:rPr lang="en-US" dirty="0" err="1" smtClean="0"/>
              <a:t>Administración</a:t>
            </a:r>
            <a:r>
              <a:rPr lang="en-US" dirty="0" smtClean="0"/>
              <a:t> </a:t>
            </a:r>
            <a:r>
              <a:rPr lang="en-US" dirty="0" err="1" smtClean="0"/>
              <a:t>está</a:t>
            </a:r>
            <a:r>
              <a:rPr lang="en-US" dirty="0" smtClean="0"/>
              <a:t> en el </a:t>
            </a:r>
            <a:r>
              <a:rPr lang="en-US" dirty="0" err="1" smtClean="0"/>
              <a:t>epicentro</a:t>
            </a:r>
            <a:r>
              <a:rPr lang="en-US" dirty="0" smtClean="0"/>
              <a:t> del </a:t>
            </a:r>
            <a:r>
              <a:rPr lang="en-US" dirty="0" err="1" smtClean="0"/>
              <a:t>gobierno</a:t>
            </a:r>
            <a:r>
              <a:rPr lang="en-US" dirty="0" smtClean="0"/>
              <a:t> en el Estado </a:t>
            </a:r>
            <a:r>
              <a:rPr lang="en-US" dirty="0" err="1" smtClean="0"/>
              <a:t>Regulador</a:t>
            </a:r>
            <a:r>
              <a:rPr lang="en-US" dirty="0" smtClean="0"/>
              <a:t>. </a:t>
            </a:r>
            <a:r>
              <a:rPr lang="en-US" dirty="0" err="1" smtClean="0"/>
              <a:t>Esto</a:t>
            </a:r>
            <a:r>
              <a:rPr lang="en-US" dirty="0" smtClean="0"/>
              <a:t> </a:t>
            </a:r>
            <a:r>
              <a:rPr lang="en-US" dirty="0" err="1" smtClean="0"/>
              <a:t>incluye</a:t>
            </a:r>
            <a:r>
              <a:rPr lang="en-US" dirty="0" smtClean="0"/>
              <a:t> </a:t>
            </a:r>
            <a:r>
              <a:rPr lang="en-US" dirty="0" err="1" smtClean="0"/>
              <a:t>todas</a:t>
            </a:r>
            <a:r>
              <a:rPr lang="en-US" dirty="0" smtClean="0"/>
              <a:t> </a:t>
            </a:r>
            <a:r>
              <a:rPr lang="en-US" dirty="0" err="1" smtClean="0"/>
              <a:t>las</a:t>
            </a:r>
            <a:r>
              <a:rPr lang="en-US" dirty="0" smtClean="0"/>
              <a:t> </a:t>
            </a:r>
            <a:r>
              <a:rPr lang="en-US" dirty="0" err="1" smtClean="0"/>
              <a:t>funciones</a:t>
            </a:r>
            <a:r>
              <a:rPr lang="en-US" dirty="0" smtClean="0"/>
              <a:t>:</a:t>
            </a:r>
          </a:p>
          <a:p>
            <a:pPr lvl="2"/>
            <a:r>
              <a:rPr lang="en-US" dirty="0" err="1" smtClean="0"/>
              <a:t>Dictación</a:t>
            </a:r>
            <a:r>
              <a:rPr lang="en-US" dirty="0" smtClean="0"/>
              <a:t> de </a:t>
            </a:r>
            <a:r>
              <a:rPr lang="en-US" dirty="0" err="1" smtClean="0"/>
              <a:t>normas</a:t>
            </a:r>
            <a:r>
              <a:rPr lang="en-US" dirty="0" smtClean="0"/>
              <a:t> </a:t>
            </a:r>
            <a:r>
              <a:rPr lang="en-US" dirty="0" err="1" smtClean="0"/>
              <a:t>y</a:t>
            </a:r>
            <a:r>
              <a:rPr lang="en-US" dirty="0" smtClean="0"/>
              <a:t> </a:t>
            </a:r>
            <a:r>
              <a:rPr lang="en-US" dirty="0" err="1" smtClean="0"/>
              <a:t>creación</a:t>
            </a:r>
            <a:r>
              <a:rPr lang="en-US" dirty="0" smtClean="0"/>
              <a:t> de </a:t>
            </a:r>
            <a:r>
              <a:rPr lang="en-US" dirty="0" err="1" smtClean="0"/>
              <a:t>políticas</a:t>
            </a:r>
            <a:r>
              <a:rPr lang="en-US" dirty="0" smtClean="0"/>
              <a:t> </a:t>
            </a:r>
            <a:r>
              <a:rPr lang="en-US" dirty="0" err="1" smtClean="0"/>
              <a:t>públicas</a:t>
            </a:r>
            <a:endParaRPr lang="en-US" dirty="0" smtClean="0"/>
          </a:p>
          <a:p>
            <a:pPr lvl="2"/>
            <a:r>
              <a:rPr lang="en-US" dirty="0" err="1" smtClean="0"/>
              <a:t>Ejecución</a:t>
            </a:r>
            <a:r>
              <a:rPr lang="en-US" dirty="0" smtClean="0"/>
              <a:t> </a:t>
            </a:r>
            <a:r>
              <a:rPr lang="en-US" dirty="0" err="1" smtClean="0"/>
              <a:t>e</a:t>
            </a:r>
            <a:r>
              <a:rPr lang="en-US" dirty="0" smtClean="0"/>
              <a:t> </a:t>
            </a:r>
            <a:r>
              <a:rPr lang="en-US" dirty="0" err="1" smtClean="0"/>
              <a:t>implementación</a:t>
            </a:r>
            <a:r>
              <a:rPr lang="en-US" dirty="0" smtClean="0"/>
              <a:t> de </a:t>
            </a:r>
            <a:r>
              <a:rPr lang="en-US" dirty="0" err="1" smtClean="0"/>
              <a:t>normas</a:t>
            </a:r>
            <a:endParaRPr lang="en-US" dirty="0" smtClean="0"/>
          </a:p>
          <a:p>
            <a:pPr lvl="2"/>
            <a:r>
              <a:rPr lang="en-US" dirty="0" err="1" smtClean="0"/>
              <a:t>Interpretación</a:t>
            </a:r>
            <a:r>
              <a:rPr lang="en-US" dirty="0" smtClean="0"/>
              <a:t> de la </a:t>
            </a:r>
            <a:r>
              <a:rPr lang="en-US" dirty="0" err="1" smtClean="0"/>
              <a:t>ley</a:t>
            </a:r>
            <a:r>
              <a:rPr lang="en-US" dirty="0" smtClean="0"/>
              <a:t> (</a:t>
            </a:r>
            <a:r>
              <a:rPr lang="en-US" dirty="0" err="1" smtClean="0"/>
              <a:t>sólo</a:t>
            </a:r>
            <a:r>
              <a:rPr lang="en-US" dirty="0" smtClean="0"/>
              <a:t> un </a:t>
            </a:r>
            <a:r>
              <a:rPr lang="en-US" dirty="0" err="1" smtClean="0"/>
              <a:t>porcentaje</a:t>
            </a:r>
            <a:r>
              <a:rPr lang="en-US" dirty="0" smtClean="0"/>
              <a:t> marginal de los </a:t>
            </a:r>
            <a:r>
              <a:rPr lang="en-US" dirty="0" err="1" smtClean="0"/>
              <a:t>casos</a:t>
            </a:r>
            <a:r>
              <a:rPr lang="en-US" dirty="0" smtClean="0"/>
              <a:t> </a:t>
            </a:r>
            <a:r>
              <a:rPr lang="en-US" dirty="0" err="1" smtClean="0"/>
              <a:t>llega</a:t>
            </a:r>
            <a:r>
              <a:rPr lang="en-US" dirty="0" smtClean="0"/>
              <a:t> a los </a:t>
            </a:r>
            <a:r>
              <a:rPr lang="en-US" dirty="0" err="1" smtClean="0"/>
              <a:t>tribunales</a:t>
            </a:r>
            <a:r>
              <a:rPr lang="en-US" dirty="0" smtClean="0"/>
              <a:t>)</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Dos </a:t>
            </a:r>
            <a:r>
              <a:rPr lang="en-US" dirty="0" err="1" smtClean="0"/>
              <a:t>puntos</a:t>
            </a:r>
            <a:r>
              <a:rPr lang="en-US" dirty="0" smtClean="0"/>
              <a:t> en especial</a:t>
            </a:r>
            <a:endParaRPr lang="en-US" dirty="0"/>
          </a:p>
        </p:txBody>
      </p:sp>
      <p:sp>
        <p:nvSpPr>
          <p:cNvPr id="3" name="Content Placeholder 2"/>
          <p:cNvSpPr>
            <a:spLocks noGrp="1"/>
          </p:cNvSpPr>
          <p:nvPr>
            <p:ph idx="1"/>
          </p:nvPr>
        </p:nvSpPr>
        <p:spPr/>
        <p:txBody>
          <a:bodyPr>
            <a:normAutofit/>
          </a:bodyPr>
          <a:lstStyle/>
          <a:p>
            <a:r>
              <a:rPr lang="en-US" dirty="0" smtClean="0"/>
              <a:t>Los </a:t>
            </a:r>
            <a:r>
              <a:rPr lang="en-US" dirty="0" err="1" smtClean="0"/>
              <a:t>siguientes</a:t>
            </a:r>
            <a:r>
              <a:rPr lang="en-US" dirty="0" smtClean="0"/>
              <a:t> dos </a:t>
            </a:r>
            <a:r>
              <a:rPr lang="en-US" dirty="0" err="1" smtClean="0"/>
              <a:t>puntos</a:t>
            </a:r>
            <a:r>
              <a:rPr lang="en-US" dirty="0" smtClean="0"/>
              <a:t> </a:t>
            </a:r>
            <a:r>
              <a:rPr lang="en-US" dirty="0" err="1" smtClean="0"/>
              <a:t>constituyen</a:t>
            </a:r>
            <a:r>
              <a:rPr lang="en-US" dirty="0" smtClean="0"/>
              <a:t> el </a:t>
            </a:r>
            <a:r>
              <a:rPr lang="en-US" dirty="0" err="1" smtClean="0"/>
              <a:t>más</a:t>
            </a:r>
            <a:r>
              <a:rPr lang="en-US" dirty="0" smtClean="0"/>
              <a:t> </a:t>
            </a:r>
            <a:r>
              <a:rPr lang="en-US" dirty="0" err="1" smtClean="0"/>
              <a:t>claro</a:t>
            </a:r>
            <a:r>
              <a:rPr lang="en-US" dirty="0" smtClean="0"/>
              <a:t> </a:t>
            </a:r>
            <a:r>
              <a:rPr lang="en-US" dirty="0" err="1" smtClean="0"/>
              <a:t>ejemplo</a:t>
            </a:r>
            <a:r>
              <a:rPr lang="en-US" dirty="0" smtClean="0"/>
              <a:t> de </a:t>
            </a:r>
            <a:r>
              <a:rPr lang="en-US" dirty="0" err="1" smtClean="0"/>
              <a:t>que</a:t>
            </a:r>
            <a:r>
              <a:rPr lang="en-US" dirty="0" smtClean="0"/>
              <a:t> la </a:t>
            </a:r>
            <a:r>
              <a:rPr lang="en-US" dirty="0" err="1" smtClean="0"/>
              <a:t>nueva</a:t>
            </a:r>
            <a:r>
              <a:rPr lang="en-US" dirty="0" smtClean="0"/>
              <a:t> </a:t>
            </a:r>
            <a:r>
              <a:rPr lang="en-US" dirty="0" err="1" smtClean="0"/>
              <a:t>realidad</a:t>
            </a:r>
            <a:r>
              <a:rPr lang="en-US" dirty="0" smtClean="0"/>
              <a:t> pone en </a:t>
            </a:r>
            <a:r>
              <a:rPr lang="en-US" dirty="0" err="1" smtClean="0"/>
              <a:t>tela</a:t>
            </a:r>
            <a:r>
              <a:rPr lang="en-US" dirty="0" smtClean="0"/>
              <a:t> de </a:t>
            </a:r>
            <a:r>
              <a:rPr lang="en-US" dirty="0" err="1" smtClean="0"/>
              <a:t>juicio</a:t>
            </a:r>
            <a:r>
              <a:rPr lang="en-US" dirty="0" smtClean="0"/>
              <a:t> la </a:t>
            </a:r>
            <a:r>
              <a:rPr lang="en-US" dirty="0" err="1" smtClean="0"/>
              <a:t>narrativa</a:t>
            </a:r>
            <a:r>
              <a:rPr lang="en-US" dirty="0" smtClean="0"/>
              <a:t> </a:t>
            </a:r>
            <a:r>
              <a:rPr lang="en-US" dirty="0" err="1" smtClean="0"/>
              <a:t>tradicional</a:t>
            </a:r>
            <a:endParaRPr lang="en-US" dirty="0" smtClean="0"/>
          </a:p>
          <a:p>
            <a:pPr lvl="1"/>
            <a:r>
              <a:rPr lang="en-US" dirty="0" err="1" smtClean="0"/>
              <a:t>Poder</a:t>
            </a:r>
            <a:r>
              <a:rPr lang="en-US" dirty="0" smtClean="0"/>
              <a:t> </a:t>
            </a:r>
            <a:r>
              <a:rPr lang="en-US" dirty="0" err="1" smtClean="0"/>
              <a:t>regulatorio</a:t>
            </a:r>
            <a:r>
              <a:rPr lang="en-US" dirty="0" smtClean="0"/>
              <a:t> de la </a:t>
            </a:r>
            <a:r>
              <a:rPr lang="en-US" dirty="0" err="1" smtClean="0"/>
              <a:t>Administración</a:t>
            </a:r>
            <a:r>
              <a:rPr lang="en-US" dirty="0" smtClean="0"/>
              <a:t> </a:t>
            </a:r>
          </a:p>
          <a:p>
            <a:pPr lvl="2"/>
            <a:r>
              <a:rPr lang="en-US" dirty="0" err="1" smtClean="0"/>
              <a:t>Reservas</a:t>
            </a:r>
            <a:r>
              <a:rPr lang="en-US" dirty="0" smtClean="0"/>
              <a:t> </a:t>
            </a:r>
            <a:r>
              <a:rPr lang="en-US" dirty="0" err="1" smtClean="0"/>
              <a:t>legales</a:t>
            </a:r>
            <a:r>
              <a:rPr lang="en-US" dirty="0" smtClean="0"/>
              <a:t> en la </a:t>
            </a:r>
            <a:r>
              <a:rPr lang="en-US" dirty="0" err="1" smtClean="0"/>
              <a:t>Constitución</a:t>
            </a:r>
            <a:endParaRPr lang="en-US" dirty="0" smtClean="0"/>
          </a:p>
          <a:p>
            <a:pPr lvl="1"/>
            <a:r>
              <a:rPr lang="en-US" dirty="0" err="1" smtClean="0"/>
              <a:t>Poder</a:t>
            </a:r>
            <a:r>
              <a:rPr lang="en-US" dirty="0" smtClean="0"/>
              <a:t> de </a:t>
            </a:r>
            <a:r>
              <a:rPr lang="en-US" dirty="0" err="1" smtClean="0"/>
              <a:t>interpretación</a:t>
            </a:r>
            <a:r>
              <a:rPr lang="en-US" dirty="0" smtClean="0"/>
              <a:t> de la </a:t>
            </a:r>
            <a:r>
              <a:rPr lang="en-US" dirty="0" err="1" smtClean="0"/>
              <a:t>ley</a:t>
            </a:r>
            <a:endParaRPr lang="en-US" dirty="0" smtClean="0"/>
          </a:p>
          <a:p>
            <a:pPr lvl="2"/>
            <a:r>
              <a:rPr lang="en-US" dirty="0" smtClean="0"/>
              <a:t>¿</a:t>
            </a:r>
            <a:r>
              <a:rPr lang="en-US" dirty="0" err="1" smtClean="0"/>
              <a:t>Quién</a:t>
            </a:r>
            <a:r>
              <a:rPr lang="en-US" dirty="0" smtClean="0"/>
              <a:t> </a:t>
            </a:r>
            <a:r>
              <a:rPr lang="en-US" dirty="0" err="1" smtClean="0"/>
              <a:t>tiene</a:t>
            </a:r>
            <a:r>
              <a:rPr lang="en-US" dirty="0" smtClean="0"/>
              <a:t> la </a:t>
            </a:r>
            <a:r>
              <a:rPr lang="en-US" dirty="0" err="1" smtClean="0"/>
              <a:t>última</a:t>
            </a:r>
            <a:r>
              <a:rPr lang="en-US" dirty="0" smtClean="0"/>
              <a:t> </a:t>
            </a:r>
            <a:r>
              <a:rPr lang="en-US" dirty="0" err="1" smtClean="0"/>
              <a:t>palabra</a:t>
            </a:r>
            <a:r>
              <a:rPr lang="en-US" dirty="0" smtClean="0"/>
              <a:t> en </a:t>
            </a:r>
            <a:r>
              <a:rPr lang="en-US" dirty="0" err="1" smtClean="0"/>
              <a:t>materia</a:t>
            </a:r>
            <a:r>
              <a:rPr lang="en-US" dirty="0" smtClean="0"/>
              <a:t> de </a:t>
            </a:r>
            <a:r>
              <a:rPr lang="en-US" dirty="0" err="1" smtClean="0"/>
              <a:t>interpretación</a:t>
            </a:r>
            <a:r>
              <a:rPr lang="en-US" dirty="0" smtClean="0"/>
              <a:t> de la </a:t>
            </a:r>
            <a:r>
              <a:rPr lang="en-US" dirty="0" err="1" smtClean="0"/>
              <a:t>ley</a:t>
            </a:r>
            <a:r>
              <a:rPr lang="en-US" dirty="0" smtClean="0"/>
              <a:t>, los </a:t>
            </a:r>
            <a:r>
              <a:rPr lang="en-US" dirty="0" err="1" smtClean="0"/>
              <a:t>tribunales</a:t>
            </a:r>
            <a:r>
              <a:rPr lang="en-US" dirty="0" smtClean="0"/>
              <a:t> </a:t>
            </a:r>
            <a:r>
              <a:rPr lang="en-US" dirty="0" err="1" smtClean="0"/>
              <a:t>o</a:t>
            </a:r>
            <a:r>
              <a:rPr lang="en-US" dirty="0" smtClean="0"/>
              <a:t> la </a:t>
            </a:r>
            <a:r>
              <a:rPr lang="en-US" dirty="0" err="1" smtClean="0"/>
              <a:t>Administración</a:t>
            </a:r>
            <a:r>
              <a:rPr lang="en-US" dirty="0" smtClean="0"/>
              <a: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Croley</a:t>
            </a:r>
            <a:endParaRPr lang="en-US"/>
          </a:p>
        </p:txBody>
      </p:sp>
      <p:sp>
        <p:nvSpPr>
          <p:cNvPr id="3" name="Content Placeholder 2"/>
          <p:cNvSpPr>
            <a:spLocks noGrp="1"/>
          </p:cNvSpPr>
          <p:nvPr>
            <p:ph idx="1"/>
          </p:nvPr>
        </p:nvSpPr>
        <p:spPr/>
        <p:txBody>
          <a:bodyPr>
            <a:normAutofit lnSpcReduction="10000"/>
          </a:bodyPr>
          <a:lstStyle/>
          <a:p>
            <a:r>
              <a:rPr lang="en-US" i="1" smtClean="0"/>
              <a:t>Regulation and Public Interests </a:t>
            </a:r>
            <a:r>
              <a:rPr lang="en-US" smtClean="0"/>
              <a:t>(2008)</a:t>
            </a:r>
          </a:p>
          <a:p>
            <a:pPr lvl="1"/>
            <a:r>
              <a:rPr lang="en-US" smtClean="0"/>
              <a:t>“Modern government is really administrative government” (5)</a:t>
            </a:r>
          </a:p>
          <a:p>
            <a:pPr lvl="1"/>
            <a:r>
              <a:rPr lang="en-US" i="1" smtClean="0"/>
              <a:t>“</a:t>
            </a:r>
            <a:r>
              <a:rPr lang="en-US" smtClean="0"/>
              <a:t>How often do agencies—as opposed to Congress—regulate, an in which of the above procedural ways, and with what regulatory significance? That agencies posess substantial regulatory power is a truism. But just how true is the trusm? This chapter delivers on the claims… that most regulation is administrative regulation…” (102).</a:t>
            </a:r>
            <a:endParaRPr lang="en-US" i="1"/>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Esto</a:t>
            </a:r>
            <a:r>
              <a:rPr lang="en-US" dirty="0" smtClean="0"/>
              <a:t> no </a:t>
            </a:r>
            <a:r>
              <a:rPr lang="en-US" dirty="0" err="1" smtClean="0"/>
              <a:t>deja</a:t>
            </a:r>
            <a:r>
              <a:rPr lang="en-US" dirty="0" smtClean="0"/>
              <a:t> de ser </a:t>
            </a:r>
            <a:r>
              <a:rPr lang="en-US" dirty="0" err="1" smtClean="0"/>
              <a:t>problemático</a:t>
            </a:r>
            <a:endParaRPr lang="en-US" dirty="0"/>
          </a:p>
        </p:txBody>
      </p:sp>
      <p:sp>
        <p:nvSpPr>
          <p:cNvPr id="3" name="Content Placeholder 2"/>
          <p:cNvSpPr>
            <a:spLocks noGrp="1"/>
          </p:cNvSpPr>
          <p:nvPr>
            <p:ph idx="1"/>
          </p:nvPr>
        </p:nvSpPr>
        <p:spPr/>
        <p:txBody>
          <a:bodyPr/>
          <a:lstStyle/>
          <a:p>
            <a:r>
              <a:rPr lang="en-US" dirty="0" err="1" smtClean="0"/>
              <a:t>Problema</a:t>
            </a:r>
            <a:endParaRPr lang="en-US" dirty="0" smtClean="0"/>
          </a:p>
          <a:p>
            <a:pPr lvl="1"/>
            <a:r>
              <a:rPr lang="en-US" dirty="0" smtClean="0"/>
              <a:t>Si el </a:t>
            </a:r>
            <a:r>
              <a:rPr lang="en-US" dirty="0" err="1" smtClean="0"/>
              <a:t>Congreso</a:t>
            </a:r>
            <a:r>
              <a:rPr lang="en-US" dirty="0" smtClean="0"/>
              <a:t> no </a:t>
            </a:r>
            <a:r>
              <a:rPr lang="en-US" dirty="0" err="1" smtClean="0"/>
              <a:t>es</a:t>
            </a:r>
            <a:r>
              <a:rPr lang="en-US" dirty="0" smtClean="0"/>
              <a:t> </a:t>
            </a:r>
            <a:r>
              <a:rPr lang="en-US" dirty="0" err="1" smtClean="0"/>
              <a:t>quien</a:t>
            </a:r>
            <a:r>
              <a:rPr lang="en-US" dirty="0" smtClean="0"/>
              <a:t> dicta la </a:t>
            </a:r>
            <a:r>
              <a:rPr lang="en-US" dirty="0" err="1" smtClean="0"/>
              <a:t>normas</a:t>
            </a:r>
            <a:r>
              <a:rPr lang="en-US" dirty="0" smtClean="0"/>
              <a:t> </a:t>
            </a:r>
            <a:r>
              <a:rPr lang="en-US" dirty="0" err="1" smtClean="0"/>
              <a:t>ni</a:t>
            </a:r>
            <a:r>
              <a:rPr lang="en-US" dirty="0" smtClean="0"/>
              <a:t> </a:t>
            </a:r>
            <a:r>
              <a:rPr lang="en-US" dirty="0" err="1" smtClean="0"/>
              <a:t>quien</a:t>
            </a:r>
            <a:r>
              <a:rPr lang="en-US" dirty="0" smtClean="0"/>
              <a:t> </a:t>
            </a:r>
            <a:r>
              <a:rPr lang="en-US" dirty="0" err="1" smtClean="0"/>
              <a:t>crea</a:t>
            </a:r>
            <a:r>
              <a:rPr lang="en-US" dirty="0" smtClean="0"/>
              <a:t> </a:t>
            </a:r>
            <a:r>
              <a:rPr lang="en-US" dirty="0" err="1" smtClean="0"/>
              <a:t>las</a:t>
            </a:r>
            <a:r>
              <a:rPr lang="en-US" dirty="0" smtClean="0"/>
              <a:t> </a:t>
            </a:r>
            <a:r>
              <a:rPr lang="en-US" dirty="0" err="1" smtClean="0"/>
              <a:t>políticas</a:t>
            </a:r>
            <a:r>
              <a:rPr lang="en-US" dirty="0" smtClean="0"/>
              <a:t> </a:t>
            </a:r>
            <a:r>
              <a:rPr lang="en-US" dirty="0" err="1" smtClean="0"/>
              <a:t>públicas</a:t>
            </a:r>
            <a:r>
              <a:rPr lang="en-US" dirty="0" smtClean="0"/>
              <a:t>… </a:t>
            </a:r>
            <a:r>
              <a:rPr lang="en-US" dirty="0" err="1" smtClean="0"/>
              <a:t>y</a:t>
            </a:r>
            <a:endParaRPr lang="en-US" dirty="0" smtClean="0"/>
          </a:p>
          <a:p>
            <a:pPr lvl="1"/>
            <a:r>
              <a:rPr lang="en-US" dirty="0" smtClean="0"/>
              <a:t>Si los </a:t>
            </a:r>
            <a:r>
              <a:rPr lang="en-US" dirty="0" err="1" smtClean="0"/>
              <a:t>Tribunales</a:t>
            </a:r>
            <a:r>
              <a:rPr lang="en-US" dirty="0" smtClean="0"/>
              <a:t> no </a:t>
            </a:r>
            <a:r>
              <a:rPr lang="en-US" dirty="0" err="1" smtClean="0"/>
              <a:t>interpretan</a:t>
            </a:r>
            <a:r>
              <a:rPr lang="en-US" dirty="0" smtClean="0"/>
              <a:t> la </a:t>
            </a:r>
            <a:r>
              <a:rPr lang="en-US" dirty="0" err="1" smtClean="0"/>
              <a:t>ley</a:t>
            </a:r>
            <a:r>
              <a:rPr lang="en-US" dirty="0" smtClean="0"/>
              <a:t>…</a:t>
            </a:r>
          </a:p>
          <a:p>
            <a:pPr lvl="1"/>
            <a:r>
              <a:rPr lang="en-US" dirty="0" smtClean="0"/>
              <a:t>“¿</a:t>
            </a:r>
            <a:r>
              <a:rPr lang="en-US" dirty="0" err="1" smtClean="0"/>
              <a:t>Ahora</a:t>
            </a:r>
            <a:r>
              <a:rPr lang="en-US" dirty="0" smtClean="0"/>
              <a:t> </a:t>
            </a:r>
            <a:r>
              <a:rPr lang="en-US" dirty="0" err="1" smtClean="0"/>
              <a:t>quién</a:t>
            </a:r>
            <a:r>
              <a:rPr lang="en-US" dirty="0" smtClean="0"/>
              <a:t> </a:t>
            </a:r>
            <a:r>
              <a:rPr lang="en-US" dirty="0" err="1" smtClean="0"/>
              <a:t>podrá</a:t>
            </a:r>
            <a:r>
              <a:rPr lang="en-US" dirty="0" smtClean="0"/>
              <a:t> </a:t>
            </a:r>
            <a:r>
              <a:rPr lang="en-US" dirty="0" err="1" smtClean="0"/>
              <a:t>defendernos</a:t>
            </a:r>
            <a:r>
              <a:rPr lang="en-US" dirty="0" smtClean="0"/>
              <a:t>?”</a:t>
            </a:r>
          </a:p>
          <a:p>
            <a:pPr lvl="2"/>
            <a:r>
              <a:rPr lang="en-US" dirty="0" err="1" smtClean="0"/>
              <a:t>Problema</a:t>
            </a:r>
            <a:r>
              <a:rPr lang="en-US" dirty="0" smtClean="0"/>
              <a:t> de </a:t>
            </a:r>
            <a:r>
              <a:rPr lang="en-US" i="1" dirty="0" smtClean="0"/>
              <a:t>accountability</a:t>
            </a:r>
            <a:endParaRPr lang="en-US" dirty="0" smtClean="0"/>
          </a:p>
          <a:p>
            <a:pPr lvl="2"/>
            <a:r>
              <a:rPr lang="en-US" dirty="0" err="1" smtClean="0"/>
              <a:t>Quién</a:t>
            </a:r>
            <a:r>
              <a:rPr lang="en-US" dirty="0" smtClean="0"/>
              <a:t> </a:t>
            </a:r>
            <a:r>
              <a:rPr lang="en-US" dirty="0" err="1" smtClean="0"/>
              <a:t>y</a:t>
            </a:r>
            <a:r>
              <a:rPr lang="en-US" dirty="0" smtClean="0"/>
              <a:t> </a:t>
            </a:r>
            <a:r>
              <a:rPr lang="en-US" dirty="0" err="1" smtClean="0"/>
              <a:t>cómo</a:t>
            </a:r>
            <a:r>
              <a:rPr lang="en-US" dirty="0" smtClean="0"/>
              <a:t> </a:t>
            </a:r>
            <a:r>
              <a:rPr lang="en-US" dirty="0" err="1" smtClean="0"/>
              <a:t>controla</a:t>
            </a:r>
            <a:r>
              <a:rPr lang="en-US" dirty="0" smtClean="0"/>
              <a:t> a la </a:t>
            </a:r>
            <a:r>
              <a:rPr lang="en-US" dirty="0" err="1" smtClean="0"/>
              <a:t>Administración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Una</a:t>
            </a:r>
            <a:r>
              <a:rPr lang="en-US" dirty="0" smtClean="0"/>
              <a:t> </a:t>
            </a:r>
            <a:r>
              <a:rPr lang="en-US" dirty="0" err="1" smtClean="0"/>
              <a:t>advertencia</a:t>
            </a:r>
            <a:endParaRPr lang="en-US" dirty="0"/>
          </a:p>
        </p:txBody>
      </p:sp>
      <p:sp>
        <p:nvSpPr>
          <p:cNvPr id="3" name="Content Placeholder 2"/>
          <p:cNvSpPr>
            <a:spLocks noGrp="1"/>
          </p:cNvSpPr>
          <p:nvPr>
            <p:ph idx="1"/>
          </p:nvPr>
        </p:nvSpPr>
        <p:spPr/>
        <p:txBody>
          <a:bodyPr/>
          <a:lstStyle/>
          <a:p>
            <a:r>
              <a:rPr lang="en-US" dirty="0" smtClean="0"/>
              <a:t>El debate en </a:t>
            </a:r>
            <a:r>
              <a:rPr lang="en-US" dirty="0" err="1" smtClean="0"/>
              <a:t>muchos</a:t>
            </a:r>
            <a:r>
              <a:rPr lang="en-US" dirty="0" smtClean="0"/>
              <a:t> de </a:t>
            </a:r>
            <a:r>
              <a:rPr lang="en-US" dirty="0" err="1" smtClean="0"/>
              <a:t>estos</a:t>
            </a:r>
            <a:r>
              <a:rPr lang="en-US" dirty="0" smtClean="0"/>
              <a:t> </a:t>
            </a:r>
            <a:r>
              <a:rPr lang="en-US" dirty="0" err="1" smtClean="0"/>
              <a:t>puntos</a:t>
            </a:r>
            <a:r>
              <a:rPr lang="en-US" dirty="0" smtClean="0"/>
              <a:t> </a:t>
            </a:r>
            <a:r>
              <a:rPr lang="en-US" dirty="0" err="1" smtClean="0"/>
              <a:t>está</a:t>
            </a:r>
            <a:r>
              <a:rPr lang="en-US" dirty="0" smtClean="0"/>
              <a:t> “</a:t>
            </a:r>
            <a:r>
              <a:rPr lang="en-US" dirty="0" err="1" smtClean="0"/>
              <a:t>distorsionado</a:t>
            </a:r>
            <a:r>
              <a:rPr lang="en-US" dirty="0" smtClean="0"/>
              <a:t>” </a:t>
            </a:r>
            <a:r>
              <a:rPr lang="en-US" dirty="0" err="1" smtClean="0"/>
              <a:t>por</a:t>
            </a:r>
            <a:r>
              <a:rPr lang="en-US" dirty="0" smtClean="0"/>
              <a:t> dos </a:t>
            </a:r>
            <a:r>
              <a:rPr lang="en-US" dirty="0" err="1" smtClean="0"/>
              <a:t>realidades</a:t>
            </a:r>
            <a:r>
              <a:rPr lang="en-US" dirty="0" smtClean="0"/>
              <a:t>:</a:t>
            </a:r>
          </a:p>
          <a:p>
            <a:pPr lvl="1"/>
            <a:r>
              <a:rPr lang="en-US" dirty="0" err="1" smtClean="0"/>
              <a:t>Tensión</a:t>
            </a:r>
            <a:r>
              <a:rPr lang="en-US" dirty="0" smtClean="0"/>
              <a:t> </a:t>
            </a:r>
            <a:r>
              <a:rPr lang="en-US" dirty="0" err="1" smtClean="0"/>
              <a:t>gobierno-oposición</a:t>
            </a:r>
            <a:r>
              <a:rPr lang="en-US" dirty="0" smtClean="0"/>
              <a:t>: El </a:t>
            </a:r>
            <a:r>
              <a:rPr lang="en-US" dirty="0" err="1" smtClean="0"/>
              <a:t>gobierno</a:t>
            </a:r>
            <a:r>
              <a:rPr lang="en-US" dirty="0" smtClean="0"/>
              <a:t> </a:t>
            </a:r>
            <a:r>
              <a:rPr lang="en-US" dirty="0" err="1" smtClean="0"/>
              <a:t>quiere</a:t>
            </a:r>
            <a:r>
              <a:rPr lang="en-US" dirty="0" smtClean="0"/>
              <a:t> </a:t>
            </a:r>
            <a:r>
              <a:rPr lang="en-US" dirty="0" err="1" smtClean="0"/>
              <a:t>reserva</a:t>
            </a:r>
            <a:r>
              <a:rPr lang="en-US" dirty="0" smtClean="0"/>
              <a:t> legal </a:t>
            </a:r>
            <a:r>
              <a:rPr lang="en-US" dirty="0" err="1" smtClean="0"/>
              <a:t>relativa</a:t>
            </a:r>
            <a:r>
              <a:rPr lang="en-US" dirty="0" smtClean="0"/>
              <a:t>, </a:t>
            </a:r>
            <a:r>
              <a:rPr lang="en-US" dirty="0" err="1" smtClean="0"/>
              <a:t>y</a:t>
            </a:r>
            <a:r>
              <a:rPr lang="en-US" dirty="0" smtClean="0"/>
              <a:t> la </a:t>
            </a:r>
            <a:r>
              <a:rPr lang="en-US" dirty="0" err="1" smtClean="0"/>
              <a:t>oposición</a:t>
            </a:r>
            <a:r>
              <a:rPr lang="en-US" dirty="0" smtClean="0"/>
              <a:t> </a:t>
            </a:r>
            <a:r>
              <a:rPr lang="en-US" dirty="0" err="1" smtClean="0"/>
              <a:t>quiere</a:t>
            </a:r>
            <a:r>
              <a:rPr lang="en-US" dirty="0" smtClean="0"/>
              <a:t> </a:t>
            </a:r>
            <a:r>
              <a:rPr lang="en-US" dirty="0" err="1" smtClean="0"/>
              <a:t>reserva</a:t>
            </a:r>
            <a:r>
              <a:rPr lang="en-US" dirty="0" smtClean="0"/>
              <a:t> legal </a:t>
            </a:r>
            <a:r>
              <a:rPr lang="en-US" dirty="0" err="1" smtClean="0"/>
              <a:t>absoluta</a:t>
            </a:r>
            <a:endParaRPr lang="en-US" dirty="0" smtClean="0"/>
          </a:p>
          <a:p>
            <a:pPr lvl="1"/>
            <a:r>
              <a:rPr lang="en-US" dirty="0" err="1" smtClean="0"/>
              <a:t>Tensión</a:t>
            </a:r>
            <a:r>
              <a:rPr lang="en-US" dirty="0" smtClean="0"/>
              <a:t> </a:t>
            </a:r>
            <a:r>
              <a:rPr lang="en-US" dirty="0" err="1" smtClean="0"/>
              <a:t>abogados</a:t>
            </a:r>
            <a:r>
              <a:rPr lang="en-US" dirty="0" smtClean="0"/>
              <a:t> </a:t>
            </a:r>
            <a:r>
              <a:rPr lang="en-US" dirty="0" err="1" smtClean="0"/>
              <a:t>administración-abogados</a:t>
            </a:r>
            <a:r>
              <a:rPr lang="en-US" dirty="0" smtClean="0"/>
              <a:t> </a:t>
            </a:r>
            <a:r>
              <a:rPr lang="en-US" dirty="0" err="1" smtClean="0"/>
              <a:t>libre</a:t>
            </a:r>
            <a:r>
              <a:rPr lang="en-US" dirty="0" smtClean="0"/>
              <a:t> </a:t>
            </a:r>
            <a:r>
              <a:rPr lang="en-US" dirty="0" err="1" smtClean="0"/>
              <a:t>ejercicio</a:t>
            </a:r>
            <a:r>
              <a:rPr lang="en-US" dirty="0" smtClean="0"/>
              <a:t>: Los </a:t>
            </a:r>
            <a:r>
              <a:rPr lang="en-US" dirty="0" err="1" smtClean="0"/>
              <a:t>abogados</a:t>
            </a:r>
            <a:r>
              <a:rPr lang="en-US" dirty="0" smtClean="0"/>
              <a:t> </a:t>
            </a:r>
            <a:r>
              <a:rPr lang="en-US" dirty="0" err="1" smtClean="0"/>
              <a:t>que</a:t>
            </a:r>
            <a:r>
              <a:rPr lang="en-US" dirty="0" smtClean="0"/>
              <a:t> </a:t>
            </a:r>
            <a:r>
              <a:rPr lang="en-US" dirty="0" err="1" smtClean="0"/>
              <a:t>defienden</a:t>
            </a:r>
            <a:r>
              <a:rPr lang="en-US" dirty="0" smtClean="0"/>
              <a:t> </a:t>
            </a:r>
            <a:r>
              <a:rPr lang="en-US" dirty="0" err="1" smtClean="0"/>
              <a:t>privados</a:t>
            </a:r>
            <a:r>
              <a:rPr lang="en-US" dirty="0" smtClean="0"/>
              <a:t> </a:t>
            </a:r>
            <a:r>
              <a:rPr lang="en-US" dirty="0" err="1" smtClean="0"/>
              <a:t>quieren</a:t>
            </a:r>
            <a:r>
              <a:rPr lang="en-US" dirty="0" smtClean="0"/>
              <a:t> </a:t>
            </a:r>
            <a:r>
              <a:rPr lang="en-US" dirty="0" err="1" smtClean="0"/>
              <a:t>restringir</a:t>
            </a:r>
            <a:r>
              <a:rPr lang="en-US" dirty="0" smtClean="0"/>
              <a:t> los </a:t>
            </a:r>
            <a:r>
              <a:rPr lang="en-US" dirty="0" err="1" smtClean="0"/>
              <a:t>poderes</a:t>
            </a:r>
            <a:r>
              <a:rPr lang="en-US" dirty="0" smtClean="0"/>
              <a:t> </a:t>
            </a:r>
            <a:r>
              <a:rPr lang="en-US" dirty="0" err="1" smtClean="0"/>
              <a:t>interpretativos</a:t>
            </a:r>
            <a:r>
              <a:rPr lang="en-US" dirty="0" smtClean="0"/>
              <a:t> de los </a:t>
            </a:r>
            <a:r>
              <a:rPr lang="en-US" dirty="0" err="1" smtClean="0"/>
              <a:t>órganos</a:t>
            </a:r>
            <a:r>
              <a:rPr lang="en-US" dirty="0" smtClean="0"/>
              <a:t> </a:t>
            </a:r>
            <a:r>
              <a:rPr lang="en-US" dirty="0" err="1" smtClean="0"/>
              <a:t>administrativos</a:t>
            </a:r>
            <a:r>
              <a:rPr lang="en-US" dirty="0" smtClean="0"/>
              <a:t>, </a:t>
            </a:r>
            <a:r>
              <a:rPr lang="en-US" dirty="0" err="1" smtClean="0"/>
              <a:t>y</a:t>
            </a:r>
            <a:r>
              <a:rPr lang="en-US" dirty="0" smtClean="0"/>
              <a:t> vice-versa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Administración</a:t>
            </a:r>
            <a:r>
              <a:rPr lang="en-US" dirty="0" smtClean="0"/>
              <a:t> vs. </a:t>
            </a:r>
            <a:r>
              <a:rPr lang="en-US" dirty="0" err="1" smtClean="0"/>
              <a:t>Congreso</a:t>
            </a:r>
            <a:r>
              <a:rPr lang="en-US" dirty="0" smtClean="0"/>
              <a:t>:</a:t>
            </a:r>
            <a:br>
              <a:rPr lang="en-US" dirty="0" smtClean="0"/>
            </a:br>
            <a:r>
              <a:rPr lang="en-US" dirty="0" err="1" smtClean="0"/>
              <a:t>Poder</a:t>
            </a:r>
            <a:r>
              <a:rPr lang="en-US" dirty="0" smtClean="0"/>
              <a:t> </a:t>
            </a:r>
            <a:r>
              <a:rPr lang="en-US" dirty="0" err="1" smtClean="0"/>
              <a:t>normativo</a:t>
            </a:r>
            <a:r>
              <a:rPr lang="en-US" dirty="0" smtClean="0"/>
              <a:t> </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Constitución</a:t>
            </a:r>
            <a:r>
              <a:rPr lang="en-US" dirty="0" smtClean="0"/>
              <a:t> </a:t>
            </a:r>
            <a:r>
              <a:rPr lang="en-US" dirty="0" err="1" smtClean="0"/>
              <a:t>y</a:t>
            </a:r>
            <a:r>
              <a:rPr lang="en-US" dirty="0" smtClean="0"/>
              <a:t> Tribunal </a:t>
            </a:r>
            <a:r>
              <a:rPr lang="en-US" dirty="0" err="1" smtClean="0"/>
              <a:t>Constitucional</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Poder</a:t>
            </a:r>
            <a:r>
              <a:rPr lang="en-US" dirty="0" smtClean="0"/>
              <a:t> </a:t>
            </a:r>
            <a:r>
              <a:rPr lang="en-US" dirty="0" err="1" smtClean="0"/>
              <a:t>reglamentario</a:t>
            </a:r>
            <a:r>
              <a:rPr lang="en-US" dirty="0" smtClean="0"/>
              <a:t> del </a:t>
            </a:r>
            <a:r>
              <a:rPr lang="en-US" dirty="0" err="1" smtClean="0"/>
              <a:t>Presidente</a:t>
            </a:r>
            <a:r>
              <a:rPr lang="en-US" dirty="0" smtClean="0"/>
              <a:t> </a:t>
            </a:r>
            <a:r>
              <a:rPr lang="en-US" dirty="0" err="1" smtClean="0"/>
              <a:t>está</a:t>
            </a:r>
            <a:r>
              <a:rPr lang="en-US" dirty="0" smtClean="0"/>
              <a:t> en la </a:t>
            </a:r>
            <a:r>
              <a:rPr lang="en-US" dirty="0" err="1" smtClean="0"/>
              <a:t>Constitución</a:t>
            </a:r>
            <a:endParaRPr lang="en-US" dirty="0" smtClean="0"/>
          </a:p>
          <a:p>
            <a:pPr lvl="1"/>
            <a:r>
              <a:rPr lang="en-US" dirty="0" err="1" smtClean="0"/>
              <a:t>Potestad</a:t>
            </a:r>
            <a:r>
              <a:rPr lang="en-US" dirty="0" smtClean="0"/>
              <a:t> </a:t>
            </a:r>
            <a:r>
              <a:rPr lang="en-US" dirty="0" err="1" smtClean="0"/>
              <a:t>reglamentaria</a:t>
            </a:r>
            <a:r>
              <a:rPr lang="en-US" dirty="0" smtClean="0"/>
              <a:t> </a:t>
            </a:r>
            <a:r>
              <a:rPr lang="en-US" dirty="0" err="1" smtClean="0"/>
              <a:t>autónoma</a:t>
            </a:r>
            <a:endParaRPr lang="en-US" dirty="0" smtClean="0"/>
          </a:p>
          <a:p>
            <a:pPr lvl="1"/>
            <a:r>
              <a:rPr lang="en-US" dirty="0" err="1" smtClean="0"/>
              <a:t>Potestad</a:t>
            </a:r>
            <a:r>
              <a:rPr lang="en-US" dirty="0" smtClean="0"/>
              <a:t> </a:t>
            </a:r>
            <a:r>
              <a:rPr lang="en-US" dirty="0" err="1" smtClean="0"/>
              <a:t>reglamentaria</a:t>
            </a:r>
            <a:r>
              <a:rPr lang="en-US" dirty="0" smtClean="0"/>
              <a:t> </a:t>
            </a:r>
            <a:r>
              <a:rPr lang="en-US" dirty="0" err="1" smtClean="0"/>
              <a:t>clásica</a:t>
            </a:r>
            <a:endParaRPr lang="en-US" dirty="0" smtClean="0"/>
          </a:p>
          <a:p>
            <a:pPr lvl="1"/>
            <a:r>
              <a:rPr lang="en-US" dirty="0" smtClean="0"/>
              <a:t>¿</a:t>
            </a:r>
            <a:r>
              <a:rPr lang="en-US" dirty="0" err="1" smtClean="0"/>
              <a:t>Qué</a:t>
            </a:r>
            <a:r>
              <a:rPr lang="en-US" dirty="0" smtClean="0"/>
              <a:t> hay del </a:t>
            </a:r>
            <a:r>
              <a:rPr lang="en-US" dirty="0" err="1" smtClean="0"/>
              <a:t>poder</a:t>
            </a:r>
            <a:r>
              <a:rPr lang="en-US" dirty="0" smtClean="0"/>
              <a:t> </a:t>
            </a:r>
            <a:r>
              <a:rPr lang="en-US" dirty="0" err="1" smtClean="0"/>
              <a:t>reglamentario</a:t>
            </a:r>
            <a:r>
              <a:rPr lang="en-US" dirty="0" smtClean="0"/>
              <a:t> de los </a:t>
            </a:r>
            <a:r>
              <a:rPr lang="en-US" dirty="0" err="1" smtClean="0"/>
              <a:t>demás</a:t>
            </a:r>
            <a:r>
              <a:rPr lang="en-US" dirty="0" smtClean="0"/>
              <a:t> </a:t>
            </a:r>
            <a:r>
              <a:rPr lang="en-US" dirty="0" err="1" smtClean="0"/>
              <a:t>órganos</a:t>
            </a:r>
            <a:r>
              <a:rPr lang="en-US" dirty="0" smtClean="0"/>
              <a:t> </a:t>
            </a:r>
            <a:r>
              <a:rPr lang="en-US" dirty="0" err="1" smtClean="0"/>
              <a:t>administrativos</a:t>
            </a:r>
            <a:r>
              <a:rPr lang="en-US" dirty="0" smtClean="0"/>
              <a:t>?</a:t>
            </a:r>
          </a:p>
          <a:p>
            <a:r>
              <a:rPr lang="en-US" dirty="0" err="1" smtClean="0"/>
              <a:t>Pero</a:t>
            </a:r>
            <a:r>
              <a:rPr lang="en-US" dirty="0" smtClean="0"/>
              <a:t> la </a:t>
            </a:r>
            <a:r>
              <a:rPr lang="en-US" dirty="0" err="1" smtClean="0"/>
              <a:t>propia</a:t>
            </a:r>
            <a:r>
              <a:rPr lang="en-US" dirty="0" smtClean="0"/>
              <a:t> </a:t>
            </a:r>
            <a:r>
              <a:rPr lang="en-US" dirty="0" err="1" smtClean="0"/>
              <a:t>constitución</a:t>
            </a:r>
            <a:r>
              <a:rPr lang="en-US" dirty="0" smtClean="0"/>
              <a:t> </a:t>
            </a:r>
            <a:r>
              <a:rPr lang="en-US" dirty="0" err="1" smtClean="0"/>
              <a:t>establece</a:t>
            </a:r>
            <a:r>
              <a:rPr lang="en-US" dirty="0" smtClean="0"/>
              <a:t> “</a:t>
            </a:r>
            <a:r>
              <a:rPr lang="en-US" dirty="0" err="1" smtClean="0"/>
              <a:t>reservas</a:t>
            </a:r>
            <a:r>
              <a:rPr lang="en-US" dirty="0" smtClean="0"/>
              <a:t> </a:t>
            </a:r>
            <a:r>
              <a:rPr lang="en-US" dirty="0" err="1" smtClean="0"/>
              <a:t>legales</a:t>
            </a:r>
            <a:r>
              <a:rPr lang="en-US" dirty="0" smtClean="0"/>
              <a:t>”	</a:t>
            </a:r>
          </a:p>
          <a:p>
            <a:pPr lvl="1"/>
            <a:r>
              <a:rPr lang="en-US" dirty="0" smtClean="0"/>
              <a:t>“Solo </a:t>
            </a:r>
            <a:r>
              <a:rPr lang="en-US" dirty="0" err="1" smtClean="0"/>
              <a:t>una</a:t>
            </a:r>
            <a:r>
              <a:rPr lang="en-US" dirty="0" smtClean="0"/>
              <a:t> </a:t>
            </a:r>
            <a:r>
              <a:rPr lang="en-US" dirty="0" err="1" smtClean="0"/>
              <a:t>ley</a:t>
            </a:r>
            <a:r>
              <a:rPr lang="en-US" dirty="0" smtClean="0"/>
              <a:t> </a:t>
            </a:r>
            <a:r>
              <a:rPr lang="en-US" dirty="0" err="1" smtClean="0"/>
              <a:t>podrá</a:t>
            </a:r>
            <a:r>
              <a:rPr lang="en-US" dirty="0" smtClean="0"/>
              <a:t>…”</a:t>
            </a:r>
          </a:p>
          <a:p>
            <a:pPr lvl="1"/>
            <a:r>
              <a:rPr lang="en-US" dirty="0" smtClean="0"/>
              <a:t>“El </a:t>
            </a:r>
            <a:r>
              <a:rPr lang="en-US" dirty="0" err="1" smtClean="0"/>
              <a:t>legislador</a:t>
            </a:r>
            <a:r>
              <a:rPr lang="en-US" dirty="0" smtClean="0"/>
              <a:t> </a:t>
            </a:r>
            <a:r>
              <a:rPr lang="en-US" dirty="0" err="1" smtClean="0"/>
              <a:t>establecerá</a:t>
            </a:r>
            <a:r>
              <a:rPr lang="en-US" dirty="0" smtClean="0"/>
              <a:t>…”  etc etc</a:t>
            </a:r>
          </a:p>
          <a:p>
            <a:endParaRPr lang="en-US" dirty="0" smtClean="0"/>
          </a:p>
          <a:p>
            <a:pPr lvl="1"/>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3246</TotalTime>
  <Words>2185</Words>
  <Application>Microsoft Macintosh PowerPoint</Application>
  <PresentationFormat>On-screen Show (4:3)</PresentationFormat>
  <Paragraphs>128</Paragraphs>
  <Slides>21</Slides>
  <Notes>0</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Module</vt:lpstr>
      <vt:lpstr>Nuevas Formas de Intervención Administrativa</vt:lpstr>
      <vt:lpstr>Narrativa clásica</vt:lpstr>
      <vt:lpstr>La realidad es otra</vt:lpstr>
      <vt:lpstr>Dos puntos en especial</vt:lpstr>
      <vt:lpstr>Croley</vt:lpstr>
      <vt:lpstr>Esto no deja de ser problemático</vt:lpstr>
      <vt:lpstr>Una advertencia</vt:lpstr>
      <vt:lpstr>Administración vs. Congreso: Poder normativo </vt:lpstr>
      <vt:lpstr>Constitución y Tribunal Constitucional</vt:lpstr>
      <vt:lpstr>Justicia constitucional</vt:lpstr>
      <vt:lpstr>Transantiago</vt:lpstr>
      <vt:lpstr>Transantiago (2)</vt:lpstr>
      <vt:lpstr>Peor aún…</vt:lpstr>
      <vt:lpstr>Transantiago (2)</vt:lpstr>
      <vt:lpstr>Argumentos pro-reserva</vt:lpstr>
      <vt:lpstr>Argumentos pro-reserva (2)</vt:lpstr>
      <vt:lpstr>Argumentos pro-reserva (3)</vt:lpstr>
      <vt:lpstr>Argumentos pro-reserva (3)</vt:lpstr>
      <vt:lpstr>Argumentos pro-reserva (4)</vt:lpstr>
      <vt:lpstr>El caso a favor de la delegación</vt:lpstr>
      <vt:lpstr>Chevron</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81</cp:revision>
  <dcterms:created xsi:type="dcterms:W3CDTF">2009-12-04T21:35:40Z</dcterms:created>
  <dcterms:modified xsi:type="dcterms:W3CDTF">2009-12-04T21:38:36Z</dcterms:modified>
</cp:coreProperties>
</file>